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12192000"/>
  <p:notesSz cx="6858000" cy="9144000"/>
  <p:embeddedFontLst>
    <p:embeddedFont>
      <p:font typeface="Play"/>
      <p:regular r:id="rId10"/>
      <p:bold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jMqsL0gJdCbsZrIkBIX5NBDwYl1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Play-bold.fntdata"/><Relationship Id="rId10" Type="http://schemas.openxmlformats.org/officeDocument/2006/relationships/font" Target="fonts/Play-regular.fntdata"/><Relationship Id="rId12"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7adbacda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137adbacda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300">
                <a:solidFill>
                  <a:schemeClr val="dk1"/>
                </a:solidFill>
                <a:highlight>
                  <a:schemeClr val="lt1"/>
                </a:highlight>
                <a:latin typeface="Calibri"/>
                <a:ea typeface="Calibri"/>
                <a:cs typeface="Calibri"/>
                <a:sym typeface="Calibri"/>
              </a:rPr>
              <a:t>Therefore, we can conclude that relative humidity was the most influential predictor used in the model. With this insight, plant operators can potentially focus on manipulating the relative humidity and ambient temperature to reach a desired electrical output level. </a:t>
            </a:r>
            <a:br>
              <a:rPr lang="en-US" sz="1300">
                <a:solidFill>
                  <a:schemeClr val="dk1"/>
                </a:solidFill>
                <a:highlight>
                  <a:srgbClr val="FFFFFF"/>
                </a:highlight>
                <a:latin typeface="Calibri"/>
                <a:ea typeface="Calibri"/>
                <a:cs typeface="Calibri"/>
                <a:sym typeface="Calibri"/>
              </a:rPr>
            </a:br>
            <a:endParaRPr sz="13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highlight>
                  <a:srgbClr val="FFFFFF"/>
                </a:highlight>
                <a:latin typeface="Calibri"/>
                <a:ea typeface="Calibri"/>
                <a:cs typeface="Calibri"/>
                <a:sym typeface="Calibri"/>
              </a:rPr>
              <a:t>In conclusion, predictive modeling is shown to be a sufficient alternate solution than modeling a system using thermodynamic approaches. Our study has not only determined that the random forest model tuned by out-of-bag estimates was sufficient in predicting electrical power output in power plants, but has also slightly outperform Tufkeci’s most successful model. However, future works should still be continued to perfect the prediction and increase the accuracy by testing more models and gathering more data from different power plants with similar unit design. </a:t>
            </a:r>
            <a:endParaRPr sz="13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rgbClr val="FFFFFF"/>
              </a:highlight>
              <a:latin typeface="Calibri"/>
              <a:ea typeface="Calibri"/>
              <a:cs typeface="Calibri"/>
              <a:sym typeface="Calibri"/>
            </a:endParaRPr>
          </a:p>
          <a:p>
            <a:pPr indent="-76200" lvl="0" marL="228600" rtl="0" algn="l">
              <a:lnSpc>
                <a:spcPct val="100000"/>
              </a:lnSpc>
              <a:spcBef>
                <a:spcPts val="0"/>
              </a:spcBef>
              <a:spcAft>
                <a:spcPts val="0"/>
              </a:spcAft>
              <a:buClr>
                <a:schemeClr val="dk1"/>
              </a:buClr>
              <a:buSzPts val="2400"/>
              <a:buFont typeface="Arial"/>
              <a:buNone/>
            </a:pPr>
            <a:r>
              <a:t/>
            </a:r>
            <a:endParaRPr sz="1600">
              <a:solidFill>
                <a:schemeClr val="dk1"/>
              </a:solidFill>
              <a:highlight>
                <a:srgbClr val="F4F4F4"/>
              </a:highlight>
            </a:endParaRPr>
          </a:p>
          <a:p>
            <a:pPr indent="0" lvl="0" marL="0" rtl="0" algn="l">
              <a:lnSpc>
                <a:spcPct val="100000"/>
              </a:lnSpc>
              <a:spcBef>
                <a:spcPts val="0"/>
              </a:spcBef>
              <a:spcAft>
                <a:spcPts val="0"/>
              </a:spcAft>
              <a:buSzPts val="1100"/>
              <a:buNone/>
            </a:pPr>
            <a:r>
              <a:t/>
            </a:r>
            <a:endParaRPr/>
          </a:p>
        </p:txBody>
      </p:sp>
      <p:sp>
        <p:nvSpPr>
          <p:cNvPr id="147" name="Google Shape;14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1"/>
          <p:cNvSpPr/>
          <p:nvPr/>
        </p:nvSpPr>
        <p:spPr>
          <a:xfrm>
            <a:off x="5224243" y="1096772"/>
            <a:ext cx="6503180" cy="576122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 name="Google Shape;13;p11"/>
          <p:cNvSpPr/>
          <p:nvPr/>
        </p:nvSpPr>
        <p:spPr>
          <a:xfrm>
            <a:off x="5016811" y="5624450"/>
            <a:ext cx="524933" cy="524933"/>
          </a:xfrm>
          <a:prstGeom prst="plus">
            <a:avLst>
              <a:gd fmla="val 39516" name="adj"/>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 name="Google Shape;14;p11"/>
          <p:cNvSpPr/>
          <p:nvPr/>
        </p:nvSpPr>
        <p:spPr>
          <a:xfrm>
            <a:off x="9881559" y="976630"/>
            <a:ext cx="1336774" cy="12014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 name="Google Shape;15;p11"/>
          <p:cNvSpPr txBox="1"/>
          <p:nvPr>
            <p:ph type="ctrTitle"/>
          </p:nvPr>
        </p:nvSpPr>
        <p:spPr>
          <a:xfrm>
            <a:off x="797106" y="1625608"/>
            <a:ext cx="8035342" cy="272216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8000"/>
              <a:buFont typeface="Play"/>
              <a:buNone/>
              <a:defRPr sz="8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1"/>
          <p:cNvSpPr txBox="1"/>
          <p:nvPr>
            <p:ph idx="1" type="subTitle"/>
          </p:nvPr>
        </p:nvSpPr>
        <p:spPr>
          <a:xfrm>
            <a:off x="797106" y="4466845"/>
            <a:ext cx="8035342" cy="882904"/>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Clr>
                <a:schemeClr val="dk1"/>
              </a:buClr>
              <a:buSzPts val="2400"/>
              <a:buNone/>
              <a:defRPr sz="2400"/>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7" name="Google Shape;17;p11"/>
          <p:cNvSpPr txBox="1"/>
          <p:nvPr>
            <p:ph idx="10" type="dt"/>
          </p:nvPr>
        </p:nvSpPr>
        <p:spPr>
          <a:xfrm>
            <a:off x="797105" y="5708747"/>
            <a:ext cx="388284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1"/>
          <p:cNvSpPr txBox="1"/>
          <p:nvPr>
            <p:ph idx="11" type="ftr"/>
          </p:nvPr>
        </p:nvSpPr>
        <p:spPr>
          <a:xfrm>
            <a:off x="565150" y="543179"/>
            <a:ext cx="4114800" cy="24688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2" type="sldNum"/>
          </p:nvPr>
        </p:nvSpPr>
        <p:spPr>
          <a:xfrm>
            <a:off x="10813024" y="511175"/>
            <a:ext cx="914400" cy="31089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5" name="Shape 95"/>
        <p:cNvGrpSpPr/>
        <p:nvPr/>
      </p:nvGrpSpPr>
      <p:grpSpPr>
        <a:xfrm>
          <a:off x="0" y="0"/>
          <a:ext cx="0" cy="0"/>
          <a:chOff x="0" y="0"/>
          <a:chExt cx="0" cy="0"/>
        </a:xfrm>
      </p:grpSpPr>
      <p:sp>
        <p:nvSpPr>
          <p:cNvPr id="96" name="Google Shape;96;p20"/>
          <p:cNvSpPr/>
          <p:nvPr/>
        </p:nvSpPr>
        <p:spPr>
          <a:xfrm>
            <a:off x="7087169" y="1096772"/>
            <a:ext cx="4652226" cy="576122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7" name="Google Shape;97;p20"/>
          <p:cNvSpPr txBox="1"/>
          <p:nvPr>
            <p:ph type="title"/>
          </p:nvPr>
        </p:nvSpPr>
        <p:spPr>
          <a:xfrm>
            <a:off x="565149" y="1204721"/>
            <a:ext cx="8267296" cy="144655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0"/>
          <p:cNvSpPr txBox="1"/>
          <p:nvPr>
            <p:ph idx="1" type="body"/>
          </p:nvPr>
        </p:nvSpPr>
        <p:spPr>
          <a:xfrm rot="5400000">
            <a:off x="3104505" y="152283"/>
            <a:ext cx="3188586" cy="826729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20"/>
          <p:cNvSpPr txBox="1"/>
          <p:nvPr>
            <p:ph idx="10" type="dt"/>
          </p:nvPr>
        </p:nvSpPr>
        <p:spPr>
          <a:xfrm>
            <a:off x="565149" y="5949696"/>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0"/>
          <p:cNvSpPr txBox="1"/>
          <p:nvPr>
            <p:ph idx="11" type="ftr"/>
          </p:nvPr>
        </p:nvSpPr>
        <p:spPr>
          <a:xfrm>
            <a:off x="565150" y="543179"/>
            <a:ext cx="4114800" cy="24688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0"/>
          <p:cNvSpPr txBox="1"/>
          <p:nvPr>
            <p:ph idx="12" type="sldNum"/>
          </p:nvPr>
        </p:nvSpPr>
        <p:spPr>
          <a:xfrm>
            <a:off x="10813024" y="511175"/>
            <a:ext cx="914400" cy="31089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2" name="Google Shape;102;p20"/>
          <p:cNvSpPr/>
          <p:nvPr/>
        </p:nvSpPr>
        <p:spPr>
          <a:xfrm>
            <a:off x="9881559" y="976630"/>
            <a:ext cx="1336774" cy="12014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3" name="Google Shape;103;p20"/>
          <p:cNvSpPr/>
          <p:nvPr/>
        </p:nvSpPr>
        <p:spPr>
          <a:xfrm>
            <a:off x="11415183" y="5618903"/>
            <a:ext cx="524933" cy="524933"/>
          </a:xfrm>
          <a:prstGeom prst="plus">
            <a:avLst>
              <a:gd fmla="val 39516" name="adj"/>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4" name="Shape 104"/>
        <p:cNvGrpSpPr/>
        <p:nvPr/>
      </p:nvGrpSpPr>
      <p:grpSpPr>
        <a:xfrm>
          <a:off x="0" y="0"/>
          <a:ext cx="0" cy="0"/>
          <a:chOff x="0" y="0"/>
          <a:chExt cx="0" cy="0"/>
        </a:xfrm>
      </p:grpSpPr>
      <p:sp>
        <p:nvSpPr>
          <p:cNvPr id="105" name="Google Shape;105;p21"/>
          <p:cNvSpPr txBox="1"/>
          <p:nvPr>
            <p:ph type="title"/>
          </p:nvPr>
        </p:nvSpPr>
        <p:spPr>
          <a:xfrm rot="5400000">
            <a:off x="7944023" y="2616366"/>
            <a:ext cx="4676648" cy="185336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1"/>
          <p:cNvSpPr txBox="1"/>
          <p:nvPr>
            <p:ph idx="1" type="body"/>
          </p:nvPr>
        </p:nvSpPr>
        <p:spPr>
          <a:xfrm rot="5400000">
            <a:off x="2762224" y="-583835"/>
            <a:ext cx="4696934" cy="827404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21"/>
          <p:cNvSpPr txBox="1"/>
          <p:nvPr>
            <p:ph idx="10" type="dt"/>
          </p:nvPr>
        </p:nvSpPr>
        <p:spPr>
          <a:xfrm>
            <a:off x="565149" y="5949696"/>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1"/>
          <p:cNvSpPr txBox="1"/>
          <p:nvPr>
            <p:ph idx="11" type="ftr"/>
          </p:nvPr>
        </p:nvSpPr>
        <p:spPr>
          <a:xfrm>
            <a:off x="565150" y="543179"/>
            <a:ext cx="4114800" cy="24688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1"/>
          <p:cNvSpPr txBox="1"/>
          <p:nvPr>
            <p:ph idx="12" type="sldNum"/>
          </p:nvPr>
        </p:nvSpPr>
        <p:spPr>
          <a:xfrm>
            <a:off x="10813024" y="511175"/>
            <a:ext cx="914400" cy="31089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0" name="Google Shape;110;p21"/>
          <p:cNvSpPr/>
          <p:nvPr/>
        </p:nvSpPr>
        <p:spPr>
          <a:xfrm>
            <a:off x="9881559" y="976630"/>
            <a:ext cx="1336774" cy="12014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21"/>
          <p:cNvSpPr/>
          <p:nvPr/>
        </p:nvSpPr>
        <p:spPr>
          <a:xfrm>
            <a:off x="-1" y="1096772"/>
            <a:ext cx="263565" cy="576122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2" name="Google Shape;112;p21"/>
          <p:cNvSpPr/>
          <p:nvPr/>
        </p:nvSpPr>
        <p:spPr>
          <a:xfrm>
            <a:off x="58248" y="5618903"/>
            <a:ext cx="524933" cy="524933"/>
          </a:xfrm>
          <a:prstGeom prst="plus">
            <a:avLst>
              <a:gd fmla="val 39516" name="adj"/>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12"/>
          <p:cNvSpPr/>
          <p:nvPr/>
        </p:nvSpPr>
        <p:spPr>
          <a:xfrm>
            <a:off x="6163735" y="1096772"/>
            <a:ext cx="5571066" cy="576122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 name="Google Shape;22;p12"/>
          <p:cNvSpPr/>
          <p:nvPr/>
        </p:nvSpPr>
        <p:spPr>
          <a:xfrm>
            <a:off x="11529484" y="5618903"/>
            <a:ext cx="524933" cy="524933"/>
          </a:xfrm>
          <a:prstGeom prst="plus">
            <a:avLst>
              <a:gd fmla="val 39516" name="adj"/>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 name="Google Shape;23;p12"/>
          <p:cNvSpPr/>
          <p:nvPr/>
        </p:nvSpPr>
        <p:spPr>
          <a:xfrm>
            <a:off x="9881559" y="976630"/>
            <a:ext cx="1336774" cy="12014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 name="Google Shape;24;p12"/>
          <p:cNvSpPr txBox="1"/>
          <p:nvPr>
            <p:ph type="title"/>
          </p:nvPr>
        </p:nvSpPr>
        <p:spPr>
          <a:xfrm>
            <a:off x="565149" y="1204721"/>
            <a:ext cx="8267296" cy="144655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 type="body"/>
          </p:nvPr>
        </p:nvSpPr>
        <p:spPr>
          <a:xfrm>
            <a:off x="565150" y="2691638"/>
            <a:ext cx="8267296" cy="318858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2"/>
          <p:cNvSpPr txBox="1"/>
          <p:nvPr>
            <p:ph idx="10" type="dt"/>
          </p:nvPr>
        </p:nvSpPr>
        <p:spPr>
          <a:xfrm>
            <a:off x="565149" y="5949696"/>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1" type="ftr"/>
          </p:nvPr>
        </p:nvSpPr>
        <p:spPr>
          <a:xfrm>
            <a:off x="565150" y="543179"/>
            <a:ext cx="4114800" cy="24688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2"/>
          <p:cNvSpPr txBox="1"/>
          <p:nvPr>
            <p:ph idx="12" type="sldNum"/>
          </p:nvPr>
        </p:nvSpPr>
        <p:spPr>
          <a:xfrm>
            <a:off x="10813024" y="511175"/>
            <a:ext cx="914400" cy="31089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13"/>
          <p:cNvSpPr/>
          <p:nvPr/>
        </p:nvSpPr>
        <p:spPr>
          <a:xfrm>
            <a:off x="4291015" y="1096772"/>
            <a:ext cx="7436404" cy="576122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 name="Google Shape;31;p13"/>
          <p:cNvSpPr/>
          <p:nvPr/>
        </p:nvSpPr>
        <p:spPr>
          <a:xfrm>
            <a:off x="4086371" y="5624450"/>
            <a:ext cx="524933" cy="524933"/>
          </a:xfrm>
          <a:prstGeom prst="plus">
            <a:avLst>
              <a:gd fmla="val 39516" name="adj"/>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 name="Google Shape;32;p13"/>
          <p:cNvSpPr/>
          <p:nvPr/>
        </p:nvSpPr>
        <p:spPr>
          <a:xfrm>
            <a:off x="9881559" y="976630"/>
            <a:ext cx="1336774" cy="12014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 name="Google Shape;33;p13"/>
          <p:cNvSpPr txBox="1"/>
          <p:nvPr>
            <p:ph type="title"/>
          </p:nvPr>
        </p:nvSpPr>
        <p:spPr>
          <a:xfrm>
            <a:off x="565150" y="1881951"/>
            <a:ext cx="7335836" cy="198770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 type="body"/>
          </p:nvPr>
        </p:nvSpPr>
        <p:spPr>
          <a:xfrm>
            <a:off x="565149" y="3869661"/>
            <a:ext cx="7335836" cy="94846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sz="2400">
                <a:solidFill>
                  <a:schemeClr val="dk1"/>
                </a:solidFill>
              </a:defRPr>
            </a:lvl1pPr>
            <a:lvl2pPr indent="-228600" lvl="1" marL="914400" algn="l">
              <a:lnSpc>
                <a:spcPct val="100000"/>
              </a:lnSpc>
              <a:spcBef>
                <a:spcPts val="500"/>
              </a:spcBef>
              <a:spcAft>
                <a:spcPts val="0"/>
              </a:spcAft>
              <a:buClr>
                <a:srgbClr val="888888"/>
              </a:buClr>
              <a:buSzPts val="2000"/>
              <a:buNone/>
              <a:defRPr sz="2000">
                <a:solidFill>
                  <a:srgbClr val="888888"/>
                </a:solidFill>
              </a:defRPr>
            </a:lvl2pPr>
            <a:lvl3pPr indent="-228600" lvl="2" marL="1371600" algn="l">
              <a:lnSpc>
                <a:spcPct val="100000"/>
              </a:lnSpc>
              <a:spcBef>
                <a:spcPts val="500"/>
              </a:spcBef>
              <a:spcAft>
                <a:spcPts val="0"/>
              </a:spcAft>
              <a:buClr>
                <a:srgbClr val="888888"/>
              </a:buClr>
              <a:buSzPts val="1800"/>
              <a:buNone/>
              <a:defRPr sz="1800">
                <a:solidFill>
                  <a:srgbClr val="888888"/>
                </a:solidFill>
              </a:defRPr>
            </a:lvl3pPr>
            <a:lvl4pPr indent="-228600" lvl="3" marL="1828800" algn="l">
              <a:lnSpc>
                <a:spcPct val="100000"/>
              </a:lnSpc>
              <a:spcBef>
                <a:spcPts val="500"/>
              </a:spcBef>
              <a:spcAft>
                <a:spcPts val="0"/>
              </a:spcAft>
              <a:buClr>
                <a:srgbClr val="888888"/>
              </a:buClr>
              <a:buSzPts val="1600"/>
              <a:buNone/>
              <a:defRPr sz="1600">
                <a:solidFill>
                  <a:srgbClr val="888888"/>
                </a:solidFill>
              </a:defRPr>
            </a:lvl4pPr>
            <a:lvl5pPr indent="-228600" lvl="4" marL="2286000" algn="l">
              <a:lnSpc>
                <a:spcPct val="10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13"/>
          <p:cNvSpPr txBox="1"/>
          <p:nvPr>
            <p:ph idx="10" type="dt"/>
          </p:nvPr>
        </p:nvSpPr>
        <p:spPr>
          <a:xfrm>
            <a:off x="565149" y="5949696"/>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3"/>
          <p:cNvSpPr txBox="1"/>
          <p:nvPr>
            <p:ph idx="11" type="ftr"/>
          </p:nvPr>
        </p:nvSpPr>
        <p:spPr>
          <a:xfrm>
            <a:off x="565150" y="543179"/>
            <a:ext cx="4114800" cy="24688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3"/>
          <p:cNvSpPr txBox="1"/>
          <p:nvPr>
            <p:ph idx="12" type="sldNum"/>
          </p:nvPr>
        </p:nvSpPr>
        <p:spPr>
          <a:xfrm>
            <a:off x="10813024" y="511175"/>
            <a:ext cx="914400" cy="31089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4"/>
          <p:cNvSpPr txBox="1"/>
          <p:nvPr>
            <p:ph type="title"/>
          </p:nvPr>
        </p:nvSpPr>
        <p:spPr>
          <a:xfrm>
            <a:off x="565149" y="1204721"/>
            <a:ext cx="8267296" cy="144655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4"/>
          <p:cNvSpPr txBox="1"/>
          <p:nvPr>
            <p:ph idx="1" type="body"/>
          </p:nvPr>
        </p:nvSpPr>
        <p:spPr>
          <a:xfrm>
            <a:off x="565111" y="2691637"/>
            <a:ext cx="4946643" cy="318973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4"/>
          <p:cNvSpPr txBox="1"/>
          <p:nvPr>
            <p:ph idx="2" type="body"/>
          </p:nvPr>
        </p:nvSpPr>
        <p:spPr>
          <a:xfrm>
            <a:off x="6076903" y="2691637"/>
            <a:ext cx="4946639" cy="318973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10" type="dt"/>
          </p:nvPr>
        </p:nvSpPr>
        <p:spPr>
          <a:xfrm>
            <a:off x="565149" y="5949696"/>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4"/>
          <p:cNvSpPr txBox="1"/>
          <p:nvPr>
            <p:ph idx="11" type="ftr"/>
          </p:nvPr>
        </p:nvSpPr>
        <p:spPr>
          <a:xfrm>
            <a:off x="565150" y="543179"/>
            <a:ext cx="4114800" cy="24688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4"/>
          <p:cNvSpPr txBox="1"/>
          <p:nvPr>
            <p:ph idx="12" type="sldNum"/>
          </p:nvPr>
        </p:nvSpPr>
        <p:spPr>
          <a:xfrm>
            <a:off x="10813024" y="511175"/>
            <a:ext cx="914400" cy="31089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14"/>
          <p:cNvSpPr/>
          <p:nvPr/>
        </p:nvSpPr>
        <p:spPr>
          <a:xfrm>
            <a:off x="11738231" y="1096772"/>
            <a:ext cx="453769" cy="576122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2"/>
              </a:solidFill>
              <a:latin typeface="Arial"/>
              <a:ea typeface="Arial"/>
              <a:cs typeface="Arial"/>
              <a:sym typeface="Arial"/>
            </a:endParaRPr>
          </a:p>
        </p:txBody>
      </p:sp>
      <p:sp>
        <p:nvSpPr>
          <p:cNvPr id="46" name="Google Shape;46;p14"/>
          <p:cNvSpPr/>
          <p:nvPr/>
        </p:nvSpPr>
        <p:spPr>
          <a:xfrm>
            <a:off x="9881559" y="976630"/>
            <a:ext cx="1336774" cy="12014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 name="Google Shape;47;p14"/>
          <p:cNvSpPr/>
          <p:nvPr/>
        </p:nvSpPr>
        <p:spPr>
          <a:xfrm>
            <a:off x="11531286" y="5618903"/>
            <a:ext cx="524933" cy="524933"/>
          </a:xfrm>
          <a:prstGeom prst="plus">
            <a:avLst>
              <a:gd fmla="val 39516" name="adj"/>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5"/>
          <p:cNvSpPr txBox="1"/>
          <p:nvPr>
            <p:ph type="title"/>
          </p:nvPr>
        </p:nvSpPr>
        <p:spPr>
          <a:xfrm>
            <a:off x="565110" y="1204721"/>
            <a:ext cx="8266175" cy="1444752"/>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5"/>
          <p:cNvSpPr txBox="1"/>
          <p:nvPr>
            <p:ph idx="1" type="body"/>
          </p:nvPr>
        </p:nvSpPr>
        <p:spPr>
          <a:xfrm>
            <a:off x="565111" y="2691638"/>
            <a:ext cx="4946644"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15"/>
          <p:cNvSpPr txBox="1"/>
          <p:nvPr>
            <p:ph idx="2" type="body"/>
          </p:nvPr>
        </p:nvSpPr>
        <p:spPr>
          <a:xfrm>
            <a:off x="565111" y="3515550"/>
            <a:ext cx="4946644" cy="236629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5"/>
          <p:cNvSpPr txBox="1"/>
          <p:nvPr>
            <p:ph idx="3" type="body"/>
          </p:nvPr>
        </p:nvSpPr>
        <p:spPr>
          <a:xfrm>
            <a:off x="6076866" y="2691162"/>
            <a:ext cx="4946644"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15"/>
          <p:cNvSpPr txBox="1"/>
          <p:nvPr>
            <p:ph idx="4" type="body"/>
          </p:nvPr>
        </p:nvSpPr>
        <p:spPr>
          <a:xfrm>
            <a:off x="6076866" y="3515074"/>
            <a:ext cx="4946644" cy="236629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5"/>
          <p:cNvSpPr txBox="1"/>
          <p:nvPr>
            <p:ph idx="10" type="dt"/>
          </p:nvPr>
        </p:nvSpPr>
        <p:spPr>
          <a:xfrm>
            <a:off x="565149" y="5949696"/>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5"/>
          <p:cNvSpPr txBox="1"/>
          <p:nvPr>
            <p:ph idx="11" type="ftr"/>
          </p:nvPr>
        </p:nvSpPr>
        <p:spPr>
          <a:xfrm>
            <a:off x="565150" y="543179"/>
            <a:ext cx="4114800" cy="24688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
          <p:cNvSpPr txBox="1"/>
          <p:nvPr>
            <p:ph idx="12" type="sldNum"/>
          </p:nvPr>
        </p:nvSpPr>
        <p:spPr>
          <a:xfrm>
            <a:off x="10813024" y="511175"/>
            <a:ext cx="914400" cy="31089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15"/>
          <p:cNvSpPr/>
          <p:nvPr/>
        </p:nvSpPr>
        <p:spPr>
          <a:xfrm>
            <a:off x="11738231" y="1096772"/>
            <a:ext cx="453769" cy="576122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2"/>
              </a:solidFill>
              <a:latin typeface="Arial"/>
              <a:ea typeface="Arial"/>
              <a:cs typeface="Arial"/>
              <a:sym typeface="Arial"/>
            </a:endParaRPr>
          </a:p>
        </p:txBody>
      </p:sp>
      <p:sp>
        <p:nvSpPr>
          <p:cNvPr id="58" name="Google Shape;58;p15"/>
          <p:cNvSpPr/>
          <p:nvPr/>
        </p:nvSpPr>
        <p:spPr>
          <a:xfrm>
            <a:off x="9881559" y="976630"/>
            <a:ext cx="1336774" cy="12014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9" name="Google Shape;59;p15"/>
          <p:cNvSpPr/>
          <p:nvPr/>
        </p:nvSpPr>
        <p:spPr>
          <a:xfrm>
            <a:off x="11531286" y="5618903"/>
            <a:ext cx="524933" cy="524933"/>
          </a:xfrm>
          <a:prstGeom prst="plus">
            <a:avLst>
              <a:gd fmla="val 39516" name="adj"/>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16"/>
          <p:cNvSpPr txBox="1"/>
          <p:nvPr>
            <p:ph type="title"/>
          </p:nvPr>
        </p:nvSpPr>
        <p:spPr>
          <a:xfrm>
            <a:off x="565149" y="1204721"/>
            <a:ext cx="8267296" cy="144655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6"/>
          <p:cNvSpPr txBox="1"/>
          <p:nvPr>
            <p:ph idx="10" type="dt"/>
          </p:nvPr>
        </p:nvSpPr>
        <p:spPr>
          <a:xfrm>
            <a:off x="565149" y="5949696"/>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6"/>
          <p:cNvSpPr txBox="1"/>
          <p:nvPr>
            <p:ph idx="11" type="ftr"/>
          </p:nvPr>
        </p:nvSpPr>
        <p:spPr>
          <a:xfrm>
            <a:off x="565150" y="543179"/>
            <a:ext cx="4114800" cy="24688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12" type="sldNum"/>
          </p:nvPr>
        </p:nvSpPr>
        <p:spPr>
          <a:xfrm>
            <a:off x="10813024" y="511175"/>
            <a:ext cx="914400" cy="31089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16"/>
          <p:cNvSpPr/>
          <p:nvPr/>
        </p:nvSpPr>
        <p:spPr>
          <a:xfrm>
            <a:off x="9881559" y="976630"/>
            <a:ext cx="1336774" cy="12014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6" name="Google Shape;66;p16"/>
          <p:cNvSpPr/>
          <p:nvPr/>
        </p:nvSpPr>
        <p:spPr>
          <a:xfrm>
            <a:off x="11738231" y="1096772"/>
            <a:ext cx="453769" cy="576122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2"/>
              </a:solidFill>
              <a:latin typeface="Arial"/>
              <a:ea typeface="Arial"/>
              <a:cs typeface="Arial"/>
              <a:sym typeface="Arial"/>
            </a:endParaRPr>
          </a:p>
        </p:txBody>
      </p:sp>
      <p:sp>
        <p:nvSpPr>
          <p:cNvPr id="67" name="Google Shape;67;p16"/>
          <p:cNvSpPr/>
          <p:nvPr/>
        </p:nvSpPr>
        <p:spPr>
          <a:xfrm>
            <a:off x="11531286" y="5618903"/>
            <a:ext cx="524933" cy="524933"/>
          </a:xfrm>
          <a:prstGeom prst="plus">
            <a:avLst>
              <a:gd fmla="val 39516" name="adj"/>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7"/>
          <p:cNvSpPr txBox="1"/>
          <p:nvPr>
            <p:ph idx="10" type="dt"/>
          </p:nvPr>
        </p:nvSpPr>
        <p:spPr>
          <a:xfrm>
            <a:off x="565149" y="5949696"/>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7"/>
          <p:cNvSpPr txBox="1"/>
          <p:nvPr>
            <p:ph idx="11" type="ftr"/>
          </p:nvPr>
        </p:nvSpPr>
        <p:spPr>
          <a:xfrm>
            <a:off x="565150" y="543179"/>
            <a:ext cx="4114800" cy="24688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7"/>
          <p:cNvSpPr txBox="1"/>
          <p:nvPr>
            <p:ph idx="12" type="sldNum"/>
          </p:nvPr>
        </p:nvSpPr>
        <p:spPr>
          <a:xfrm>
            <a:off x="10813024" y="511175"/>
            <a:ext cx="914400" cy="31089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17"/>
          <p:cNvSpPr/>
          <p:nvPr/>
        </p:nvSpPr>
        <p:spPr>
          <a:xfrm>
            <a:off x="-1" y="1096772"/>
            <a:ext cx="263565" cy="576122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3" name="Google Shape;73;p17"/>
          <p:cNvSpPr/>
          <p:nvPr/>
        </p:nvSpPr>
        <p:spPr>
          <a:xfrm>
            <a:off x="58248" y="5618903"/>
            <a:ext cx="524933" cy="524933"/>
          </a:xfrm>
          <a:prstGeom prst="plus">
            <a:avLst>
              <a:gd fmla="val 39516" name="adj"/>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4" name="Google Shape;74;p17"/>
          <p:cNvSpPr/>
          <p:nvPr/>
        </p:nvSpPr>
        <p:spPr>
          <a:xfrm>
            <a:off x="9881559" y="976630"/>
            <a:ext cx="1336774" cy="12014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5" name="Shape 75"/>
        <p:cNvGrpSpPr/>
        <p:nvPr/>
      </p:nvGrpSpPr>
      <p:grpSpPr>
        <a:xfrm>
          <a:off x="0" y="0"/>
          <a:ext cx="0" cy="0"/>
          <a:chOff x="0" y="0"/>
          <a:chExt cx="0" cy="0"/>
        </a:xfrm>
      </p:grpSpPr>
      <p:sp>
        <p:nvSpPr>
          <p:cNvPr id="76" name="Google Shape;76;p18"/>
          <p:cNvSpPr txBox="1"/>
          <p:nvPr>
            <p:ph type="title"/>
          </p:nvPr>
        </p:nvSpPr>
        <p:spPr>
          <a:xfrm>
            <a:off x="565149" y="1203800"/>
            <a:ext cx="4114800" cy="107721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8"/>
          <p:cNvSpPr txBox="1"/>
          <p:nvPr>
            <p:ph idx="1" type="body"/>
          </p:nvPr>
        </p:nvSpPr>
        <p:spPr>
          <a:xfrm>
            <a:off x="5611813" y="1508252"/>
            <a:ext cx="5606518" cy="4045881"/>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1000"/>
              </a:spcBef>
              <a:spcAft>
                <a:spcPts val="0"/>
              </a:spcAft>
              <a:buClr>
                <a:schemeClr val="dk1"/>
              </a:buClr>
              <a:buSzPts val="2800"/>
              <a:buChar char="–"/>
              <a:defRPr sz="2800"/>
            </a:lvl1pPr>
            <a:lvl2pPr indent="-381000" lvl="1" marL="914400" algn="l">
              <a:lnSpc>
                <a:spcPct val="100000"/>
              </a:lnSpc>
              <a:spcBef>
                <a:spcPts val="500"/>
              </a:spcBef>
              <a:spcAft>
                <a:spcPts val="0"/>
              </a:spcAft>
              <a:buClr>
                <a:schemeClr val="dk1"/>
              </a:buClr>
              <a:buSzPts val="2400"/>
              <a:buChar char="–"/>
              <a:defRPr sz="2400"/>
            </a:lvl2pPr>
            <a:lvl3pPr indent="-355600" lvl="2" marL="1371600" algn="l">
              <a:lnSpc>
                <a:spcPct val="100000"/>
              </a:lnSpc>
              <a:spcBef>
                <a:spcPts val="500"/>
              </a:spcBef>
              <a:spcAft>
                <a:spcPts val="0"/>
              </a:spcAft>
              <a:buClr>
                <a:schemeClr val="dk1"/>
              </a:buClr>
              <a:buSzPts val="2000"/>
              <a:buChar char="–"/>
              <a:defRPr sz="2000"/>
            </a:lvl3pPr>
            <a:lvl4pPr indent="-342900" lvl="3" marL="1828800" algn="l">
              <a:lnSpc>
                <a:spcPct val="100000"/>
              </a:lnSpc>
              <a:spcBef>
                <a:spcPts val="500"/>
              </a:spcBef>
              <a:spcAft>
                <a:spcPts val="0"/>
              </a:spcAft>
              <a:buClr>
                <a:schemeClr val="dk1"/>
              </a:buClr>
              <a:buSzPts val="1800"/>
              <a:buChar char="–"/>
              <a:defRPr sz="1800"/>
            </a:lvl4pPr>
            <a:lvl5pPr indent="-330200" lvl="4" marL="2286000" algn="l">
              <a:lnSpc>
                <a:spcPct val="100000"/>
              </a:lnSpc>
              <a:spcBef>
                <a:spcPts val="500"/>
              </a:spcBef>
              <a:spcAft>
                <a:spcPts val="0"/>
              </a:spcAft>
              <a:buClr>
                <a:schemeClr val="dk1"/>
              </a:buClr>
              <a:buSzPts val="1600"/>
              <a:buChar char="–"/>
              <a:defRPr sz="16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8" name="Google Shape;78;p18"/>
          <p:cNvSpPr txBox="1"/>
          <p:nvPr>
            <p:ph idx="2" type="body"/>
          </p:nvPr>
        </p:nvSpPr>
        <p:spPr>
          <a:xfrm>
            <a:off x="565149" y="2368295"/>
            <a:ext cx="4114800" cy="31858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sz="16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18"/>
          <p:cNvSpPr txBox="1"/>
          <p:nvPr>
            <p:ph idx="10" type="dt"/>
          </p:nvPr>
        </p:nvSpPr>
        <p:spPr>
          <a:xfrm>
            <a:off x="565149" y="5949696"/>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8"/>
          <p:cNvSpPr txBox="1"/>
          <p:nvPr>
            <p:ph idx="11" type="ftr"/>
          </p:nvPr>
        </p:nvSpPr>
        <p:spPr>
          <a:xfrm>
            <a:off x="565150" y="543179"/>
            <a:ext cx="4114800" cy="24688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8"/>
          <p:cNvSpPr txBox="1"/>
          <p:nvPr>
            <p:ph idx="12" type="sldNum"/>
          </p:nvPr>
        </p:nvSpPr>
        <p:spPr>
          <a:xfrm>
            <a:off x="10813024" y="511175"/>
            <a:ext cx="914400" cy="31089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2" name="Google Shape;82;p18"/>
          <p:cNvSpPr/>
          <p:nvPr/>
        </p:nvSpPr>
        <p:spPr>
          <a:xfrm>
            <a:off x="9881559" y="976630"/>
            <a:ext cx="1336774" cy="12014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3" name="Google Shape;83;p18"/>
          <p:cNvSpPr/>
          <p:nvPr/>
        </p:nvSpPr>
        <p:spPr>
          <a:xfrm>
            <a:off x="-1" y="1096772"/>
            <a:ext cx="263565" cy="576122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18"/>
          <p:cNvSpPr/>
          <p:nvPr/>
        </p:nvSpPr>
        <p:spPr>
          <a:xfrm>
            <a:off x="58248" y="5618903"/>
            <a:ext cx="524933" cy="524933"/>
          </a:xfrm>
          <a:prstGeom prst="plus">
            <a:avLst>
              <a:gd fmla="val 39516" name="adj"/>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5" name="Shape 85"/>
        <p:cNvGrpSpPr/>
        <p:nvPr/>
      </p:nvGrpSpPr>
      <p:grpSpPr>
        <a:xfrm>
          <a:off x="0" y="0"/>
          <a:ext cx="0" cy="0"/>
          <a:chOff x="0" y="0"/>
          <a:chExt cx="0" cy="0"/>
        </a:xfrm>
      </p:grpSpPr>
      <p:sp>
        <p:nvSpPr>
          <p:cNvPr id="86" name="Google Shape;86;p19"/>
          <p:cNvSpPr txBox="1"/>
          <p:nvPr>
            <p:ph type="title"/>
          </p:nvPr>
        </p:nvSpPr>
        <p:spPr>
          <a:xfrm>
            <a:off x="565149" y="1203800"/>
            <a:ext cx="4114800" cy="107721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9"/>
          <p:cNvSpPr/>
          <p:nvPr>
            <p:ph idx="2" type="pic"/>
          </p:nvPr>
        </p:nvSpPr>
        <p:spPr>
          <a:xfrm>
            <a:off x="5631151" y="1096772"/>
            <a:ext cx="6096270" cy="5761228"/>
          </a:xfrm>
          <a:prstGeom prst="rect">
            <a:avLst/>
          </a:prstGeom>
          <a:solidFill>
            <a:schemeClr val="lt2"/>
          </a:solidFill>
          <a:ln>
            <a:noFill/>
          </a:ln>
        </p:spPr>
      </p:sp>
      <p:sp>
        <p:nvSpPr>
          <p:cNvPr id="88" name="Google Shape;88;p19"/>
          <p:cNvSpPr txBox="1"/>
          <p:nvPr>
            <p:ph idx="1" type="body"/>
          </p:nvPr>
        </p:nvSpPr>
        <p:spPr>
          <a:xfrm>
            <a:off x="565149" y="2370666"/>
            <a:ext cx="4114800" cy="31834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sz="16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9" name="Google Shape;89;p19"/>
          <p:cNvSpPr txBox="1"/>
          <p:nvPr>
            <p:ph idx="10" type="dt"/>
          </p:nvPr>
        </p:nvSpPr>
        <p:spPr>
          <a:xfrm>
            <a:off x="565149" y="5949696"/>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9"/>
          <p:cNvSpPr txBox="1"/>
          <p:nvPr>
            <p:ph idx="11" type="ftr"/>
          </p:nvPr>
        </p:nvSpPr>
        <p:spPr>
          <a:xfrm>
            <a:off x="565150" y="543179"/>
            <a:ext cx="4114800" cy="24688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9"/>
          <p:cNvSpPr txBox="1"/>
          <p:nvPr>
            <p:ph idx="12" type="sldNum"/>
          </p:nvPr>
        </p:nvSpPr>
        <p:spPr>
          <a:xfrm>
            <a:off x="10813024" y="511175"/>
            <a:ext cx="914400" cy="31089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2" name="Google Shape;92;p19"/>
          <p:cNvSpPr/>
          <p:nvPr/>
        </p:nvSpPr>
        <p:spPr>
          <a:xfrm>
            <a:off x="9881559" y="976630"/>
            <a:ext cx="1336774" cy="12014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3" name="Google Shape;93;p19"/>
          <p:cNvSpPr/>
          <p:nvPr/>
        </p:nvSpPr>
        <p:spPr>
          <a:xfrm>
            <a:off x="-1" y="1096772"/>
            <a:ext cx="263565" cy="576122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4" name="Google Shape;94;p19"/>
          <p:cNvSpPr/>
          <p:nvPr/>
        </p:nvSpPr>
        <p:spPr>
          <a:xfrm>
            <a:off x="58248" y="5618903"/>
            <a:ext cx="524933" cy="524933"/>
          </a:xfrm>
          <a:prstGeom prst="plus">
            <a:avLst>
              <a:gd fmla="val 39516" name="adj"/>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565149" y="1204721"/>
            <a:ext cx="8267296" cy="144655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0"/>
          <p:cNvSpPr txBox="1"/>
          <p:nvPr>
            <p:ph idx="1" type="body"/>
          </p:nvPr>
        </p:nvSpPr>
        <p:spPr>
          <a:xfrm>
            <a:off x="565150" y="2691638"/>
            <a:ext cx="8267296" cy="318858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1000"/>
              </a:spcBef>
              <a:spcAft>
                <a:spcPts val="0"/>
              </a:spcAft>
              <a:buClr>
                <a:schemeClr val="dk1"/>
              </a:buClr>
              <a:buSzPts val="2400"/>
              <a:buFont typeface="NTR"/>
              <a:buChar char="–"/>
              <a:defRPr b="0" i="0" sz="2400" u="none" cap="none" strike="noStrike">
                <a:solidFill>
                  <a:schemeClr val="dk1"/>
                </a:solidFill>
                <a:latin typeface="Arial"/>
                <a:ea typeface="Arial"/>
                <a:cs typeface="Arial"/>
                <a:sym typeface="Arial"/>
              </a:defRPr>
            </a:lvl1pPr>
            <a:lvl2pPr indent="-355600" lvl="1" marL="914400" marR="0" rtl="0" algn="l">
              <a:lnSpc>
                <a:spcPct val="100000"/>
              </a:lnSpc>
              <a:spcBef>
                <a:spcPts val="500"/>
              </a:spcBef>
              <a:spcAft>
                <a:spcPts val="0"/>
              </a:spcAft>
              <a:buClr>
                <a:schemeClr val="dk1"/>
              </a:buClr>
              <a:buSzPts val="2000"/>
              <a:buFont typeface="NTR"/>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500"/>
              </a:spcBef>
              <a:spcAft>
                <a:spcPts val="0"/>
              </a:spcAft>
              <a:buClr>
                <a:schemeClr val="dk1"/>
              </a:buClr>
              <a:buSzPts val="1800"/>
              <a:buFont typeface="NTR"/>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500"/>
              </a:spcBef>
              <a:spcAft>
                <a:spcPts val="0"/>
              </a:spcAft>
              <a:buClr>
                <a:schemeClr val="dk1"/>
              </a:buClr>
              <a:buSzPts val="1600"/>
              <a:buFont typeface="NTR"/>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500"/>
              </a:spcBef>
              <a:spcAft>
                <a:spcPts val="0"/>
              </a:spcAft>
              <a:buClr>
                <a:schemeClr val="dk1"/>
              </a:buClr>
              <a:buSzPts val="1600"/>
              <a:buFont typeface="NTR"/>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0"/>
          <p:cNvSpPr txBox="1"/>
          <p:nvPr>
            <p:ph idx="10" type="dt"/>
          </p:nvPr>
        </p:nvSpPr>
        <p:spPr>
          <a:xfrm>
            <a:off x="565149" y="5949696"/>
            <a:ext cx="411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0"/>
          <p:cNvSpPr txBox="1"/>
          <p:nvPr>
            <p:ph idx="11" type="ftr"/>
          </p:nvPr>
        </p:nvSpPr>
        <p:spPr>
          <a:xfrm>
            <a:off x="565150" y="543179"/>
            <a:ext cx="4114800" cy="246888"/>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0"/>
          <p:cNvSpPr txBox="1"/>
          <p:nvPr>
            <p:ph idx="12" type="sldNum"/>
          </p:nvPr>
        </p:nvSpPr>
        <p:spPr>
          <a:xfrm>
            <a:off x="10813024" y="511175"/>
            <a:ext cx="914400" cy="310896"/>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 name="Shape 116"/>
        <p:cNvGrpSpPr/>
        <p:nvPr/>
      </p:nvGrpSpPr>
      <p:grpSpPr>
        <a:xfrm>
          <a:off x="0" y="0"/>
          <a:ext cx="0" cy="0"/>
          <a:chOff x="0" y="0"/>
          <a:chExt cx="0" cy="0"/>
        </a:xfrm>
      </p:grpSpPr>
      <p:sp>
        <p:nvSpPr>
          <p:cNvPr id="117" name="Google Shape;117;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8" name="Google Shape;118;p1"/>
          <p:cNvSpPr txBox="1"/>
          <p:nvPr>
            <p:ph type="ctrTitle"/>
          </p:nvPr>
        </p:nvSpPr>
        <p:spPr>
          <a:xfrm>
            <a:off x="6562614" y="1625608"/>
            <a:ext cx="4655719" cy="27221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sz="4400"/>
              <a:t>Predicting Power Plant Full Load Electrical Output</a:t>
            </a:r>
            <a:endParaRPr/>
          </a:p>
        </p:txBody>
      </p:sp>
      <p:sp>
        <p:nvSpPr>
          <p:cNvPr id="119" name="Google Shape;119;p1"/>
          <p:cNvSpPr txBox="1"/>
          <p:nvPr>
            <p:ph idx="1" type="subTitle"/>
          </p:nvPr>
        </p:nvSpPr>
        <p:spPr>
          <a:xfrm>
            <a:off x="6562614" y="4466845"/>
            <a:ext cx="4655719" cy="88290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lang="en-US"/>
              <a:t>Amin Fesharaki, Benjamin Earnest, and Jeffrey Joyner</a:t>
            </a:r>
            <a:endParaRPr/>
          </a:p>
        </p:txBody>
      </p:sp>
      <p:pic>
        <p:nvPicPr>
          <p:cNvPr descr="Spiralling fan figure" id="120" name="Google Shape;120;p1"/>
          <p:cNvPicPr preferRelativeResize="0"/>
          <p:nvPr/>
        </p:nvPicPr>
        <p:blipFill rotWithShape="1">
          <a:blip r:embed="rId3">
            <a:alphaModFix/>
          </a:blip>
          <a:srcRect b="-1" l="0" r="41228" t="0"/>
          <a:stretch/>
        </p:blipFill>
        <p:spPr>
          <a:xfrm>
            <a:off x="20" y="10"/>
            <a:ext cx="6038037" cy="6857990"/>
          </a:xfrm>
          <a:prstGeom prst="rect">
            <a:avLst/>
          </a:prstGeom>
          <a:noFill/>
          <a:ln>
            <a:noFill/>
          </a:ln>
        </p:spPr>
      </p:pic>
      <p:sp>
        <p:nvSpPr>
          <p:cNvPr id="121" name="Google Shape;121;p1"/>
          <p:cNvSpPr/>
          <p:nvPr/>
        </p:nvSpPr>
        <p:spPr>
          <a:xfrm>
            <a:off x="5830625" y="5623560"/>
            <a:ext cx="524933" cy="524933"/>
          </a:xfrm>
          <a:prstGeom prst="plus">
            <a:avLst>
              <a:gd fmla="val 39516" name="adj"/>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2" name="Google Shape;122;p1"/>
          <p:cNvSpPr/>
          <p:nvPr/>
        </p:nvSpPr>
        <p:spPr>
          <a:xfrm>
            <a:off x="9881559" y="976630"/>
            <a:ext cx="1336774" cy="12014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3"/>
          <p:cNvSpPr txBox="1"/>
          <p:nvPr>
            <p:ph type="title"/>
          </p:nvPr>
        </p:nvSpPr>
        <p:spPr>
          <a:xfrm>
            <a:off x="565149" y="1204721"/>
            <a:ext cx="3609983" cy="144655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sz="3700"/>
              <a:t>Combined Cycle Power Plants (CCPP)</a:t>
            </a:r>
            <a:endParaRPr/>
          </a:p>
        </p:txBody>
      </p:sp>
      <p:sp>
        <p:nvSpPr>
          <p:cNvPr id="129" name="Google Shape;129;p3"/>
          <p:cNvSpPr txBox="1"/>
          <p:nvPr>
            <p:ph idx="1" type="body"/>
          </p:nvPr>
        </p:nvSpPr>
        <p:spPr>
          <a:xfrm>
            <a:off x="565150" y="2691638"/>
            <a:ext cx="3609983" cy="3188586"/>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Char char="–"/>
            </a:pPr>
            <a:r>
              <a:rPr lang="en-US"/>
              <a:t>2x Gas Turbine Generators (160 MW)</a:t>
            </a:r>
            <a:endParaRPr/>
          </a:p>
          <a:p>
            <a:pPr indent="-228600" lvl="0" marL="228600" rtl="0" algn="l">
              <a:lnSpc>
                <a:spcPct val="100000"/>
              </a:lnSpc>
              <a:spcBef>
                <a:spcPts val="1000"/>
              </a:spcBef>
              <a:spcAft>
                <a:spcPts val="0"/>
              </a:spcAft>
              <a:buClr>
                <a:schemeClr val="dk1"/>
              </a:buClr>
              <a:buSzPts val="2400"/>
              <a:buChar char="–"/>
            </a:pPr>
            <a:r>
              <a:rPr lang="en-US"/>
              <a:t>2x Waste Heat Steam Generators</a:t>
            </a:r>
            <a:endParaRPr/>
          </a:p>
          <a:p>
            <a:pPr indent="-228600" lvl="0" marL="228600" rtl="0" algn="l">
              <a:lnSpc>
                <a:spcPct val="100000"/>
              </a:lnSpc>
              <a:spcBef>
                <a:spcPts val="1000"/>
              </a:spcBef>
              <a:spcAft>
                <a:spcPts val="0"/>
              </a:spcAft>
              <a:buClr>
                <a:schemeClr val="dk1"/>
              </a:buClr>
              <a:buSzPts val="2400"/>
              <a:buChar char="–"/>
            </a:pPr>
            <a:r>
              <a:rPr lang="en-US"/>
              <a:t>1x Steam Turbine Generator (160 MW)</a:t>
            </a:r>
            <a:endParaRPr/>
          </a:p>
        </p:txBody>
      </p:sp>
      <p:pic>
        <p:nvPicPr>
          <p:cNvPr descr="Diagram&#10;&#10;Description automatically generated" id="130" name="Google Shape;130;p3"/>
          <p:cNvPicPr preferRelativeResize="0"/>
          <p:nvPr/>
        </p:nvPicPr>
        <p:blipFill rotWithShape="1">
          <a:blip r:embed="rId3">
            <a:alphaModFix/>
          </a:blip>
          <a:srcRect b="0" l="0" r="0" t="0"/>
          <a:stretch/>
        </p:blipFill>
        <p:spPr>
          <a:xfrm>
            <a:off x="5207524" y="1497220"/>
            <a:ext cx="5502973" cy="4127230"/>
          </a:xfrm>
          <a:prstGeom prst="rect">
            <a:avLst/>
          </a:prstGeom>
          <a:noFill/>
          <a:ln>
            <a:noFill/>
          </a:ln>
        </p:spPr>
      </p:pic>
      <p:sp>
        <p:nvSpPr>
          <p:cNvPr id="131" name="Google Shape;131;p3"/>
          <p:cNvSpPr/>
          <p:nvPr/>
        </p:nvSpPr>
        <p:spPr>
          <a:xfrm>
            <a:off x="11217667" y="5618903"/>
            <a:ext cx="524933" cy="524933"/>
          </a:xfrm>
          <a:prstGeom prst="plus">
            <a:avLst>
              <a:gd fmla="val 39516" name="adj"/>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2" name="Google Shape;132;p3"/>
          <p:cNvSpPr/>
          <p:nvPr/>
        </p:nvSpPr>
        <p:spPr>
          <a:xfrm>
            <a:off x="9881559" y="976630"/>
            <a:ext cx="1336774" cy="12014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
          <p:cNvSpPr txBox="1"/>
          <p:nvPr>
            <p:ph type="title"/>
          </p:nvPr>
        </p:nvSpPr>
        <p:spPr>
          <a:xfrm>
            <a:off x="565149" y="1204721"/>
            <a:ext cx="8267296" cy="14465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Play"/>
              <a:buNone/>
            </a:pPr>
            <a:r>
              <a:rPr lang="en-US"/>
              <a:t>Problem Statement</a:t>
            </a:r>
            <a:endParaRPr/>
          </a:p>
        </p:txBody>
      </p:sp>
      <p:sp>
        <p:nvSpPr>
          <p:cNvPr id="138" name="Google Shape;138;p2"/>
          <p:cNvSpPr txBox="1"/>
          <p:nvPr>
            <p:ph idx="1" type="body"/>
          </p:nvPr>
        </p:nvSpPr>
        <p:spPr>
          <a:xfrm>
            <a:off x="565150" y="2691638"/>
            <a:ext cx="8267296" cy="3188586"/>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00000"/>
              </a:lnSpc>
              <a:spcBef>
                <a:spcPts val="0"/>
              </a:spcBef>
              <a:spcAft>
                <a:spcPts val="0"/>
              </a:spcAft>
              <a:buClr>
                <a:schemeClr val="dk1"/>
              </a:buClr>
              <a:buSzPts val="2400"/>
              <a:buNone/>
            </a:pPr>
            <a:r>
              <a:rPr lang="en-US" sz="2500"/>
              <a:t>Objective: Predict full power output capability of CCPP.</a:t>
            </a:r>
            <a:endParaRPr sz="2500"/>
          </a:p>
          <a:p>
            <a:pPr indent="0" lvl="0" marL="0" rtl="0" algn="l">
              <a:lnSpc>
                <a:spcPct val="100000"/>
              </a:lnSpc>
              <a:spcBef>
                <a:spcPts val="0"/>
              </a:spcBef>
              <a:spcAft>
                <a:spcPts val="0"/>
              </a:spcAft>
              <a:buClr>
                <a:schemeClr val="dk1"/>
              </a:buClr>
              <a:buSzPts val="2400"/>
              <a:buNone/>
            </a:pPr>
            <a:r>
              <a:t/>
            </a:r>
            <a:endParaRPr sz="2500"/>
          </a:p>
          <a:p>
            <a:pPr indent="-342900" lvl="0" marL="457200" rtl="0" algn="l">
              <a:lnSpc>
                <a:spcPct val="100000"/>
              </a:lnSpc>
              <a:spcBef>
                <a:spcPts val="0"/>
              </a:spcBef>
              <a:spcAft>
                <a:spcPts val="0"/>
              </a:spcAft>
              <a:buSzPts val="1800"/>
              <a:buChar char="-"/>
            </a:pPr>
            <a:r>
              <a:rPr lang="en-US"/>
              <a:t>Thermodynamic analysis to do the same would require thousands of non-linear equations (Tufekci, 2014).</a:t>
            </a:r>
            <a:endParaRPr/>
          </a:p>
          <a:p>
            <a:pPr indent="-342900" lvl="0" marL="457200" rtl="0" algn="l">
              <a:lnSpc>
                <a:spcPct val="100000"/>
              </a:lnSpc>
              <a:spcBef>
                <a:spcPts val="0"/>
              </a:spcBef>
              <a:spcAft>
                <a:spcPts val="0"/>
              </a:spcAft>
              <a:buSzPts val="1800"/>
              <a:buChar char="-"/>
            </a:pPr>
            <a:r>
              <a:rPr lang="en-US"/>
              <a:t>Data is from UCI machine Learning repository.</a:t>
            </a:r>
            <a:endParaRPr/>
          </a:p>
          <a:p>
            <a:pPr indent="-342900" lvl="0" marL="457200" rtl="0" algn="l">
              <a:lnSpc>
                <a:spcPct val="100000"/>
              </a:lnSpc>
              <a:spcBef>
                <a:spcPts val="0"/>
              </a:spcBef>
              <a:spcAft>
                <a:spcPts val="0"/>
              </a:spcAft>
              <a:buSzPts val="1800"/>
              <a:buChar char="-"/>
            </a:pPr>
            <a:r>
              <a:rPr lang="en-US"/>
              <a:t>Results will be compared to 2014 study.</a:t>
            </a:r>
            <a:endParaRPr/>
          </a:p>
          <a:p>
            <a:pPr indent="-342900" lvl="0" marL="457200" rtl="0" algn="l">
              <a:lnSpc>
                <a:spcPct val="100000"/>
              </a:lnSpc>
              <a:spcBef>
                <a:spcPts val="0"/>
              </a:spcBef>
              <a:spcAft>
                <a:spcPts val="0"/>
              </a:spcAft>
              <a:buSzPts val="1800"/>
              <a:buChar char="-"/>
            </a:pPr>
            <a:r>
              <a:rPr lang="en-US"/>
              <a:t>Optimal model will be evaluated on Root Mean Square Error (RMSE), Mean Absolute Error (MAE), and the correlation coefficient (R^2)</a:t>
            </a:r>
            <a:endParaRPr/>
          </a:p>
          <a:p>
            <a:pPr indent="0" lvl="0" marL="0" rtl="0" algn="l">
              <a:lnSpc>
                <a:spcPct val="100000"/>
              </a:lnSpc>
              <a:spcBef>
                <a:spcPts val="1000"/>
              </a:spcBef>
              <a:spcAft>
                <a:spcPts val="0"/>
              </a:spcAft>
              <a:buClr>
                <a:schemeClr val="dk1"/>
              </a:buClr>
              <a:buSzPts val="2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37adbacda4_0_0"/>
          <p:cNvSpPr txBox="1"/>
          <p:nvPr>
            <p:ph type="title"/>
          </p:nvPr>
        </p:nvSpPr>
        <p:spPr>
          <a:xfrm>
            <a:off x="565149" y="1204721"/>
            <a:ext cx="8267400" cy="1446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lang="en-US"/>
              <a:t>Solutions Explored</a:t>
            </a:r>
            <a:endParaRPr/>
          </a:p>
        </p:txBody>
      </p:sp>
      <p:sp>
        <p:nvSpPr>
          <p:cNvPr id="144" name="Google Shape;144;g137adbacda4_0_0"/>
          <p:cNvSpPr txBox="1"/>
          <p:nvPr>
            <p:ph idx="1" type="body"/>
          </p:nvPr>
        </p:nvSpPr>
        <p:spPr>
          <a:xfrm>
            <a:off x="565150" y="2691650"/>
            <a:ext cx="10364700" cy="3443100"/>
          </a:xfrm>
          <a:prstGeom prst="rect">
            <a:avLst/>
          </a:prstGeom>
          <a:noFill/>
          <a:ln>
            <a:noFill/>
          </a:ln>
        </p:spPr>
        <p:txBody>
          <a:bodyPr anchorCtr="0" anchor="t" bIns="45700" lIns="91425" spcFirstLastPara="1" rIns="91425" wrap="square" tIns="45700">
            <a:normAutofit fontScale="77500" lnSpcReduction="20000"/>
          </a:bodyPr>
          <a:lstStyle/>
          <a:p>
            <a:pPr indent="-317182" lvl="0" marL="457200" rtl="0" algn="l">
              <a:lnSpc>
                <a:spcPct val="100000"/>
              </a:lnSpc>
              <a:spcBef>
                <a:spcPts val="1000"/>
              </a:spcBef>
              <a:spcAft>
                <a:spcPts val="0"/>
              </a:spcAft>
              <a:buSzPct val="75000"/>
              <a:buChar char="-"/>
            </a:pPr>
            <a:r>
              <a:rPr lang="en-US"/>
              <a:t>We used predictive modeling on 6 years of past data. </a:t>
            </a:r>
            <a:endParaRPr/>
          </a:p>
          <a:p>
            <a:pPr indent="0" lvl="0" marL="0" rtl="0" algn="l">
              <a:lnSpc>
                <a:spcPct val="100000"/>
              </a:lnSpc>
              <a:spcBef>
                <a:spcPts val="1000"/>
              </a:spcBef>
              <a:spcAft>
                <a:spcPts val="0"/>
              </a:spcAft>
              <a:buSzPct val="75000"/>
              <a:buNone/>
            </a:pPr>
            <a:r>
              <a:t/>
            </a:r>
            <a:endParaRPr/>
          </a:p>
          <a:p>
            <a:pPr indent="-317182" lvl="0" marL="457200" rtl="0" algn="l">
              <a:lnSpc>
                <a:spcPct val="100000"/>
              </a:lnSpc>
              <a:spcBef>
                <a:spcPts val="1000"/>
              </a:spcBef>
              <a:spcAft>
                <a:spcPts val="0"/>
              </a:spcAft>
              <a:buSzPct val="75000"/>
              <a:buChar char="-"/>
            </a:pPr>
            <a:r>
              <a:rPr lang="en-US"/>
              <a:t>Random Forest model was superior fit for power prediction</a:t>
            </a:r>
            <a:endParaRPr/>
          </a:p>
          <a:p>
            <a:pPr indent="0" lvl="0" marL="0" rtl="0" algn="l">
              <a:lnSpc>
                <a:spcPct val="100000"/>
              </a:lnSpc>
              <a:spcBef>
                <a:spcPts val="1000"/>
              </a:spcBef>
              <a:spcAft>
                <a:spcPts val="0"/>
              </a:spcAft>
              <a:buSzPct val="75000"/>
              <a:buNone/>
            </a:pPr>
            <a:r>
              <a:t/>
            </a:r>
            <a:endParaRPr/>
          </a:p>
          <a:p>
            <a:pPr indent="-317182" lvl="0" marL="457200" rtl="0" algn="l">
              <a:lnSpc>
                <a:spcPct val="100000"/>
              </a:lnSpc>
              <a:spcBef>
                <a:spcPts val="1000"/>
              </a:spcBef>
              <a:spcAft>
                <a:spcPts val="0"/>
              </a:spcAft>
              <a:buSzPct val="75000"/>
              <a:buChar char="-"/>
            </a:pPr>
            <a:r>
              <a:rPr lang="en-US"/>
              <a:t>It beat out 15 other prediction models.</a:t>
            </a:r>
            <a:endParaRPr/>
          </a:p>
          <a:p>
            <a:pPr indent="0" lvl="0" marL="0" rtl="0" algn="l">
              <a:lnSpc>
                <a:spcPct val="100000"/>
              </a:lnSpc>
              <a:spcBef>
                <a:spcPts val="1000"/>
              </a:spcBef>
              <a:spcAft>
                <a:spcPts val="0"/>
              </a:spcAft>
              <a:buSzPct val="75000"/>
              <a:buNone/>
            </a:pPr>
            <a:r>
              <a:t/>
            </a:r>
            <a:endParaRPr/>
          </a:p>
          <a:p>
            <a:pPr indent="-317182" lvl="0" marL="457200" rtl="0" algn="l">
              <a:lnSpc>
                <a:spcPct val="100000"/>
              </a:lnSpc>
              <a:spcBef>
                <a:spcPts val="1000"/>
              </a:spcBef>
              <a:spcAft>
                <a:spcPts val="0"/>
              </a:spcAft>
              <a:buSzPct val="75000"/>
              <a:buChar char="-"/>
            </a:pPr>
            <a:r>
              <a:rPr lang="en-US"/>
              <a:t>An impressive 95% of variance in power output explained by temperature, pressure, humidity and exhaust vacuum pressure, using the top model. </a:t>
            </a:r>
            <a:endParaRPr/>
          </a:p>
          <a:p>
            <a:pPr indent="0" lvl="0" marL="0" rtl="0" algn="l">
              <a:lnSpc>
                <a:spcPct val="100000"/>
              </a:lnSpc>
              <a:spcBef>
                <a:spcPts val="1000"/>
              </a:spcBef>
              <a:spcAft>
                <a:spcPts val="0"/>
              </a:spcAft>
              <a:buSzPct val="75000"/>
              <a:buNone/>
            </a:pPr>
            <a:r>
              <a:t/>
            </a:r>
            <a:endParaRPr/>
          </a:p>
          <a:p>
            <a:pPr indent="-317182" lvl="0" marL="457200" rtl="0" algn="l">
              <a:lnSpc>
                <a:spcPct val="100000"/>
              </a:lnSpc>
              <a:spcBef>
                <a:spcPts val="1000"/>
              </a:spcBef>
              <a:spcAft>
                <a:spcPts val="0"/>
              </a:spcAft>
              <a:buSzPct val="75000"/>
              <a:buChar char="-"/>
            </a:pPr>
            <a:r>
              <a:rPr lang="en-US"/>
              <a:t>Relative humidity was the most important factor.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title"/>
          </p:nvPr>
        </p:nvSpPr>
        <p:spPr>
          <a:xfrm>
            <a:off x="211574" y="351271"/>
            <a:ext cx="8267400" cy="1446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Play"/>
              <a:buNone/>
            </a:pPr>
            <a:r>
              <a:rPr lang="en-US"/>
              <a:t>Discussion and Conclusion</a:t>
            </a:r>
            <a:endParaRPr/>
          </a:p>
        </p:txBody>
      </p:sp>
      <p:sp>
        <p:nvSpPr>
          <p:cNvPr id="150" name="Google Shape;150;p9"/>
          <p:cNvSpPr txBox="1"/>
          <p:nvPr>
            <p:ph idx="1" type="body"/>
          </p:nvPr>
        </p:nvSpPr>
        <p:spPr>
          <a:xfrm>
            <a:off x="211575" y="1304550"/>
            <a:ext cx="10768500" cy="4928700"/>
          </a:xfrm>
          <a:prstGeom prst="rect">
            <a:avLst/>
          </a:prstGeom>
          <a:noFill/>
          <a:ln>
            <a:noFill/>
          </a:ln>
        </p:spPr>
        <p:txBody>
          <a:bodyPr anchorCtr="0" anchor="t" bIns="45700" lIns="91425" spcFirstLastPara="1" rIns="91425" wrap="square" tIns="45700">
            <a:normAutofit fontScale="25000"/>
          </a:bodyPr>
          <a:lstStyle/>
          <a:p>
            <a:pPr indent="-76200" lvl="0" marL="228600" rtl="0" algn="l">
              <a:lnSpc>
                <a:spcPct val="100000"/>
              </a:lnSpc>
              <a:spcBef>
                <a:spcPts val="0"/>
              </a:spcBef>
              <a:spcAft>
                <a:spcPts val="0"/>
              </a:spcAft>
              <a:buClr>
                <a:schemeClr val="dk1"/>
              </a:buClr>
              <a:buSzPct val="48000"/>
              <a:buNone/>
            </a:pPr>
            <a:r>
              <a:t/>
            </a:r>
            <a:endParaRPr sz="5000">
              <a:highlight>
                <a:srgbClr val="F4F4F4"/>
              </a:highlight>
            </a:endParaRPr>
          </a:p>
          <a:p>
            <a:pPr indent="0" lvl="0" marL="152400" rtl="0" algn="l">
              <a:lnSpc>
                <a:spcPct val="100000"/>
              </a:lnSpc>
              <a:spcBef>
                <a:spcPts val="0"/>
              </a:spcBef>
              <a:spcAft>
                <a:spcPts val="0"/>
              </a:spcAft>
              <a:buClr>
                <a:schemeClr val="dk1"/>
              </a:buClr>
              <a:buSzPct val="30291"/>
              <a:buNone/>
            </a:pPr>
            <a:r>
              <a:rPr lang="en-US" sz="7923"/>
              <a:t>Problem: Predicting electrical power output in power plants using predictive modeling</a:t>
            </a:r>
            <a:endParaRPr sz="7923"/>
          </a:p>
          <a:p>
            <a:pPr indent="0" lvl="0" marL="152400" rtl="0" algn="l">
              <a:lnSpc>
                <a:spcPct val="100000"/>
              </a:lnSpc>
              <a:spcBef>
                <a:spcPts val="0"/>
              </a:spcBef>
              <a:spcAft>
                <a:spcPts val="0"/>
              </a:spcAft>
              <a:buClr>
                <a:schemeClr val="dk1"/>
              </a:buClr>
              <a:buSzPct val="30291"/>
              <a:buNone/>
            </a:pPr>
            <a:r>
              <a:t/>
            </a:r>
            <a:endParaRPr sz="7923"/>
          </a:p>
          <a:p>
            <a:pPr indent="0" lvl="0" marL="152400" rtl="0" algn="l">
              <a:lnSpc>
                <a:spcPct val="100000"/>
              </a:lnSpc>
              <a:spcBef>
                <a:spcPts val="0"/>
              </a:spcBef>
              <a:spcAft>
                <a:spcPts val="0"/>
              </a:spcAft>
              <a:buClr>
                <a:schemeClr val="dk1"/>
              </a:buClr>
              <a:buSzPct val="30291"/>
              <a:buNone/>
            </a:pPr>
            <a:r>
              <a:rPr lang="en-US" sz="7923"/>
              <a:t>Objective: Recreate and improve Tufekci’s 2014 study regarding the same problem.</a:t>
            </a:r>
            <a:endParaRPr sz="7923"/>
          </a:p>
          <a:p>
            <a:pPr indent="0" lvl="0" marL="152400" rtl="0" algn="l">
              <a:lnSpc>
                <a:spcPct val="100000"/>
              </a:lnSpc>
              <a:spcBef>
                <a:spcPts val="0"/>
              </a:spcBef>
              <a:spcAft>
                <a:spcPts val="0"/>
              </a:spcAft>
              <a:buClr>
                <a:schemeClr val="dk1"/>
              </a:buClr>
              <a:buSzPct val="30291"/>
              <a:buNone/>
            </a:pPr>
            <a:r>
              <a:t/>
            </a:r>
            <a:endParaRPr sz="7923"/>
          </a:p>
          <a:p>
            <a:pPr indent="0" lvl="0" marL="152400" rtl="0" algn="l">
              <a:lnSpc>
                <a:spcPct val="100000"/>
              </a:lnSpc>
              <a:spcBef>
                <a:spcPts val="0"/>
              </a:spcBef>
              <a:spcAft>
                <a:spcPts val="0"/>
              </a:spcAft>
              <a:buClr>
                <a:schemeClr val="dk1"/>
              </a:buClr>
              <a:buSzPct val="30291"/>
              <a:buNone/>
            </a:pPr>
            <a:r>
              <a:rPr lang="en-US" sz="7923"/>
              <a:t>How: Create various regression models to see which model perform performs the best.</a:t>
            </a:r>
            <a:endParaRPr sz="7923"/>
          </a:p>
          <a:p>
            <a:pPr indent="0" lvl="0" marL="0" rtl="0" algn="l">
              <a:lnSpc>
                <a:spcPct val="100000"/>
              </a:lnSpc>
              <a:spcBef>
                <a:spcPts val="0"/>
              </a:spcBef>
              <a:spcAft>
                <a:spcPts val="0"/>
              </a:spcAft>
              <a:buClr>
                <a:schemeClr val="dk1"/>
              </a:buClr>
              <a:buSzPct val="30291"/>
              <a:buNone/>
            </a:pPr>
            <a:r>
              <a:t/>
            </a:r>
            <a:endParaRPr sz="7923"/>
          </a:p>
          <a:p>
            <a:pPr indent="0" lvl="0" marL="152400" rtl="0" algn="l">
              <a:lnSpc>
                <a:spcPct val="100000"/>
              </a:lnSpc>
              <a:spcBef>
                <a:spcPts val="0"/>
              </a:spcBef>
              <a:spcAft>
                <a:spcPts val="0"/>
              </a:spcAft>
              <a:buClr>
                <a:schemeClr val="dk1"/>
              </a:buClr>
              <a:buSzPct val="30291"/>
              <a:buNone/>
            </a:pPr>
            <a:r>
              <a:rPr lang="en-US" sz="7923"/>
              <a:t>Result: Machine learning proves to be sufficient instead of modeling a system using thermodynamic approaches.</a:t>
            </a:r>
            <a:endParaRPr sz="7923"/>
          </a:p>
          <a:p>
            <a:pPr indent="0" lvl="0" marL="152400" rtl="0" algn="l">
              <a:lnSpc>
                <a:spcPct val="100000"/>
              </a:lnSpc>
              <a:spcBef>
                <a:spcPts val="0"/>
              </a:spcBef>
              <a:spcAft>
                <a:spcPts val="0"/>
              </a:spcAft>
              <a:buClr>
                <a:schemeClr val="dk1"/>
              </a:buClr>
              <a:buSzPct val="30291"/>
              <a:buNone/>
            </a:pPr>
            <a:br>
              <a:rPr lang="en-US" sz="7923"/>
            </a:br>
            <a:r>
              <a:rPr lang="en-US" sz="7923"/>
              <a:t>Insight: </a:t>
            </a:r>
            <a:r>
              <a:rPr lang="en-US" sz="7923"/>
              <a:t>Due to variable importance</a:t>
            </a:r>
            <a:r>
              <a:rPr lang="en-US" sz="7923"/>
              <a:t>, plant operators can focus more on controlling relative humidity to reach a desired electrical output  </a:t>
            </a:r>
            <a:endParaRPr sz="7923"/>
          </a:p>
          <a:p>
            <a:pPr indent="0" lvl="0" marL="152400" rtl="0" algn="l">
              <a:lnSpc>
                <a:spcPct val="100000"/>
              </a:lnSpc>
              <a:spcBef>
                <a:spcPts val="0"/>
              </a:spcBef>
              <a:spcAft>
                <a:spcPts val="0"/>
              </a:spcAft>
              <a:buClr>
                <a:schemeClr val="dk1"/>
              </a:buClr>
              <a:buSzPct val="30291"/>
              <a:buNone/>
            </a:pPr>
            <a:r>
              <a:t/>
            </a:r>
            <a:endParaRPr sz="7923"/>
          </a:p>
          <a:p>
            <a:pPr indent="0" lvl="0" marL="152400" rtl="0" algn="l">
              <a:lnSpc>
                <a:spcPct val="100000"/>
              </a:lnSpc>
              <a:spcBef>
                <a:spcPts val="0"/>
              </a:spcBef>
              <a:spcAft>
                <a:spcPts val="0"/>
              </a:spcAft>
              <a:buClr>
                <a:schemeClr val="dk1"/>
              </a:buClr>
              <a:buSzPct val="30291"/>
              <a:buNone/>
            </a:pPr>
            <a:r>
              <a:rPr lang="en-US" sz="7923"/>
              <a:t>Future Works: Gather more data from different power plants with similar unit design, and to further improve predictive performance with different tuned models.</a:t>
            </a:r>
            <a:endParaRPr sz="7923"/>
          </a:p>
          <a:p>
            <a:pPr indent="0" lvl="0" marL="152400" rtl="0" algn="l">
              <a:lnSpc>
                <a:spcPct val="100000"/>
              </a:lnSpc>
              <a:spcBef>
                <a:spcPts val="0"/>
              </a:spcBef>
              <a:spcAft>
                <a:spcPts val="0"/>
              </a:spcAft>
              <a:buClr>
                <a:schemeClr val="dk1"/>
              </a:buClr>
              <a:buSzPct val="150000"/>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drid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2022-06-24T21:53:29Z</dcterms:created>
  <dc:creator>Benjamin Judd Earnest</dc:creator>
</cp:coreProperties>
</file>