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Lustria"/>
      <p:regular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cSApUFlQepYZrKwepB4gvY0IC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EA40C0-F679-489E-AD07-ABB22C3B2EC9}">
  <a:tblStyle styleId="{64EA40C0-F679-489E-AD07-ABB22C3B2EC9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6E580D2-81FA-44DF-B5ED-FB0B3B3381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ustri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454d3d0a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4454d3d0a1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499a59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4499a598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454d3d0a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4454d3d0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499a5988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4499a5988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499a59886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499a598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678426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678426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5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 rot="5400000">
            <a:off x="4228224" y="-1234462"/>
            <a:ext cx="3636088" cy="10691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 rot="5400000">
            <a:off x="7924366" y="2315931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 rot="5400000">
            <a:off x="2547783" y="-711610"/>
            <a:ext cx="4984956" cy="840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685887" y="929148"/>
            <a:ext cx="10640005" cy="761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715384" y="1681163"/>
            <a:ext cx="5282192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715384" y="2505075"/>
            <a:ext cx="5282192" cy="342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3" type="body"/>
          </p:nvPr>
        </p:nvSpPr>
        <p:spPr>
          <a:xfrm>
            <a:off x="6172200" y="1681163"/>
            <a:ext cx="5183188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4" type="body"/>
          </p:nvPr>
        </p:nvSpPr>
        <p:spPr>
          <a:xfrm>
            <a:off x="6172200" y="2505075"/>
            <a:ext cx="5183188" cy="342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678426" y="781665"/>
            <a:ext cx="4093599" cy="1223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2"/>
          <p:cNvSpPr txBox="1"/>
          <p:nvPr>
            <p:ph idx="2" type="body"/>
          </p:nvPr>
        </p:nvSpPr>
        <p:spPr>
          <a:xfrm>
            <a:off x="688258" y="2315497"/>
            <a:ext cx="4093599" cy="355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683342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/>
          <p:nvPr>
            <p:ph idx="2" type="pic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683342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4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4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datasets/arashnic/exoplanets" TargetMode="External"/><Relationship Id="rId4" Type="http://schemas.openxmlformats.org/officeDocument/2006/relationships/hyperlink" Target="https://exoplanets.nasa.gov/keplerscience/" TargetMode="External"/><Relationship Id="rId5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540925" y="871750"/>
            <a:ext cx="56085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Look! It’s a Bird!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It’s a Plane!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/>
              <a:t>It’s an Exoplanet!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Eva Chow and Benjamin Earnest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cxnSp>
        <p:nvCxnSpPr>
          <p:cNvPr id="89" name="Google Shape;89;p1"/>
          <p:cNvCxnSpPr/>
          <p:nvPr/>
        </p:nvCxnSpPr>
        <p:spPr>
          <a:xfrm>
            <a:off x="800100" y="723900"/>
            <a:ext cx="49149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>
            <a:off x="800100" y="6134100"/>
            <a:ext cx="4914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rescent moon in the night sky" id="91" name="Google Shape;91;p1"/>
          <p:cNvPicPr preferRelativeResize="0"/>
          <p:nvPr/>
        </p:nvPicPr>
        <p:blipFill rotWithShape="1">
          <a:blip r:embed="rId3">
            <a:alphaModFix/>
          </a:blip>
          <a:srcRect b="-1" l="39908" r="4836" t="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lang="en-US"/>
              <a:t>LINEAR MODELS – STOCHASTIC GRADIENT DESCENT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Preprocessing: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Scale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Hyperparameters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Used “best_params” method to optimize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Loss = hinge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Alpha = 0.001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Learning rate = optimal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Max_iter = 100</a:t>
            </a:r>
            <a:endParaRPr/>
          </a:p>
        </p:txBody>
      </p:sp>
      <p:sp>
        <p:nvSpPr>
          <p:cNvPr id="174" name="Google Shape;174;p10"/>
          <p:cNvSpPr txBox="1"/>
          <p:nvPr>
            <p:ph idx="2" type="body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90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Accuracy = 0.833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175" name="Google Shape;175;p10"/>
          <p:cNvGraphicFramePr/>
          <p:nvPr/>
        </p:nvGraphicFramePr>
        <p:xfrm>
          <a:off x="6172200" y="3015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{64EA40C0-F679-489E-AD07-ABB22C3B2EC9}</a:tableStyleId>
              </a:tblPr>
              <a:tblGrid>
                <a:gridCol w="1551825"/>
                <a:gridCol w="1605850"/>
                <a:gridCol w="1278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662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700635" y="922096"/>
            <a:ext cx="10691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NON-LINEAR MODELS - KNN (Euclidean)</a:t>
            </a:r>
            <a:endParaRPr/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715383" y="2128684"/>
            <a:ext cx="53043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Hyperparameters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metric=’Euclidean’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k=7</a:t>
            </a:r>
            <a:endParaRPr/>
          </a:p>
        </p:txBody>
      </p:sp>
      <p:sp>
        <p:nvSpPr>
          <p:cNvPr id="182" name="Google Shape;182;p11"/>
          <p:cNvSpPr txBox="1"/>
          <p:nvPr>
            <p:ph idx="2" type="body"/>
          </p:nvPr>
        </p:nvSpPr>
        <p:spPr>
          <a:xfrm>
            <a:off x="6172200" y="2128684"/>
            <a:ext cx="5219700" cy="38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Results: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Accuracy = 0.782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11"/>
          <p:cNvGraphicFramePr/>
          <p:nvPr/>
        </p:nvGraphicFramePr>
        <p:xfrm>
          <a:off x="6126550" y="311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{26E580D2-81FA-44DF-B5ED-FB0B3B338140}</a:tableStyleId>
              </a:tblPr>
              <a:tblGrid>
                <a:gridCol w="1683550"/>
                <a:gridCol w="1683550"/>
                <a:gridCol w="1683550"/>
              </a:tblGrid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627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4" name="Google Shape;18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675" y="2584075"/>
            <a:ext cx="37147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454d3d0a1_1_17"/>
          <p:cNvSpPr txBox="1"/>
          <p:nvPr>
            <p:ph type="title"/>
          </p:nvPr>
        </p:nvSpPr>
        <p:spPr>
          <a:xfrm>
            <a:off x="700635" y="922096"/>
            <a:ext cx="10691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NON-LINEAR MODELS - KNN (Cosine)</a:t>
            </a:r>
            <a:endParaRPr/>
          </a:p>
        </p:txBody>
      </p:sp>
      <p:sp>
        <p:nvSpPr>
          <p:cNvPr id="190" name="Google Shape;190;g14454d3d0a1_1_17"/>
          <p:cNvSpPr txBox="1"/>
          <p:nvPr>
            <p:ph idx="1" type="body"/>
          </p:nvPr>
        </p:nvSpPr>
        <p:spPr>
          <a:xfrm>
            <a:off x="715383" y="2128684"/>
            <a:ext cx="53043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Hyperparameters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metric=’cosine’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k=7</a:t>
            </a:r>
            <a:endParaRPr/>
          </a:p>
        </p:txBody>
      </p:sp>
      <p:sp>
        <p:nvSpPr>
          <p:cNvPr id="191" name="Google Shape;191;g14454d3d0a1_1_17"/>
          <p:cNvSpPr txBox="1"/>
          <p:nvPr>
            <p:ph idx="2" type="body"/>
          </p:nvPr>
        </p:nvSpPr>
        <p:spPr>
          <a:xfrm>
            <a:off x="6172200" y="2128684"/>
            <a:ext cx="5219700" cy="38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Results: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Accuracy = 0.786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2" name="Google Shape;192;g14454d3d0a1_1_17"/>
          <p:cNvGraphicFramePr/>
          <p:nvPr/>
        </p:nvGraphicFramePr>
        <p:xfrm>
          <a:off x="6126550" y="311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{26E580D2-81FA-44DF-B5ED-FB0B3B338140}</a:tableStyleId>
              </a:tblPr>
              <a:tblGrid>
                <a:gridCol w="1683550"/>
                <a:gridCol w="1683550"/>
                <a:gridCol w="1683550"/>
              </a:tblGrid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638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3" name="Google Shape;193;g14454d3d0a1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800" y="2551963"/>
            <a:ext cx="37147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499a59886_0_0"/>
          <p:cNvSpPr txBox="1"/>
          <p:nvPr>
            <p:ph type="title"/>
          </p:nvPr>
        </p:nvSpPr>
        <p:spPr>
          <a:xfrm>
            <a:off x="700635" y="922096"/>
            <a:ext cx="10691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NON-LINEAR MODELS - KNN (Manhattan)</a:t>
            </a:r>
            <a:endParaRPr/>
          </a:p>
        </p:txBody>
      </p:sp>
      <p:sp>
        <p:nvSpPr>
          <p:cNvPr id="199" name="Google Shape;199;g14499a59886_0_0"/>
          <p:cNvSpPr txBox="1"/>
          <p:nvPr>
            <p:ph idx="1" type="body"/>
          </p:nvPr>
        </p:nvSpPr>
        <p:spPr>
          <a:xfrm>
            <a:off x="715383" y="2128684"/>
            <a:ext cx="53043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Hyperparameters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metric=’manhattan’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k=7</a:t>
            </a:r>
            <a:endParaRPr/>
          </a:p>
        </p:txBody>
      </p:sp>
      <p:sp>
        <p:nvSpPr>
          <p:cNvPr id="200" name="Google Shape;200;g14499a59886_0_0"/>
          <p:cNvSpPr txBox="1"/>
          <p:nvPr>
            <p:ph idx="2" type="body"/>
          </p:nvPr>
        </p:nvSpPr>
        <p:spPr>
          <a:xfrm>
            <a:off x="6172200" y="2128684"/>
            <a:ext cx="5219700" cy="38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Results: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Accuracy = 0.795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g14499a59886_0_0"/>
          <p:cNvGraphicFramePr/>
          <p:nvPr/>
        </p:nvGraphicFramePr>
        <p:xfrm>
          <a:off x="6126550" y="311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{26E580D2-81FA-44DF-B5ED-FB0B3B338140}</a:tableStyleId>
              </a:tblPr>
              <a:tblGrid>
                <a:gridCol w="1683550"/>
                <a:gridCol w="1683550"/>
                <a:gridCol w="1683550"/>
              </a:tblGrid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02" name="Google Shape;202;g14499a5988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113" y="2580975"/>
            <a:ext cx="36861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454d3d0a1_1_0"/>
          <p:cNvSpPr txBox="1"/>
          <p:nvPr>
            <p:ph type="title"/>
          </p:nvPr>
        </p:nvSpPr>
        <p:spPr>
          <a:xfrm>
            <a:off x="700635" y="922096"/>
            <a:ext cx="10691400" cy="112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NON-LINEAR MODELS - DECISION TREES</a:t>
            </a:r>
            <a:endParaRPr/>
          </a:p>
        </p:txBody>
      </p:sp>
      <p:sp>
        <p:nvSpPr>
          <p:cNvPr id="208" name="Google Shape;208;g14454d3d0a1_1_0"/>
          <p:cNvSpPr txBox="1"/>
          <p:nvPr>
            <p:ph idx="1" type="body"/>
          </p:nvPr>
        </p:nvSpPr>
        <p:spPr>
          <a:xfrm>
            <a:off x="715378" y="2128675"/>
            <a:ext cx="3378300" cy="38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Default Parameters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Accuracy = 0.801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g14454d3d0a1_1_0"/>
          <p:cNvGraphicFramePr/>
          <p:nvPr/>
        </p:nvGraphicFramePr>
        <p:xfrm>
          <a:off x="700625" y="34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{26E580D2-81FA-44DF-B5ED-FB0B3B338140}</a:tableStyleId>
              </a:tblPr>
              <a:tblGrid>
                <a:gridCol w="1071250"/>
                <a:gridCol w="1071250"/>
                <a:gridCol w="1071250"/>
              </a:tblGrid>
              <a:tr h="37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False Positive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Candidate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False Positive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728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Candidate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673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g14454d3d0a1_1_0"/>
          <p:cNvSpPr txBox="1"/>
          <p:nvPr>
            <p:ph idx="1" type="body"/>
          </p:nvPr>
        </p:nvSpPr>
        <p:spPr>
          <a:xfrm>
            <a:off x="4406853" y="2128675"/>
            <a:ext cx="3378300" cy="38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max_depth=6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Accuracy = 0.831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4454d3d0a1_1_0"/>
          <p:cNvSpPr txBox="1"/>
          <p:nvPr>
            <p:ph idx="1" type="body"/>
          </p:nvPr>
        </p:nvSpPr>
        <p:spPr>
          <a:xfrm>
            <a:off x="8013728" y="2128675"/>
            <a:ext cx="3378300" cy="38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ccp_alpha=0.000135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90000"/>
              <a:buChar char="●"/>
            </a:pPr>
            <a:r>
              <a:rPr lang="en-US"/>
              <a:t>Accuracy = 0.803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2" name="Google Shape;212;g14454d3d0a1_1_0"/>
          <p:cNvGraphicFramePr/>
          <p:nvPr/>
        </p:nvGraphicFramePr>
        <p:xfrm>
          <a:off x="4306600" y="340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{26E580D2-81FA-44DF-B5ED-FB0B3B338140}</a:tableStyleId>
              </a:tblPr>
              <a:tblGrid>
                <a:gridCol w="1071250"/>
                <a:gridCol w="1071250"/>
                <a:gridCol w="1071250"/>
              </a:tblGrid>
              <a:tr h="3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False Positive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Candidate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False Positive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811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Candidate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3" name="Google Shape;213;g14454d3d0a1_1_0"/>
          <p:cNvGraphicFramePr/>
          <p:nvPr/>
        </p:nvGraphicFramePr>
        <p:xfrm>
          <a:off x="7955275" y="340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{26E580D2-81FA-44DF-B5ED-FB0B3B338140}</a:tableStyleId>
              </a:tblPr>
              <a:tblGrid>
                <a:gridCol w="1071250"/>
                <a:gridCol w="1071250"/>
                <a:gridCol w="1071250"/>
              </a:tblGrid>
              <a:tr h="36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False Positive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Candidate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False Positive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730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158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Candidate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187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674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499a59886_0_27"/>
          <p:cNvSpPr txBox="1"/>
          <p:nvPr>
            <p:ph type="title"/>
          </p:nvPr>
        </p:nvSpPr>
        <p:spPr>
          <a:xfrm>
            <a:off x="700635" y="922096"/>
            <a:ext cx="106914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NON-LINEAR MODELS - RANDOM FOREST</a:t>
            </a:r>
            <a:endParaRPr/>
          </a:p>
        </p:txBody>
      </p:sp>
      <p:sp>
        <p:nvSpPr>
          <p:cNvPr id="219" name="Google Shape;219;g14499a59886_0_27"/>
          <p:cNvSpPr txBox="1"/>
          <p:nvPr>
            <p:ph idx="1" type="body"/>
          </p:nvPr>
        </p:nvSpPr>
        <p:spPr>
          <a:xfrm>
            <a:off x="715383" y="2128684"/>
            <a:ext cx="53043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Preprocessing: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Remove Near Zero Variance Predictors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Remove highly correlated predictors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Normalize data</a:t>
            </a:r>
            <a:endParaRPr/>
          </a:p>
        </p:txBody>
      </p:sp>
      <p:sp>
        <p:nvSpPr>
          <p:cNvPr id="220" name="Google Shape;220;g14499a59886_0_27"/>
          <p:cNvSpPr txBox="1"/>
          <p:nvPr>
            <p:ph idx="2" type="body"/>
          </p:nvPr>
        </p:nvSpPr>
        <p:spPr>
          <a:xfrm>
            <a:off x="6172200" y="2128684"/>
            <a:ext cx="5219700" cy="38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Results: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Accuracy = 0.846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g14499a59886_0_27"/>
          <p:cNvGraphicFramePr/>
          <p:nvPr/>
        </p:nvGraphicFramePr>
        <p:xfrm>
          <a:off x="6126550" y="311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{26E580D2-81FA-44DF-B5ED-FB0B3B338140}</a:tableStyleId>
              </a:tblPr>
              <a:tblGrid>
                <a:gridCol w="1683550"/>
                <a:gridCol w="1683550"/>
                <a:gridCol w="1683550"/>
              </a:tblGrid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749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683350" y="1066800"/>
            <a:ext cx="41034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RESULTS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FINAL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SELECTION</a:t>
            </a:r>
            <a:endParaRPr/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683350" y="3969075"/>
            <a:ext cx="33390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Support Vector Machine</a:t>
            </a:r>
            <a:endParaRPr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Accuracy = 0.851</a:t>
            </a:r>
            <a:endParaRPr/>
          </a:p>
        </p:txBody>
      </p:sp>
      <p:pic>
        <p:nvPicPr>
          <p:cNvPr id="228" name="Google Shape;22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175" y="1162350"/>
            <a:ext cx="6801650" cy="4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7259917" y="1102400"/>
            <a:ext cx="41034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DISCUSSION AND CONCLUSION</a:t>
            </a:r>
            <a:endParaRPr/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7259917" y="2420000"/>
            <a:ext cx="41034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Exoplanet classification and why does it matter?</a:t>
            </a:r>
            <a:endParaRPr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Redefining our understanding of what constitutes a planet</a:t>
            </a:r>
            <a:endParaRPr/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Let’s look at Pluto</a:t>
            </a:r>
            <a:endParaRPr/>
          </a:p>
        </p:txBody>
      </p:sp>
      <p:pic>
        <p:nvPicPr>
          <p:cNvPr id="235" name="Google Shape;235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8" r="278" t="0"/>
          <a:stretch/>
        </p:blipFill>
        <p:spPr>
          <a:xfrm>
            <a:off x="769138" y="1031850"/>
            <a:ext cx="6172201" cy="4794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499a59886_0_38"/>
          <p:cNvSpPr txBox="1"/>
          <p:nvPr>
            <p:ph type="title"/>
          </p:nvPr>
        </p:nvSpPr>
        <p:spPr>
          <a:xfrm>
            <a:off x="683350" y="1066800"/>
            <a:ext cx="4103400" cy="103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References</a:t>
            </a:r>
            <a:endParaRPr sz="3300"/>
          </a:p>
        </p:txBody>
      </p:sp>
      <p:sp>
        <p:nvSpPr>
          <p:cNvPr id="241" name="Google Shape;241;g14499a59886_0_38"/>
          <p:cNvSpPr txBox="1"/>
          <p:nvPr>
            <p:ph idx="1" type="body"/>
          </p:nvPr>
        </p:nvSpPr>
        <p:spPr>
          <a:xfrm>
            <a:off x="683342" y="2552700"/>
            <a:ext cx="4103400" cy="331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Kaggle. (2022). NASA Exoplanet Data Set. </a:t>
            </a:r>
            <a:r>
              <a:rPr lang="en-US" sz="1100" u="sng">
                <a:solidFill>
                  <a:srgbClr val="0563C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https://www.kaggle.com/datasets/arashnic/exoplanets</a:t>
            </a:r>
            <a:endParaRPr sz="11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National Aeronautics and Space Association. (2022, 15 August). Kepler’s legacy: discoveries and more. </a:t>
            </a:r>
            <a:r>
              <a:rPr lang="en-US" sz="1100" u="sng">
                <a:solidFill>
                  <a:srgbClr val="0563C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https://exoplanets.nasa.gov/keplerscience/</a:t>
            </a:r>
            <a:endParaRPr sz="11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Bali, R., Sarkar, D., &amp;  Sharma, T. (2018). Practical Machine Learning with Python. A Problem-Solver’s Guide to Building Real-World Intelligent Systems.  Apress.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g14499a59886_0_38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10398" r="10406" t="0"/>
          <a:stretch/>
        </p:blipFill>
        <p:spPr>
          <a:xfrm>
            <a:off x="5183188" y="1066800"/>
            <a:ext cx="6172199" cy="479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2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647699" y="871758"/>
            <a:ext cx="5227171" cy="387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</a:pPr>
            <a:r>
              <a:rPr lang="en-US" sz="5400"/>
              <a:t>PROBLEM STATEMENT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695325" y="4785543"/>
            <a:ext cx="4857857" cy="10056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Using data from the Kepler Telescope, build model to predict if new observations are an exoplanet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>
            <a:off x="800100" y="723900"/>
            <a:ext cx="49149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800100" y="6134100"/>
            <a:ext cx="4914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Massive planets orbiting a bright space"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40356" r="13081" t="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700087" y="909637"/>
            <a:ext cx="4397556" cy="18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EXPLORATORY DATA ANALYSIS</a:t>
            </a:r>
            <a:endParaRPr/>
          </a:p>
        </p:txBody>
      </p:sp>
      <p:cxnSp>
        <p:nvCxnSpPr>
          <p:cNvPr id="110" name="Google Shape;110;p3"/>
          <p:cNvCxnSpPr/>
          <p:nvPr/>
        </p:nvCxnSpPr>
        <p:spPr>
          <a:xfrm>
            <a:off x="800100" y="723900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700090" y="2796987"/>
            <a:ext cx="4397554" cy="341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9, 564 Observations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49 total variables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Target: ‘koi_pdisposition’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Identifies if an observation is a ‘Candidate’ or ‘False Positive’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820 observations with missing data</a:t>
            </a:r>
            <a:endParaRPr/>
          </a:p>
        </p:txBody>
      </p:sp>
      <p:pic>
        <p:nvPicPr>
          <p:cNvPr descr="Chart, histogram&#10;&#10;Description automatically generated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208" y="1169362"/>
            <a:ext cx="2659223" cy="19121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113" name="Google Shape;1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2678" y="1171989"/>
            <a:ext cx="2659223" cy="1922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ogo&#10;&#10;Description automatically generated" id="114" name="Google Shape;11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8549" y="3429000"/>
            <a:ext cx="3829801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700088" y="909637"/>
            <a:ext cx="5958216" cy="1362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PREPROCESSING AND SPLITTING</a:t>
            </a:r>
            <a:endParaRPr/>
          </a:p>
        </p:txBody>
      </p:sp>
      <p:cxnSp>
        <p:nvCxnSpPr>
          <p:cNvPr id="121" name="Google Shape;121;p4"/>
          <p:cNvCxnSpPr/>
          <p:nvPr/>
        </p:nvCxnSpPr>
        <p:spPr>
          <a:xfrm>
            <a:off x="800100" y="752710"/>
            <a:ext cx="57150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700088" y="2276474"/>
            <a:ext cx="6000258" cy="3553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observations with missing data, target distribution was largely “False Positive”.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Removed the 820 observations, and checked target distribution.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Still balanced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Also removed irrelevant columns.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Any scaling, centering, etc. done based on model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New data set shape: 8,744 observations, 37 Variables (including target)</a:t>
            </a:r>
            <a:endParaRPr/>
          </a:p>
        </p:txBody>
      </p:sp>
      <p:pic>
        <p:nvPicPr>
          <p:cNvPr descr="Chart&#10;&#10;Description automatically generated with low confidence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405" y="719455"/>
            <a:ext cx="3620289" cy="25965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4"/>
          <p:cNvCxnSpPr/>
          <p:nvPr/>
        </p:nvCxnSpPr>
        <p:spPr>
          <a:xfrm>
            <a:off x="800100" y="6138546"/>
            <a:ext cx="5715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logo&#10;&#10;Description automatically generated"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8458" y="3602695"/>
            <a:ext cx="3590183" cy="253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1" name="Google Shape;131;p5"/>
          <p:cNvSpPr txBox="1"/>
          <p:nvPr>
            <p:ph type="title"/>
          </p:nvPr>
        </p:nvSpPr>
        <p:spPr>
          <a:xfrm>
            <a:off x="700088" y="909637"/>
            <a:ext cx="5958216" cy="1362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PREPROCESSING AND SPLITTING</a:t>
            </a:r>
            <a:endParaRPr/>
          </a:p>
        </p:txBody>
      </p:sp>
      <p:cxnSp>
        <p:nvCxnSpPr>
          <p:cNvPr id="132" name="Google Shape;132;p5"/>
          <p:cNvCxnSpPr/>
          <p:nvPr/>
        </p:nvCxnSpPr>
        <p:spPr>
          <a:xfrm>
            <a:off x="800100" y="752710"/>
            <a:ext cx="57150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700088" y="2276474"/>
            <a:ext cx="6000258" cy="3553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Data split for modeling was done using the “train_test_split” method in the sklearn library.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80/20 split used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Training data included 6,995 observations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Test data included 1,749 observations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36 variables retained (not including target)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Balance maintained for both the training and test data</a:t>
            </a:r>
            <a:endParaRPr/>
          </a:p>
        </p:txBody>
      </p:sp>
      <p:pic>
        <p:nvPicPr>
          <p:cNvPr descr="Logo&#10;&#10;Description automatically generated with low confidence"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405" y="719455"/>
            <a:ext cx="3620289" cy="25965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5"/>
          <p:cNvCxnSpPr/>
          <p:nvPr/>
        </p:nvCxnSpPr>
        <p:spPr>
          <a:xfrm>
            <a:off x="800100" y="6138546"/>
            <a:ext cx="5715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logo&#10;&#10;Description automatically generated"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8458" y="3602695"/>
            <a:ext cx="3590183" cy="253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MODEL BUILDING STRATEGIES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Target variable is categorical/Binary – Classification problem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Hyperparameter Tuning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Cross Validation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Linear Models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Perceptron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Logistic Regression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Support Vector Machine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Stochastic Gradient Descent</a:t>
            </a:r>
            <a:endParaRPr/>
          </a:p>
        </p:txBody>
      </p:sp>
      <p:sp>
        <p:nvSpPr>
          <p:cNvPr id="143" name="Google Shape;143;p6"/>
          <p:cNvSpPr txBox="1"/>
          <p:nvPr>
            <p:ph idx="2" type="body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Non-Linear Models: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K-nearest neighbors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Decision Tree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Random Forest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LINEAR MODELS - PERCEPTRON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Preprocessing: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Target changed to 1 or -1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Hyperparameters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Used “best_params” method to optimize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Max_iter = 5</a:t>
            </a:r>
            <a:endParaRPr/>
          </a:p>
        </p:txBody>
      </p:sp>
      <p:sp>
        <p:nvSpPr>
          <p:cNvPr id="150" name="Google Shape;150;p7"/>
          <p:cNvSpPr txBox="1"/>
          <p:nvPr>
            <p:ph idx="2" type="body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90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Accuracy = 0.718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151" name="Google Shape;151;p7"/>
          <p:cNvGraphicFramePr/>
          <p:nvPr/>
        </p:nvGraphicFramePr>
        <p:xfrm>
          <a:off x="6172200" y="3015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{64EA40C0-F679-489E-AD07-ABB22C3B2EC9}</a:tableStyleId>
              </a:tblPr>
              <a:tblGrid>
                <a:gridCol w="1551825"/>
                <a:gridCol w="1605850"/>
                <a:gridCol w="1278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854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LINEAR MODELS – LOGISTIC REGRESSION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Preprocessing: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Remove Near Zero Variance Predictors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Remove highly correlated predictors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Center and scale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Hyperparameters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Used “best_params” method to optimize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 = 1000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Fit_intercept = True</a:t>
            </a:r>
            <a:endParaRPr/>
          </a:p>
        </p:txBody>
      </p:sp>
      <p:sp>
        <p:nvSpPr>
          <p:cNvPr id="158" name="Google Shape;158;p8"/>
          <p:cNvSpPr txBox="1"/>
          <p:nvPr>
            <p:ph idx="2" type="body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90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Accuracy = 0.818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8"/>
          <p:cNvGraphicFramePr/>
          <p:nvPr/>
        </p:nvGraphicFramePr>
        <p:xfrm>
          <a:off x="6172200" y="3015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{64EA40C0-F679-489E-AD07-ABB22C3B2EC9}</a:tableStyleId>
              </a:tblPr>
              <a:tblGrid>
                <a:gridCol w="1551825"/>
                <a:gridCol w="1605850"/>
                <a:gridCol w="1278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671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LINEAR MODELS – SUPPORT VECTOR MACHINE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Preprocessing: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Center and scale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Hyperparameters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Used “best_params” method to optimize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 = 1000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Gamma = 0.001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Kernel = rbf</a:t>
            </a:r>
            <a:endParaRPr/>
          </a:p>
        </p:txBody>
      </p:sp>
      <p:sp>
        <p:nvSpPr>
          <p:cNvPr id="166" name="Google Shape;166;p9"/>
          <p:cNvSpPr txBox="1"/>
          <p:nvPr>
            <p:ph idx="2" type="body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95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Confusion Matrix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Accuracy = 0.851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9"/>
          <p:cNvGraphicFramePr/>
          <p:nvPr/>
        </p:nvGraphicFramePr>
        <p:xfrm>
          <a:off x="6172200" y="30157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{64EA40C0-F679-489E-AD07-ABB22C3B2EC9}</a:tableStyleId>
              </a:tblPr>
              <a:tblGrid>
                <a:gridCol w="1551825"/>
                <a:gridCol w="1605850"/>
                <a:gridCol w="1278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 Positive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774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4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Candidate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2022-08-13T02:22:03Z</dcterms:created>
  <dc:creator>Benjamin Judd Earnest</dc:creator>
</cp:coreProperties>
</file>