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2450-2D05-431C-BE9E-D5CDFF1D2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79DD5-06FF-41E5-8BEC-0B77563EB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9BA97-E92A-476B-ADE9-30B589F6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B164-667E-498A-A76B-16D9AA8E746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2EB14-5546-402B-B5DF-61DCB8BD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37635-70CA-4FA1-9964-6EC358A0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D035-A447-487F-8955-7AAE606B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9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566C-A3DB-4D1D-8821-0151FF15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82657-8C7B-46E8-A95A-8BDC619BC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E58B4-6939-4D4B-B27D-7C316C74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B164-667E-498A-A76B-16D9AA8E746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E0C58-0325-4DC0-AC51-542AFE71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BC9D5-8736-424D-9476-B416A641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D035-A447-487F-8955-7AAE606B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9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9967F-F199-46D2-87EA-8ACED0D45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E29B1-8124-47E1-ADAF-2F92D6983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7E5DE-DEFE-4D09-B41F-6F061ABE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B164-667E-498A-A76B-16D9AA8E746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EB0C8-3E5E-496C-96CA-13441414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ACFB1-9345-4070-965D-5555BCEB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D035-A447-487F-8955-7AAE606B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51980-3AFD-4644-903E-637D6F48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C9317-0D71-49FF-B729-00433779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D845A-79FD-4944-A5D6-22A4C33F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B164-667E-498A-A76B-16D9AA8E746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48E5A-F0DE-488E-BC4F-757AEF15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0E082-D57B-4BDE-A003-C5280FB5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D035-A447-487F-8955-7AAE606B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4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64EF-60D0-4F9E-A455-A140CCA1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23C33-BA35-4D03-AFCC-1675A78FC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AF770-635C-45A8-88BF-C0ADCCAD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B164-667E-498A-A76B-16D9AA8E746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653BB-C77D-4F4C-BD6C-041735F7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40885-B02D-4E28-AF2C-32887610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D035-A447-487F-8955-7AAE606B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7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BBBA-8639-4839-9B36-68D8EFA6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7A413-5674-421A-89F9-0FA9159CF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97258-22B0-4602-BC2D-34204438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4701B-4B50-4805-9091-4208ADA5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B164-667E-498A-A76B-16D9AA8E746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04A54-D942-43E6-9BFF-1744A4BC0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B563D-AADD-45F9-BBDB-147D89F6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D035-A447-487F-8955-7AAE606B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3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CFAD-72C2-4CBA-8740-9D9EB5FF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F7E96-C8C3-410C-AB4E-342CDD7E7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326A2-BAB8-4455-95CE-9C8FAA569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489EC-CA37-48E5-B4EB-DA3D95A71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D3054-16B3-4CEA-BD1B-020B43C82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C419E-70FD-49A9-8846-56BF218A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B164-667E-498A-A76B-16D9AA8E746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44B4F-C05E-4374-A12F-9840ED72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C7E07-A9E2-43E5-AC6F-64AA8963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D035-A447-487F-8955-7AAE606B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4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2E8C-E6E5-4E0C-884F-4884B2B9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CD397-93E3-4B57-A0EB-4A8B4A8F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B164-667E-498A-A76B-16D9AA8E746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534D0-1EE8-4B54-8070-88EDCF76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64854-5C48-4B66-86E6-FE54C6FB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D035-A447-487F-8955-7AAE606B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1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9DCF66-4775-43B5-9FBE-DB5A80B1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B164-667E-498A-A76B-16D9AA8E746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19C4F-2E3B-4E20-8626-4C422AE7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EB834-85EE-4700-B26B-CE9D0334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D035-A447-487F-8955-7AAE606B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5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E1E2-EF17-45EA-8DAF-82903CFD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3BE33-143B-4D1E-B551-67DCEDDF0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D9B94-DDDB-46FB-B0E8-EA38CF6A7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0B301-4DED-41D9-97D1-D0FDFF33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B164-667E-498A-A76B-16D9AA8E746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408D5-59CE-4E36-8D9C-85AC798B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3FFA4-9400-45C9-A910-9DA56E93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D035-A447-487F-8955-7AAE606B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8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2BED8-E227-464C-A25B-77BFC29D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42BCBC-2BA4-4FC8-B6D6-DC39790D8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87305-9274-4D99-9D46-218B749EB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7DA5A-909C-423B-885E-051CB7BF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B164-667E-498A-A76B-16D9AA8E746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A6339-5BA6-4541-BA3C-0034809F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68F6D-0112-44CE-BCF7-EC2F51AD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D035-A447-487F-8955-7AAE606B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9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EC75A-3F70-480E-B4DB-D2D400B30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471E3-4A00-44F4-BA1C-055B28D23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FCB88-9BAB-46E7-829B-2BEFF0B19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7B164-667E-498A-A76B-16D9AA8E746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748E5-87DE-4FBA-B057-D67A58E5B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7BAF1-DE4E-4619-8E40-D0EA18FC3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6D035-A447-487F-8955-7AAE606B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8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how-to-find-closed-and-maximal-frequent-itemsets-from-fp-growth-861a1ef13e2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C669-9686-43F3-BC89-4DCF7A5A8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Guidance of Reproducing the paper: Generating Semantic Annotations for Frequent Patterns with Context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FADA7-82FA-4910-8311-D64302C28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CS 410 Course Project </a:t>
            </a:r>
          </a:p>
          <a:p>
            <a:r>
              <a:rPr lang="en-US" dirty="0"/>
              <a:t>Ye Xu, Weidi Ouyang, Raj Datta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44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FA6C-4783-4301-9710-3E87F224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Task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C1A49-C6D9-4741-B928-D75442CE5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context units to form the context vector space;</a:t>
            </a:r>
          </a:p>
          <a:p>
            <a:r>
              <a:rPr lang="en-US" dirty="0"/>
              <a:t>Design a strength weight for each unit to model the contexts of frequent patterns in order to extract the most significant context indicators as the “definition” for the given pattern unit.</a:t>
            </a:r>
          </a:p>
          <a:p>
            <a:r>
              <a:rPr lang="en-US" dirty="0"/>
              <a:t>Design similarity measures between a transaction and a pattern context and between the contexts of two patterns in order to extract representative transactions and semantically similar patterns to finalize the structured annotation of a given frequent pattern.</a:t>
            </a:r>
          </a:p>
        </p:txBody>
      </p:sp>
    </p:spTree>
    <p:extLst>
      <p:ext uri="{BB962C8B-B14F-4D97-AF65-F5344CB8AC3E}">
        <p14:creationId xmlns:p14="http://schemas.microsoft.com/office/powerpoint/2010/main" val="1774724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0F19FB-4551-443D-9892-B18F9484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Modeling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CAD8FE-4B71-4CC9-8436-F7EE69D1BD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665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9847CE-3B2B-4D69-8136-6EBEF0C5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 Model for Context modeling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C34356-25E1-4EE6-906F-B6DCBF8FCE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33952" y="3649785"/>
            <a:ext cx="7111545" cy="179468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AF11AD-FC98-4F85-A7D0-F8686D3F2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8769" y="1825625"/>
            <a:ext cx="10455031" cy="4351338"/>
          </a:xfrm>
        </p:spPr>
        <p:txBody>
          <a:bodyPr/>
          <a:lstStyle/>
          <a:p>
            <a:r>
              <a:rPr lang="en-US" dirty="0"/>
              <a:t>A transaction and the context of a frequent pattern both are represented as vectors of context units.</a:t>
            </a:r>
          </a:p>
        </p:txBody>
      </p:sp>
    </p:spTree>
    <p:extLst>
      <p:ext uri="{BB962C8B-B14F-4D97-AF65-F5344CB8AC3E}">
        <p14:creationId xmlns:p14="http://schemas.microsoft.com/office/powerpoint/2010/main" val="185637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9826-19D0-489A-960A-A668739E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unit selection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AEC5EA-10F8-4AD8-90E1-D590EE427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892"/>
            <a:ext cx="10515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Very flexible: Any object in the database that carries semantic information or serves to discriminate patterns semantically can be a context unit. </a:t>
            </a:r>
          </a:p>
          <a:p>
            <a:pPr lvl="1"/>
            <a:r>
              <a:rPr lang="en-US" dirty="0"/>
              <a:t>single items, </a:t>
            </a:r>
          </a:p>
          <a:p>
            <a:pPr lvl="1"/>
            <a:r>
              <a:rPr lang="en-US" dirty="0"/>
              <a:t>transactions, </a:t>
            </a:r>
          </a:p>
          <a:p>
            <a:pPr lvl="1"/>
            <a:r>
              <a:rPr lang="en-US" dirty="0"/>
              <a:t>Patterns</a:t>
            </a:r>
          </a:p>
          <a:p>
            <a:pPr lvl="1"/>
            <a:r>
              <a:rPr lang="en-US" dirty="0"/>
              <a:t>any group of items/patterns</a:t>
            </a:r>
          </a:p>
          <a:p>
            <a:r>
              <a:rPr lang="en-US" dirty="0"/>
              <a:t>In the paper, Context unit = Pattern</a:t>
            </a:r>
          </a:p>
          <a:p>
            <a:pPr lvl="1"/>
            <a:r>
              <a:rPr lang="en-US" dirty="0"/>
              <a:t>Redundancy Reduction </a:t>
            </a:r>
            <a:r>
              <a:rPr lang="en-US" dirty="0">
                <a:sym typeface="Wingdings" panose="05000000000000000000" pitchFamily="2" charset="2"/>
              </a:rPr>
              <a:t> Context unit == Closed Frequent Pattern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Closed Frequent Pattern: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A frequent pattern is closed if there exists no super-pattern that has the same support count as this original </a:t>
            </a:r>
            <a:r>
              <a:rPr lang="en-US" dirty="0">
                <a:solidFill>
                  <a:srgbClr val="000000"/>
                </a:solidFill>
              </a:rPr>
              <a:t>pattern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457200" lvl="1" indent="0">
              <a:buNone/>
            </a:pPr>
            <a:r>
              <a:rPr lang="en-US" sz="2200" i="1" dirty="0">
                <a:hlinkClick r:id="rId2"/>
              </a:rPr>
              <a:t>How to Find Closed and Maximal Frequent </a:t>
            </a:r>
            <a:r>
              <a:rPr lang="en-US" sz="2200" i="1" dirty="0" err="1">
                <a:hlinkClick r:id="rId2"/>
              </a:rPr>
              <a:t>Itemsets</a:t>
            </a:r>
            <a:r>
              <a:rPr lang="en-US" sz="2200" i="1" dirty="0">
                <a:hlinkClick r:id="rId2"/>
              </a:rPr>
              <a:t> from FP-Growth | by </a:t>
            </a:r>
            <a:r>
              <a:rPr lang="en-US" sz="2200" i="1" dirty="0" err="1">
                <a:hlinkClick r:id="rId2"/>
              </a:rPr>
              <a:t>Andrewngai</a:t>
            </a:r>
            <a:r>
              <a:rPr lang="en-US" sz="2200" i="1" dirty="0">
                <a:hlinkClick r:id="rId2"/>
              </a:rPr>
              <a:t> | Towards Data Science</a:t>
            </a:r>
            <a:endParaRPr lang="en-US" sz="2200" i="1" dirty="0"/>
          </a:p>
          <a:p>
            <a:r>
              <a:rPr lang="en-US" sz="2600" dirty="0"/>
              <a:t>Further Redundancy removal by micro-clustering (Both are agglomerative clustering with complete link)</a:t>
            </a:r>
          </a:p>
          <a:p>
            <a:pPr lvl="1"/>
            <a:r>
              <a:rPr lang="en-US" sz="2200" dirty="0"/>
              <a:t>Hierarchical clustering </a:t>
            </a:r>
          </a:p>
          <a:p>
            <a:pPr lvl="1"/>
            <a:r>
              <a:rPr lang="en-US" sz="2200" dirty="0"/>
              <a:t>One pass clustering </a:t>
            </a:r>
          </a:p>
        </p:txBody>
      </p:sp>
    </p:spTree>
    <p:extLst>
      <p:ext uri="{BB962C8B-B14F-4D97-AF65-F5344CB8AC3E}">
        <p14:creationId xmlns:p14="http://schemas.microsoft.com/office/powerpoint/2010/main" val="3247709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B0F7-12B2-456D-9E60-9FE523E6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Weighting for Context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D72DD-428C-4F2A-88A1-CD893F39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Intuitively, the strongest context indicators for a pattern should be those units that frequently co-occur with this pattern but infrequently co-occur with others.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4BFB1-2BC8-455B-8494-89DFA75E9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431" y="3591291"/>
            <a:ext cx="69246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06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E7FB0C-0D52-4BD9-A3C0-0FC9364A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Analysis and Pattern Annotation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5F01D-8A93-4F17-8C2E-4809C64EE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29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BCA0E9-C31E-4995-AA0C-6A73E3A0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Similarity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5B0A4A-77FA-4C5C-B76B-EFD6CB384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Pattern p</a:t>
            </a:r>
            <a:r>
              <a:rPr lang="el-GR" baseline="-25000" dirty="0"/>
              <a:t>α</a:t>
            </a:r>
            <a:r>
              <a:rPr lang="en-US" dirty="0"/>
              <a:t>, its context vector is a vector of unit weighting functions c(</a:t>
            </a:r>
            <a:r>
              <a:rPr lang="el-GR" dirty="0"/>
              <a:t>α</a:t>
            </a:r>
            <a:r>
              <a:rPr lang="en-US" dirty="0"/>
              <a:t>) = [</a:t>
            </a:r>
            <a:r>
              <a:rPr lang="pl-PL" dirty="0"/>
              <a:t>w(u</a:t>
            </a:r>
            <a:r>
              <a:rPr lang="pl-PL" baseline="-25000" dirty="0"/>
              <a:t>1</a:t>
            </a:r>
            <a:r>
              <a:rPr lang="pl-PL" dirty="0"/>
              <a:t>, p</a:t>
            </a:r>
            <a:r>
              <a:rPr lang="pl-PL" baseline="-25000" dirty="0"/>
              <a:t>α</a:t>
            </a:r>
            <a:r>
              <a:rPr lang="pl-PL" dirty="0"/>
              <a:t>), w(u</a:t>
            </a:r>
            <a:r>
              <a:rPr lang="pl-PL" baseline="-25000" dirty="0"/>
              <a:t>2</a:t>
            </a:r>
            <a:r>
              <a:rPr lang="pl-PL" dirty="0"/>
              <a:t>, p</a:t>
            </a:r>
            <a:r>
              <a:rPr lang="pl-PL" baseline="-25000" dirty="0"/>
              <a:t>α</a:t>
            </a:r>
            <a:r>
              <a:rPr lang="pl-PL" dirty="0"/>
              <a:t>), ..., w(u</a:t>
            </a:r>
            <a:r>
              <a:rPr lang="pl-PL" baseline="-25000" dirty="0"/>
              <a:t>k</a:t>
            </a:r>
            <a:r>
              <a:rPr lang="pl-PL" dirty="0"/>
              <a:t>, p</a:t>
            </a:r>
            <a:r>
              <a:rPr lang="pl-PL" baseline="-25000" dirty="0"/>
              <a:t>α</a:t>
            </a:r>
            <a:r>
              <a:rPr lang="pl-PL" dirty="0"/>
              <a:t>)</a:t>
            </a:r>
            <a:r>
              <a:rPr lang="en-US" dirty="0"/>
              <a:t>], where 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 is the select context unit (closed frequent pattern).</a:t>
            </a:r>
          </a:p>
          <a:p>
            <a:r>
              <a:rPr lang="en-US" dirty="0"/>
              <a:t>Cosine distance is used to compute the similarity between two context vectors.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2ED221-A0E2-453B-8CCC-E3C3A57AF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4229894"/>
            <a:ext cx="65722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17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F636E-12ED-444D-9925-8BE1524B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Strongest Context Indicator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703D1-D142-4A04-8A38-CDD0D1322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weighting function for each context unit (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) of a pattern, compute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= w(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, p</a:t>
            </a:r>
            <a:r>
              <a:rPr lang="el-GR" baseline="-25000" dirty="0"/>
              <a:t>α</a:t>
            </a:r>
            <a:r>
              <a:rPr lang="en-US" dirty="0"/>
              <a:t>), rank 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 ∈ U with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in descending order and select the top k units.</a:t>
            </a:r>
          </a:p>
        </p:txBody>
      </p:sp>
    </p:spTree>
    <p:extLst>
      <p:ext uri="{BB962C8B-B14F-4D97-AF65-F5344CB8AC3E}">
        <p14:creationId xmlns:p14="http://schemas.microsoft.com/office/powerpoint/2010/main" val="1203795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CDA3-4051-4AA0-AABA-67C1CF2E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Representative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9D5C8-1673-4C23-A0CB-BE0A75689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a transaction as a vector in the same vector space as the context model of the frequent pattern p</a:t>
            </a:r>
            <a:r>
              <a:rPr lang="en-US" baseline="-25000" dirty="0"/>
              <a:t>α</a:t>
            </a:r>
            <a:r>
              <a:rPr lang="en-US" dirty="0"/>
              <a:t>, i.e., </a:t>
            </a:r>
            <a:r>
              <a:rPr lang="pl-PL" dirty="0"/>
              <a:t>c(t) = w</a:t>
            </a:r>
            <a:r>
              <a:rPr lang="en-US" baseline="-25000" dirty="0"/>
              <a:t>1</a:t>
            </a:r>
            <a:r>
              <a:rPr lang="pl-PL" dirty="0"/>
              <a:t>, w</a:t>
            </a:r>
            <a:r>
              <a:rPr lang="en-US" baseline="-25000" dirty="0"/>
              <a:t>2</a:t>
            </a:r>
            <a:r>
              <a:rPr lang="pl-PL" dirty="0"/>
              <a:t>, ..., w</a:t>
            </a:r>
            <a:r>
              <a:rPr lang="pl-PL" baseline="-25000" dirty="0"/>
              <a:t>k</a:t>
            </a:r>
            <a:r>
              <a:rPr lang="en-US" baseline="-25000" dirty="0"/>
              <a:t>.</a:t>
            </a:r>
          </a:p>
          <a:p>
            <a:r>
              <a:rPr lang="en-US" dirty="0"/>
              <a:t>Compute Cosine Similarity between the transaction and the pattern: s(c(t), c(p</a:t>
            </a:r>
            <a:r>
              <a:rPr lang="en-US" baseline="-25000" dirty="0"/>
              <a:t>α </a:t>
            </a:r>
            <a:r>
              <a:rPr lang="en-US" dirty="0"/>
              <a:t>)). </a:t>
            </a:r>
          </a:p>
          <a:p>
            <a:r>
              <a:rPr lang="en-US" dirty="0"/>
              <a:t>Rank the similarity in descending order and select top k transactions. </a:t>
            </a:r>
          </a:p>
        </p:txBody>
      </p:sp>
    </p:spTree>
    <p:extLst>
      <p:ext uri="{BB962C8B-B14F-4D97-AF65-F5344CB8AC3E}">
        <p14:creationId xmlns:p14="http://schemas.microsoft.com/office/powerpoint/2010/main" val="654293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E70B-2B26-4615-A4DA-E02C1B4D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Semantically Similar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C5CB4-4333-459C-9301-9A7C117EE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Pc = {c(p</a:t>
            </a:r>
            <a:r>
              <a:rPr lang="en-US" baseline="-25000" dirty="0"/>
              <a:t>1</a:t>
            </a:r>
            <a:r>
              <a:rPr lang="en-US" dirty="0"/>
              <a:t>), ..., c(p</a:t>
            </a:r>
            <a:r>
              <a:rPr lang="en-US" baseline="-25000" dirty="0"/>
              <a:t>c</a:t>
            </a:r>
            <a:r>
              <a:rPr lang="en-US" dirty="0"/>
              <a:t>)} be the context vectors for {p</a:t>
            </a:r>
            <a:r>
              <a:rPr lang="en-US" baseline="-25000" dirty="0"/>
              <a:t>1</a:t>
            </a:r>
            <a:r>
              <a:rPr lang="en-US" dirty="0"/>
              <a:t>, ..., p</a:t>
            </a:r>
            <a:r>
              <a:rPr lang="en-US" baseline="-25000" dirty="0"/>
              <a:t>c</a:t>
            </a:r>
            <a:r>
              <a:rPr lang="en-US" dirty="0"/>
              <a:t>} which are believed to be good candidates for annotating the semantics of p</a:t>
            </a:r>
            <a:r>
              <a:rPr lang="en-US" baseline="-25000" dirty="0"/>
              <a:t>α</a:t>
            </a:r>
            <a:r>
              <a:rPr lang="en-US" dirty="0"/>
              <a:t>. </a:t>
            </a:r>
          </a:p>
          <a:p>
            <a:r>
              <a:rPr lang="en-US" dirty="0"/>
              <a:t>Compute sim(c(p</a:t>
            </a:r>
            <a:r>
              <a:rPr lang="en-US" baseline="-25000" dirty="0"/>
              <a:t>i</a:t>
            </a:r>
            <a:r>
              <a:rPr lang="en-US" dirty="0"/>
              <a:t>), c(p</a:t>
            </a:r>
            <a:r>
              <a:rPr lang="en-US" baseline="-25000" dirty="0"/>
              <a:t>α</a:t>
            </a:r>
            <a:r>
              <a:rPr lang="en-US" dirty="0"/>
              <a:t>)) for each p</a:t>
            </a:r>
            <a:r>
              <a:rPr lang="en-US" baseline="-25000" dirty="0"/>
              <a:t>i</a:t>
            </a:r>
            <a:r>
              <a:rPr lang="en-US" dirty="0"/>
              <a:t> ∈ Pc, rank them in descending order, and select the top k p</a:t>
            </a:r>
            <a:r>
              <a:rPr lang="en-US" baseline="-25000" dirty="0"/>
              <a:t>i</a:t>
            </a:r>
            <a:r>
              <a:rPr lang="en-US" dirty="0"/>
              <a:t>’s.</a:t>
            </a:r>
          </a:p>
          <a:p>
            <a:r>
              <a:rPr lang="en-US" dirty="0"/>
              <a:t>Pc can be very flexible (e.g. the whole frequent pattern set).</a:t>
            </a:r>
          </a:p>
        </p:txBody>
      </p:sp>
    </p:spTree>
    <p:extLst>
      <p:ext uri="{BB962C8B-B14F-4D97-AF65-F5344CB8AC3E}">
        <p14:creationId xmlns:p14="http://schemas.microsoft.com/office/powerpoint/2010/main" val="287027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19E12E-D953-46B5-A9FD-E4A04C59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paper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4C024-B695-4937-AD4D-3F8D1CC6A6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30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E0FDC9-5317-4228-8A79-50D6F2E94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of the DBLP dataset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423C0-6B08-4C58-9898-58DFFF600E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64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Down 14">
            <a:extLst>
              <a:ext uri="{FF2B5EF4-FFF2-40B4-BE49-F238E27FC236}">
                <a16:creationId xmlns:a16="http://schemas.microsoft.com/office/drawing/2014/main" id="{85E397C5-B045-4CA8-B026-5105122ED20C}"/>
              </a:ext>
            </a:extLst>
          </p:cNvPr>
          <p:cNvSpPr/>
          <p:nvPr/>
        </p:nvSpPr>
        <p:spPr>
          <a:xfrm>
            <a:off x="5864259" y="382748"/>
            <a:ext cx="970961" cy="6300138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447906-AA35-4CDB-902D-01168B0CBB53}"/>
              </a:ext>
            </a:extLst>
          </p:cNvPr>
          <p:cNvSpPr/>
          <p:nvPr/>
        </p:nvSpPr>
        <p:spPr>
          <a:xfrm>
            <a:off x="3395945" y="502218"/>
            <a:ext cx="5673969" cy="497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Parsing Raw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D909B-B0A3-41FA-9FDF-363849D162FA}"/>
              </a:ext>
            </a:extLst>
          </p:cNvPr>
          <p:cNvSpPr/>
          <p:nvPr/>
        </p:nvSpPr>
        <p:spPr>
          <a:xfrm>
            <a:off x="620478" y="1102454"/>
            <a:ext cx="5673969" cy="497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Find closed FPs of Authors as Context Units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F486D2-61C8-478C-AE48-949EAAA18C32}"/>
              </a:ext>
            </a:extLst>
          </p:cNvPr>
          <p:cNvSpPr/>
          <p:nvPr/>
        </p:nvSpPr>
        <p:spPr>
          <a:xfrm>
            <a:off x="6327742" y="1100480"/>
            <a:ext cx="5673969" cy="498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Find closed Sequential FPs of Titles as Context Units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74FF14-2213-4AE4-9C58-060E0B2FE49F}"/>
              </a:ext>
            </a:extLst>
          </p:cNvPr>
          <p:cNvSpPr/>
          <p:nvPr/>
        </p:nvSpPr>
        <p:spPr>
          <a:xfrm>
            <a:off x="7154944" y="1682685"/>
            <a:ext cx="4496586" cy="404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Preprocessing titles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092052-E2B8-4550-A069-03C8D7216004}"/>
              </a:ext>
            </a:extLst>
          </p:cNvPr>
          <p:cNvSpPr/>
          <p:nvPr/>
        </p:nvSpPr>
        <p:spPr>
          <a:xfrm>
            <a:off x="7154944" y="2152877"/>
            <a:ext cx="4496586" cy="404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FP mining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760CEF-BE80-4E74-B706-AC398A347052}"/>
              </a:ext>
            </a:extLst>
          </p:cNvPr>
          <p:cNvSpPr/>
          <p:nvPr/>
        </p:nvSpPr>
        <p:spPr>
          <a:xfrm>
            <a:off x="7154944" y="2623069"/>
            <a:ext cx="4496586" cy="404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Processing title FPs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EFF10C-DECC-44EF-8976-8338B1841811}"/>
              </a:ext>
            </a:extLst>
          </p:cNvPr>
          <p:cNvSpPr/>
          <p:nvPr/>
        </p:nvSpPr>
        <p:spPr>
          <a:xfrm>
            <a:off x="3153809" y="3128696"/>
            <a:ext cx="6341944" cy="5453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Combine FPs of Authors and Titles to form Context Units Space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5A98C-FA2A-42D1-8292-01A83F0332D0}"/>
              </a:ext>
            </a:extLst>
          </p:cNvPr>
          <p:cNvSpPr/>
          <p:nvPr/>
        </p:nvSpPr>
        <p:spPr>
          <a:xfrm>
            <a:off x="3153809" y="3728933"/>
            <a:ext cx="6341944" cy="497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Weight Matrix of Context Units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EA3E12-8FD8-4BAF-BB90-4BDF0517AFED}"/>
              </a:ext>
            </a:extLst>
          </p:cNvPr>
          <p:cNvSpPr/>
          <p:nvPr/>
        </p:nvSpPr>
        <p:spPr>
          <a:xfrm>
            <a:off x="2933488" y="4283028"/>
            <a:ext cx="6788508" cy="5453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Annotation of Given Author Pattern by Context Units with Top Weights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261A67-2924-4E2E-8B59-3B085845F8BF}"/>
              </a:ext>
            </a:extLst>
          </p:cNvPr>
          <p:cNvSpPr/>
          <p:nvPr/>
        </p:nvSpPr>
        <p:spPr>
          <a:xfrm>
            <a:off x="4076488" y="4905806"/>
            <a:ext cx="4496586" cy="404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Find representative titles of given author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50BB26-D2C4-4457-A381-F917BDEB77AB}"/>
              </a:ext>
            </a:extLst>
          </p:cNvPr>
          <p:cNvSpPr/>
          <p:nvPr/>
        </p:nvSpPr>
        <p:spPr>
          <a:xfrm>
            <a:off x="4065008" y="5399164"/>
            <a:ext cx="4496586" cy="404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Find synonyms of given author </a:t>
            </a:r>
          </a:p>
        </p:txBody>
      </p:sp>
    </p:spTree>
    <p:extLst>
      <p:ext uri="{BB962C8B-B14F-4D97-AF65-F5344CB8AC3E}">
        <p14:creationId xmlns:p14="http://schemas.microsoft.com/office/powerpoint/2010/main" val="388789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CDD6-AACC-4998-8C5D-46D8A5BA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of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9BEAF-12D5-432B-B9D7-124853949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about Frequent Pattern Discovery, but about “Interpreting the frequent pattern with semantic annotations by</a:t>
            </a:r>
          </a:p>
          <a:p>
            <a:pPr lvl="1"/>
            <a:r>
              <a:rPr lang="en-US" dirty="0"/>
              <a:t>Constructing the context model of the frequent pattern</a:t>
            </a:r>
          </a:p>
          <a:p>
            <a:pPr lvl="1"/>
            <a:r>
              <a:rPr lang="en-US" dirty="0"/>
              <a:t>Selecting context indicators</a:t>
            </a:r>
          </a:p>
          <a:p>
            <a:pPr lvl="1"/>
            <a:r>
              <a:rPr lang="en-US" dirty="0"/>
              <a:t>Extracting representative transactions and semantically similar patterns</a:t>
            </a:r>
          </a:p>
          <a:p>
            <a:pPr lvl="1"/>
            <a:endParaRPr lang="en-US" dirty="0"/>
          </a:p>
          <a:p>
            <a:r>
              <a:rPr lang="en-US" dirty="0"/>
              <a:t>Input: Frequent Pattern</a:t>
            </a:r>
          </a:p>
          <a:p>
            <a:r>
              <a:rPr lang="en-US" dirty="0"/>
              <a:t>Output: Semantic Annotation of that pattern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8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CC0A7-0738-4733-9A3A-9947393F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semantic annotation of the frequent pattern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95363F-0084-4ED7-9FE2-523259582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610" y="2258289"/>
            <a:ext cx="6429375" cy="34004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D631A5-09C6-4B5B-AF8D-DE2ABA21D740}"/>
              </a:ext>
            </a:extLst>
          </p:cNvPr>
          <p:cNvSpPr/>
          <p:nvPr/>
        </p:nvSpPr>
        <p:spPr>
          <a:xfrm>
            <a:off x="1771650" y="2962275"/>
            <a:ext cx="1724025" cy="2571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F12F1-37D0-4845-BDA4-B91D28F6E39B}"/>
              </a:ext>
            </a:extLst>
          </p:cNvPr>
          <p:cNvSpPr txBox="1"/>
          <p:nvPr/>
        </p:nvSpPr>
        <p:spPr>
          <a:xfrm>
            <a:off x="7105650" y="2362200"/>
            <a:ext cx="3895725" cy="12003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1. Semantic definition of the pattern can be inferred by its context and words sharing the similar context </a:t>
            </a:r>
            <a:r>
              <a:rPr lang="en-US" dirty="0">
                <a:sym typeface="Wingdings" panose="05000000000000000000" pitchFamily="2" charset="2"/>
              </a:rPr>
              <a:t>:  </a:t>
            </a:r>
            <a:r>
              <a:rPr lang="en-US" i="1" dirty="0">
                <a:sym typeface="Wingdings" panose="05000000000000000000" pitchFamily="2" charset="2"/>
              </a:rPr>
              <a:t>Context indicator.</a:t>
            </a:r>
            <a:endParaRPr lang="en-US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14F8FC-0781-48BD-A3A0-5365AA69DBCB}"/>
              </a:ext>
            </a:extLst>
          </p:cNvPr>
          <p:cNvSpPr/>
          <p:nvPr/>
        </p:nvSpPr>
        <p:spPr>
          <a:xfrm>
            <a:off x="1905000" y="4124325"/>
            <a:ext cx="2533650" cy="2571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F7A886-7ECC-4D58-B77B-2F24A8489D91}"/>
              </a:ext>
            </a:extLst>
          </p:cNvPr>
          <p:cNvSpPr txBox="1"/>
          <p:nvPr/>
        </p:nvSpPr>
        <p:spPr>
          <a:xfrm>
            <a:off x="7134225" y="3666440"/>
            <a:ext cx="3895725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2. Extract the data transactions that   best represent the meanings of the pattern.</a:t>
            </a:r>
            <a:endParaRPr lang="en-US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7EFFB0-1509-4901-80A3-7123CFB62404}"/>
              </a:ext>
            </a:extLst>
          </p:cNvPr>
          <p:cNvSpPr/>
          <p:nvPr/>
        </p:nvSpPr>
        <p:spPr>
          <a:xfrm>
            <a:off x="1904999" y="4975948"/>
            <a:ext cx="3076575" cy="2571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B26578-CD90-4E77-8193-1B6A6AD360C2}"/>
              </a:ext>
            </a:extLst>
          </p:cNvPr>
          <p:cNvSpPr txBox="1"/>
          <p:nvPr/>
        </p:nvSpPr>
        <p:spPr>
          <a:xfrm>
            <a:off x="7600950" y="4693681"/>
            <a:ext cx="3895725" cy="120032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3. Extract semantically similar patterns (SSPs) of the given pattern, i.e., patterns with similar contexts as the original pattern.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98223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3B43E-8A12-4BA7-82B7-564E7C3E0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semantic annotation of the frequent pattern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E66FE9-AC90-49BA-AEE9-27F1DCCEB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600" y="2201069"/>
            <a:ext cx="6781800" cy="3352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E72AC0-4529-4933-AE80-2C18BF19ABDF}"/>
              </a:ext>
            </a:extLst>
          </p:cNvPr>
          <p:cNvSpPr/>
          <p:nvPr/>
        </p:nvSpPr>
        <p:spPr>
          <a:xfrm>
            <a:off x="3810000" y="2847975"/>
            <a:ext cx="2724150" cy="3429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A019E3-595A-48B2-B68A-1804FAAEACC3}"/>
              </a:ext>
            </a:extLst>
          </p:cNvPr>
          <p:cNvSpPr/>
          <p:nvPr/>
        </p:nvSpPr>
        <p:spPr>
          <a:xfrm>
            <a:off x="3943350" y="3701257"/>
            <a:ext cx="2914650" cy="34290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8681C7-127F-4872-82FC-BCF7BE53A487}"/>
              </a:ext>
            </a:extLst>
          </p:cNvPr>
          <p:cNvSpPr/>
          <p:nvPr/>
        </p:nvSpPr>
        <p:spPr>
          <a:xfrm>
            <a:off x="3876675" y="4554539"/>
            <a:ext cx="3981450" cy="34290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BF947-05F0-4B78-9906-199518147E92}"/>
              </a:ext>
            </a:extLst>
          </p:cNvPr>
          <p:cNvSpPr txBox="1"/>
          <p:nvPr/>
        </p:nvSpPr>
        <p:spPr>
          <a:xfrm>
            <a:off x="2483642" y="2835606"/>
            <a:ext cx="1781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Definition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57E94-C190-4D42-A1EE-D65417CE9964}"/>
              </a:ext>
            </a:extLst>
          </p:cNvPr>
          <p:cNvSpPr txBox="1"/>
          <p:nvPr/>
        </p:nvSpPr>
        <p:spPr>
          <a:xfrm>
            <a:off x="1571626" y="3681930"/>
            <a:ext cx="2914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Example sentences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F88A3-E4CC-43F4-BEFE-FFFF8CDACD2D}"/>
              </a:ext>
            </a:extLst>
          </p:cNvPr>
          <p:cNvSpPr txBox="1"/>
          <p:nvPr/>
        </p:nvSpPr>
        <p:spPr>
          <a:xfrm>
            <a:off x="1116805" y="4554539"/>
            <a:ext cx="3148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Synonyms or Thesaurus </a:t>
            </a:r>
          </a:p>
        </p:txBody>
      </p:sp>
    </p:spTree>
    <p:extLst>
      <p:ext uri="{BB962C8B-B14F-4D97-AF65-F5344CB8AC3E}">
        <p14:creationId xmlns:p14="http://schemas.microsoft.com/office/powerpoint/2010/main" val="326933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BA3E95-C052-460B-8A62-95341606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and Problems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584F6-3CFE-4B54-8A37-87E23F795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 formulation section</a:t>
            </a:r>
          </a:p>
        </p:txBody>
      </p:sp>
    </p:spTree>
    <p:extLst>
      <p:ext uri="{BB962C8B-B14F-4D97-AF65-F5344CB8AC3E}">
        <p14:creationId xmlns:p14="http://schemas.microsoft.com/office/powerpoint/2010/main" val="410587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A728A1-638C-4C7E-9AAF-F63A7DF5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concept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C8EABE-7A02-4518-9566-3A544D1D9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Transaction: A collection of </a:t>
            </a:r>
            <a:r>
              <a:rPr lang="en-US" dirty="0" err="1"/>
              <a:t>itemsets</a:t>
            </a:r>
            <a:r>
              <a:rPr lang="en-US" dirty="0"/>
              <a:t>, sequences, graphs…</a:t>
            </a:r>
          </a:p>
          <a:p>
            <a:r>
              <a:rPr lang="en-US" dirty="0"/>
              <a:t>A pattern: A item, a subsequence, a subgraph…</a:t>
            </a:r>
          </a:p>
          <a:p>
            <a:r>
              <a:rPr lang="en-US" dirty="0"/>
              <a:t>Support: </a:t>
            </a:r>
          </a:p>
          <a:p>
            <a:pPr lvl="1"/>
            <a:r>
              <a:rPr lang="en-US" dirty="0"/>
              <a:t>Absolute number of transactions that contain the pattern</a:t>
            </a:r>
          </a:p>
          <a:p>
            <a:pPr lvl="1"/>
            <a:r>
              <a:rPr lang="en-US" dirty="0"/>
              <a:t>The proportion of transactions containing the patter in the entire transaction dataset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B449A90-CFE9-47F2-9B2A-25A1E2AC4694}"/>
              </a:ext>
            </a:extLst>
          </p:cNvPr>
          <p:cNvGrpSpPr/>
          <p:nvPr/>
        </p:nvGrpSpPr>
        <p:grpSpPr>
          <a:xfrm>
            <a:off x="1166935" y="4596300"/>
            <a:ext cx="6600825" cy="1963768"/>
            <a:chOff x="666750" y="4729162"/>
            <a:chExt cx="6600825" cy="196376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1693742-E75F-4359-90D3-D2F59198C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6750" y="4729162"/>
              <a:ext cx="6600825" cy="9810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6E085A-0CE0-4ABE-9D0B-B15E38574884}"/>
                </a:ext>
              </a:extLst>
            </p:cNvPr>
            <p:cNvSpPr txBox="1"/>
            <p:nvPr/>
          </p:nvSpPr>
          <p:spPr>
            <a:xfrm>
              <a:off x="904874" y="5776853"/>
              <a:ext cx="45434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Patterns: diaper, baby lotion, disk…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661B50-410E-4392-8E0F-34AC676F2865}"/>
                </a:ext>
              </a:extLst>
            </p:cNvPr>
            <p:cNvSpPr txBox="1"/>
            <p:nvPr/>
          </p:nvSpPr>
          <p:spPr>
            <a:xfrm>
              <a:off x="904875" y="6292820"/>
              <a:ext cx="45434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Support of “diaper”: 1 or 1/2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6515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9D5D-A888-480E-B168-33197191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7A93E-FF49-495C-ACCD-7D8E18C8F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7790"/>
          </a:xfrm>
        </p:spPr>
        <p:txBody>
          <a:bodyPr/>
          <a:lstStyle/>
          <a:p>
            <a:r>
              <a:rPr lang="en-US" dirty="0"/>
              <a:t>Frequent Pattern: A pattern with support equal or larger than the specified threshold </a:t>
            </a:r>
          </a:p>
          <a:p>
            <a:r>
              <a:rPr lang="en-US" dirty="0"/>
              <a:t>Context Unit: An object from the transaction set that carries semantic information and co-occurs with at least one pattern in the pattern set and in at least one transaction of the transaction set.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AAF22A9-C0C8-48BC-A2C7-6AEE6E4BA3A9}"/>
              </a:ext>
            </a:extLst>
          </p:cNvPr>
          <p:cNvGrpSpPr/>
          <p:nvPr/>
        </p:nvGrpSpPr>
        <p:grpSpPr>
          <a:xfrm>
            <a:off x="1034074" y="3986700"/>
            <a:ext cx="6921988" cy="2451159"/>
            <a:chOff x="1065335" y="3658454"/>
            <a:chExt cx="6921988" cy="24511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1175AC-583F-4BD8-A716-48EDBAB1A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5335" y="3658454"/>
              <a:ext cx="6600825" cy="98107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25F940-E432-4702-9D98-6051BE25C61B}"/>
                </a:ext>
              </a:extLst>
            </p:cNvPr>
            <p:cNvSpPr txBox="1"/>
            <p:nvPr/>
          </p:nvSpPr>
          <p:spPr>
            <a:xfrm>
              <a:off x="1303459" y="4706145"/>
              <a:ext cx="45434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Patterns: diaper, baby lotion, disk…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099F61-D933-4232-B8BC-8028F68E8F7C}"/>
                </a:ext>
              </a:extLst>
            </p:cNvPr>
            <p:cNvSpPr txBox="1"/>
            <p:nvPr/>
          </p:nvSpPr>
          <p:spPr>
            <a:xfrm>
              <a:off x="1303460" y="5222112"/>
              <a:ext cx="45434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Support of “diaper”: 1 or 1/2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847B49-2639-4F7C-AB36-2815841685C2}"/>
                </a:ext>
              </a:extLst>
            </p:cNvPr>
            <p:cNvSpPr txBox="1"/>
            <p:nvPr/>
          </p:nvSpPr>
          <p:spPr>
            <a:xfrm>
              <a:off x="1303459" y="5709503"/>
              <a:ext cx="66838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If the threshold = 1 or 0.5, “diaper” is the Frequent Pattern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9468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9D5D-A888-480E-B168-33197191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7A93E-FF49-495C-ACCD-7D8E18C8F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7790"/>
          </a:xfrm>
        </p:spPr>
        <p:txBody>
          <a:bodyPr/>
          <a:lstStyle/>
          <a:p>
            <a:r>
              <a:rPr lang="en-US" dirty="0"/>
              <a:t>Context indicator: A select Context Unit of a Frequent Pattern. Each of such units co-occur with the Frequent pattern and associate with a weight to measure its strength of semantic indication of the pattern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81739-8EB9-4975-9815-783A092C8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302" y="3113817"/>
            <a:ext cx="64579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2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969</Words>
  <Application>Microsoft Office PowerPoint</Application>
  <PresentationFormat>Widescreen</PresentationFormat>
  <Paragraphs>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Guidance of Reproducing the paper: Generating Semantic Annotations for Frequent Patterns with Context Analysis</vt:lpstr>
      <vt:lpstr>Overview of the paper</vt:lpstr>
      <vt:lpstr>Focus of the paper</vt:lpstr>
      <vt:lpstr>What is the semantic annotation of the frequent pattern</vt:lpstr>
      <vt:lpstr>What is the semantic annotation of the frequent pattern</vt:lpstr>
      <vt:lpstr>Definitions and Problems</vt:lpstr>
      <vt:lpstr>Some concept</vt:lpstr>
      <vt:lpstr>Some Concepts</vt:lpstr>
      <vt:lpstr>Some Concepts</vt:lpstr>
      <vt:lpstr>Major Task</vt:lpstr>
      <vt:lpstr>Context Modeling</vt:lpstr>
      <vt:lpstr>Vector Space Model for Context modeling</vt:lpstr>
      <vt:lpstr>Context unit selection</vt:lpstr>
      <vt:lpstr>Strength Weighting for Context Unit</vt:lpstr>
      <vt:lpstr>Semantic Analysis and Pattern Annotation</vt:lpstr>
      <vt:lpstr>Semantic Similarity </vt:lpstr>
      <vt:lpstr>Extract Strongest Context Indicator</vt:lpstr>
      <vt:lpstr>Extracting Representative Transactions</vt:lpstr>
      <vt:lpstr>Extracting Semantically Similar Patterns</vt:lpstr>
      <vt:lpstr>Workflow of the DBLP dataset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Guidance of Reproducing the paper: Generating Semantic Annotations for Frequent Patterns with Context Analysis</dc:title>
  <dc:creator>Xu, Ye</dc:creator>
  <cp:lastModifiedBy>Xu, Ye</cp:lastModifiedBy>
  <cp:revision>4</cp:revision>
  <dcterms:created xsi:type="dcterms:W3CDTF">2020-12-11T02:53:32Z</dcterms:created>
  <dcterms:modified xsi:type="dcterms:W3CDTF">2020-12-11T04:25:44Z</dcterms:modified>
</cp:coreProperties>
</file>