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8" r:id="rId3"/>
    <p:sldId id="357" r:id="rId4"/>
    <p:sldId id="360" r:id="rId5"/>
    <p:sldId id="359" r:id="rId6"/>
    <p:sldId id="361" r:id="rId7"/>
    <p:sldId id="362" r:id="rId8"/>
    <p:sldId id="363" r:id="rId9"/>
    <p:sldId id="364" r:id="rId10"/>
    <p:sldId id="365" r:id="rId11"/>
    <p:sldId id="372" r:id="rId12"/>
    <p:sldId id="366" r:id="rId13"/>
    <p:sldId id="369" r:id="rId14"/>
    <p:sldId id="370" r:id="rId15"/>
    <p:sldId id="371" r:id="rId16"/>
    <p:sldId id="367" r:id="rId17"/>
    <p:sldId id="373" r:id="rId18"/>
    <p:sldId id="374" r:id="rId19"/>
    <p:sldId id="375" r:id="rId20"/>
    <p:sldId id="368" r:id="rId21"/>
    <p:sldId id="376" r:id="rId22"/>
    <p:sldId id="378" r:id="rId23"/>
    <p:sldId id="377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B5DD"/>
    <a:srgbClr val="B4C7E7"/>
    <a:srgbClr val="F7C39F"/>
    <a:srgbClr val="00FF00"/>
    <a:srgbClr val="21A1C9"/>
    <a:srgbClr val="00FFFF"/>
    <a:srgbClr val="404F64"/>
    <a:srgbClr val="48587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5" autoAdjust="0"/>
    <p:restoredTop sz="92235" autoAdjust="0"/>
  </p:normalViewPr>
  <p:slideViewPr>
    <p:cSldViewPr snapToGrid="0">
      <p:cViewPr varScale="1">
        <p:scale>
          <a:sx n="105" d="100"/>
          <a:sy n="105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B5ABA-9CCC-404D-9B7A-6B1301BCF961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BE7AD-D5C3-4732-9F3F-83CA6A0A3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3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59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3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7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62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35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5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48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8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50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3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08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87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9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26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44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4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29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BE7AD-D5C3-4732-9F3F-83CA6A0A3B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6C5C54-3FC3-4748-B1E4-8DB5FDF0826F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B6FBE7-B2DA-4CA6-ABD7-6EE49DD8C346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71A536-EF8A-4743-A6EC-1C1CC431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A835F-A0AD-45A1-A9A9-1BDB5CBA2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0511"/>
            <a:ext cx="9144000" cy="54864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E776D4-6BC5-43D8-A311-7DC50969B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69" y="6410375"/>
            <a:ext cx="337845" cy="337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85E97-3AFD-4034-A35C-593CBA89943A}"/>
              </a:ext>
            </a:extLst>
          </p:cNvPr>
          <p:cNvSpPr txBox="1"/>
          <p:nvPr userDrawn="1"/>
        </p:nvSpPr>
        <p:spPr>
          <a:xfrm>
            <a:off x="9713514" y="6448492"/>
            <a:ext cx="23759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System &amp; Network Security Lab.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0AB776-386F-49BC-9FAD-5BDE8D461F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" y="6309360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66464-D70F-4003-AEBF-44D6FAAC7610}"/>
              </a:ext>
            </a:extLst>
          </p:cNvPr>
          <p:cNvSpPr txBox="1"/>
          <p:nvPr userDrawn="1"/>
        </p:nvSpPr>
        <p:spPr>
          <a:xfrm>
            <a:off x="518556" y="6431866"/>
            <a:ext cx="1591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Korea University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CBD2-03A2-48FD-B9CE-7851F6FB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2707D-C948-4267-BE34-930B8C9E7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A2C74-0914-449A-A491-B47EBCB87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C4D15-0155-44B8-BB6D-F15FA8D3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83CF-62EC-4ED1-BAF3-583A1D50E896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16A27-4E27-46A1-B3AD-66AAB6DC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04680-6092-480F-A716-20CD2791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2AC2F-FB38-4FEF-8940-0FAB5D0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67549-0568-401D-A2F0-39AE7917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B1097-A282-4545-A37F-4254D06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4A83-19DE-4743-8556-D316B939BC7D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ACB69-660B-42F4-8913-0B08831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A1F32-AB70-434E-869E-6BA1C3D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7AEF7-F8A8-4BCB-A970-44AF4B94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08BA5-FCFA-4F55-A0DF-525A2D7D9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79D11-9D73-42C5-B19B-CAE0A887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86AB-359C-41D7-95CD-B7D1E5A2AA5F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3693B-2171-4192-BA93-4AF9E620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9AEBF-9FBE-46D7-AA60-247E239E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17F6EC2-F660-4DC0-891A-7B84F2B81F9F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6154CF-AE39-4811-B2E4-3E01AF38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" y="90488"/>
            <a:ext cx="10515600" cy="362902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CBD93-A906-4512-AC61-2CFD8702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731520"/>
            <a:ext cx="11521440" cy="544544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 b="1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ü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605E-D1DD-4B46-AE3B-3701713F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E7E-39CA-4BC1-81A9-AE41E3EF5FC1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2B7BA-3064-4011-9518-5EABF3AD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4ADCF-2B89-488A-9B61-6FD4FC54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E8EDE1-ABC6-45D6-83E3-AABBC0CF9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81" y="109328"/>
            <a:ext cx="337845" cy="337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6F9A7-8937-4BD4-8A9A-D02342647C79}"/>
              </a:ext>
            </a:extLst>
          </p:cNvPr>
          <p:cNvSpPr txBox="1"/>
          <p:nvPr userDrawn="1"/>
        </p:nvSpPr>
        <p:spPr>
          <a:xfrm>
            <a:off x="9721826" y="147445"/>
            <a:ext cx="23759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System &amp; Network Security Lab.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E040C-BE36-43CE-8B87-46B7EB6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3815-02DD-4B9D-AFE8-4810441B5964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7162A-D263-453E-8ED5-14DF807C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BE303-E5FF-48B2-8DAC-A3600BCE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33774-72F5-451E-A482-6ABAB4999CB8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257A1F-E41A-4FA2-9A40-9C779E8B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" y="90488"/>
            <a:ext cx="10515600" cy="362902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BE6D4-CB0A-4BB7-8F85-949D612DBB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81" y="109328"/>
            <a:ext cx="337845" cy="337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0DC08-7616-49A7-93AB-C9C9933E247A}"/>
              </a:ext>
            </a:extLst>
          </p:cNvPr>
          <p:cNvSpPr txBox="1"/>
          <p:nvPr userDrawn="1"/>
        </p:nvSpPr>
        <p:spPr>
          <a:xfrm>
            <a:off x="9721826" y="147445"/>
            <a:ext cx="23759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System &amp; Network Security Lab.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7BE40-5E2E-4383-B64D-F28614BA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1842F-926F-4248-8C55-943BDA9D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B295-286D-41E2-9460-110268F6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A3BA-8D23-412C-ABDC-D63A96768BC9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3D3AF-66D2-454B-B96C-8E83F812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CA99F-5CA1-490B-9DB5-5CFC4388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6E7D-7504-4705-A585-AD0EAC5E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C3ED6-B21A-4B2D-8ABA-7A0E62609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A6CEE-5925-4F7A-9CB3-4F16FABB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970B8-176E-42FA-9145-6300E34B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14A8-439A-4F96-96DB-D8C82CCC6DF5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20422-608F-44FC-9688-3D176746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690CA-1AEC-4E00-94BD-0D212995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4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81AC-DE5A-43AD-853E-7185DF6A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9F0EE-9A8E-41B5-810C-B1F4310B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7384B-44F9-4834-AFE7-4C1755E4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876A2-96C7-4F2B-89DA-03C26D180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508F38-5C11-440C-9DB9-C9B4A56AA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F2883-4430-4C5A-B2F5-437F3A2C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9BC7-5B84-4508-8149-A14B60B98A48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83F97-E982-47DF-91B1-B45224DD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4DE69D-641D-46AB-88EB-54F800B3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ABC-5C7B-42FE-A437-454F97A2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3B767-CC64-46EB-8607-674D89A5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AFE2-8EAB-4756-8D92-D3E73ACC0AAE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3902A8-864D-4C1E-B629-2A240B10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A52D-D43A-4B34-B90C-5A6A3E29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9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E040C-BE36-43CE-8B87-46B7EB6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CD6-1E1E-4D65-8E98-1A775546CB1B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7162A-D263-453E-8ED5-14DF807C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BE303-E5FF-48B2-8DAC-A3600BCE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3BCCE-8FF3-4928-9853-C58CAA03335B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09118-9132-4807-8E3B-3D2D819DE686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F156BC-9C31-4D30-ADE1-E974846E5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69" y="6410375"/>
            <a:ext cx="337845" cy="337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42D24-64B9-41B3-972C-C2A43913B16A}"/>
              </a:ext>
            </a:extLst>
          </p:cNvPr>
          <p:cNvSpPr txBox="1"/>
          <p:nvPr userDrawn="1"/>
        </p:nvSpPr>
        <p:spPr>
          <a:xfrm>
            <a:off x="9713514" y="6448492"/>
            <a:ext cx="23759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System &amp; Network Security Lab.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E5EDB6-950D-4237-B41C-F85C49F33A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" y="6309360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D180ED-5599-45AC-8783-BAFB281C02D9}"/>
              </a:ext>
            </a:extLst>
          </p:cNvPr>
          <p:cNvSpPr txBox="1"/>
          <p:nvPr userDrawn="1"/>
        </p:nvSpPr>
        <p:spPr>
          <a:xfrm>
            <a:off x="518556" y="6431866"/>
            <a:ext cx="1591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Korea University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B290B-1C3F-431C-8472-AD51AA3E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A680E-879E-4F4A-AA75-B1EE7990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790D6-A9D7-4232-92DA-462C4377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9277C-6B70-457B-BAE0-B021F9F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8C86-4324-4AC7-9994-6EEEB9952028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31C3B-9458-4C7A-9D08-1C19BF64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FCB5C-02C3-4AED-A78F-E4B08E7E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827F6-BB85-4951-AC6E-FD5D9846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DFC75-E67A-448E-A9EA-8134A05B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6FF47-1CC9-4E03-A61E-50936B96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A210-24E7-4D81-BC5B-6339450D8199}" type="datetime1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D23E-08DE-4C7D-98AC-9B66FBF65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04C2B-FB3A-45DA-9BB5-FFCC7E43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CFF0-A3EE-4991-8E7D-675589B7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6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latest/abi-spec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16C96-9762-49D0-95D2-7347D235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vulnerabilities</a:t>
            </a:r>
            <a:b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~following session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B29FD-6906-4FD9-922E-A993FC9C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8030"/>
            <a:ext cx="9144000" cy="122321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고려대학교</a:t>
            </a:r>
            <a:endParaRPr lang="en-US" altLang="ko-KR" b="1" dirty="0"/>
          </a:p>
          <a:p>
            <a:r>
              <a:rPr lang="ko-KR" altLang="en-US" b="1" dirty="0"/>
              <a:t>전 승 호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395E4-9624-4D74-82EC-120EC0AF65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24CFF0-A3EE-4991-8E7D-675589B770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1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Address/Parameter Attack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0" y="1468910"/>
            <a:ext cx="11477401" cy="850780"/>
          </a:xfrm>
          <a:prstGeom prst="roundRect">
            <a:avLst>
              <a:gd name="adj" fmla="val 1182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컨트랙트의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함수를 호출할 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매개변수는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ABI specification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</a:t>
            </a:r>
            <a:r>
              <a:rPr kumimoji="0" lang="ko-KR" alt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인코딩됨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1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https://docs.soliditylang.org/en/latest/abi-spec.html</a:t>
            </a:r>
            <a:r>
              <a:rPr kumimoji="0" lang="en-US" altLang="ko-KR" sz="11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만약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바이트의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address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주어질 경우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인코딩 끝에 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’00’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을 추가함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249239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3D3058-F9A4-454C-8C05-C959724B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39" y="2952750"/>
            <a:ext cx="8296275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3EC87-6466-4DEE-AC98-D8E93B7E4B64}"/>
              </a:ext>
            </a:extLst>
          </p:cNvPr>
          <p:cNvSpPr txBox="1"/>
          <p:nvPr/>
        </p:nvSpPr>
        <p:spPr>
          <a:xfrm>
            <a:off x="8678014" y="3006209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-ERC20</a:t>
            </a:r>
            <a:endParaRPr lang="ko-KR" altLang="en-US" dirty="0"/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C1A5883C-E7A0-4634-AD1C-349CA9ED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62408"/>
              </p:ext>
            </p:extLst>
          </p:nvPr>
        </p:nvGraphicFramePr>
        <p:xfrm>
          <a:off x="381738" y="3596340"/>
          <a:ext cx="6485406" cy="74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278">
                  <a:extLst>
                    <a:ext uri="{9D8B030D-6E8A-4147-A177-3AD203B41FA5}">
                      <a16:colId xmlns:a16="http://schemas.microsoft.com/office/drawing/2014/main" val="2889825337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107317014"/>
                    </a:ext>
                  </a:extLst>
                </a:gridCol>
              </a:tblGrid>
              <a:tr h="37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_to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0xdeaddeaddeaddeaddeaddeaddeaddeaddeaddead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_value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3522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2951248-903B-4F04-AD0A-0A3E02234103}"/>
              </a:ext>
            </a:extLst>
          </p:cNvPr>
          <p:cNvSpPr txBox="1"/>
          <p:nvPr/>
        </p:nvSpPr>
        <p:spPr>
          <a:xfrm>
            <a:off x="381738" y="4467525"/>
            <a:ext cx="10799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b="0" i="0" dirty="0">
                <a:solidFill>
                  <a:srgbClr val="45484D"/>
                </a:solidFill>
                <a:effectLst/>
                <a:latin typeface="Inconsolata" pitchFamily="1" charset="0"/>
              </a:rPr>
              <a:t>a9059cbb000000000000000000000000deaddeaddeaddeaddeaddeaddeaddeaddeaddead0000000000000000000000000000000000000000000000056bc75e2d63100000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B2BCFB-E8B7-4545-B43E-5B14F52A7C7C}"/>
              </a:ext>
            </a:extLst>
          </p:cNvPr>
          <p:cNvSpPr/>
          <p:nvPr/>
        </p:nvSpPr>
        <p:spPr>
          <a:xfrm>
            <a:off x="619125" y="4447570"/>
            <a:ext cx="615950" cy="2969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8AB230-3DC5-41E8-A89B-E696467E5860}"/>
              </a:ext>
            </a:extLst>
          </p:cNvPr>
          <p:cNvSpPr txBox="1"/>
          <p:nvPr/>
        </p:nvSpPr>
        <p:spPr>
          <a:xfrm>
            <a:off x="43488" y="4743003"/>
            <a:ext cx="1663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signature for transfer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D874E6-DB02-4AF0-A201-BA62AA8E0CDC}"/>
              </a:ext>
            </a:extLst>
          </p:cNvPr>
          <p:cNvSpPr/>
          <p:nvPr/>
        </p:nvSpPr>
        <p:spPr>
          <a:xfrm>
            <a:off x="1235074" y="4447570"/>
            <a:ext cx="4860925" cy="2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8BD81D-0FC7-478E-9568-DC61AE244082}"/>
              </a:ext>
            </a:extLst>
          </p:cNvPr>
          <p:cNvSpPr txBox="1"/>
          <p:nvPr/>
        </p:nvSpPr>
        <p:spPr>
          <a:xfrm>
            <a:off x="2878794" y="4743002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_to(address)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A22D34-B6D6-47EE-A245-EFE360F42B23}"/>
              </a:ext>
            </a:extLst>
          </p:cNvPr>
          <p:cNvSpPr/>
          <p:nvPr/>
        </p:nvSpPr>
        <p:spPr>
          <a:xfrm>
            <a:off x="6095999" y="4447570"/>
            <a:ext cx="4962526" cy="296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34440-5417-400C-B889-FD99D7AE09F3}"/>
              </a:ext>
            </a:extLst>
          </p:cNvPr>
          <p:cNvSpPr txBox="1"/>
          <p:nvPr/>
        </p:nvSpPr>
        <p:spPr>
          <a:xfrm>
            <a:off x="8412819" y="4701169"/>
            <a:ext cx="109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_value(token)</a:t>
            </a:r>
            <a:endParaRPr lang="ko-KR" altLang="en-US" sz="1200" dirty="0"/>
          </a:p>
        </p:txBody>
      </p:sp>
      <p:graphicFrame>
        <p:nvGraphicFramePr>
          <p:cNvPr id="27" name="표 18">
            <a:extLst>
              <a:ext uri="{FF2B5EF4-FFF2-40B4-BE49-F238E27FC236}">
                <a16:creationId xmlns:a16="http://schemas.microsoft.com/office/drawing/2014/main" id="{C5F1DE04-E2EA-4257-B4DA-1C30D5812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91825"/>
              </p:ext>
            </p:extLst>
          </p:nvPr>
        </p:nvGraphicFramePr>
        <p:xfrm>
          <a:off x="381738" y="5079174"/>
          <a:ext cx="6485406" cy="74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278">
                  <a:extLst>
                    <a:ext uri="{9D8B030D-6E8A-4147-A177-3AD203B41FA5}">
                      <a16:colId xmlns:a16="http://schemas.microsoft.com/office/drawing/2014/main" val="2889825337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107317014"/>
                    </a:ext>
                  </a:extLst>
                </a:gridCol>
              </a:tblGrid>
              <a:tr h="372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_to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0xdeaddeaddeaddeaddeaddeaddeaddeaddeadde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_value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3522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EAB5599-AF0F-491A-8A30-610B4D1C1E01}"/>
              </a:ext>
            </a:extLst>
          </p:cNvPr>
          <p:cNvSpPr txBox="1"/>
          <p:nvPr/>
        </p:nvSpPr>
        <p:spPr>
          <a:xfrm>
            <a:off x="8167457" y="3743588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normal scenario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B211E-1EEB-4C04-A69E-DE60BC9EF63B}"/>
              </a:ext>
            </a:extLst>
          </p:cNvPr>
          <p:cNvSpPr txBox="1"/>
          <p:nvPr/>
        </p:nvSpPr>
        <p:spPr>
          <a:xfrm>
            <a:off x="8167457" y="5190032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attack scenario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F9DC0-8A83-41B6-9681-263679897A20}"/>
              </a:ext>
            </a:extLst>
          </p:cNvPr>
          <p:cNvSpPr txBox="1"/>
          <p:nvPr/>
        </p:nvSpPr>
        <p:spPr>
          <a:xfrm>
            <a:off x="363549" y="5904469"/>
            <a:ext cx="10799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b="0" i="0" dirty="0">
                <a:solidFill>
                  <a:srgbClr val="45484D"/>
                </a:solidFill>
                <a:effectLst/>
                <a:latin typeface="Inconsolata" pitchFamily="1" charset="0"/>
              </a:rPr>
              <a:t>a9059cbb000000000000000000000000deaddeaddeaddeaddeaddeaddeaddeaddeadde0000000000000000000000000000000000000000000000056bc75e2d6310000000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764445-E429-480F-B030-C6149734844C}"/>
              </a:ext>
            </a:extLst>
          </p:cNvPr>
          <p:cNvSpPr/>
          <p:nvPr/>
        </p:nvSpPr>
        <p:spPr>
          <a:xfrm>
            <a:off x="600935" y="5927413"/>
            <a:ext cx="615950" cy="2969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267FB0-79CA-42D0-A3AB-4FB4210E3CAB}"/>
              </a:ext>
            </a:extLst>
          </p:cNvPr>
          <p:cNvSpPr/>
          <p:nvPr/>
        </p:nvSpPr>
        <p:spPr>
          <a:xfrm>
            <a:off x="1216885" y="5927413"/>
            <a:ext cx="4860925" cy="2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9B18B7-4EA4-4FE1-ABF6-0E0F9016F009}"/>
              </a:ext>
            </a:extLst>
          </p:cNvPr>
          <p:cNvSpPr/>
          <p:nvPr/>
        </p:nvSpPr>
        <p:spPr>
          <a:xfrm>
            <a:off x="6077810" y="5927413"/>
            <a:ext cx="4962526" cy="296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DD197-9A07-420F-9D58-71DEDD1BF209}"/>
              </a:ext>
            </a:extLst>
          </p:cNvPr>
          <p:cNvSpPr txBox="1"/>
          <p:nvPr/>
        </p:nvSpPr>
        <p:spPr>
          <a:xfrm>
            <a:off x="1216885" y="6280283"/>
            <a:ext cx="4325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_to: 0x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0xdeaddeaddeaddeaddeaddeaddeaddeaddeadde00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B629CD-4F0B-4FC6-B7B1-A6D7D8EF5F89}"/>
              </a:ext>
            </a:extLst>
          </p:cNvPr>
          <p:cNvSpPr txBox="1"/>
          <p:nvPr/>
        </p:nvSpPr>
        <p:spPr>
          <a:xfrm>
            <a:off x="6200774" y="6263767"/>
            <a:ext cx="112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_value: 25600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64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 Address/Parameter Attack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8A04AE-FBBD-42C7-9AE4-10A85387A7D3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Mitigations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6E217405-7B94-4D48-9037-FDE9F8A78D76}"/>
              </a:ext>
            </a:extLst>
          </p:cNvPr>
          <p:cNvSpPr/>
          <p:nvPr/>
        </p:nvSpPr>
        <p:spPr>
          <a:xfrm>
            <a:off x="381741" y="1468908"/>
            <a:ext cx="5557046" cy="801769"/>
          </a:xfrm>
          <a:prstGeom prst="roundRect">
            <a:avLst>
              <a:gd name="adj" fmla="val 1597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호출하기 전에 항상 입력을 검증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(validate).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8890D4-3878-4DFC-8CEE-2497F07B1FB3}"/>
              </a:ext>
            </a:extLst>
          </p:cNvPr>
          <p:cNvGrpSpPr/>
          <p:nvPr/>
        </p:nvGrpSpPr>
        <p:grpSpPr>
          <a:xfrm>
            <a:off x="1009599" y="3283067"/>
            <a:ext cx="9858375" cy="3073564"/>
            <a:chOff x="1009599" y="3283067"/>
            <a:chExt cx="9858375" cy="30735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C2A53BF-6B58-4AA3-BBC0-A824378DA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7402"/>
            <a:stretch/>
          </p:blipFill>
          <p:spPr>
            <a:xfrm>
              <a:off x="1009599" y="3283067"/>
              <a:ext cx="9858375" cy="3095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6490B-3E28-49BF-9303-32DA803D5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915"/>
            <a:stretch/>
          </p:blipFill>
          <p:spPr>
            <a:xfrm>
              <a:off x="1009599" y="3594381"/>
              <a:ext cx="9858375" cy="2762250"/>
            </a:xfrm>
            <a:prstGeom prst="rect">
              <a:avLst/>
            </a:prstGeom>
          </p:spPr>
        </p:pic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FD98B0-8C37-4119-BABE-E36063542C12}"/>
              </a:ext>
            </a:extLst>
          </p:cNvPr>
          <p:cNvSpPr/>
          <p:nvPr/>
        </p:nvSpPr>
        <p:spPr>
          <a:xfrm>
            <a:off x="1009599" y="4167067"/>
            <a:ext cx="1591361" cy="29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5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Unchecked CALL return/values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0" y="1468909"/>
            <a:ext cx="11477401" cy="1230727"/>
          </a:xfrm>
          <a:prstGeom prst="roundRect">
            <a:avLst>
              <a:gd name="adj" fmla="val 1182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전송할 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transfer()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사용하지만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call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send()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함수도 사용 가능함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transfer()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실행에 실패했을 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transaction</a:t>
            </a:r>
            <a:r>
              <a:rPr kumimoji="0" lang="ko-KR" altLang="en-US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revert</a:t>
            </a:r>
            <a:r>
              <a:rPr kumimoji="0" lang="ko-KR" altLang="en-US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call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send()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false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를 반환하고 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revert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하지 않음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차이를 개발자가 인지하지 못하고 </a:t>
            </a:r>
            <a:r>
              <a:rPr kumimoji="0" lang="ko-KR" alt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컨트랙트를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작성하면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문제가 될 수 있음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28100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5E5C8-86E9-4A48-97DF-A4E2B182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6" y="2994700"/>
            <a:ext cx="4084987" cy="3704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8A3AB-5845-4567-ACE1-C77687308639}"/>
              </a:ext>
            </a:extLst>
          </p:cNvPr>
          <p:cNvSpPr txBox="1"/>
          <p:nvPr/>
        </p:nvSpPr>
        <p:spPr>
          <a:xfrm>
            <a:off x="6351447" y="2994700"/>
            <a:ext cx="561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line#14</a:t>
            </a:r>
            <a:r>
              <a:rPr lang="en-US" altLang="ko-KR" dirty="0"/>
              <a:t>: </a:t>
            </a:r>
            <a:r>
              <a:rPr lang="en-US" altLang="ko-KR" dirty="0" err="1"/>
              <a:t>payedOut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인 경우 아래 코드 실행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line#15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부족 등의 이유로 </a:t>
            </a:r>
            <a:r>
              <a:rPr lang="en-US" altLang="ko-KR" dirty="0"/>
              <a:t>send()</a:t>
            </a:r>
            <a:r>
              <a:rPr lang="ko-KR" altLang="en-US" dirty="0"/>
              <a:t>함수 실행 실패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line#16</a:t>
            </a:r>
            <a:r>
              <a:rPr lang="en-US" altLang="ko-KR" dirty="0"/>
              <a:t>: </a:t>
            </a:r>
            <a:r>
              <a:rPr lang="en-US" altLang="ko-KR" dirty="0" err="1"/>
              <a:t>payedOut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로 변경됨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FFE0CD-2A1D-4129-9137-6E156791290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52236" y="3456365"/>
            <a:ext cx="2299211" cy="171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836BE8-FA3B-4DF6-900F-126413370E2A}"/>
              </a:ext>
            </a:extLst>
          </p:cNvPr>
          <p:cNvSpPr txBox="1"/>
          <p:nvPr/>
        </p:nvSpPr>
        <p:spPr>
          <a:xfrm>
            <a:off x="6351447" y="4742760"/>
            <a:ext cx="535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line#20</a:t>
            </a:r>
            <a:r>
              <a:rPr lang="en-US" altLang="ko-KR" dirty="0"/>
              <a:t>: </a:t>
            </a:r>
            <a:r>
              <a:rPr lang="en-US" altLang="ko-KR" dirty="0" err="1"/>
              <a:t>sendToWinner</a:t>
            </a:r>
            <a:r>
              <a:rPr lang="en-US" altLang="ko-KR" dirty="0"/>
              <a:t>()</a:t>
            </a:r>
            <a:r>
              <a:rPr lang="ko-KR" altLang="en-US" dirty="0"/>
              <a:t>에 의해 </a:t>
            </a:r>
            <a:r>
              <a:rPr lang="en-US" altLang="ko-KR" dirty="0" err="1"/>
              <a:t>payedOut</a:t>
            </a:r>
            <a:r>
              <a:rPr lang="ko-KR" altLang="en-US" dirty="0"/>
              <a:t>이 </a:t>
            </a:r>
            <a:r>
              <a:rPr lang="en-US" altLang="ko-KR" dirty="0"/>
              <a:t>true.</a:t>
            </a:r>
          </a:p>
          <a:p>
            <a:r>
              <a:rPr lang="en-US" altLang="ko-KR" b="1" dirty="0"/>
              <a:t>line#21</a:t>
            </a:r>
            <a:r>
              <a:rPr lang="en-US" altLang="ko-KR" dirty="0"/>
              <a:t>: </a:t>
            </a:r>
            <a:r>
              <a:rPr lang="ko-KR" altLang="en-US" dirty="0"/>
              <a:t>잔금을</a:t>
            </a:r>
            <a:r>
              <a:rPr lang="en-US" altLang="ko-KR" dirty="0"/>
              <a:t> </a:t>
            </a:r>
            <a:r>
              <a:rPr lang="ko-KR" altLang="en-US" dirty="0"/>
              <a:t>함수 호출자에게 전송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BCE4F-A3A9-4F24-B96B-139C78B779A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12632" y="5065926"/>
            <a:ext cx="1538815" cy="1147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9F486E6-F806-4ED0-A923-4F4444318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218" y="5472112"/>
            <a:ext cx="59817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87E3-0285-480A-8A18-BFB53B5BACBC}"/>
              </a:ext>
            </a:extLst>
          </p:cNvPr>
          <p:cNvSpPr/>
          <p:nvPr/>
        </p:nvSpPr>
        <p:spPr>
          <a:xfrm>
            <a:off x="6673100" y="5549486"/>
            <a:ext cx="5295590" cy="362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Unchecked CALL return/values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F94649-E410-45BD-99D8-DB608F0E9AC8}"/>
              </a:ext>
            </a:extLst>
          </p:cNvPr>
          <p:cNvSpPr/>
          <p:nvPr/>
        </p:nvSpPr>
        <p:spPr>
          <a:xfrm>
            <a:off x="381739" y="856956"/>
            <a:ext cx="2313335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Attack scenario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3C3D7-BFE4-4886-8981-C4A0A3961421}"/>
              </a:ext>
            </a:extLst>
          </p:cNvPr>
          <p:cNvSpPr txBox="1"/>
          <p:nvPr/>
        </p:nvSpPr>
        <p:spPr>
          <a:xfrm>
            <a:off x="381739" y="186675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컨트랙트</a:t>
            </a:r>
            <a:r>
              <a:rPr lang="ko-KR" altLang="en-US" dirty="0"/>
              <a:t> 배포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8ECE0-89B5-45C3-BD65-6935BF5A8F49}"/>
              </a:ext>
            </a:extLst>
          </p:cNvPr>
          <p:cNvSpPr txBox="1"/>
          <p:nvPr/>
        </p:nvSpPr>
        <p:spPr>
          <a:xfrm>
            <a:off x="6594108" y="1865140"/>
            <a:ext cx="270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withdrawLeftOver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C85F87-E6BE-4D1F-9FBA-FD2A3426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2294630"/>
            <a:ext cx="4438650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203BC2-6082-40CD-BF13-1516AA7E5D98}"/>
              </a:ext>
            </a:extLst>
          </p:cNvPr>
          <p:cNvSpPr txBox="1"/>
          <p:nvPr/>
        </p:nvSpPr>
        <p:spPr>
          <a:xfrm>
            <a:off x="381739" y="3384414"/>
            <a:ext cx="28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sendToWinner</a:t>
            </a:r>
            <a:r>
              <a:rPr lang="en-US" altLang="ko-KR" dirty="0"/>
              <a:t>()</a:t>
            </a:r>
            <a:r>
              <a:rPr lang="ko-KR" altLang="en-US" dirty="0"/>
              <a:t> 함수 호출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D85289-6AD7-47CF-BC75-FAAAC0B44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06"/>
          <a:stretch/>
        </p:blipFill>
        <p:spPr>
          <a:xfrm>
            <a:off x="381739" y="3759693"/>
            <a:ext cx="4438650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6B2D32-9F48-4190-A0D5-BAB8AAF00B7E}"/>
              </a:ext>
            </a:extLst>
          </p:cNvPr>
          <p:cNvSpPr txBox="1"/>
          <p:nvPr/>
        </p:nvSpPr>
        <p:spPr>
          <a:xfrm>
            <a:off x="381738" y="512212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payedOut</a:t>
            </a:r>
            <a:r>
              <a:rPr lang="ko-KR" altLang="en-US" dirty="0"/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69F3D2-AD74-4DF0-B745-C5CB4C69A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38" y="5537555"/>
            <a:ext cx="2038350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070033-A460-455A-BD6F-DDCCBFEDD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108" y="2234472"/>
            <a:ext cx="340995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B7E0D0-B28E-4C90-A27D-2851C947976D}"/>
              </a:ext>
            </a:extLst>
          </p:cNvPr>
          <p:cNvSpPr/>
          <p:nvPr/>
        </p:nvSpPr>
        <p:spPr>
          <a:xfrm>
            <a:off x="381738" y="5669953"/>
            <a:ext cx="417159" cy="220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Unchecked CALL return/values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Mitigations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1" y="1468908"/>
            <a:ext cx="5557046" cy="1437921"/>
          </a:xfrm>
          <a:prstGeom prst="roundRect">
            <a:avLst>
              <a:gd name="adj" fmla="val 583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call()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이나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send()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대신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transfer()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함수 사용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call/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send()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반드시 필요하다면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, return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값을 반드시 확인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79FD6-592F-48C7-882A-534D9A38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44" y="1604962"/>
            <a:ext cx="3819525" cy="516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B5E48A-23C1-4C91-916D-1424D11EB65E}"/>
              </a:ext>
            </a:extLst>
          </p:cNvPr>
          <p:cNvSpPr/>
          <p:nvPr/>
        </p:nvSpPr>
        <p:spPr>
          <a:xfrm>
            <a:off x="7366157" y="4464071"/>
            <a:ext cx="3314312" cy="220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A64631-00CB-4474-B8FF-291B1A196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964" y="3038348"/>
            <a:ext cx="3848100" cy="3752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2D35C3-D455-4EA4-AF05-DD7302CBF134}"/>
              </a:ext>
            </a:extLst>
          </p:cNvPr>
          <p:cNvSpPr/>
          <p:nvPr/>
        </p:nvSpPr>
        <p:spPr>
          <a:xfrm>
            <a:off x="2325858" y="5489903"/>
            <a:ext cx="3475528" cy="109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8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A4BD-57DB-48D6-9702-3C63B48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Unchecked CALL return/values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3FBB0-D5DC-48D1-9F5E-4C3C3B78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E58B5E-B31D-40A5-A12F-EF114ED4F95C}"/>
              </a:ext>
            </a:extLst>
          </p:cNvPr>
          <p:cNvSpPr/>
          <p:nvPr/>
        </p:nvSpPr>
        <p:spPr>
          <a:xfrm>
            <a:off x="381739" y="856956"/>
            <a:ext cx="2438463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Real-world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79485-09ED-4B78-B425-E5BD2555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87" y="1127125"/>
            <a:ext cx="5886450" cy="5229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790B5E-41F4-4B8C-9809-9EC051D6D488}"/>
              </a:ext>
            </a:extLst>
          </p:cNvPr>
          <p:cNvSpPr/>
          <p:nvPr/>
        </p:nvSpPr>
        <p:spPr>
          <a:xfrm>
            <a:off x="6667289" y="5124471"/>
            <a:ext cx="1655923" cy="219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8">
            <a:extLst>
              <a:ext uri="{FF2B5EF4-FFF2-40B4-BE49-F238E27FC236}">
                <a16:creationId xmlns:a16="http://schemas.microsoft.com/office/drawing/2014/main" id="{D74F9A4E-9794-48E1-B1E7-F2904E9C08EF}"/>
              </a:ext>
            </a:extLst>
          </p:cNvPr>
          <p:cNvSpPr/>
          <p:nvPr/>
        </p:nvSpPr>
        <p:spPr>
          <a:xfrm>
            <a:off x="381741" y="1468908"/>
            <a:ext cx="5557046" cy="1437921"/>
          </a:xfrm>
          <a:prstGeom prst="roundRect">
            <a:avLst>
              <a:gd name="adj" fmla="val 583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winner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실제로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subpot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받지 못 했을 수도 있음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이와 관계 없이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winner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보상을 받았다고 알려짐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067875-969C-43DB-BD9D-66C046B5E3A4}"/>
              </a:ext>
            </a:extLst>
          </p:cNvPr>
          <p:cNvSpPr/>
          <p:nvPr/>
        </p:nvSpPr>
        <p:spPr>
          <a:xfrm>
            <a:off x="6667289" y="5511186"/>
            <a:ext cx="3455119" cy="21968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8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condition/Front running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0" y="1468910"/>
            <a:ext cx="11477401" cy="1615986"/>
          </a:xfrm>
          <a:prstGeom prst="roundRect">
            <a:avLst>
              <a:gd name="adj" fmla="val 6166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이더리움도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여러 개의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transaction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수집해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block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block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에 포함될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transaction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은 일반적으로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gasPrice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높은 것들로 선택됨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공격자는 자신에게 불리하거나 원치하는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전이시키는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transaction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모니터링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이런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transaction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들이 인정되지 않도록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더 높은 </a:t>
            </a:r>
            <a:r>
              <a:rPr lang="en-US" altLang="ko-KR" sz="1600" b="1" dirty="0" err="1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gasPrice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를 갖는 </a:t>
            </a:r>
            <a:r>
              <a:rPr lang="en-US" altLang="ko-KR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transaction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을 발생시킴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19B3B-BECF-4A88-85DE-BAFD3CA10BCC}"/>
              </a:ext>
            </a:extLst>
          </p:cNvPr>
          <p:cNvSpPr txBox="1"/>
          <p:nvPr/>
        </p:nvSpPr>
        <p:spPr>
          <a:xfrm>
            <a:off x="381739" y="33153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6428D-45CF-459C-81B9-1967AE74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3915154"/>
            <a:ext cx="8029575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9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condition/Front running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3F5AFA9D-899C-4B6E-900E-E32F57D7BCE8}"/>
              </a:ext>
            </a:extLst>
          </p:cNvPr>
          <p:cNvSpPr/>
          <p:nvPr/>
        </p:nvSpPr>
        <p:spPr>
          <a:xfrm>
            <a:off x="1341120" y="1324372"/>
            <a:ext cx="4500880" cy="156464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5990-F472-4E58-8B13-8A126D3EC3AF}"/>
              </a:ext>
            </a:extLst>
          </p:cNvPr>
          <p:cNvSpPr txBox="1"/>
          <p:nvPr/>
        </p:nvSpPr>
        <p:spPr>
          <a:xfrm>
            <a:off x="883920" y="95504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transaction pool</a:t>
            </a:r>
            <a:endParaRPr lang="ko-KR" altLang="en-US" b="1" dirty="0"/>
          </a:p>
        </p:txBody>
      </p:sp>
      <p:pic>
        <p:nvPicPr>
          <p:cNvPr id="10" name="그래픽 9" descr="사용자 단색으로 채워진">
            <a:extLst>
              <a:ext uri="{FF2B5EF4-FFF2-40B4-BE49-F238E27FC236}">
                <a16:creationId xmlns:a16="http://schemas.microsoft.com/office/drawing/2014/main" id="{B28236F4-AE2C-4F7F-AA63-EC740B4F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740" y="396898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06AA7-D47F-4DB3-AD02-C3D4A420B14D}"/>
              </a:ext>
            </a:extLst>
          </p:cNvPr>
          <p:cNvSpPr txBox="1"/>
          <p:nvPr/>
        </p:nvSpPr>
        <p:spPr>
          <a:xfrm>
            <a:off x="914096" y="4795520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51026-5189-4941-9F7D-F6C0E2FBDE58}"/>
              </a:ext>
            </a:extLst>
          </p:cNvPr>
          <p:cNvSpPr txBox="1"/>
          <p:nvPr/>
        </p:nvSpPr>
        <p:spPr>
          <a:xfrm>
            <a:off x="1877140" y="159381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tx</a:t>
            </a:r>
            <a:r>
              <a:rPr lang="en-US" altLang="ko-KR" dirty="0">
                <a:solidFill>
                  <a:srgbClr val="FF0000"/>
                </a:solidFill>
              </a:rPr>
              <a:t>(“Ethereum!”, 10)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653FC-AC6C-4CAE-8A56-590BC87912AF}"/>
              </a:ext>
            </a:extLst>
          </p:cNvPr>
          <p:cNvSpPr txBox="1"/>
          <p:nvPr/>
        </p:nvSpPr>
        <p:spPr>
          <a:xfrm>
            <a:off x="2162377" y="2232580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</a:t>
            </a:r>
            <a:r>
              <a:rPr lang="en-US" altLang="ko-KR" dirty="0"/>
              <a:t>(“hello”, 5)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8AB17-9289-4379-B99A-1D881705D5CE}"/>
              </a:ext>
            </a:extLst>
          </p:cNvPr>
          <p:cNvSpPr txBox="1"/>
          <p:nvPr/>
        </p:nvSpPr>
        <p:spPr>
          <a:xfrm>
            <a:off x="3897893" y="140914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</a:t>
            </a:r>
            <a:r>
              <a:rPr lang="en-US" altLang="ko-KR" dirty="0"/>
              <a:t>(“world”, 8)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4217B-5A8C-476A-8B58-6146B28317B9}"/>
              </a:ext>
            </a:extLst>
          </p:cNvPr>
          <p:cNvSpPr txBox="1"/>
          <p:nvPr/>
        </p:nvSpPr>
        <p:spPr>
          <a:xfrm>
            <a:off x="3591560" y="2006739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</a:t>
            </a:r>
            <a:r>
              <a:rPr lang="en-US" altLang="ko-KR" dirty="0"/>
              <a:t>(“security”, 2)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80C3A5-5B75-4071-A17E-F2B0F4B2897D}"/>
              </a:ext>
            </a:extLst>
          </p:cNvPr>
          <p:cNvCxnSpPr/>
          <p:nvPr/>
        </p:nvCxnSpPr>
        <p:spPr>
          <a:xfrm flipV="1">
            <a:off x="1757680" y="2889012"/>
            <a:ext cx="985520" cy="1174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A83A2F-5A1E-4BB2-A487-1068897A40AF}"/>
              </a:ext>
            </a:extLst>
          </p:cNvPr>
          <p:cNvSpPr txBox="1"/>
          <p:nvPr/>
        </p:nvSpPr>
        <p:spPr>
          <a:xfrm>
            <a:off x="670263" y="3342243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monitoring</a:t>
            </a:r>
            <a:endParaRPr lang="ko-KR" altLang="en-US" dirty="0"/>
          </a:p>
        </p:txBody>
      </p:sp>
      <p:sp>
        <p:nvSpPr>
          <p:cNvPr id="22" name="생각 풍선: 구름 모양 21">
            <a:extLst>
              <a:ext uri="{FF2B5EF4-FFF2-40B4-BE49-F238E27FC236}">
                <a16:creationId xmlns:a16="http://schemas.microsoft.com/office/drawing/2014/main" id="{732A88AF-307E-4DBF-B40F-680125FE45DC}"/>
              </a:ext>
            </a:extLst>
          </p:cNvPr>
          <p:cNvSpPr/>
          <p:nvPr/>
        </p:nvSpPr>
        <p:spPr>
          <a:xfrm>
            <a:off x="1757680" y="5476240"/>
            <a:ext cx="2976880" cy="978078"/>
          </a:xfrm>
          <a:prstGeom prst="cloudCallout">
            <a:avLst>
              <a:gd name="adj1" fmla="val -47113"/>
              <a:gd name="adj2" fmla="val -663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80192-E210-4C66-BE8B-6A0349D7A2E5}"/>
              </a:ext>
            </a:extLst>
          </p:cNvPr>
          <p:cNvSpPr txBox="1"/>
          <p:nvPr/>
        </p:nvSpPr>
        <p:spPr>
          <a:xfrm>
            <a:off x="2387551" y="5642113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solution is</a:t>
            </a:r>
          </a:p>
          <a:p>
            <a:r>
              <a:rPr lang="en-US" altLang="ko-KR" dirty="0"/>
              <a:t> “Ethereum!”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431978-53B1-4A31-9CF3-8BAB435A50FD}"/>
              </a:ext>
            </a:extLst>
          </p:cNvPr>
          <p:cNvCxnSpPr/>
          <p:nvPr/>
        </p:nvCxnSpPr>
        <p:spPr>
          <a:xfrm flipV="1">
            <a:off x="2086177" y="3124081"/>
            <a:ext cx="985520" cy="1174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615577-F7B8-4849-98FA-C0F497076423}"/>
              </a:ext>
            </a:extLst>
          </p:cNvPr>
          <p:cNvSpPr txBox="1"/>
          <p:nvPr/>
        </p:nvSpPr>
        <p:spPr>
          <a:xfrm>
            <a:off x="2952237" y="3220204"/>
            <a:ext cx="23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</a:rPr>
              <a:t>tx</a:t>
            </a:r>
            <a:r>
              <a:rPr lang="en-US" altLang="ko-KR" dirty="0">
                <a:solidFill>
                  <a:srgbClr val="0000FF"/>
                </a:solidFill>
              </a:rPr>
              <a:t>(“Ethereum!”, 1000)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 descr="Linked List Icons - Download Free Vector Icons | Noun Project">
            <a:extLst>
              <a:ext uri="{FF2B5EF4-FFF2-40B4-BE49-F238E27FC236}">
                <a16:creationId xmlns:a16="http://schemas.microsoft.com/office/drawing/2014/main" id="{50D9DFB7-A84A-411D-9A99-A1A6A562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40" y="9453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8D018A-86DF-4CD0-ACDA-AACEBF61CE75}"/>
              </a:ext>
            </a:extLst>
          </p:cNvPr>
          <p:cNvCxnSpPr>
            <a:cxnSpLocks/>
          </p:cNvCxnSpPr>
          <p:nvPr/>
        </p:nvCxnSpPr>
        <p:spPr>
          <a:xfrm>
            <a:off x="6240586" y="1910714"/>
            <a:ext cx="26900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352559-CD6A-407B-9762-8E87746E671A}"/>
              </a:ext>
            </a:extLst>
          </p:cNvPr>
          <p:cNvSpPr txBox="1"/>
          <p:nvPr/>
        </p:nvSpPr>
        <p:spPr>
          <a:xfrm>
            <a:off x="6299200" y="2100758"/>
            <a:ext cx="2381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</a:t>
            </a:r>
            <a:r>
              <a:rPr lang="en-US" altLang="ko-KR" dirty="0"/>
              <a:t>(…, …)</a:t>
            </a:r>
          </a:p>
          <a:p>
            <a:r>
              <a:rPr lang="en-US" altLang="ko-KR" dirty="0" err="1"/>
              <a:t>tx</a:t>
            </a:r>
            <a:r>
              <a:rPr lang="en-US" altLang="ko-KR" dirty="0"/>
              <a:t>(…, …)</a:t>
            </a:r>
          </a:p>
          <a:p>
            <a:r>
              <a:rPr lang="en-US" altLang="ko-KR" dirty="0" err="1">
                <a:solidFill>
                  <a:srgbClr val="0000FF"/>
                </a:solidFill>
              </a:rPr>
              <a:t>tx</a:t>
            </a:r>
            <a:r>
              <a:rPr lang="en-US" altLang="ko-KR" dirty="0">
                <a:solidFill>
                  <a:srgbClr val="0000FF"/>
                </a:solidFill>
              </a:rPr>
              <a:t>(“Ethereum!”, 1000)</a:t>
            </a:r>
          </a:p>
          <a:p>
            <a:r>
              <a:rPr lang="en-US" altLang="ko-KR" dirty="0" err="1"/>
              <a:t>tx</a:t>
            </a:r>
            <a:r>
              <a:rPr lang="en-US" altLang="ko-KR" dirty="0"/>
              <a:t>(…, …)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EA0DB-6EF3-4121-A63C-D19D11BA1310}"/>
              </a:ext>
            </a:extLst>
          </p:cNvPr>
          <p:cNvSpPr txBox="1"/>
          <p:nvPr/>
        </p:nvSpPr>
        <p:spPr>
          <a:xfrm>
            <a:off x="9561873" y="2272307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blockchain</a:t>
            </a:r>
            <a:endParaRPr lang="ko-KR" altLang="en-US" b="1" dirty="0"/>
          </a:p>
        </p:txBody>
      </p:sp>
      <p:pic>
        <p:nvPicPr>
          <p:cNvPr id="1032" name="Picture 8" descr="Best Smart Contract Development company in Hyderabad">
            <a:extLst>
              <a:ext uri="{FF2B5EF4-FFF2-40B4-BE49-F238E27FC236}">
                <a16:creationId xmlns:a16="http://schemas.microsoft.com/office/drawing/2014/main" id="{D6499992-94B5-4E95-A9F2-3D837796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63" y="3968630"/>
            <a:ext cx="1573554" cy="157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791332-923A-4AD6-B797-220A3FF3DF80}"/>
              </a:ext>
            </a:extLst>
          </p:cNvPr>
          <p:cNvSpPr txBox="1"/>
          <p:nvPr/>
        </p:nvSpPr>
        <p:spPr>
          <a:xfrm>
            <a:off x="9678699" y="56421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Contract</a:t>
            </a:r>
            <a:endParaRPr lang="ko-KR" altLang="en-US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E0C7AB-2242-4275-B82F-B98298F712C1}"/>
              </a:ext>
            </a:extLst>
          </p:cNvPr>
          <p:cNvCxnSpPr>
            <a:cxnSpLocks/>
          </p:cNvCxnSpPr>
          <p:nvPr/>
        </p:nvCxnSpPr>
        <p:spPr>
          <a:xfrm>
            <a:off x="10239109" y="2822454"/>
            <a:ext cx="0" cy="969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F988E8-463A-4499-B90A-D66D96CCE892}"/>
              </a:ext>
            </a:extLst>
          </p:cNvPr>
          <p:cNvCxnSpPr>
            <a:cxnSpLocks/>
          </p:cNvCxnSpPr>
          <p:nvPr/>
        </p:nvCxnSpPr>
        <p:spPr>
          <a:xfrm flipH="1" flipV="1">
            <a:off x="2578937" y="4736385"/>
            <a:ext cx="6679904" cy="243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D67799-89E6-43DC-9C51-10762F6B13DA}"/>
              </a:ext>
            </a:extLst>
          </p:cNvPr>
          <p:cNvSpPr txBox="1"/>
          <p:nvPr/>
        </p:nvSpPr>
        <p:spPr>
          <a:xfrm>
            <a:off x="6240586" y="442261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 ether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88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condition/Front running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Mitigations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1" y="1468908"/>
            <a:ext cx="5557046" cy="1437921"/>
          </a:xfrm>
          <a:prstGeom prst="roundRect">
            <a:avLst>
              <a:gd name="adj" fmla="val 583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컨트랙트에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gasPrice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상한을 제한하는 로직을 작성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commit-reveal</a:t>
            </a:r>
            <a:r>
              <a:rPr kumimoji="0" lang="ko-KR" altLang="en-US" sz="1600" b="1" i="0" strike="noStrike" kern="1200" cap="none" spc="0" normalizeH="0" baseline="0" noProof="0" dirty="0">
                <a:ln>
                  <a:noFill/>
                </a:ln>
                <a:solidFill>
                  <a:srgbClr val="33B5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dirty="0" err="1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스킴</a:t>
            </a:r>
            <a:r>
              <a:rPr lang="ko-KR" altLang="en-US" sz="1600" b="1" dirty="0">
                <a:solidFill>
                  <a:srgbClr val="33B5DD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적용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C14165-1274-46FE-9E0B-1CC00131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35" y="1279896"/>
            <a:ext cx="5640705" cy="2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2713D-CEE7-4BE5-8A6A-1B1E4E50B6C9}"/>
              </a:ext>
            </a:extLst>
          </p:cNvPr>
          <p:cNvSpPr txBox="1"/>
          <p:nvPr/>
        </p:nvSpPr>
        <p:spPr>
          <a:xfrm>
            <a:off x="802907" y="3669470"/>
            <a:ext cx="101597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Commit</a:t>
            </a:r>
            <a:r>
              <a:rPr lang="ko-KR" altLang="en-US" b="1" dirty="0"/>
              <a:t> </a:t>
            </a:r>
            <a:r>
              <a:rPr lang="en-US" altLang="ko-KR" b="1" dirty="0"/>
              <a:t>stage</a:t>
            </a:r>
            <a:r>
              <a:rPr lang="en-US" altLang="ko-KR" dirty="0"/>
              <a:t>:</a:t>
            </a:r>
            <a:r>
              <a:rPr lang="ko-KR" altLang="en-US" dirty="0"/>
              <a:t> 전송하려는 데이터를 은닉한 값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/>
              <a:t>해시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컨트랙트에</a:t>
            </a:r>
            <a:r>
              <a:rPr lang="ko-KR" altLang="en-US" dirty="0"/>
              <a:t> 전달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Reveal stage</a:t>
            </a:r>
            <a:r>
              <a:rPr lang="en-US" altLang="ko-KR" dirty="0"/>
              <a:t>: </a:t>
            </a:r>
            <a:r>
              <a:rPr lang="ko-KR" altLang="en-US" dirty="0"/>
              <a:t>앞의 </a:t>
            </a:r>
            <a:r>
              <a:rPr lang="en-US" altLang="ko-KR" dirty="0" err="1"/>
              <a:t>tx</a:t>
            </a:r>
            <a:r>
              <a:rPr lang="ko-KR" altLang="en-US" dirty="0"/>
              <a:t>가 블록으로 인정된 후</a:t>
            </a:r>
            <a:r>
              <a:rPr lang="en-US" altLang="ko-KR" dirty="0"/>
              <a:t>, </a:t>
            </a:r>
            <a:r>
              <a:rPr lang="ko-KR" altLang="en-US" dirty="0"/>
              <a:t>사용자가 다시</a:t>
            </a:r>
            <a:r>
              <a:rPr lang="en-US" altLang="ko-KR" dirty="0"/>
              <a:t> </a:t>
            </a:r>
            <a:r>
              <a:rPr lang="ko-KR" altLang="en-US" dirty="0"/>
              <a:t>원본 데이터를 </a:t>
            </a:r>
            <a:r>
              <a:rPr lang="ko-KR" altLang="en-US" dirty="0" err="1"/>
              <a:t>컨트랙트에</a:t>
            </a:r>
            <a:r>
              <a:rPr lang="ko-KR" altLang="en-US" dirty="0"/>
              <a:t> 전달</a:t>
            </a:r>
            <a:r>
              <a:rPr lang="en-US" altLang="ko-KR" dirty="0"/>
              <a:t>. </a:t>
            </a:r>
            <a:r>
              <a:rPr lang="ko-KR" altLang="en-US" dirty="0"/>
              <a:t>컨트랙트는 사용자가 전달한 값을 이전에 전달받은 은닉 값을 이용해 검증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26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A4BD-57DB-48D6-9702-3C63B48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condition/Front running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3FBB0-D5DC-48D1-9F5E-4C3C3B78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E58B5E-B31D-40A5-A12F-EF114ED4F95C}"/>
              </a:ext>
            </a:extLst>
          </p:cNvPr>
          <p:cNvSpPr/>
          <p:nvPr/>
        </p:nvSpPr>
        <p:spPr>
          <a:xfrm>
            <a:off x="381739" y="856956"/>
            <a:ext cx="2438463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Real-world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8">
            <a:extLst>
              <a:ext uri="{FF2B5EF4-FFF2-40B4-BE49-F238E27FC236}">
                <a16:creationId xmlns:a16="http://schemas.microsoft.com/office/drawing/2014/main" id="{1BADE4D2-BEA6-4275-B29E-A361A2DF8EEA}"/>
              </a:ext>
            </a:extLst>
          </p:cNvPr>
          <p:cNvSpPr/>
          <p:nvPr/>
        </p:nvSpPr>
        <p:spPr>
          <a:xfrm>
            <a:off x="381740" y="4232428"/>
            <a:ext cx="11231139" cy="1660372"/>
          </a:xfrm>
          <a:prstGeom prst="roundRect">
            <a:avLst>
              <a:gd name="adj" fmla="val 583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ERC20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approve()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owner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spender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최대로 출금할 수 있는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token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설정함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(1)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owner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B(spender)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하여금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 token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허용한 후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(2) 50 token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허용을 낮춤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tx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인정되기 전에 높은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gasPrice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tx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를 생성하여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100 token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을 출금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tx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인정된 후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다시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 token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사용함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BC2599-588F-46E0-B2AD-A035DE5A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405966"/>
            <a:ext cx="65722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7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808E-B37E-4411-AEEC-ECF55EF8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5FA5E-3624-4A87-B218-B109BF89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42874-B6C1-4DDA-82ED-25DEE3174AA5}"/>
              </a:ext>
            </a:extLst>
          </p:cNvPr>
          <p:cNvSpPr txBox="1"/>
          <p:nvPr/>
        </p:nvSpPr>
        <p:spPr>
          <a:xfrm>
            <a:off x="1174282" y="1113872"/>
            <a:ext cx="6968691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Arithmetic Over/Under Flows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Default Visibilities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External Contract Referencing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Short Address/Parameter Attacks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Unchecked CALL return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Race condition/Front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Denial of Service (DoS)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Block Timestamp Manipulation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Constructors with Case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CB40B3-6F1C-4B24-9B81-8FFE5033E0A8}"/>
              </a:ext>
            </a:extLst>
          </p:cNvPr>
          <p:cNvSpPr/>
          <p:nvPr/>
        </p:nvSpPr>
        <p:spPr>
          <a:xfrm>
            <a:off x="625642" y="962526"/>
            <a:ext cx="7449954" cy="1376413"/>
          </a:xfrm>
          <a:prstGeom prst="rect">
            <a:avLst/>
          </a:prstGeom>
          <a:gradFill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2D0857-7E25-4688-8E3D-F976D0448D20}"/>
              </a:ext>
            </a:extLst>
          </p:cNvPr>
          <p:cNvSpPr/>
          <p:nvPr/>
        </p:nvSpPr>
        <p:spPr>
          <a:xfrm flipV="1">
            <a:off x="625642" y="5055921"/>
            <a:ext cx="7449954" cy="13764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3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Denial of Service (DoS)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1" y="1468910"/>
            <a:ext cx="5866660" cy="850780"/>
          </a:xfrm>
          <a:prstGeom prst="roundRect">
            <a:avLst>
              <a:gd name="adj" fmla="val 1182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정상적인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transaction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거부하게 만드는 모든 종류의 공격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249239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Example#1: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F406B-BD97-4A15-9E10-A12A9708F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3"/>
          <a:stretch/>
        </p:blipFill>
        <p:spPr>
          <a:xfrm>
            <a:off x="6697008" y="244669"/>
            <a:ext cx="5113251" cy="634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72EAF-AE7A-4236-A0E8-85EABE005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67" y="3034440"/>
            <a:ext cx="3486150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8D6454-C276-406F-AAD5-4250DE12EED3}"/>
              </a:ext>
            </a:extLst>
          </p:cNvPr>
          <p:cNvCxnSpPr>
            <a:cxnSpLocks/>
          </p:cNvCxnSpPr>
          <p:nvPr/>
        </p:nvCxnSpPr>
        <p:spPr>
          <a:xfrm flipH="1">
            <a:off x="3149600" y="2492399"/>
            <a:ext cx="4480560" cy="1185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742DA9-67C2-4AC4-AEB6-BCC043D194B7}"/>
              </a:ext>
            </a:extLst>
          </p:cNvPr>
          <p:cNvCxnSpPr>
            <a:cxnSpLocks/>
          </p:cNvCxnSpPr>
          <p:nvPr/>
        </p:nvCxnSpPr>
        <p:spPr>
          <a:xfrm flipH="1">
            <a:off x="2865120" y="3963128"/>
            <a:ext cx="4906306" cy="255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DA7C55-47F8-4E32-82B5-531782250E75}"/>
              </a:ext>
            </a:extLst>
          </p:cNvPr>
          <p:cNvSpPr txBox="1"/>
          <p:nvPr/>
        </p:nvSpPr>
        <p:spPr>
          <a:xfrm>
            <a:off x="351280" y="5060993"/>
            <a:ext cx="6019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partner</a:t>
            </a:r>
            <a:r>
              <a:rPr lang="ko-KR" altLang="en-US" dirty="0"/>
              <a:t>를 </a:t>
            </a:r>
            <a:r>
              <a:rPr lang="en-US" altLang="ko-KR" dirty="0" err="1"/>
              <a:t>ComsumeAllGas</a:t>
            </a:r>
            <a:r>
              <a:rPr lang="en-US" altLang="ko-KR" dirty="0"/>
              <a:t> </a:t>
            </a:r>
            <a:r>
              <a:rPr lang="ko-KR" altLang="en-US" dirty="0" err="1"/>
              <a:t>컨트랙트로</a:t>
            </a:r>
            <a:r>
              <a:rPr lang="ko-KR" altLang="en-US" dirty="0"/>
              <a:t> 설정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withdraw()</a:t>
            </a:r>
            <a:r>
              <a:rPr lang="ko-KR" altLang="en-US" dirty="0"/>
              <a:t>를 호출하면</a:t>
            </a:r>
            <a:r>
              <a:rPr lang="en-US" altLang="ko-KR" dirty="0"/>
              <a:t>, </a:t>
            </a:r>
            <a:r>
              <a:rPr lang="en-US" altLang="ko-KR" dirty="0" err="1"/>
              <a:t>ComsumeAllGas</a:t>
            </a:r>
            <a:r>
              <a:rPr lang="ko-KR" altLang="en-US" dirty="0"/>
              <a:t>의 </a:t>
            </a:r>
            <a:r>
              <a:rPr lang="en-US" altLang="ko-KR" dirty="0"/>
              <a:t>fallback</a:t>
            </a:r>
            <a:r>
              <a:rPr lang="ko-KR" altLang="en-US" dirty="0"/>
              <a:t>이 실행됨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fallback</a:t>
            </a:r>
            <a:r>
              <a:rPr lang="ko-KR" altLang="en-US" dirty="0"/>
              <a:t>의 </a:t>
            </a:r>
            <a:r>
              <a:rPr lang="en-US" altLang="ko-KR" dirty="0"/>
              <a:t>assert</a:t>
            </a:r>
            <a:r>
              <a:rPr lang="ko-KR" altLang="en-US" dirty="0"/>
              <a:t>는 항상 </a:t>
            </a:r>
            <a:r>
              <a:rPr lang="en-US" altLang="ko-KR" dirty="0"/>
              <a:t>false</a:t>
            </a:r>
            <a:r>
              <a:rPr lang="ko-KR" altLang="en-US" dirty="0"/>
              <a:t>이기 때문에 </a:t>
            </a:r>
            <a:r>
              <a:rPr lang="en-US" altLang="ko-KR" dirty="0"/>
              <a:t>gas</a:t>
            </a:r>
            <a:r>
              <a:rPr lang="ko-KR" altLang="en-US" dirty="0"/>
              <a:t>가 소진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owner.transfer</a:t>
            </a:r>
            <a:r>
              <a:rPr lang="en-US" altLang="ko-KR" dirty="0"/>
              <a:t>()</a:t>
            </a:r>
            <a:r>
              <a:rPr lang="ko-KR" altLang="en-US" dirty="0"/>
              <a:t>가 동작하지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7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Denial of Service (DoS)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162879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Example#2: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E3C0C-5CB0-4D34-A5C8-3DFDBF9F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367" y="1628799"/>
            <a:ext cx="5000625" cy="418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78B163-D44C-48BE-95A9-374B5FA2B5CE}"/>
              </a:ext>
            </a:extLst>
          </p:cNvPr>
          <p:cNvSpPr txBox="1"/>
          <p:nvPr/>
        </p:nvSpPr>
        <p:spPr>
          <a:xfrm>
            <a:off x="381739" y="2370857"/>
            <a:ext cx="589714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attacker</a:t>
            </a:r>
            <a:r>
              <a:rPr lang="ko-KR" altLang="en-US" dirty="0"/>
              <a:t>가 많은 계정을 생성하여 </a:t>
            </a:r>
            <a:r>
              <a:rPr lang="en-US" altLang="ko-KR" dirty="0"/>
              <a:t>investors </a:t>
            </a:r>
            <a:r>
              <a:rPr lang="ko-KR" altLang="en-US" dirty="0"/>
              <a:t>배열 인위적으로 커지게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owner</a:t>
            </a:r>
            <a:r>
              <a:rPr lang="ko-KR" altLang="en-US" dirty="0"/>
              <a:t>가 </a:t>
            </a:r>
            <a:r>
              <a:rPr lang="en-US" altLang="ko-KR" dirty="0"/>
              <a:t>distribute()</a:t>
            </a:r>
            <a:r>
              <a:rPr lang="ko-KR" altLang="en-US" dirty="0"/>
              <a:t>를 호출해 투자자들에게 토큰을 분배하려 해도 </a:t>
            </a:r>
            <a:r>
              <a:rPr lang="en-US" altLang="ko-KR" dirty="0"/>
              <a:t>gas</a:t>
            </a:r>
            <a:r>
              <a:rPr lang="ko-KR" altLang="en-US" dirty="0"/>
              <a:t>가 부족함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</a:t>
            </a:r>
            <a:r>
              <a:rPr lang="en-US" altLang="ko-KR" dirty="0"/>
              <a:t>block</a:t>
            </a:r>
            <a:r>
              <a:rPr lang="ko-KR" altLang="en-US" dirty="0"/>
              <a:t>의 </a:t>
            </a:r>
            <a:r>
              <a:rPr lang="en-US" altLang="ko-KR" dirty="0"/>
              <a:t>gas</a:t>
            </a:r>
            <a:r>
              <a:rPr lang="ko-KR" altLang="en-US" dirty="0"/>
              <a:t>보다 커지도록 조정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01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Denial of Service (DoS)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162879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Example#3: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8B163-D44C-48BE-95A9-374B5FA2B5CE}"/>
              </a:ext>
            </a:extLst>
          </p:cNvPr>
          <p:cNvSpPr txBox="1"/>
          <p:nvPr/>
        </p:nvSpPr>
        <p:spPr>
          <a:xfrm>
            <a:off x="381739" y="2370857"/>
            <a:ext cx="589714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특권 계정</a:t>
            </a:r>
            <a:r>
              <a:rPr lang="en-US" altLang="ko-KR" dirty="0"/>
              <a:t>(owner)</a:t>
            </a:r>
            <a:r>
              <a:rPr lang="ko-KR" altLang="en-US" dirty="0"/>
              <a:t>가 </a:t>
            </a:r>
            <a:r>
              <a:rPr lang="en-US" altLang="ko-KR" dirty="0"/>
              <a:t>finalize()</a:t>
            </a:r>
            <a:r>
              <a:rPr lang="ko-KR" altLang="en-US" dirty="0"/>
              <a:t>를 호출해야 </a:t>
            </a:r>
            <a:r>
              <a:rPr lang="en-US" altLang="ko-KR" dirty="0"/>
              <a:t>transfer()</a:t>
            </a:r>
            <a:r>
              <a:rPr lang="ko-KR" altLang="en-US" dirty="0"/>
              <a:t>가 가능함 </a:t>
            </a:r>
            <a:r>
              <a:rPr lang="en-US" altLang="ko-KR" dirty="0"/>
              <a:t>(state transition).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owner</a:t>
            </a:r>
            <a:r>
              <a:rPr lang="ko-KR" altLang="en-US" dirty="0"/>
              <a:t>가 개인키를 분식하면</a:t>
            </a:r>
            <a:r>
              <a:rPr lang="en-US" altLang="ko-KR" dirty="0"/>
              <a:t>, transfer()</a:t>
            </a:r>
            <a:r>
              <a:rPr lang="ko-KR" altLang="en-US" dirty="0"/>
              <a:t>를 영원히 호출할 수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DoS???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1B0DB9-D910-4294-90ED-481DD974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701800"/>
            <a:ext cx="47053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Denial of Service (DoS)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Mitigations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1" y="1468908"/>
            <a:ext cx="5557046" cy="1960092"/>
          </a:xfrm>
          <a:prstGeom prst="roundRect">
            <a:avLst>
              <a:gd name="adj" fmla="val 583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사용자에 의해 제어될 수 있는 반복문은 작성하지 않음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withdrawal pattern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사용하여 사용자가 직접 인출하도록 </a:t>
            </a:r>
            <a:r>
              <a:rPr kumimoji="0" lang="ko-KR" alt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컨트랙트를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작성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특권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계정에 의해서만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컨트랙트의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 변경되지 않도록 작성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CBD5F-144E-41F5-BBED-AFD10066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82" y="1018540"/>
            <a:ext cx="38766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2625B-8D61-49A6-9176-8A395E201BAE}"/>
              </a:ext>
            </a:extLst>
          </p:cNvPr>
          <p:cNvSpPr/>
          <p:nvPr/>
        </p:nvSpPr>
        <p:spPr>
          <a:xfrm>
            <a:off x="7660796" y="4809511"/>
            <a:ext cx="3169764" cy="1134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60C59D-753E-4710-8013-1A1B63497DDA}"/>
              </a:ext>
            </a:extLst>
          </p:cNvPr>
          <p:cNvGrpSpPr/>
          <p:nvPr/>
        </p:nvGrpSpPr>
        <p:grpSpPr>
          <a:xfrm>
            <a:off x="656272" y="4493742"/>
            <a:ext cx="5819775" cy="895350"/>
            <a:chOff x="635952" y="5228590"/>
            <a:chExt cx="5819775" cy="895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1087D4D-D8DC-4F31-8106-7961BF12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52" y="5228590"/>
              <a:ext cx="5819775" cy="8953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F50723-139E-45C1-99FA-26D4FDF123D6}"/>
                </a:ext>
              </a:extLst>
            </p:cNvPr>
            <p:cNvSpPr/>
            <p:nvPr/>
          </p:nvSpPr>
          <p:spPr>
            <a:xfrm>
              <a:off x="3160264" y="5556895"/>
              <a:ext cx="2559816" cy="254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67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F979F-F3D3-4357-865D-52F9E8FB6D71}"/>
              </a:ext>
            </a:extLst>
          </p:cNvPr>
          <p:cNvSpPr txBox="1"/>
          <p:nvPr/>
        </p:nvSpPr>
        <p:spPr>
          <a:xfrm>
            <a:off x="4592864" y="2767281"/>
            <a:ext cx="3006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6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66C42E-0B9C-456D-81F4-BB9047EB5A34}"/>
              </a:ext>
            </a:extLst>
          </p:cNvPr>
          <p:cNvGrpSpPr/>
          <p:nvPr/>
        </p:nvGrpSpPr>
        <p:grpSpPr>
          <a:xfrm>
            <a:off x="975360" y="1699578"/>
            <a:ext cx="9966960" cy="3373120"/>
            <a:chOff x="924560" y="1984058"/>
            <a:chExt cx="9966960" cy="33731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62BDCB-75E7-4ECA-9CC2-181DCFB44FE6}"/>
                </a:ext>
              </a:extLst>
            </p:cNvPr>
            <p:cNvSpPr/>
            <p:nvPr/>
          </p:nvSpPr>
          <p:spPr>
            <a:xfrm>
              <a:off x="924560" y="1984058"/>
              <a:ext cx="3749040" cy="3373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Windows 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E97EA3-6828-4DA4-B3AD-5DEA23DA9665}"/>
                </a:ext>
              </a:extLst>
            </p:cNvPr>
            <p:cNvSpPr/>
            <p:nvPr/>
          </p:nvSpPr>
          <p:spPr>
            <a:xfrm>
              <a:off x="7142480" y="1984058"/>
              <a:ext cx="3749040" cy="3373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Ubuntu 20.04 LTS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F49282-3F71-4BCE-A2D4-839116B8B9D9}"/>
                </a:ext>
              </a:extLst>
            </p:cNvPr>
            <p:cNvSpPr/>
            <p:nvPr/>
          </p:nvSpPr>
          <p:spPr>
            <a:xfrm>
              <a:off x="1153160" y="2669858"/>
              <a:ext cx="3256280" cy="2369502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VSCode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E8BABD-FA63-4746-A61D-CECD2E031F73}"/>
                </a:ext>
              </a:extLst>
            </p:cNvPr>
            <p:cNvSpPr/>
            <p:nvPr/>
          </p:nvSpPr>
          <p:spPr>
            <a:xfrm>
              <a:off x="1264920" y="3132138"/>
              <a:ext cx="3032759" cy="8404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Remote Development(SSH)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extension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181518-8E3C-46E5-AF3A-E6A755184649}"/>
                </a:ext>
              </a:extLst>
            </p:cNvPr>
            <p:cNvSpPr/>
            <p:nvPr/>
          </p:nvSpPr>
          <p:spPr>
            <a:xfrm>
              <a:off x="1264919" y="4085749"/>
              <a:ext cx="3032759" cy="8404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Solidity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extension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8B76FC-4327-4888-BBB7-E392926C4851}"/>
                </a:ext>
              </a:extLst>
            </p:cNvPr>
            <p:cNvSpPr/>
            <p:nvPr/>
          </p:nvSpPr>
          <p:spPr>
            <a:xfrm>
              <a:off x="7388860" y="4085748"/>
              <a:ext cx="1562100" cy="953611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Node.js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17A16B-A4C0-43AB-9009-DEECBAB5972D}"/>
                </a:ext>
              </a:extLst>
            </p:cNvPr>
            <p:cNvSpPr/>
            <p:nvPr/>
          </p:nvSpPr>
          <p:spPr>
            <a:xfrm>
              <a:off x="9140190" y="4085747"/>
              <a:ext cx="1562100" cy="953611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NPM/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8335C6A-83DC-4362-A4DE-B069AAFE9BB3}"/>
                </a:ext>
              </a:extLst>
            </p:cNvPr>
            <p:cNvSpPr/>
            <p:nvPr/>
          </p:nvSpPr>
          <p:spPr>
            <a:xfrm>
              <a:off x="7388860" y="3053398"/>
              <a:ext cx="3291609" cy="8404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Hardhat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A586618-01F3-4661-9998-460D901E98B8}"/>
                </a:ext>
              </a:extLst>
            </p:cNvPr>
            <p:cNvCxnSpPr/>
            <p:nvPr/>
          </p:nvCxnSpPr>
          <p:spPr>
            <a:xfrm>
              <a:off x="4673600" y="3302000"/>
              <a:ext cx="24688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4A09677-FA17-45AD-A4EF-0594E53BD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600" y="4226560"/>
              <a:ext cx="24688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6EC3969D-A864-445D-9A2C-216FFD3C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9338"/>
              </p:ext>
            </p:extLst>
          </p:nvPr>
        </p:nvGraphicFramePr>
        <p:xfrm>
          <a:off x="975360" y="5405119"/>
          <a:ext cx="558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635">
                  <a:extLst>
                    <a:ext uri="{9D8B030D-6E8A-4147-A177-3AD203B41FA5}">
                      <a16:colId xmlns:a16="http://schemas.microsoft.com/office/drawing/2014/main" val="885113352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85118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node.js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12.22.7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npm/npx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6.14.15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30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Hardhat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2.6.7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8118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E0A019-4C39-4A2A-B0E8-C0233848C1FF}"/>
              </a:ext>
            </a:extLst>
          </p:cNvPr>
          <p:cNvSpPr/>
          <p:nvPr/>
        </p:nvSpPr>
        <p:spPr>
          <a:xfrm>
            <a:off x="381739" y="856956"/>
            <a:ext cx="2046501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Overview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0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53885-4B31-495A-A902-5F96DC8B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36" y="1092530"/>
            <a:ext cx="9549727" cy="51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Contract Referencing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Vulnerability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0" y="1468910"/>
            <a:ext cx="11477401" cy="850780"/>
          </a:xfrm>
          <a:prstGeom prst="roundRect">
            <a:avLst>
              <a:gd name="adj" fmla="val 1182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Solidity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는 주어진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contract address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를 타입 체크 없이 캐스팅함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deserialize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취약점이나 상속 관계에서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override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취약점과 유사함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3A28E5-F148-461F-A2AB-319897CE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2996633"/>
            <a:ext cx="4533900" cy="3609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E8AA15-452E-4401-AC5C-E3029F5C8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36" y="2996633"/>
            <a:ext cx="5495925" cy="3676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8372D7-FD67-45EE-B4AE-2C795D8D5E47}"/>
              </a:ext>
            </a:extLst>
          </p:cNvPr>
          <p:cNvCxnSpPr/>
          <p:nvPr/>
        </p:nvCxnSpPr>
        <p:spPr>
          <a:xfrm>
            <a:off x="3089709" y="3773104"/>
            <a:ext cx="3869356" cy="73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040BC6-304B-43DD-8581-BEE8EC5EB2B6}"/>
              </a:ext>
            </a:extLst>
          </p:cNvPr>
          <p:cNvCxnSpPr>
            <a:cxnSpLocks/>
          </p:cNvCxnSpPr>
          <p:nvPr/>
        </p:nvCxnSpPr>
        <p:spPr>
          <a:xfrm>
            <a:off x="3089709" y="4801620"/>
            <a:ext cx="4186654" cy="1339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E59B1D-9EA3-4736-80B6-B486C0C48F5F}"/>
              </a:ext>
            </a:extLst>
          </p:cNvPr>
          <p:cNvSpPr txBox="1"/>
          <p:nvPr/>
        </p:nvSpPr>
        <p:spPr>
          <a:xfrm>
            <a:off x="381739" y="249239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76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Contract Referencing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8AEF1-00FE-4BFF-A43D-C09BCED8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2265597"/>
            <a:ext cx="5105400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F94649-E410-45BD-99D8-DB608F0E9AC8}"/>
              </a:ext>
            </a:extLst>
          </p:cNvPr>
          <p:cNvSpPr/>
          <p:nvPr/>
        </p:nvSpPr>
        <p:spPr>
          <a:xfrm>
            <a:off x="381739" y="856956"/>
            <a:ext cx="2313335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 scenario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3C3D7-BFE4-4886-8981-C4A0A3961421}"/>
              </a:ext>
            </a:extLst>
          </p:cNvPr>
          <p:cNvSpPr txBox="1"/>
          <p:nvPr/>
        </p:nvSpPr>
        <p:spPr>
          <a:xfrm>
            <a:off x="381739" y="1866756"/>
            <a:ext cx="24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Rot13Encryption </a:t>
            </a:r>
            <a:r>
              <a:rPr lang="ko-KR" altLang="en-US" dirty="0"/>
              <a:t>배포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7620FE-BD8A-458F-B021-3238FEBC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39" y="3958892"/>
            <a:ext cx="517207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5A28ED-19BC-4587-887C-9A1CEBD904E4}"/>
              </a:ext>
            </a:extLst>
          </p:cNvPr>
          <p:cNvSpPr txBox="1"/>
          <p:nvPr/>
        </p:nvSpPr>
        <p:spPr>
          <a:xfrm>
            <a:off x="381739" y="3503841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EcryptionContract </a:t>
            </a:r>
            <a:r>
              <a:rPr lang="ko-KR" altLang="en-US" dirty="0"/>
              <a:t>배포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F853A9-917B-4DDC-8293-BD8B43A82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39" y="5340369"/>
            <a:ext cx="4200525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3D1509-2857-42FA-9DFD-32CC3A564A27}"/>
              </a:ext>
            </a:extLst>
          </p:cNvPr>
          <p:cNvSpPr txBox="1"/>
          <p:nvPr/>
        </p:nvSpPr>
        <p:spPr>
          <a:xfrm>
            <a:off x="381739" y="4905936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r>
              <a:rPr lang="ko-KR" altLang="en-US" dirty="0"/>
              <a:t>에 </a:t>
            </a:r>
            <a:r>
              <a:rPr lang="en-US" altLang="ko-KR" dirty="0"/>
              <a:t>event listener </a:t>
            </a:r>
            <a:r>
              <a:rPr lang="ko-KR" altLang="en-US" dirty="0"/>
              <a:t>추가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2BBCCF-0E66-4415-AA1B-2FD077F43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108" y="2265597"/>
            <a:ext cx="3200400" cy="18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68ECE0-89B5-45C3-BD65-6935BF5A8F49}"/>
              </a:ext>
            </a:extLst>
          </p:cNvPr>
          <p:cNvSpPr txBox="1"/>
          <p:nvPr/>
        </p:nvSpPr>
        <p:spPr>
          <a:xfrm>
            <a:off x="6594108" y="1865140"/>
            <a:ext cx="38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EncryptionContract</a:t>
            </a:r>
            <a:r>
              <a:rPr lang="ko-KR" altLang="en-US" dirty="0"/>
              <a:t>의 함수 </a:t>
            </a:r>
            <a:r>
              <a:rPr lang="en-US" altLang="ko-KR" dirty="0"/>
              <a:t>trigger: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195C5C-FBFF-4908-A1F6-E52406789D24}"/>
              </a:ext>
            </a:extLst>
          </p:cNvPr>
          <p:cNvGrpSpPr/>
          <p:nvPr/>
        </p:nvGrpSpPr>
        <p:grpSpPr>
          <a:xfrm>
            <a:off x="6594108" y="3045316"/>
            <a:ext cx="4210050" cy="847725"/>
            <a:chOff x="6594108" y="2544805"/>
            <a:chExt cx="4210050" cy="84772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C7C670D-E64F-4380-850F-D947A11A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4108" y="2544805"/>
              <a:ext cx="4210050" cy="847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2E7BC6-991B-4ADA-BF42-4325EC4C5BF9}"/>
                </a:ext>
              </a:extLst>
            </p:cNvPr>
            <p:cNvSpPr/>
            <p:nvPr/>
          </p:nvSpPr>
          <p:spPr>
            <a:xfrm>
              <a:off x="6704863" y="2975360"/>
              <a:ext cx="3882926" cy="3629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41E1C4-C2A6-486E-A354-7D3B62546A6D}"/>
              </a:ext>
            </a:extLst>
          </p:cNvPr>
          <p:cNvSpPr txBox="1"/>
          <p:nvPr/>
        </p:nvSpPr>
        <p:spPr>
          <a:xfrm>
            <a:off x="6594107" y="2616284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수신된 </a:t>
            </a:r>
            <a:r>
              <a:rPr lang="en-US" altLang="ko-KR" dirty="0"/>
              <a:t>event: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772A78-ED9A-4385-8C1E-03CBF2467070}"/>
              </a:ext>
            </a:extLst>
          </p:cNvPr>
          <p:cNvSpPr/>
          <p:nvPr/>
        </p:nvSpPr>
        <p:spPr>
          <a:xfrm>
            <a:off x="2371890" y="4191778"/>
            <a:ext cx="1093205" cy="362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9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Contract Referencing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F94649-E410-45BD-99D8-DB608F0E9AC8}"/>
              </a:ext>
            </a:extLst>
          </p:cNvPr>
          <p:cNvSpPr/>
          <p:nvPr/>
        </p:nvSpPr>
        <p:spPr>
          <a:xfrm>
            <a:off x="381739" y="856956"/>
            <a:ext cx="2313335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Attack scenario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3C3D7-BFE4-4886-8981-C4A0A3961421}"/>
              </a:ext>
            </a:extLst>
          </p:cNvPr>
          <p:cNvSpPr txBox="1"/>
          <p:nvPr/>
        </p:nvSpPr>
        <p:spPr>
          <a:xfrm>
            <a:off x="381739" y="18667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malicious contract: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8ECE0-89B5-45C3-BD65-6935BF5A8F49}"/>
              </a:ext>
            </a:extLst>
          </p:cNvPr>
          <p:cNvSpPr txBox="1"/>
          <p:nvPr/>
        </p:nvSpPr>
        <p:spPr>
          <a:xfrm>
            <a:off x="6594108" y="1865140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EncryptionContract</a:t>
            </a:r>
            <a:r>
              <a:rPr lang="ko-KR" altLang="en-US" dirty="0"/>
              <a:t> 배포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22143-E33F-48CA-BBC5-061041EF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9" y="2294630"/>
            <a:ext cx="442912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4B019-10CD-4D06-A4E2-D524D1CC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39" y="4682703"/>
            <a:ext cx="457200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A91BE8-088D-41FB-BD1B-184688499557}"/>
              </a:ext>
            </a:extLst>
          </p:cNvPr>
          <p:cNvSpPr txBox="1"/>
          <p:nvPr/>
        </p:nvSpPr>
        <p:spPr>
          <a:xfrm>
            <a:off x="381739" y="421363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malicious contract </a:t>
            </a:r>
            <a:r>
              <a:rPr lang="ko-KR" altLang="en-US" dirty="0"/>
              <a:t>배포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BA7F0D-B889-4E0E-A3CD-4A6D61C75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108" y="2294630"/>
            <a:ext cx="5162550" cy="81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1A8C7C-AF77-45C2-9656-882DF29E170A}"/>
              </a:ext>
            </a:extLst>
          </p:cNvPr>
          <p:cNvSpPr/>
          <p:nvPr/>
        </p:nvSpPr>
        <p:spPr>
          <a:xfrm>
            <a:off x="8610600" y="2522754"/>
            <a:ext cx="1139792" cy="362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59954F-F8EC-48EB-BA16-C603827B1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108" y="3712582"/>
            <a:ext cx="418147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890633-3927-4B1B-9FFD-F294409ABA83}"/>
              </a:ext>
            </a:extLst>
          </p:cNvPr>
          <p:cNvSpPr txBox="1"/>
          <p:nvPr/>
        </p:nvSpPr>
        <p:spPr>
          <a:xfrm>
            <a:off x="6594107" y="3272719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</a:t>
            </a:r>
            <a:r>
              <a:rPr lang="ko-KR" altLang="en-US" dirty="0"/>
              <a:t>에 </a:t>
            </a:r>
            <a:r>
              <a:rPr lang="en-US" altLang="ko-KR" dirty="0"/>
              <a:t>event listener </a:t>
            </a:r>
            <a:r>
              <a:rPr lang="ko-KR" altLang="en-US" dirty="0"/>
              <a:t>추가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AE4675A-0066-464B-B786-B02027617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108" y="4508288"/>
            <a:ext cx="3200400" cy="18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133F98-397A-40A8-9C17-5448EB60CD24}"/>
              </a:ext>
            </a:extLst>
          </p:cNvPr>
          <p:cNvSpPr txBox="1"/>
          <p:nvPr/>
        </p:nvSpPr>
        <p:spPr>
          <a:xfrm>
            <a:off x="6594108" y="4107831"/>
            <a:ext cx="380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EncryptionContract</a:t>
            </a:r>
            <a:r>
              <a:rPr lang="ko-KR" altLang="en-US" dirty="0"/>
              <a:t>의 함수 </a:t>
            </a:r>
            <a:r>
              <a:rPr lang="en-US" altLang="ko-KR" dirty="0"/>
              <a:t>trigger: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4FA3DC-6DB9-4415-BFDA-E8126BC077B3}"/>
              </a:ext>
            </a:extLst>
          </p:cNvPr>
          <p:cNvSpPr txBox="1"/>
          <p:nvPr/>
        </p:nvSpPr>
        <p:spPr>
          <a:xfrm>
            <a:off x="6594107" y="4810847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수신된 </a:t>
            </a:r>
            <a:r>
              <a:rPr lang="en-US" altLang="ko-KR" dirty="0"/>
              <a:t>event: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428750-8EB5-404C-87D0-D3ECEE6C7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107" y="5236794"/>
            <a:ext cx="328612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78CBD8-5422-4EEB-9258-E7751898E55D}"/>
              </a:ext>
            </a:extLst>
          </p:cNvPr>
          <p:cNvSpPr/>
          <p:nvPr/>
        </p:nvSpPr>
        <p:spPr>
          <a:xfrm>
            <a:off x="6712818" y="5556785"/>
            <a:ext cx="3167413" cy="319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43E18-F903-4C86-AADF-CEB1CA37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Contract Referencing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081D9-6EB4-48A4-9F9A-227B4E9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24CFF0-A3EE-4991-8E7D-675589B770BE}" type="slidenum">
              <a:rPr kumimoji="0" lang="ko-KR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1D6B6-4BEE-45A4-9DA2-8D1BE5FC5DCB}"/>
              </a:ext>
            </a:extLst>
          </p:cNvPr>
          <p:cNvSpPr/>
          <p:nvPr/>
        </p:nvSpPr>
        <p:spPr>
          <a:xfrm>
            <a:off x="381739" y="856956"/>
            <a:ext cx="1918699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Mitigations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59966227-A385-406A-B94D-F01CA175F383}"/>
              </a:ext>
            </a:extLst>
          </p:cNvPr>
          <p:cNvSpPr/>
          <p:nvPr/>
        </p:nvSpPr>
        <p:spPr>
          <a:xfrm>
            <a:off x="381741" y="1468908"/>
            <a:ext cx="5557046" cy="3112717"/>
          </a:xfrm>
          <a:prstGeom prst="roundRect">
            <a:avLst>
              <a:gd name="adj" fmla="val 2487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External contract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contract(caller)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의 생성자에서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external contract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를 생성함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External contract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사용하는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contract(caller)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external contract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하드코딩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external contract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주소는 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public </a:t>
            </a: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변수로 선언하는 것이 좋다고 함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다수에 의해 평가될 수 있음</a:t>
            </a:r>
            <a:r>
              <a:rPr kumimoji="0" lang="en-US" altLang="ko-KR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C0AC07-9725-407E-9B27-09C00196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31" y="1337389"/>
            <a:ext cx="5448300" cy="348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2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A4BD-57DB-48D6-9702-3C63B48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Contract Referencing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3FBB0-D5DC-48D1-9F5E-4C3C3B78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FF0-A3EE-4991-8E7D-675589B770B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E58B5E-B31D-40A5-A12F-EF114ED4F95C}"/>
              </a:ext>
            </a:extLst>
          </p:cNvPr>
          <p:cNvSpPr/>
          <p:nvPr/>
        </p:nvSpPr>
        <p:spPr>
          <a:xfrm>
            <a:off x="381739" y="856956"/>
            <a:ext cx="2438463" cy="480433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Real-world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A1F30-921F-4579-990A-0B14D976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25" y="0"/>
            <a:ext cx="4213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ED41DF-33AC-46A7-BCF0-43C17894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84" y="1097172"/>
            <a:ext cx="4429125" cy="4695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DBA296-6DC2-4E9F-B439-85BB03F25141}"/>
              </a:ext>
            </a:extLst>
          </p:cNvPr>
          <p:cNvSpPr/>
          <p:nvPr/>
        </p:nvSpPr>
        <p:spPr>
          <a:xfrm>
            <a:off x="3205212" y="1337388"/>
            <a:ext cx="2390915" cy="848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1031</Words>
  <Application>Microsoft Office PowerPoint</Application>
  <PresentationFormat>와이드스크린</PresentationFormat>
  <Paragraphs>218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Inconsolata</vt:lpstr>
      <vt:lpstr>Wingdings</vt:lpstr>
      <vt:lpstr>Office 테마</vt:lpstr>
      <vt:lpstr>Introduction to categories of blockchain vulnerabilities ~following session</vt:lpstr>
      <vt:lpstr>Contents</vt:lpstr>
      <vt:lpstr>Development Environment</vt:lpstr>
      <vt:lpstr>Development Environment</vt:lpstr>
      <vt:lpstr>External Contract Referencing</vt:lpstr>
      <vt:lpstr>External Contract Referencing</vt:lpstr>
      <vt:lpstr>External Contract Referencing</vt:lpstr>
      <vt:lpstr>External Contract Referencing</vt:lpstr>
      <vt:lpstr>External Contract Referencing</vt:lpstr>
      <vt:lpstr>Short Address/Parameter Attack</vt:lpstr>
      <vt:lpstr>Short Address/Parameter Attack</vt:lpstr>
      <vt:lpstr>Unchecked CALL return/values</vt:lpstr>
      <vt:lpstr>Unchecked CALL return/values</vt:lpstr>
      <vt:lpstr>Unchecked CALL return/values</vt:lpstr>
      <vt:lpstr>Unchecked CALL return/values</vt:lpstr>
      <vt:lpstr>Race condition/Front running</vt:lpstr>
      <vt:lpstr>Race condition/Front running</vt:lpstr>
      <vt:lpstr>Race condition/Front running</vt:lpstr>
      <vt:lpstr>Race condition/Front running</vt:lpstr>
      <vt:lpstr>Denial of Service (DoS)</vt:lpstr>
      <vt:lpstr>Denial of Service (DoS)</vt:lpstr>
      <vt:lpstr>Denial of Service (DoS)</vt:lpstr>
      <vt:lpstr>Denial of Service (DoS)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Spinal Landmark Detection</dc:title>
  <dc:creator>전승호[ 정보보호대학원박사과정재학 / 정보보호학과 ]</dc:creator>
  <cp:lastModifiedBy>전승호</cp:lastModifiedBy>
  <cp:revision>550</cp:revision>
  <dcterms:created xsi:type="dcterms:W3CDTF">2019-06-09T06:09:55Z</dcterms:created>
  <dcterms:modified xsi:type="dcterms:W3CDTF">2021-11-15T10:50:20Z</dcterms:modified>
</cp:coreProperties>
</file>