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004" r:id="rId2"/>
    <p:sldId id="735" r:id="rId3"/>
    <p:sldId id="738" r:id="rId4"/>
    <p:sldId id="739" r:id="rId5"/>
    <p:sldId id="740" r:id="rId6"/>
    <p:sldId id="741" r:id="rId7"/>
    <p:sldId id="743" r:id="rId8"/>
    <p:sldId id="744" r:id="rId9"/>
    <p:sldId id="746" r:id="rId10"/>
    <p:sldId id="747" r:id="rId11"/>
    <p:sldId id="749" r:id="rId12"/>
    <p:sldId id="750" r:id="rId13"/>
    <p:sldId id="1005" r:id="rId14"/>
    <p:sldId id="751" r:id="rId15"/>
    <p:sldId id="753" r:id="rId16"/>
    <p:sldId id="754" r:id="rId17"/>
    <p:sldId id="755" r:id="rId18"/>
    <p:sldId id="757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90" autoAdjust="0"/>
    <p:restoredTop sz="92347" autoAdjust="0"/>
  </p:normalViewPr>
  <p:slideViewPr>
    <p:cSldViewPr>
      <p:cViewPr varScale="1">
        <p:scale>
          <a:sx n="82" d="100"/>
          <a:sy n="82" d="100"/>
        </p:scale>
        <p:origin x="2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0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7.png"/><Relationship Id="rId18" Type="http://schemas.openxmlformats.org/officeDocument/2006/relationships/image" Target="../media/image62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450.png"/><Relationship Id="rId17" Type="http://schemas.openxmlformats.org/officeDocument/2006/relationships/image" Target="../media/image611.png"/><Relationship Id="rId2" Type="http://schemas.openxmlformats.org/officeDocument/2006/relationships/image" Target="../media/image610.png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30.png"/><Relationship Id="rId5" Type="http://schemas.openxmlformats.org/officeDocument/2006/relationships/image" Target="../media/image10.png"/><Relationship Id="rId15" Type="http://schemas.openxmlformats.org/officeDocument/2006/relationships/image" Target="../media/image590.png"/><Relationship Id="rId10" Type="http://schemas.openxmlformats.org/officeDocument/2006/relationships/image" Target="../media/image411.png"/><Relationship Id="rId19" Type="http://schemas.openxmlformats.org/officeDocument/2006/relationships/image" Target="../media/image630.png"/><Relationship Id="rId4" Type="http://schemas.openxmlformats.org/officeDocument/2006/relationships/image" Target="../media/image9.png"/><Relationship Id="rId9" Type="http://schemas.openxmlformats.org/officeDocument/2006/relationships/image" Target="../media/image400.png"/><Relationship Id="rId14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80.png"/><Relationship Id="rId18" Type="http://schemas.openxmlformats.org/officeDocument/2006/relationships/image" Target="../media/image281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70.png"/><Relationship Id="rId17" Type="http://schemas.openxmlformats.org/officeDocument/2006/relationships/image" Target="../media/image271.png"/><Relationship Id="rId2" Type="http://schemas.openxmlformats.org/officeDocument/2006/relationships/image" Target="../media/image1290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0.png"/><Relationship Id="rId5" Type="http://schemas.openxmlformats.org/officeDocument/2006/relationships/image" Target="../media/image10.png"/><Relationship Id="rId15" Type="http://schemas.openxmlformats.org/officeDocument/2006/relationships/image" Target="../media/image241.png"/><Relationship Id="rId10" Type="http://schemas.openxmlformats.org/officeDocument/2006/relationships/image" Target="../media/image150.png"/><Relationship Id="rId19" Type="http://schemas.openxmlformats.org/officeDocument/2006/relationships/image" Target="../media/image291.png"/><Relationship Id="rId4" Type="http://schemas.openxmlformats.org/officeDocument/2006/relationships/image" Target="../media/image9.png"/><Relationship Id="rId9" Type="http://schemas.openxmlformats.org/officeDocument/2006/relationships/image" Target="../media/image142.png"/><Relationship Id="rId14" Type="http://schemas.openxmlformats.org/officeDocument/2006/relationships/image" Target="../media/image2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501.png"/><Relationship Id="rId12" Type="http://schemas.openxmlformats.org/officeDocument/2006/relationships/image" Target="../media/image5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/>
              <a:t>Lecture 24</a:t>
            </a:r>
            <a:br>
              <a:rPr lang="en-US" altLang="zh-CN" sz="3600" dirty="0"/>
            </a:br>
            <a:r>
              <a:rPr lang="en-US" altLang="zh-CN" sz="2700" dirty="0">
                <a:solidFill>
                  <a:srgbClr val="0000CC"/>
                </a:solidFill>
              </a:rPr>
              <a:t>Part IV. Graph Theory</a:t>
            </a:r>
            <a:br>
              <a:rPr lang="en-US" altLang="zh-CN" sz="3600" dirty="0"/>
            </a:br>
            <a:r>
              <a:rPr lang="en-US" altLang="zh-CN" sz="2200" dirty="0">
                <a:solidFill>
                  <a:srgbClr val="0000CC"/>
                </a:solidFill>
              </a:rPr>
              <a:t>Matching, path, connected, disconnected, connected component, </a:t>
            </a:r>
            <a:br>
              <a:rPr lang="en-US" altLang="zh-CN" sz="22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cut vertex, vertex cut, </a:t>
            </a:r>
            <a:r>
              <a:rPr lang="en-US" altLang="zh-CN" sz="2200" dirty="0" err="1">
                <a:solidFill>
                  <a:srgbClr val="0000CC"/>
                </a:solidFill>
              </a:rPr>
              <a:t>nonseparable</a:t>
            </a:r>
            <a:r>
              <a:rPr lang="en-US" altLang="zh-CN" sz="2200" dirty="0">
                <a:solidFill>
                  <a:srgbClr val="0000CC"/>
                </a:solidFill>
              </a:rPr>
              <a:t>, vertex connectivity, </a:t>
            </a:r>
            <a:r>
              <a:rPr lang="zh-CN" altLang="en-US" sz="2200" dirty="0">
                <a:solidFill>
                  <a:srgbClr val="0000CC"/>
                </a:solidFill>
              </a:rPr>
              <a:t>𝑘</a:t>
            </a:r>
            <a:r>
              <a:rPr lang="en-US" altLang="zh-CN" sz="2200" dirty="0">
                <a:solidFill>
                  <a:srgbClr val="0000CC"/>
                </a:solidFill>
              </a:rPr>
              <a:t>-connected, </a:t>
            </a:r>
            <a:br>
              <a:rPr lang="en-US" altLang="zh-CN" sz="22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cut edge, edge cut, edge connectivity</a:t>
            </a:r>
            <a:br>
              <a:rPr lang="en-US" altLang="zh-CN" sz="2200" dirty="0">
                <a:solidFill>
                  <a:srgbClr val="0000CC"/>
                </a:solidFill>
              </a:rPr>
            </a:b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307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11338" y="1556391"/>
            <a:ext cx="205740" cy="193675"/>
          </a:xfrm>
          <a:custGeom>
            <a:avLst/>
            <a:gdLst/>
            <a:ahLst/>
            <a:cxnLst/>
            <a:rect l="l" t="t" r="r" b="b"/>
            <a:pathLst>
              <a:path w="205739" h="193675">
                <a:moveTo>
                  <a:pt x="0" y="96774"/>
                </a:moveTo>
                <a:lnTo>
                  <a:pt x="8090" y="59096"/>
                </a:lnTo>
                <a:lnTo>
                  <a:pt x="30146" y="28336"/>
                </a:lnTo>
                <a:lnTo>
                  <a:pt x="62847" y="7602"/>
                </a:lnTo>
                <a:lnTo>
                  <a:pt x="102869" y="0"/>
                </a:lnTo>
                <a:lnTo>
                  <a:pt x="142892" y="7602"/>
                </a:lnTo>
                <a:lnTo>
                  <a:pt x="175593" y="28336"/>
                </a:lnTo>
                <a:lnTo>
                  <a:pt x="197649" y="59096"/>
                </a:lnTo>
                <a:lnTo>
                  <a:pt x="205740" y="96774"/>
                </a:lnTo>
                <a:lnTo>
                  <a:pt x="197649" y="134451"/>
                </a:lnTo>
                <a:lnTo>
                  <a:pt x="175593" y="165211"/>
                </a:lnTo>
                <a:lnTo>
                  <a:pt x="142892" y="185945"/>
                </a:lnTo>
                <a:lnTo>
                  <a:pt x="102869" y="193548"/>
                </a:lnTo>
                <a:lnTo>
                  <a:pt x="62847" y="185945"/>
                </a:lnTo>
                <a:lnTo>
                  <a:pt x="30146" y="165211"/>
                </a:lnTo>
                <a:lnTo>
                  <a:pt x="8090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6186" y="2400687"/>
            <a:ext cx="205740" cy="193675"/>
          </a:xfrm>
          <a:custGeom>
            <a:avLst/>
            <a:gdLst/>
            <a:ahLst/>
            <a:cxnLst/>
            <a:rect l="l" t="t" r="r" b="b"/>
            <a:pathLst>
              <a:path w="205740" h="193675">
                <a:moveTo>
                  <a:pt x="0" y="96774"/>
                </a:moveTo>
                <a:lnTo>
                  <a:pt x="8083" y="59096"/>
                </a:lnTo>
                <a:lnTo>
                  <a:pt x="30127" y="28336"/>
                </a:lnTo>
                <a:lnTo>
                  <a:pt x="62825" y="7602"/>
                </a:lnTo>
                <a:lnTo>
                  <a:pt x="102869" y="0"/>
                </a:lnTo>
                <a:lnTo>
                  <a:pt x="142908" y="7602"/>
                </a:lnTo>
                <a:lnTo>
                  <a:pt x="175607" y="28336"/>
                </a:lnTo>
                <a:lnTo>
                  <a:pt x="197655" y="59096"/>
                </a:lnTo>
                <a:lnTo>
                  <a:pt x="205739" y="96774"/>
                </a:lnTo>
                <a:lnTo>
                  <a:pt x="197655" y="134451"/>
                </a:lnTo>
                <a:lnTo>
                  <a:pt x="175607" y="165211"/>
                </a:lnTo>
                <a:lnTo>
                  <a:pt x="142908" y="185945"/>
                </a:lnTo>
                <a:lnTo>
                  <a:pt x="102869" y="193547"/>
                </a:lnTo>
                <a:lnTo>
                  <a:pt x="62825" y="185945"/>
                </a:lnTo>
                <a:lnTo>
                  <a:pt x="30127" y="165211"/>
                </a:lnTo>
                <a:lnTo>
                  <a:pt x="8083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5722" y="3232791"/>
            <a:ext cx="204470" cy="193675"/>
          </a:xfrm>
          <a:custGeom>
            <a:avLst/>
            <a:gdLst/>
            <a:ahLst/>
            <a:cxnLst/>
            <a:rect l="l" t="t" r="r" b="b"/>
            <a:pathLst>
              <a:path w="204469" h="193675">
                <a:moveTo>
                  <a:pt x="0" y="96774"/>
                </a:moveTo>
                <a:lnTo>
                  <a:pt x="8024" y="59096"/>
                </a:lnTo>
                <a:lnTo>
                  <a:pt x="29908" y="28336"/>
                </a:lnTo>
                <a:lnTo>
                  <a:pt x="62364" y="7602"/>
                </a:lnTo>
                <a:lnTo>
                  <a:pt x="102107" y="0"/>
                </a:lnTo>
                <a:lnTo>
                  <a:pt x="141851" y="7602"/>
                </a:lnTo>
                <a:lnTo>
                  <a:pt x="174307" y="28336"/>
                </a:lnTo>
                <a:lnTo>
                  <a:pt x="196191" y="59096"/>
                </a:lnTo>
                <a:lnTo>
                  <a:pt x="204215" y="96774"/>
                </a:lnTo>
                <a:lnTo>
                  <a:pt x="196191" y="134451"/>
                </a:lnTo>
                <a:lnTo>
                  <a:pt x="174307" y="165211"/>
                </a:lnTo>
                <a:lnTo>
                  <a:pt x="141851" y="185945"/>
                </a:lnTo>
                <a:lnTo>
                  <a:pt x="102107" y="193548"/>
                </a:lnTo>
                <a:lnTo>
                  <a:pt x="62364" y="185945"/>
                </a:lnTo>
                <a:lnTo>
                  <a:pt x="29908" y="165211"/>
                </a:lnTo>
                <a:lnTo>
                  <a:pt x="8024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8406" y="2400687"/>
            <a:ext cx="204470" cy="193675"/>
          </a:xfrm>
          <a:custGeom>
            <a:avLst/>
            <a:gdLst/>
            <a:ahLst/>
            <a:cxnLst/>
            <a:rect l="l" t="t" r="r" b="b"/>
            <a:pathLst>
              <a:path w="204470" h="193675">
                <a:moveTo>
                  <a:pt x="0" y="96774"/>
                </a:moveTo>
                <a:lnTo>
                  <a:pt x="8024" y="59096"/>
                </a:lnTo>
                <a:lnTo>
                  <a:pt x="29908" y="28336"/>
                </a:lnTo>
                <a:lnTo>
                  <a:pt x="62364" y="7602"/>
                </a:lnTo>
                <a:lnTo>
                  <a:pt x="102108" y="0"/>
                </a:lnTo>
                <a:lnTo>
                  <a:pt x="141851" y="7602"/>
                </a:lnTo>
                <a:lnTo>
                  <a:pt x="174307" y="28336"/>
                </a:lnTo>
                <a:lnTo>
                  <a:pt x="196191" y="59096"/>
                </a:lnTo>
                <a:lnTo>
                  <a:pt x="204215" y="96774"/>
                </a:lnTo>
                <a:lnTo>
                  <a:pt x="196191" y="134451"/>
                </a:lnTo>
                <a:lnTo>
                  <a:pt x="174307" y="165211"/>
                </a:lnTo>
                <a:lnTo>
                  <a:pt x="141851" y="185945"/>
                </a:lnTo>
                <a:lnTo>
                  <a:pt x="102108" y="193547"/>
                </a:lnTo>
                <a:lnTo>
                  <a:pt x="62364" y="185945"/>
                </a:lnTo>
                <a:lnTo>
                  <a:pt x="29908" y="165211"/>
                </a:lnTo>
                <a:lnTo>
                  <a:pt x="8024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1333" y="2400687"/>
            <a:ext cx="205740" cy="193675"/>
          </a:xfrm>
          <a:custGeom>
            <a:avLst/>
            <a:gdLst/>
            <a:ahLst/>
            <a:cxnLst/>
            <a:rect l="l" t="t" r="r" b="b"/>
            <a:pathLst>
              <a:path w="205739" h="193675">
                <a:moveTo>
                  <a:pt x="0" y="96774"/>
                </a:moveTo>
                <a:lnTo>
                  <a:pt x="8090" y="59096"/>
                </a:lnTo>
                <a:lnTo>
                  <a:pt x="30146" y="28336"/>
                </a:lnTo>
                <a:lnTo>
                  <a:pt x="62847" y="7602"/>
                </a:lnTo>
                <a:lnTo>
                  <a:pt x="102870" y="0"/>
                </a:lnTo>
                <a:lnTo>
                  <a:pt x="142892" y="7602"/>
                </a:lnTo>
                <a:lnTo>
                  <a:pt x="175593" y="28336"/>
                </a:lnTo>
                <a:lnTo>
                  <a:pt x="197649" y="59096"/>
                </a:lnTo>
                <a:lnTo>
                  <a:pt x="205740" y="96774"/>
                </a:lnTo>
                <a:lnTo>
                  <a:pt x="197649" y="134451"/>
                </a:lnTo>
                <a:lnTo>
                  <a:pt x="175593" y="165211"/>
                </a:lnTo>
                <a:lnTo>
                  <a:pt x="142892" y="185945"/>
                </a:lnTo>
                <a:lnTo>
                  <a:pt x="102870" y="193547"/>
                </a:lnTo>
                <a:lnTo>
                  <a:pt x="62847" y="185945"/>
                </a:lnTo>
                <a:lnTo>
                  <a:pt x="30146" y="165211"/>
                </a:lnTo>
                <a:lnTo>
                  <a:pt x="8090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1445" y="1716538"/>
            <a:ext cx="694690" cy="713105"/>
          </a:xfrm>
          <a:custGeom>
            <a:avLst/>
            <a:gdLst/>
            <a:ahLst/>
            <a:cxnLst/>
            <a:rect l="l" t="t" r="r" b="b"/>
            <a:pathLst>
              <a:path w="694689" h="713105">
                <a:moveTo>
                  <a:pt x="25857" y="631570"/>
                </a:moveTo>
                <a:lnTo>
                  <a:pt x="0" y="712724"/>
                </a:lnTo>
                <a:lnTo>
                  <a:pt x="80518" y="684656"/>
                </a:lnTo>
                <a:lnTo>
                  <a:pt x="67179" y="671702"/>
                </a:lnTo>
                <a:lnTo>
                  <a:pt x="48844" y="671702"/>
                </a:lnTo>
                <a:lnTo>
                  <a:pt x="39750" y="662813"/>
                </a:lnTo>
                <a:lnTo>
                  <a:pt x="48632" y="653690"/>
                </a:lnTo>
                <a:lnTo>
                  <a:pt x="25857" y="631570"/>
                </a:lnTo>
                <a:close/>
              </a:path>
              <a:path w="694689" h="713105">
                <a:moveTo>
                  <a:pt x="48632" y="653690"/>
                </a:moveTo>
                <a:lnTo>
                  <a:pt x="39750" y="662813"/>
                </a:lnTo>
                <a:lnTo>
                  <a:pt x="48844" y="671702"/>
                </a:lnTo>
                <a:lnTo>
                  <a:pt x="57755" y="662550"/>
                </a:lnTo>
                <a:lnTo>
                  <a:pt x="48632" y="653690"/>
                </a:lnTo>
                <a:close/>
              </a:path>
              <a:path w="694689" h="713105">
                <a:moveTo>
                  <a:pt x="57755" y="662550"/>
                </a:moveTo>
                <a:lnTo>
                  <a:pt x="48844" y="671702"/>
                </a:lnTo>
                <a:lnTo>
                  <a:pt x="67179" y="671702"/>
                </a:lnTo>
                <a:lnTo>
                  <a:pt x="57755" y="662550"/>
                </a:lnTo>
                <a:close/>
              </a:path>
              <a:path w="694689" h="713105">
                <a:moveTo>
                  <a:pt x="685037" y="0"/>
                </a:moveTo>
                <a:lnTo>
                  <a:pt x="48632" y="653690"/>
                </a:lnTo>
                <a:lnTo>
                  <a:pt x="57755" y="662550"/>
                </a:lnTo>
                <a:lnTo>
                  <a:pt x="694182" y="8889"/>
                </a:lnTo>
                <a:lnTo>
                  <a:pt x="685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013" y="2562231"/>
            <a:ext cx="718820" cy="699135"/>
          </a:xfrm>
          <a:custGeom>
            <a:avLst/>
            <a:gdLst/>
            <a:ahLst/>
            <a:cxnLst/>
            <a:rect l="l" t="t" r="r" b="b"/>
            <a:pathLst>
              <a:path w="718819" h="699135">
                <a:moveTo>
                  <a:pt x="659147" y="650390"/>
                </a:moveTo>
                <a:lnTo>
                  <a:pt x="637019" y="673100"/>
                </a:lnTo>
                <a:lnTo>
                  <a:pt x="718299" y="699008"/>
                </a:lnTo>
                <a:lnTo>
                  <a:pt x="704442" y="659257"/>
                </a:lnTo>
                <a:lnTo>
                  <a:pt x="668261" y="659257"/>
                </a:lnTo>
                <a:lnTo>
                  <a:pt x="659147" y="650390"/>
                </a:lnTo>
                <a:close/>
              </a:path>
              <a:path w="718819" h="699135">
                <a:moveTo>
                  <a:pt x="668047" y="641256"/>
                </a:moveTo>
                <a:lnTo>
                  <a:pt x="659147" y="650390"/>
                </a:lnTo>
                <a:lnTo>
                  <a:pt x="668261" y="659257"/>
                </a:lnTo>
                <a:lnTo>
                  <a:pt x="677151" y="650113"/>
                </a:lnTo>
                <a:lnTo>
                  <a:pt x="668047" y="641256"/>
                </a:lnTo>
                <a:close/>
              </a:path>
              <a:path w="718819" h="699135">
                <a:moveTo>
                  <a:pt x="690232" y="618489"/>
                </a:moveTo>
                <a:lnTo>
                  <a:pt x="668047" y="641256"/>
                </a:lnTo>
                <a:lnTo>
                  <a:pt x="677151" y="650113"/>
                </a:lnTo>
                <a:lnTo>
                  <a:pt x="668261" y="659257"/>
                </a:lnTo>
                <a:lnTo>
                  <a:pt x="704442" y="659257"/>
                </a:lnTo>
                <a:lnTo>
                  <a:pt x="690232" y="618489"/>
                </a:lnTo>
                <a:close/>
              </a:path>
              <a:path w="718819" h="699135">
                <a:moveTo>
                  <a:pt x="8864" y="0"/>
                </a:moveTo>
                <a:lnTo>
                  <a:pt x="0" y="9144"/>
                </a:lnTo>
                <a:lnTo>
                  <a:pt x="659147" y="650390"/>
                </a:lnTo>
                <a:lnTo>
                  <a:pt x="668047" y="641256"/>
                </a:lnTo>
                <a:lnTo>
                  <a:pt x="8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6410" y="2594233"/>
            <a:ext cx="638810" cy="670560"/>
          </a:xfrm>
          <a:custGeom>
            <a:avLst/>
            <a:gdLst/>
            <a:ahLst/>
            <a:cxnLst/>
            <a:rect l="l" t="t" r="r" b="b"/>
            <a:pathLst>
              <a:path w="638810" h="670560">
                <a:moveTo>
                  <a:pt x="581446" y="50819"/>
                </a:moveTo>
                <a:lnTo>
                  <a:pt x="0" y="661670"/>
                </a:lnTo>
                <a:lnTo>
                  <a:pt x="9143" y="670433"/>
                </a:lnTo>
                <a:lnTo>
                  <a:pt x="590697" y="59601"/>
                </a:lnTo>
                <a:lnTo>
                  <a:pt x="581446" y="50819"/>
                </a:lnTo>
                <a:close/>
              </a:path>
              <a:path w="638810" h="670560">
                <a:moveTo>
                  <a:pt x="625818" y="41656"/>
                </a:moveTo>
                <a:lnTo>
                  <a:pt x="590169" y="41656"/>
                </a:lnTo>
                <a:lnTo>
                  <a:pt x="599439" y="50419"/>
                </a:lnTo>
                <a:lnTo>
                  <a:pt x="590697" y="59601"/>
                </a:lnTo>
                <a:lnTo>
                  <a:pt x="613663" y="81407"/>
                </a:lnTo>
                <a:lnTo>
                  <a:pt x="625818" y="41656"/>
                </a:lnTo>
                <a:close/>
              </a:path>
              <a:path w="638810" h="670560">
                <a:moveTo>
                  <a:pt x="590169" y="41656"/>
                </a:moveTo>
                <a:lnTo>
                  <a:pt x="581446" y="50819"/>
                </a:lnTo>
                <a:lnTo>
                  <a:pt x="590697" y="59601"/>
                </a:lnTo>
                <a:lnTo>
                  <a:pt x="599439" y="50419"/>
                </a:lnTo>
                <a:lnTo>
                  <a:pt x="590169" y="41656"/>
                </a:lnTo>
                <a:close/>
              </a:path>
              <a:path w="638810" h="670560">
                <a:moveTo>
                  <a:pt x="638556" y="0"/>
                </a:moveTo>
                <a:lnTo>
                  <a:pt x="558419" y="28956"/>
                </a:lnTo>
                <a:lnTo>
                  <a:pt x="581446" y="50819"/>
                </a:lnTo>
                <a:lnTo>
                  <a:pt x="590169" y="41656"/>
                </a:lnTo>
                <a:lnTo>
                  <a:pt x="625818" y="41656"/>
                </a:lnTo>
                <a:lnTo>
                  <a:pt x="63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6598" y="1720982"/>
            <a:ext cx="662940" cy="684530"/>
          </a:xfrm>
          <a:custGeom>
            <a:avLst/>
            <a:gdLst/>
            <a:ahLst/>
            <a:cxnLst/>
            <a:rect l="l" t="t" r="r" b="b"/>
            <a:pathLst>
              <a:path w="662939" h="684530">
                <a:moveTo>
                  <a:pt x="57612" y="50285"/>
                </a:moveTo>
                <a:lnTo>
                  <a:pt x="48458" y="59163"/>
                </a:lnTo>
                <a:lnTo>
                  <a:pt x="653669" y="684276"/>
                </a:lnTo>
                <a:lnTo>
                  <a:pt x="662813" y="675513"/>
                </a:lnTo>
                <a:lnTo>
                  <a:pt x="57612" y="50285"/>
                </a:lnTo>
                <a:close/>
              </a:path>
              <a:path w="662939" h="684530">
                <a:moveTo>
                  <a:pt x="0" y="0"/>
                </a:moveTo>
                <a:lnTo>
                  <a:pt x="25653" y="81280"/>
                </a:lnTo>
                <a:lnTo>
                  <a:pt x="48458" y="59163"/>
                </a:lnTo>
                <a:lnTo>
                  <a:pt x="39624" y="50037"/>
                </a:lnTo>
                <a:lnTo>
                  <a:pt x="48768" y="41148"/>
                </a:lnTo>
                <a:lnTo>
                  <a:pt x="67034" y="41148"/>
                </a:lnTo>
                <a:lnTo>
                  <a:pt x="80390" y="28194"/>
                </a:lnTo>
                <a:lnTo>
                  <a:pt x="0" y="0"/>
                </a:lnTo>
                <a:close/>
              </a:path>
              <a:path w="662939" h="684530">
                <a:moveTo>
                  <a:pt x="48768" y="41148"/>
                </a:moveTo>
                <a:lnTo>
                  <a:pt x="39624" y="50037"/>
                </a:lnTo>
                <a:lnTo>
                  <a:pt x="48458" y="59163"/>
                </a:lnTo>
                <a:lnTo>
                  <a:pt x="57612" y="50285"/>
                </a:lnTo>
                <a:lnTo>
                  <a:pt x="48768" y="41148"/>
                </a:lnTo>
                <a:close/>
              </a:path>
              <a:path w="662939" h="684530">
                <a:moveTo>
                  <a:pt x="67034" y="41148"/>
                </a:moveTo>
                <a:lnTo>
                  <a:pt x="48768" y="41148"/>
                </a:lnTo>
                <a:lnTo>
                  <a:pt x="57612" y="50285"/>
                </a:lnTo>
                <a:lnTo>
                  <a:pt x="6703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7075" y="2460122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512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51204" h="76200">
                <a:moveTo>
                  <a:pt x="75069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50696" y="44450"/>
                </a:lnTo>
                <a:lnTo>
                  <a:pt x="7506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8372" y="1562488"/>
            <a:ext cx="204470" cy="193675"/>
          </a:xfrm>
          <a:custGeom>
            <a:avLst/>
            <a:gdLst/>
            <a:ahLst/>
            <a:cxnLst/>
            <a:rect l="l" t="t" r="r" b="b"/>
            <a:pathLst>
              <a:path w="204470" h="193675">
                <a:moveTo>
                  <a:pt x="0" y="96774"/>
                </a:moveTo>
                <a:lnTo>
                  <a:pt x="8024" y="59096"/>
                </a:lnTo>
                <a:lnTo>
                  <a:pt x="29908" y="28336"/>
                </a:lnTo>
                <a:lnTo>
                  <a:pt x="62364" y="7602"/>
                </a:lnTo>
                <a:lnTo>
                  <a:pt x="102108" y="0"/>
                </a:lnTo>
                <a:lnTo>
                  <a:pt x="141851" y="7602"/>
                </a:lnTo>
                <a:lnTo>
                  <a:pt x="174307" y="28336"/>
                </a:lnTo>
                <a:lnTo>
                  <a:pt x="196191" y="59096"/>
                </a:lnTo>
                <a:lnTo>
                  <a:pt x="204215" y="96774"/>
                </a:lnTo>
                <a:lnTo>
                  <a:pt x="196191" y="134451"/>
                </a:lnTo>
                <a:lnTo>
                  <a:pt x="174307" y="165211"/>
                </a:lnTo>
                <a:lnTo>
                  <a:pt x="141851" y="185945"/>
                </a:lnTo>
                <a:lnTo>
                  <a:pt x="102108" y="193547"/>
                </a:lnTo>
                <a:lnTo>
                  <a:pt x="62364" y="185945"/>
                </a:lnTo>
                <a:lnTo>
                  <a:pt x="29908" y="165211"/>
                </a:lnTo>
                <a:lnTo>
                  <a:pt x="8024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3219" y="2408307"/>
            <a:ext cx="205740" cy="193675"/>
          </a:xfrm>
          <a:custGeom>
            <a:avLst/>
            <a:gdLst/>
            <a:ahLst/>
            <a:cxnLst/>
            <a:rect l="l" t="t" r="r" b="b"/>
            <a:pathLst>
              <a:path w="205739" h="193675">
                <a:moveTo>
                  <a:pt x="0" y="96774"/>
                </a:moveTo>
                <a:lnTo>
                  <a:pt x="8090" y="59096"/>
                </a:lnTo>
                <a:lnTo>
                  <a:pt x="30146" y="28336"/>
                </a:lnTo>
                <a:lnTo>
                  <a:pt x="62847" y="7602"/>
                </a:lnTo>
                <a:lnTo>
                  <a:pt x="102869" y="0"/>
                </a:lnTo>
                <a:lnTo>
                  <a:pt x="142892" y="7602"/>
                </a:lnTo>
                <a:lnTo>
                  <a:pt x="175593" y="28336"/>
                </a:lnTo>
                <a:lnTo>
                  <a:pt x="197649" y="59096"/>
                </a:lnTo>
                <a:lnTo>
                  <a:pt x="205739" y="96774"/>
                </a:lnTo>
                <a:lnTo>
                  <a:pt x="197649" y="134451"/>
                </a:lnTo>
                <a:lnTo>
                  <a:pt x="175593" y="165211"/>
                </a:lnTo>
                <a:lnTo>
                  <a:pt x="142892" y="185945"/>
                </a:lnTo>
                <a:lnTo>
                  <a:pt x="102869" y="193548"/>
                </a:lnTo>
                <a:lnTo>
                  <a:pt x="62847" y="185945"/>
                </a:lnTo>
                <a:lnTo>
                  <a:pt x="30146" y="165211"/>
                </a:lnTo>
                <a:lnTo>
                  <a:pt x="8090" y="134451"/>
                </a:lnTo>
                <a:lnTo>
                  <a:pt x="0" y="96774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756" y="3238887"/>
            <a:ext cx="204470" cy="193675"/>
          </a:xfrm>
          <a:custGeom>
            <a:avLst/>
            <a:gdLst/>
            <a:ahLst/>
            <a:cxnLst/>
            <a:rect l="l" t="t" r="r" b="b"/>
            <a:pathLst>
              <a:path w="204470" h="193675">
                <a:moveTo>
                  <a:pt x="0" y="96774"/>
                </a:moveTo>
                <a:lnTo>
                  <a:pt x="8024" y="59096"/>
                </a:lnTo>
                <a:lnTo>
                  <a:pt x="29908" y="28336"/>
                </a:lnTo>
                <a:lnTo>
                  <a:pt x="62364" y="7602"/>
                </a:lnTo>
                <a:lnTo>
                  <a:pt x="102107" y="0"/>
                </a:lnTo>
                <a:lnTo>
                  <a:pt x="141851" y="7602"/>
                </a:lnTo>
                <a:lnTo>
                  <a:pt x="174307" y="28336"/>
                </a:lnTo>
                <a:lnTo>
                  <a:pt x="196191" y="59096"/>
                </a:lnTo>
                <a:lnTo>
                  <a:pt x="204215" y="96774"/>
                </a:lnTo>
                <a:lnTo>
                  <a:pt x="196191" y="134451"/>
                </a:lnTo>
                <a:lnTo>
                  <a:pt x="174307" y="165211"/>
                </a:lnTo>
                <a:lnTo>
                  <a:pt x="141851" y="185945"/>
                </a:lnTo>
                <a:lnTo>
                  <a:pt x="102107" y="193547"/>
                </a:lnTo>
                <a:lnTo>
                  <a:pt x="62364" y="185945"/>
                </a:lnTo>
                <a:lnTo>
                  <a:pt x="29908" y="165211"/>
                </a:lnTo>
                <a:lnTo>
                  <a:pt x="8024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5440" y="2408307"/>
            <a:ext cx="204470" cy="193675"/>
          </a:xfrm>
          <a:custGeom>
            <a:avLst/>
            <a:gdLst/>
            <a:ahLst/>
            <a:cxnLst/>
            <a:rect l="l" t="t" r="r" b="b"/>
            <a:pathLst>
              <a:path w="204470" h="193675">
                <a:moveTo>
                  <a:pt x="0" y="96774"/>
                </a:moveTo>
                <a:lnTo>
                  <a:pt x="8024" y="59096"/>
                </a:lnTo>
                <a:lnTo>
                  <a:pt x="29908" y="28336"/>
                </a:lnTo>
                <a:lnTo>
                  <a:pt x="62364" y="7602"/>
                </a:lnTo>
                <a:lnTo>
                  <a:pt x="102107" y="0"/>
                </a:lnTo>
                <a:lnTo>
                  <a:pt x="141851" y="7602"/>
                </a:lnTo>
                <a:lnTo>
                  <a:pt x="174307" y="28336"/>
                </a:lnTo>
                <a:lnTo>
                  <a:pt x="196191" y="59096"/>
                </a:lnTo>
                <a:lnTo>
                  <a:pt x="204215" y="96774"/>
                </a:lnTo>
                <a:lnTo>
                  <a:pt x="196191" y="134451"/>
                </a:lnTo>
                <a:lnTo>
                  <a:pt x="174307" y="165211"/>
                </a:lnTo>
                <a:lnTo>
                  <a:pt x="141851" y="185945"/>
                </a:lnTo>
                <a:lnTo>
                  <a:pt x="102107" y="193548"/>
                </a:lnTo>
                <a:lnTo>
                  <a:pt x="62364" y="185945"/>
                </a:lnTo>
                <a:lnTo>
                  <a:pt x="29908" y="165211"/>
                </a:lnTo>
                <a:lnTo>
                  <a:pt x="8024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8367" y="2408307"/>
            <a:ext cx="205740" cy="193675"/>
          </a:xfrm>
          <a:custGeom>
            <a:avLst/>
            <a:gdLst/>
            <a:ahLst/>
            <a:cxnLst/>
            <a:rect l="l" t="t" r="r" b="b"/>
            <a:pathLst>
              <a:path w="205740" h="193675">
                <a:moveTo>
                  <a:pt x="0" y="96774"/>
                </a:moveTo>
                <a:lnTo>
                  <a:pt x="8090" y="59096"/>
                </a:lnTo>
                <a:lnTo>
                  <a:pt x="30146" y="28336"/>
                </a:lnTo>
                <a:lnTo>
                  <a:pt x="62847" y="7602"/>
                </a:lnTo>
                <a:lnTo>
                  <a:pt x="102870" y="0"/>
                </a:lnTo>
                <a:lnTo>
                  <a:pt x="142892" y="7602"/>
                </a:lnTo>
                <a:lnTo>
                  <a:pt x="175593" y="28336"/>
                </a:lnTo>
                <a:lnTo>
                  <a:pt x="197649" y="59096"/>
                </a:lnTo>
                <a:lnTo>
                  <a:pt x="205739" y="96774"/>
                </a:lnTo>
                <a:lnTo>
                  <a:pt x="197649" y="134451"/>
                </a:lnTo>
                <a:lnTo>
                  <a:pt x="175593" y="165211"/>
                </a:lnTo>
                <a:lnTo>
                  <a:pt x="142892" y="185945"/>
                </a:lnTo>
                <a:lnTo>
                  <a:pt x="102870" y="193548"/>
                </a:lnTo>
                <a:lnTo>
                  <a:pt x="62847" y="185945"/>
                </a:lnTo>
                <a:lnTo>
                  <a:pt x="30146" y="165211"/>
                </a:lnTo>
                <a:lnTo>
                  <a:pt x="8090" y="134451"/>
                </a:lnTo>
                <a:lnTo>
                  <a:pt x="0" y="967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8480" y="1724159"/>
            <a:ext cx="694690" cy="713105"/>
          </a:xfrm>
          <a:custGeom>
            <a:avLst/>
            <a:gdLst/>
            <a:ahLst/>
            <a:cxnLst/>
            <a:rect l="l" t="t" r="r" b="b"/>
            <a:pathLst>
              <a:path w="694689" h="713105">
                <a:moveTo>
                  <a:pt x="25907" y="631571"/>
                </a:moveTo>
                <a:lnTo>
                  <a:pt x="0" y="712724"/>
                </a:lnTo>
                <a:lnTo>
                  <a:pt x="80517" y="684657"/>
                </a:lnTo>
                <a:lnTo>
                  <a:pt x="67192" y="671703"/>
                </a:lnTo>
                <a:lnTo>
                  <a:pt x="48894" y="671703"/>
                </a:lnTo>
                <a:lnTo>
                  <a:pt x="39750" y="662813"/>
                </a:lnTo>
                <a:lnTo>
                  <a:pt x="48646" y="653675"/>
                </a:lnTo>
                <a:lnTo>
                  <a:pt x="25907" y="631571"/>
                </a:lnTo>
                <a:close/>
              </a:path>
              <a:path w="694689" h="713105">
                <a:moveTo>
                  <a:pt x="48646" y="653675"/>
                </a:moveTo>
                <a:lnTo>
                  <a:pt x="39750" y="662813"/>
                </a:lnTo>
                <a:lnTo>
                  <a:pt x="48894" y="671703"/>
                </a:lnTo>
                <a:lnTo>
                  <a:pt x="57791" y="662564"/>
                </a:lnTo>
                <a:lnTo>
                  <a:pt x="48646" y="653675"/>
                </a:lnTo>
                <a:close/>
              </a:path>
              <a:path w="694689" h="713105">
                <a:moveTo>
                  <a:pt x="57791" y="662564"/>
                </a:moveTo>
                <a:lnTo>
                  <a:pt x="48894" y="671703"/>
                </a:lnTo>
                <a:lnTo>
                  <a:pt x="67192" y="671703"/>
                </a:lnTo>
                <a:lnTo>
                  <a:pt x="57791" y="662564"/>
                </a:lnTo>
                <a:close/>
              </a:path>
              <a:path w="694689" h="713105">
                <a:moveTo>
                  <a:pt x="685038" y="0"/>
                </a:moveTo>
                <a:lnTo>
                  <a:pt x="48646" y="653675"/>
                </a:lnTo>
                <a:lnTo>
                  <a:pt x="57791" y="662564"/>
                </a:lnTo>
                <a:lnTo>
                  <a:pt x="694181" y="8890"/>
                </a:lnTo>
                <a:lnTo>
                  <a:pt x="685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4035" y="2568328"/>
            <a:ext cx="718820" cy="699135"/>
          </a:xfrm>
          <a:custGeom>
            <a:avLst/>
            <a:gdLst/>
            <a:ahLst/>
            <a:cxnLst/>
            <a:rect l="l" t="t" r="r" b="b"/>
            <a:pathLst>
              <a:path w="718820" h="699135">
                <a:moveTo>
                  <a:pt x="659160" y="650390"/>
                </a:moveTo>
                <a:lnTo>
                  <a:pt x="637032" y="673100"/>
                </a:lnTo>
                <a:lnTo>
                  <a:pt x="718312" y="699007"/>
                </a:lnTo>
                <a:lnTo>
                  <a:pt x="704455" y="659256"/>
                </a:lnTo>
                <a:lnTo>
                  <a:pt x="668274" y="659256"/>
                </a:lnTo>
                <a:lnTo>
                  <a:pt x="659160" y="650390"/>
                </a:lnTo>
                <a:close/>
              </a:path>
              <a:path w="718820" h="699135">
                <a:moveTo>
                  <a:pt x="668060" y="641256"/>
                </a:moveTo>
                <a:lnTo>
                  <a:pt x="659160" y="650390"/>
                </a:lnTo>
                <a:lnTo>
                  <a:pt x="668274" y="659256"/>
                </a:lnTo>
                <a:lnTo>
                  <a:pt x="677163" y="650113"/>
                </a:lnTo>
                <a:lnTo>
                  <a:pt x="668060" y="641256"/>
                </a:lnTo>
                <a:close/>
              </a:path>
              <a:path w="718820" h="699135">
                <a:moveTo>
                  <a:pt x="690245" y="618489"/>
                </a:moveTo>
                <a:lnTo>
                  <a:pt x="668060" y="641256"/>
                </a:lnTo>
                <a:lnTo>
                  <a:pt x="677163" y="650113"/>
                </a:lnTo>
                <a:lnTo>
                  <a:pt x="668274" y="659256"/>
                </a:lnTo>
                <a:lnTo>
                  <a:pt x="704455" y="659256"/>
                </a:lnTo>
                <a:lnTo>
                  <a:pt x="690245" y="618489"/>
                </a:lnTo>
                <a:close/>
              </a:path>
              <a:path w="718820" h="699135">
                <a:moveTo>
                  <a:pt x="8889" y="0"/>
                </a:moveTo>
                <a:lnTo>
                  <a:pt x="0" y="9143"/>
                </a:lnTo>
                <a:lnTo>
                  <a:pt x="659160" y="650390"/>
                </a:lnTo>
                <a:lnTo>
                  <a:pt x="668060" y="641256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3631" y="1728601"/>
            <a:ext cx="662940" cy="684530"/>
          </a:xfrm>
          <a:custGeom>
            <a:avLst/>
            <a:gdLst/>
            <a:ahLst/>
            <a:cxnLst/>
            <a:rect l="l" t="t" r="r" b="b"/>
            <a:pathLst>
              <a:path w="662940" h="684530">
                <a:moveTo>
                  <a:pt x="57612" y="50285"/>
                </a:moveTo>
                <a:lnTo>
                  <a:pt x="48458" y="59163"/>
                </a:lnTo>
                <a:lnTo>
                  <a:pt x="653668" y="684276"/>
                </a:lnTo>
                <a:lnTo>
                  <a:pt x="662813" y="675513"/>
                </a:lnTo>
                <a:lnTo>
                  <a:pt x="57612" y="50285"/>
                </a:lnTo>
                <a:close/>
              </a:path>
              <a:path w="662940" h="684530">
                <a:moveTo>
                  <a:pt x="0" y="0"/>
                </a:moveTo>
                <a:lnTo>
                  <a:pt x="25653" y="81279"/>
                </a:lnTo>
                <a:lnTo>
                  <a:pt x="48458" y="59163"/>
                </a:lnTo>
                <a:lnTo>
                  <a:pt x="39624" y="50037"/>
                </a:lnTo>
                <a:lnTo>
                  <a:pt x="48767" y="41148"/>
                </a:lnTo>
                <a:lnTo>
                  <a:pt x="67034" y="41148"/>
                </a:lnTo>
                <a:lnTo>
                  <a:pt x="80390" y="28193"/>
                </a:lnTo>
                <a:lnTo>
                  <a:pt x="0" y="0"/>
                </a:lnTo>
                <a:close/>
              </a:path>
              <a:path w="662940" h="684530">
                <a:moveTo>
                  <a:pt x="48767" y="41148"/>
                </a:moveTo>
                <a:lnTo>
                  <a:pt x="39624" y="50037"/>
                </a:lnTo>
                <a:lnTo>
                  <a:pt x="48458" y="59163"/>
                </a:lnTo>
                <a:lnTo>
                  <a:pt x="57612" y="50285"/>
                </a:lnTo>
                <a:lnTo>
                  <a:pt x="48767" y="41148"/>
                </a:lnTo>
                <a:close/>
              </a:path>
              <a:path w="662940" h="684530">
                <a:moveTo>
                  <a:pt x="67034" y="41148"/>
                </a:moveTo>
                <a:lnTo>
                  <a:pt x="48767" y="41148"/>
                </a:lnTo>
                <a:lnTo>
                  <a:pt x="57612" y="50285"/>
                </a:lnTo>
                <a:lnTo>
                  <a:pt x="6703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109" y="2466217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512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51204" h="76200">
                <a:moveTo>
                  <a:pt x="75069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50697" y="44450"/>
                </a:lnTo>
                <a:lnTo>
                  <a:pt x="75069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59698" y="2013845"/>
            <a:ext cx="2387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6070" y="1196982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5249" y="2054739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8054" y="3384557"/>
            <a:ext cx="1498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𝑣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28634" y="2560962"/>
            <a:ext cx="156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𝑢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1586" y="2499747"/>
            <a:ext cx="2247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95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3025" y="1923421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 dirty="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2691" y="2005971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7141" y="2622302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3025" y="2658878"/>
            <a:ext cx="139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mbria Math"/>
                <a:cs typeface="Cambria Math"/>
              </a:rPr>
              <a:t>𝑒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706" y="2769622"/>
            <a:ext cx="1225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40" dirty="0">
                <a:latin typeface="Cambria Math"/>
                <a:cs typeface="Cambria Math"/>
              </a:rPr>
              <a:t>5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7653" y="2010544"/>
            <a:ext cx="2387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4025" y="1193426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13001" y="2051057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65756" y="3380874"/>
            <a:ext cx="1498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𝑣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96717" y="2557406"/>
            <a:ext cx="156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𝑢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289" y="2496445"/>
            <a:ext cx="2247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95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60727" y="1919993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20647" y="2002670"/>
            <a:ext cx="139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mbria Math"/>
                <a:cs typeface="Cambria Math"/>
              </a:rPr>
              <a:t>𝑒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7327" y="2113414"/>
            <a:ext cx="1225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64844" y="2618874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43"/>
              <p:cNvSpPr txBox="1"/>
              <p:nvPr/>
            </p:nvSpPr>
            <p:spPr>
              <a:xfrm>
                <a:off x="0" y="3779520"/>
                <a:ext cx="9144000" cy="221599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641600" lvl="5" indent="-342900"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14:m>
                  <m:oMath xmlns:m="http://schemas.openxmlformats.org/officeDocument/2006/math">
                    <m:r>
                      <a:rPr lang="en-US" sz="2400" i="1" spc="-140" dirty="0" smtClean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18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67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  <m:r>
                      <a:rPr lang="en-US" sz="2400" i="1" baseline="-15873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195" baseline="-15873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2400" dirty="0">
                    <a:latin typeface="Calibri"/>
                    <a:cs typeface="Calibri"/>
                  </a:rPr>
                  <a:t>is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a</a:t>
                </a:r>
                <a:r>
                  <a:rPr sz="2400" spc="-2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</a:t>
                </a:r>
                <a:r>
                  <a:rPr sz="2400" spc="-25" dirty="0">
                    <a:latin typeface="Calibri"/>
                    <a:cs typeface="Calibri"/>
                  </a:rPr>
                  <a:t>a</a:t>
                </a:r>
                <a:r>
                  <a:rPr sz="2400" dirty="0">
                    <a:latin typeface="Calibri"/>
                    <a:cs typeface="Calibri"/>
                  </a:rPr>
                  <a:t>th</a:t>
                </a:r>
              </a:p>
              <a:p>
                <a:pPr marL="2641600" lvl="5" indent="-342900"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:r>
                  <a:rPr lang="en-US" altLang="zh-CN" sz="2400" spc="-5" dirty="0">
                    <a:cs typeface="Calibri"/>
                  </a:rPr>
                  <a:t>The </a:t>
                </a:r>
                <a:r>
                  <a:rPr lang="en-US" altLang="zh-CN" sz="2400" spc="-10" dirty="0">
                    <a:cs typeface="Calibri"/>
                  </a:rPr>
                  <a:t>path </a:t>
                </a:r>
                <a:r>
                  <a:rPr lang="en-US" altLang="zh-CN" sz="2400" dirty="0">
                    <a:cs typeface="Calibri"/>
                  </a:rPr>
                  <a:t>is</a:t>
                </a:r>
                <a:r>
                  <a:rPr lang="en-US" altLang="zh-CN" sz="2400" spc="-45" dirty="0">
                    <a:cs typeface="Calibri"/>
                  </a:rPr>
                  <a:t> </a:t>
                </a:r>
                <a:r>
                  <a:rPr lang="en-US" altLang="zh-CN" sz="2400" spc="-5" dirty="0">
                    <a:cs typeface="Calibri"/>
                  </a:rPr>
                  <a:t>simple</a:t>
                </a:r>
                <a:endParaRPr lang="en-US" altLang="zh-CN" sz="2400" dirty="0">
                  <a:cs typeface="Calibri"/>
                </a:endParaRPr>
              </a:p>
              <a:p>
                <a:pPr marL="2641600" lvl="5" indent="-342900"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T</a:t>
                </a:r>
                <a:r>
                  <a:rPr sz="2400" spc="-5" dirty="0">
                    <a:latin typeface="Calibri"/>
                    <a:cs typeface="Calibri"/>
                  </a:rPr>
                  <a:t>h</a:t>
                </a:r>
                <a:r>
                  <a:rPr sz="2400" dirty="0">
                    <a:latin typeface="Calibri"/>
                    <a:cs typeface="Calibri"/>
                  </a:rPr>
                  <a:t>e</a:t>
                </a:r>
                <a:r>
                  <a:rPr sz="2400" spc="15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</a:t>
                </a:r>
                <a:r>
                  <a:rPr sz="2400" spc="-20" dirty="0">
                    <a:latin typeface="Calibri"/>
                    <a:cs typeface="Calibri"/>
                  </a:rPr>
                  <a:t>a</a:t>
                </a:r>
                <a:r>
                  <a:rPr sz="2400" dirty="0">
                    <a:latin typeface="Calibri"/>
                    <a:cs typeface="Calibri"/>
                  </a:rPr>
                  <a:t>th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lang="en-US" sz="2400" spc="5" dirty="0">
                    <a:latin typeface="Calibri"/>
                    <a:cs typeface="Calibri"/>
                  </a:rPr>
                  <a:t>can be denoted by</a:t>
                </a:r>
                <a:r>
                  <a:rPr sz="2400" spc="-35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60" dirty="0" smtClean="0"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9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sz="2400" dirty="0">
                  <a:latin typeface="Cambria Math"/>
                  <a:cs typeface="Cambria Math"/>
                </a:endParaRPr>
              </a:p>
              <a:p>
                <a:pPr marL="2641600" lvl="5" indent="-342900"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Th</a:t>
                </a:r>
                <a:r>
                  <a:rPr sz="2400" dirty="0">
                    <a:latin typeface="Calibri"/>
                    <a:cs typeface="Calibri"/>
                  </a:rPr>
                  <a:t>e</a:t>
                </a:r>
                <a:r>
                  <a:rPr sz="2400" spc="15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</a:t>
                </a:r>
                <a:r>
                  <a:rPr sz="2400" spc="-20" dirty="0">
                    <a:latin typeface="Calibri"/>
                    <a:cs typeface="Calibri"/>
                  </a:rPr>
                  <a:t>a</a:t>
                </a:r>
                <a:r>
                  <a:rPr sz="2400" dirty="0">
                    <a:latin typeface="Calibri"/>
                    <a:cs typeface="Calibri"/>
                  </a:rPr>
                  <a:t>th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pass</a:t>
                </a:r>
                <a:r>
                  <a:rPr sz="2400" spc="10" dirty="0">
                    <a:latin typeface="Calibri"/>
                    <a:cs typeface="Calibri"/>
                  </a:rPr>
                  <a:t>e</a:t>
                </a:r>
                <a:r>
                  <a:rPr sz="2400" dirty="0">
                    <a:latin typeface="Calibri"/>
                    <a:cs typeface="Calibri"/>
                  </a:rPr>
                  <a:t>s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th</a:t>
                </a:r>
                <a:r>
                  <a:rPr sz="2400" spc="-30" dirty="0">
                    <a:latin typeface="Calibri"/>
                    <a:cs typeface="Calibri"/>
                  </a:rPr>
                  <a:t>r</a:t>
                </a:r>
                <a:r>
                  <a:rPr sz="2400" spc="-5" dirty="0">
                    <a:latin typeface="Calibri"/>
                    <a:cs typeface="Calibri"/>
                  </a:rPr>
                  <a:t>oug</a:t>
                </a:r>
                <a:r>
                  <a:rPr sz="2400" dirty="0">
                    <a:latin typeface="Calibri"/>
                    <a:cs typeface="Calibri"/>
                  </a:rPr>
                  <a:t>h</a:t>
                </a:r>
                <a:r>
                  <a:rPr sz="2400" spc="-4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95" dirty="0" smtClean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i="1" spc="-10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spc="-15" baseline="-15873" dirty="0" smtClean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</m:oMath>
                </a14:m>
                <a:endParaRPr lang="en-US" sz="2400" spc="-15" baseline="-15873" dirty="0">
                  <a:latin typeface="Cambria Math"/>
                  <a:cs typeface="Cambria Math"/>
                </a:endParaRPr>
              </a:p>
              <a:p>
                <a:pPr marL="2641600" lvl="5" indent="-342900"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400" spc="-5" dirty="0">
                    <a:cs typeface="Calibri"/>
                  </a:rPr>
                  <a:t>Th</a:t>
                </a:r>
                <a:r>
                  <a:rPr lang="en-US" sz="2400" dirty="0">
                    <a:cs typeface="Calibri"/>
                  </a:rPr>
                  <a:t>e</a:t>
                </a:r>
                <a:r>
                  <a:rPr lang="en-US" sz="2400" spc="1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p</a:t>
                </a:r>
                <a:r>
                  <a:rPr lang="en-US" sz="2400" spc="-20" dirty="0">
                    <a:cs typeface="Calibri"/>
                  </a:rPr>
                  <a:t>a</a:t>
                </a:r>
                <a:r>
                  <a:rPr lang="en-US" sz="2400" dirty="0">
                    <a:cs typeface="Calibri"/>
                  </a:rPr>
                  <a:t>th</a:t>
                </a:r>
                <a:r>
                  <a:rPr lang="en-US" sz="2400" spc="-5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t</a:t>
                </a:r>
                <a:r>
                  <a:rPr lang="en-US" sz="2400" spc="-40" dirty="0">
                    <a:cs typeface="Calibri"/>
                  </a:rPr>
                  <a:t>r</a:t>
                </a:r>
                <a:r>
                  <a:rPr lang="en-US" sz="2400" spc="-35" dirty="0">
                    <a:cs typeface="Calibri"/>
                  </a:rPr>
                  <a:t>a</a:t>
                </a:r>
                <a:r>
                  <a:rPr lang="en-US" sz="2400" spc="-30" dirty="0">
                    <a:cs typeface="Calibri"/>
                  </a:rPr>
                  <a:t>v</a:t>
                </a:r>
                <a:r>
                  <a:rPr lang="en-US" sz="2400" dirty="0">
                    <a:cs typeface="Calibri"/>
                  </a:rPr>
                  <a:t>e</a:t>
                </a:r>
                <a:r>
                  <a:rPr lang="en-US" sz="2400" spc="-30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se</a:t>
                </a:r>
                <a:r>
                  <a:rPr lang="en-US" sz="2400" dirty="0">
                    <a:cs typeface="Calibri"/>
                  </a:rPr>
                  <a:t>s</a:t>
                </a:r>
                <a:r>
                  <a:rPr lang="en-US" sz="2400" spc="-5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40" dirty="0" smtClean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67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</m:oMath>
                </a14:m>
                <a:endParaRPr lang="en-US" sz="2400" baseline="-15873" dirty="0">
                  <a:latin typeface="Cambria Math"/>
                  <a:cs typeface="Cambria Math"/>
                </a:endParaRPr>
              </a:p>
              <a:p>
                <a:pPr marL="2641600" lvl="5" indent="-342900">
                  <a:spcBef>
                    <a:spcPts val="10"/>
                  </a:spcBef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14:m>
                  <m:oMath xmlns:m="http://schemas.openxmlformats.org/officeDocument/2006/math">
                    <m:r>
                      <a:rPr lang="en-US" sz="2400" i="1" spc="-80" dirty="0" smtClean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18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217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400" i="1" spc="67" baseline="-15873" dirty="0">
                        <a:latin typeface="Cambria Math" panose="02040503050406030204" pitchFamily="18" charset="0"/>
                        <a:cs typeface="Cambria Math"/>
                      </a:rPr>
                      <m:t>5</m:t>
                    </m:r>
                    <m:r>
                      <a:rPr lang="en-US" sz="2400" i="1" baseline="-15873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195" baseline="-15873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US" sz="2400" dirty="0">
                    <a:cs typeface="Calibri"/>
                  </a:rPr>
                  <a:t>is</a:t>
                </a:r>
                <a:r>
                  <a:rPr lang="en-US" sz="2400" spc="-5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 </a:t>
                </a:r>
                <a:r>
                  <a:rPr lang="en-US" sz="2400" spc="-15" dirty="0">
                    <a:cs typeface="Calibri"/>
                  </a:rPr>
                  <a:t> (simple) </a:t>
                </a:r>
                <a:r>
                  <a:rPr lang="en-US" sz="2400" spc="-5" dirty="0">
                    <a:cs typeface="Calibri"/>
                  </a:rPr>
                  <a:t>circuit</a:t>
                </a:r>
                <a:endParaRPr sz="2400" baseline="-1587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43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9520"/>
                <a:ext cx="9144000" cy="2215991"/>
              </a:xfrm>
              <a:prstGeom prst="rect">
                <a:avLst/>
              </a:prstGeom>
              <a:blipFill rotWithShape="0">
                <a:blip r:embed="rId2"/>
                <a:stretch>
                  <a:fillRect t="-412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15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6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512426"/>
                <a:ext cx="9144000" cy="199439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20000"/>
                  </a:lnSpc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</a:t>
                </a:r>
                <a:r>
                  <a:rPr lang="en-US" sz="2400" b="1" spc="5" dirty="0">
                    <a:latin typeface="Calibri"/>
                    <a:cs typeface="Calibri"/>
                  </a:rPr>
                  <a:t> </a:t>
                </a:r>
                <a:r>
                  <a:rPr lang="en-US" sz="2400" spc="5" dirty="0">
                    <a:latin typeface="Calibri"/>
                    <a:cs typeface="Calibri"/>
                  </a:rPr>
                  <a:t>An undirected graph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𝐺</a:t>
                </a:r>
                <a:r>
                  <a:rPr lang="en-US" sz="2400" spc="-10" dirty="0">
                    <a:latin typeface="Calibri"/>
                    <a:cs typeface="Calibri"/>
                  </a:rPr>
                  <a:t> is said to be </a:t>
                </a:r>
                <a:r>
                  <a:rPr lang="en-US" sz="2400" b="1" spc="-10" dirty="0">
                    <a:latin typeface="Calibri"/>
                    <a:cs typeface="Calibri"/>
                  </a:rPr>
                  <a:t>connected</a:t>
                </a:r>
                <a:r>
                  <a:rPr lang="zh-CN" altLang="en-US" sz="1000" b="1" spc="-10" dirty="0">
                    <a:latin typeface="Calibri"/>
                    <a:cs typeface="Calibri"/>
                  </a:rPr>
                  <a:t>连通的</a:t>
                </a:r>
                <a:r>
                  <a:rPr lang="en-US" sz="2400" spc="-10" dirty="0">
                    <a:latin typeface="Calibri"/>
                    <a:cs typeface="Calibri"/>
                  </a:rPr>
                  <a:t> if </a:t>
                </a:r>
                <a:r>
                  <a:rPr lang="en-US" sz="2400" dirty="0">
                    <a:latin typeface="Calibri"/>
                    <a:cs typeface="Calibri"/>
                  </a:rPr>
                  <a:t>the</a:t>
                </a:r>
                <a:r>
                  <a:rPr lang="en-US" sz="2400" spc="-35" dirty="0">
                    <a:latin typeface="Calibri"/>
                    <a:cs typeface="Calibri"/>
                  </a:rPr>
                  <a:t>r</a:t>
                </a:r>
                <a:r>
                  <a:rPr lang="en-US" sz="2400" dirty="0">
                    <a:latin typeface="Calibri"/>
                    <a:cs typeface="Calibri"/>
                  </a:rPr>
                  <a:t>e</a:t>
                </a:r>
                <a:r>
                  <a:rPr lang="en-US" sz="2400" spc="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libri"/>
                    <a:cs typeface="Calibri"/>
                  </a:rPr>
                  <a:t>is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libri"/>
                    <a:cs typeface="Calibri"/>
                  </a:rPr>
                  <a:t>a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spc="-5" dirty="0">
                    <a:latin typeface="Calibri"/>
                    <a:cs typeface="Calibri"/>
                  </a:rPr>
                  <a:t>       p</a:t>
                </a:r>
                <a:r>
                  <a:rPr lang="en-US" sz="2400" spc="-30" dirty="0">
                    <a:latin typeface="Calibri"/>
                    <a:cs typeface="Calibri"/>
                  </a:rPr>
                  <a:t>a</a:t>
                </a:r>
                <a:r>
                  <a:rPr lang="en-US" sz="2400" dirty="0">
                    <a:latin typeface="Calibri"/>
                    <a:cs typeface="Calibri"/>
                  </a:rPr>
                  <a:t>th</a:t>
                </a:r>
                <a:r>
                  <a:rPr lang="en-US" sz="2400" spc="-20" dirty="0">
                    <a:latin typeface="Calibri"/>
                    <a:cs typeface="Calibri"/>
                  </a:rPr>
                  <a:t> between any pair of distinct vertices.</a:t>
                </a: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spc="-20" dirty="0">
                    <a:latin typeface="Calibri"/>
                    <a:cs typeface="Calibri"/>
                  </a:rPr>
                  <a:t>Graph of order 1 is connected;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2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20" smtClean="0"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2000" b="0" i="1" spc="-20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spc="-20" dirty="0">
                    <a:latin typeface="Calibri"/>
                    <a:cs typeface="Calibri"/>
                  </a:rPr>
                  <a:t> is connected</a:t>
                </a: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spc="-10" dirty="0">
                    <a:latin typeface="Calibri"/>
                    <a:cs typeface="Calibri"/>
                  </a:rPr>
                  <a:t>disconnected</a:t>
                </a:r>
                <a:r>
                  <a:rPr lang="zh-CN" altLang="en-US" sz="1000" b="1" spc="-10" dirty="0">
                    <a:latin typeface="Calibri"/>
                    <a:cs typeface="Calibri"/>
                  </a:rPr>
                  <a:t>非连通的</a:t>
                </a:r>
                <a:r>
                  <a:rPr lang="en-US" sz="2000" spc="-10" dirty="0">
                    <a:latin typeface="Calibri"/>
                    <a:cs typeface="Calibri"/>
                  </a:rPr>
                  <a:t>: </a:t>
                </a:r>
                <a:r>
                  <a:rPr lang="en-US" sz="2000" spc="-5" dirty="0">
                    <a:latin typeface="Calibri"/>
                    <a:cs typeface="Calibri"/>
                  </a:rPr>
                  <a:t>not</a:t>
                </a:r>
                <a:r>
                  <a:rPr lang="en-US" sz="2000" spc="-35" dirty="0">
                    <a:latin typeface="Calibri"/>
                    <a:cs typeface="Calibri"/>
                  </a:rPr>
                  <a:t> </a:t>
                </a:r>
                <a:r>
                  <a:rPr lang="en-US" sz="2000" spc="-10" dirty="0">
                    <a:latin typeface="Calibri"/>
                    <a:cs typeface="Calibri"/>
                  </a:rPr>
                  <a:t>connected</a:t>
                </a:r>
                <a:endParaRPr lang="en-US" sz="2000" dirty="0">
                  <a:latin typeface="Calibri"/>
                  <a:cs typeface="Calibri"/>
                </a:endParaRPr>
              </a:p>
              <a:p>
                <a:pPr marL="812800" marR="5080" indent="-342900">
                  <a:lnSpc>
                    <a:spcPct val="120000"/>
                  </a:lnSpc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sz="2000" b="1" spc="-10" dirty="0">
                    <a:latin typeface="Calibri"/>
                    <a:cs typeface="Calibri"/>
                  </a:rPr>
                  <a:t>disconnect </a:t>
                </a:r>
                <a:r>
                  <a:rPr lang="en-US" sz="2000" b="1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b="1" dirty="0">
                    <a:latin typeface="Calibri"/>
                    <a:cs typeface="Calibri"/>
                  </a:rPr>
                  <a:t>: </a:t>
                </a:r>
                <a:r>
                  <a:rPr lang="en-US" sz="2000" spc="-15" dirty="0">
                    <a:latin typeface="Calibri"/>
                    <a:cs typeface="Calibri"/>
                  </a:rPr>
                  <a:t>remove </a:t>
                </a:r>
                <a:r>
                  <a:rPr lang="en-US" sz="2000" spc="-5" dirty="0">
                    <a:latin typeface="Calibri"/>
                    <a:cs typeface="Calibri"/>
                  </a:rPr>
                  <a:t>vertices or </a:t>
                </a:r>
                <a:r>
                  <a:rPr lang="en-US" sz="2000" spc="-10" dirty="0">
                    <a:latin typeface="Calibri"/>
                    <a:cs typeface="Calibri"/>
                  </a:rPr>
                  <a:t>edges </a:t>
                </a:r>
                <a:r>
                  <a:rPr lang="en-US" sz="2000" spc="-15" dirty="0">
                    <a:latin typeface="Calibri"/>
                    <a:cs typeface="Calibri"/>
                  </a:rPr>
                  <a:t>to </a:t>
                </a:r>
                <a:r>
                  <a:rPr lang="en-US" sz="2000" spc="-10" dirty="0">
                    <a:latin typeface="Calibri"/>
                    <a:cs typeface="Calibri"/>
                  </a:rPr>
                  <a:t>produce </a:t>
                </a:r>
                <a:r>
                  <a:rPr lang="en-US" sz="2000" dirty="0">
                    <a:latin typeface="Calibri"/>
                    <a:cs typeface="Calibri"/>
                  </a:rPr>
                  <a:t>a </a:t>
                </a:r>
                <a:r>
                  <a:rPr lang="en-US" sz="2000" spc="-10" dirty="0">
                    <a:latin typeface="Calibri"/>
                    <a:cs typeface="Calibri"/>
                  </a:rPr>
                  <a:t>disconnected</a:t>
                </a:r>
                <a:r>
                  <a:rPr lang="en-US" sz="2000" spc="-55" dirty="0">
                    <a:latin typeface="Calibri"/>
                    <a:cs typeface="Calibri"/>
                  </a:rPr>
                  <a:t> </a:t>
                </a:r>
                <a:r>
                  <a:rPr lang="en-US" sz="2000" spc="-10" dirty="0">
                    <a:latin typeface="Calibri"/>
                    <a:cs typeface="Calibri"/>
                  </a:rPr>
                  <a:t>subgraph</a:t>
                </a:r>
                <a:endParaRPr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2426"/>
                <a:ext cx="9144000" cy="1994392"/>
              </a:xfrm>
              <a:prstGeom prst="rect">
                <a:avLst/>
              </a:prstGeom>
              <a:blipFill rotWithShape="0">
                <a:blip r:embed="rId2"/>
                <a:stretch>
                  <a:fillRect l="-1867" t="-3058" r="-1867" b="-5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1021733" y="3627486"/>
            <a:ext cx="7050334" cy="180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695" y="5613241"/>
            <a:ext cx="21572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US" dirty="0">
                <a:latin typeface="Cambria Math"/>
                <a:cs typeface="Cambria Math"/>
              </a:rPr>
              <a:t>A Connected Graph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0236" y="5609559"/>
            <a:ext cx="22287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Cambria Math"/>
                <a:cs typeface="Cambria Math"/>
              </a:rPr>
              <a:t>A Disconnected Graph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" dirty="0">
                <a:latin typeface="+mn-lt"/>
              </a:rPr>
              <a:t>Connectivity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467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598670"/>
                <a:ext cx="9144000" cy="433631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53670">
                  <a:lnSpc>
                    <a:spcPct val="120000"/>
                  </a:lnSpc>
                </a:pPr>
                <a:r>
                  <a:rPr lang="en-US" sz="2400" b="1" spc="-5" dirty="0">
                    <a:latin typeface="Calibri"/>
                    <a:cs typeface="Calibri"/>
                  </a:rPr>
                  <a:t> THEOREM</a:t>
                </a:r>
                <a:r>
                  <a:rPr lang="en-US" sz="2400" b="1" dirty="0">
                    <a:latin typeface="Calibri"/>
                    <a:cs typeface="Calibri"/>
                  </a:rPr>
                  <a:t>:</a:t>
                </a:r>
                <a:r>
                  <a:rPr lang="en-US" sz="2400" b="1" spc="-1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L</a:t>
                </a:r>
                <a:r>
                  <a:rPr lang="en-US" sz="2400" spc="-10" dirty="0">
                    <a:latin typeface="Calibri"/>
                    <a:cs typeface="Calibri"/>
                  </a:rPr>
                  <a:t>e</a:t>
                </a:r>
                <a:r>
                  <a:rPr lang="en-US" sz="2400" dirty="0">
                    <a:latin typeface="Calibri"/>
                    <a:cs typeface="Calibri"/>
                  </a:rPr>
                  <a:t>t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𝐺</a:t>
                </a:r>
                <a:r>
                  <a:rPr lang="en-US" sz="2400" spc="25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=</a:t>
                </a:r>
                <a:r>
                  <a:rPr lang="en-US" sz="2400" spc="125" dirty="0">
                    <a:latin typeface="Cambria Math"/>
                    <a:cs typeface="Cambria Math"/>
                  </a:rPr>
                  <a:t> </a:t>
                </a:r>
                <a:r>
                  <a:rPr lang="en-US" sz="2400" spc="10" dirty="0">
                    <a:latin typeface="Cambria Math"/>
                    <a:cs typeface="Cambria Math"/>
                  </a:rPr>
                  <a:t>(</a:t>
                </a:r>
                <a:r>
                  <a:rPr lang="en-US" sz="2400" spc="70" dirty="0">
                    <a:latin typeface="Cambria Math"/>
                    <a:cs typeface="Cambria Math"/>
                  </a:rPr>
                  <a:t>𝑉</a:t>
                </a:r>
                <a:r>
                  <a:rPr lang="en-US" sz="2400" spc="-5" dirty="0">
                    <a:latin typeface="Cambria Math"/>
                    <a:cs typeface="Cambria Math"/>
                  </a:rPr>
                  <a:t>,</a:t>
                </a:r>
                <a:r>
                  <a:rPr lang="en-US" sz="2400" spc="-135" dirty="0">
                    <a:latin typeface="Cambria Math"/>
                    <a:cs typeface="Cambria Math"/>
                  </a:rPr>
                  <a:t> </a:t>
                </a:r>
                <a:r>
                  <a:rPr lang="en-US" sz="2400" spc="95" dirty="0">
                    <a:latin typeface="Cambria Math"/>
                    <a:cs typeface="Cambria Math"/>
                  </a:rPr>
                  <a:t>𝐸</a:t>
                </a:r>
                <a:r>
                  <a:rPr lang="en-US" sz="2400" dirty="0">
                    <a:latin typeface="Cambria Math"/>
                    <a:cs typeface="Cambria Math"/>
                  </a:rPr>
                  <a:t>)</a:t>
                </a:r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b</a:t>
                </a:r>
                <a:r>
                  <a:rPr lang="en-US" sz="2400" dirty="0">
                    <a:latin typeface="Calibri"/>
                    <a:cs typeface="Calibri"/>
                  </a:rPr>
                  <a:t>e a </a:t>
                </a:r>
                <a:r>
                  <a:rPr lang="en-US" sz="2400" spc="-20" dirty="0">
                    <a:latin typeface="Calibri"/>
                    <a:cs typeface="Calibri"/>
                  </a:rPr>
                  <a:t>c</a:t>
                </a:r>
                <a:r>
                  <a:rPr lang="en-US" sz="2400" spc="-10" dirty="0">
                    <a:latin typeface="Calibri"/>
                    <a:cs typeface="Calibri"/>
                  </a:rPr>
                  <a:t>onnec</a:t>
                </a:r>
                <a:r>
                  <a:rPr lang="en-US" sz="2400" spc="-20" dirty="0">
                    <a:latin typeface="Calibri"/>
                    <a:cs typeface="Calibri"/>
                  </a:rPr>
                  <a:t>t</a:t>
                </a:r>
                <a:r>
                  <a:rPr lang="en-US" sz="2400" spc="-5" dirty="0">
                    <a:latin typeface="Calibri"/>
                    <a:cs typeface="Calibri"/>
                  </a:rPr>
                  <a:t>ed</a:t>
                </a:r>
                <a:r>
                  <a:rPr lang="en-US" sz="2400" spc="-10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undi</a:t>
                </a:r>
                <a:r>
                  <a:rPr lang="en-US" sz="2400" spc="-3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e</a:t>
                </a:r>
                <a:r>
                  <a:rPr lang="en-US" sz="2400" spc="5" dirty="0">
                    <a:latin typeface="Calibri"/>
                    <a:cs typeface="Calibri"/>
                  </a:rPr>
                  <a:t>c</a:t>
                </a:r>
                <a:r>
                  <a:rPr lang="en-US" sz="2400" spc="-25" dirty="0">
                    <a:latin typeface="Calibri"/>
                    <a:cs typeface="Calibri"/>
                  </a:rPr>
                  <a:t>t</a:t>
                </a:r>
                <a:r>
                  <a:rPr lang="en-US" sz="2400" spc="-5" dirty="0">
                    <a:latin typeface="Calibri"/>
                    <a:cs typeface="Calibri"/>
                  </a:rPr>
                  <a:t>ed</a:t>
                </a:r>
                <a:r>
                  <a:rPr lang="en-US" sz="2400" spc="-2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g</a:t>
                </a:r>
                <a:r>
                  <a:rPr lang="en-US" sz="2400" spc="-50" dirty="0">
                    <a:latin typeface="Calibri"/>
                    <a:cs typeface="Calibri"/>
                  </a:rPr>
                  <a:t>r</a:t>
                </a:r>
                <a:r>
                  <a:rPr lang="en-US" sz="2400" dirty="0">
                    <a:latin typeface="Calibri"/>
                    <a:cs typeface="Calibri"/>
                  </a:rPr>
                  <a:t>aph. Then     </a:t>
                </a:r>
              </a:p>
              <a:p>
                <a:pPr marR="153670">
                  <a:lnSpc>
                    <a:spcPct val="12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      there is a simple path between any pair of distinct vertices.</a:t>
                </a:r>
              </a:p>
              <a:p>
                <a:pPr marL="800100" marR="15367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.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F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ind a simple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.</a:t>
                </a:r>
              </a:p>
              <a:p>
                <a:pPr marL="800100" marR="15367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is connected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there are paths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.</a:t>
                </a:r>
              </a:p>
              <a:p>
                <a:pPr marL="1257300" marR="15367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ar-AE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be one that has least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. </a:t>
                </a:r>
                <a:endParaRPr lang="en-US" sz="2000" spc="-35" dirty="0">
                  <a:solidFill>
                    <a:schemeClr val="accent1">
                      <a:lumMod val="50000"/>
                    </a:schemeClr>
                  </a:solidFill>
                  <a:latin typeface="Calibri"/>
                  <a:cs typeface="Calibri"/>
                </a:endParaRPr>
              </a:p>
              <a:p>
                <a:pPr marL="1727200" lvl="1" indent="-342900">
                  <a:lnSpc>
                    <a:spcPct val="120000"/>
                  </a:lnSpc>
                  <a:spcBef>
                    <a:spcPts val="575"/>
                  </a:spcBef>
                  <a:buFont typeface="Arial" panose="020B0604020202020204" pitchFamily="34" charset="0"/>
                  <a:buChar char="•"/>
                  <a:tabLst>
                    <a:tab pos="1270000" algn="l"/>
                    <a:tab pos="1270635" algn="l"/>
                  </a:tabLst>
                </a:pP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This </a:t>
                </a:r>
                <a:r>
                  <a:rPr lang="en-US" sz="2000" spc="-1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path must 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be</a:t>
                </a:r>
                <a:r>
                  <a:rPr lang="en-US" sz="2000" spc="-6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simple.</a:t>
                </a:r>
              </a:p>
              <a:p>
                <a:pPr marL="2184400" lvl="1" indent="-342900">
                  <a:lnSpc>
                    <a:spcPct val="120000"/>
                  </a:lnSpc>
                  <a:spcBef>
                    <a:spcPts val="730"/>
                  </a:spcBef>
                  <a:buFont typeface="Arial" panose="020B0604020202020204" pitchFamily="34" charset="0"/>
                  <a:buChar char="•"/>
                  <a:tabLst>
                    <a:tab pos="1727200" algn="l"/>
                  </a:tabLst>
                </a:pP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othe</a:t>
                </a:r>
                <a:r>
                  <a:rPr lang="en-US" sz="2000" spc="1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r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wise,</a:t>
                </a:r>
                <a:r>
                  <a:rPr lang="en-US" sz="2000" spc="-1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the path contains some edge more than once</a:t>
                </a:r>
              </a:p>
              <a:p>
                <a:pPr marL="2641600" lvl="2" indent="-342900">
                  <a:lnSpc>
                    <a:spcPct val="120000"/>
                  </a:lnSpc>
                  <a:spcBef>
                    <a:spcPts val="730"/>
                  </a:spcBef>
                  <a:buFont typeface="Arial" panose="020B0604020202020204" pitchFamily="34" charset="0"/>
                  <a:buChar char="•"/>
                  <a:tabLst>
                    <a:tab pos="1727200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-1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∃</m:t>
                    </m:r>
                    <m:r>
                      <a:rPr lang="en-US" sz="2000" b="0" i="1" spc="-1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2000" b="0" i="1" spc="-1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000" b="0" i="1" spc="-1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sz="2000" b="0" i="1" spc="-1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ar-AE" sz="2000" b="0" i="1" spc="-1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ar-AE" sz="2000" b="0" i="1" spc="-1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ar-AE" sz="2000" b="0" i="1" spc="-1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ar-AE" sz="2000" b="0" i="1" spc="-1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  <m:r>
                          <a:rPr lang="ar-AE" sz="2000" b="0" i="1" spc="-1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,…,</m:t>
                        </m:r>
                        <m:r>
                          <a:rPr lang="ar-AE" sz="2000" b="0" i="1" spc="-1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d>
                    <m:r>
                      <a:rPr lang="ar-AE" sz="2000" b="0" i="0" spc="-1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</m:oMath>
                </a14:m>
                <a:r>
                  <a:rPr lang="ar-AE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say 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2000" b="0" i="1" spc="-5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sz="2000" b="0" i="1" spc="-5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</m:oMath>
                </a14:m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, suc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h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th</a:t>
                </a:r>
                <a:r>
                  <a:rPr lang="en-US" sz="2000" spc="-2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a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</m:oMath>
                </a14:m>
                <a:endParaRPr lang="ar-AE" sz="2000" baseline="-15873" dirty="0">
                  <a:solidFill>
                    <a:schemeClr val="accent1">
                      <a:lumMod val="50000"/>
                    </a:schemeClr>
                  </a:solidFill>
                  <a:latin typeface="Cambria Math"/>
                  <a:cs typeface="Cambria Math"/>
                </a:endParaRPr>
              </a:p>
              <a:p>
                <a:pPr marL="3098800" lvl="3" indent="-342900">
                  <a:lnSpc>
                    <a:spcPct val="120000"/>
                  </a:lnSpc>
                  <a:spcBef>
                    <a:spcPts val="730"/>
                  </a:spcBef>
                  <a:buFont typeface="Arial" panose="020B0604020202020204" pitchFamily="34" charset="0"/>
                  <a:buChar char="•"/>
                  <a:tabLst>
                    <a:tab pos="172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, …, 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is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a</a:t>
                </a:r>
                <a:r>
                  <a:rPr lang="en-US" sz="2000" spc="-2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sh</a:t>
                </a:r>
                <a:r>
                  <a:rPr lang="en-US" sz="2000" spc="-1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o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r</a:t>
                </a:r>
                <a:r>
                  <a:rPr lang="en-US" sz="2000" spc="-2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t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er </a:t>
                </a:r>
                <a:r>
                  <a:rPr lang="en-US" sz="2000" spc="-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p</a:t>
                </a:r>
                <a:r>
                  <a:rPr lang="en-US" sz="2000" spc="-25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a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Calibri"/>
                  <a:cs typeface="Calibri"/>
                </a:endParaRPr>
              </a:p>
              <a:p>
                <a:pPr marL="2184400" lvl="1" indent="-342900">
                  <a:lnSpc>
                    <a:spcPct val="120000"/>
                  </a:lnSpc>
                  <a:spcBef>
                    <a:spcPts val="730"/>
                  </a:spcBef>
                  <a:buFont typeface="Arial" panose="020B0604020202020204" pitchFamily="34" charset="0"/>
                  <a:buChar char="•"/>
                  <a:tabLst>
                    <a:tab pos="1727200" algn="l"/>
                  </a:tabLs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The contradiction shows that the path must be simple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98670"/>
                <a:ext cx="9144000" cy="4336315"/>
              </a:xfrm>
              <a:prstGeom prst="rect">
                <a:avLst/>
              </a:prstGeom>
              <a:blipFill rotWithShape="0">
                <a:blip r:embed="rId2"/>
                <a:stretch>
                  <a:fillRect l="-1267" t="-1404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" dirty="0">
                <a:latin typeface="+mn-lt"/>
              </a:rPr>
              <a:t>Connectivity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2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285858"/>
                <a:ext cx="9143999" cy="12975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20000"/>
                  </a:lnSpc>
                </a:pPr>
                <a:r>
                  <a:rPr lang="en-US" sz="2400" b="1" spc="-5" dirty="0">
                    <a:cs typeface="Calibri"/>
                  </a:rPr>
                  <a:t>DEFINITION:</a:t>
                </a:r>
                <a:r>
                  <a:rPr lang="en-US" sz="2400" b="1" spc="-220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225" dirty="0">
                    <a:cs typeface="Calibri"/>
                  </a:rPr>
                  <a:t> </a:t>
                </a:r>
                <a:r>
                  <a:rPr lang="en-US" sz="2400" b="1" spc="-15" dirty="0">
                    <a:cs typeface="Calibri"/>
                  </a:rPr>
                  <a:t>connected</a:t>
                </a:r>
                <a:r>
                  <a:rPr lang="en-US" sz="2400" b="1" spc="-210" dirty="0">
                    <a:cs typeface="Calibri"/>
                  </a:rPr>
                  <a:t> </a:t>
                </a:r>
                <a:r>
                  <a:rPr lang="en-US" sz="2400" b="1" spc="-15" dirty="0">
                    <a:cs typeface="Calibri"/>
                  </a:rPr>
                  <a:t>component</a:t>
                </a:r>
                <a:r>
                  <a:rPr lang="zh-CN" altLang="en-US" sz="1000" b="1" spc="-15" dirty="0">
                    <a:cs typeface="Calibri"/>
                  </a:rPr>
                  <a:t>连通分支</a:t>
                </a:r>
                <a:r>
                  <a:rPr lang="en-US" sz="2400" b="1" spc="-21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of</a:t>
                </a:r>
                <a:r>
                  <a:rPr lang="en-US" sz="2400" spc="-225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220" dirty="0">
                    <a:cs typeface="Calibri"/>
                  </a:rPr>
                  <a:t> </a:t>
                </a:r>
                <a:r>
                  <a:rPr lang="en-US" sz="2400" spc="-10" dirty="0">
                    <a:cs typeface="Calibri"/>
                  </a:rPr>
                  <a:t>graph</a:t>
                </a:r>
                <a:r>
                  <a:rPr lang="en-US" sz="2400" spc="-22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-22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cs typeface="Calibri"/>
                  </a:rPr>
                  <a:t> is a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dirty="0">
                    <a:cs typeface="Calibri"/>
                  </a:rPr>
                  <a:t>       </a:t>
                </a:r>
                <a:r>
                  <a:rPr lang="en-US" sz="2400" u="sng" dirty="0">
                    <a:cs typeface="Calibri"/>
                  </a:rPr>
                  <a:t>connected</a:t>
                </a:r>
                <a:r>
                  <a:rPr lang="en-US" sz="2400" dirty="0">
                    <a:cs typeface="Calibri"/>
                  </a:rPr>
                  <a:t> subgraph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cs typeface="Calibri"/>
                  </a:rPr>
                  <a:t> that is </a:t>
                </a:r>
                <a:r>
                  <a:rPr lang="en-US" sz="2400" u="sng" dirty="0">
                    <a:cs typeface="Calibri"/>
                  </a:rPr>
                  <a:t>not a</a:t>
                </a:r>
                <a:r>
                  <a:rPr lang="en-US" sz="2400" u="sng" spc="-275" dirty="0">
                    <a:cs typeface="Calibri"/>
                  </a:rPr>
                  <a:t> </a:t>
                </a:r>
                <a:r>
                  <a:rPr lang="en-US" sz="2400" u="sng" spc="-10" dirty="0">
                    <a:cs typeface="Calibri"/>
                  </a:rPr>
                  <a:t>proper</a:t>
                </a:r>
                <a:r>
                  <a:rPr lang="en-US" sz="2400" u="sng" spc="-275" dirty="0">
                    <a:cs typeface="Calibri"/>
                  </a:rPr>
                  <a:t> </a:t>
                </a:r>
                <a:r>
                  <a:rPr lang="en-US" sz="2400" u="sng" spc="-10" dirty="0">
                    <a:cs typeface="Calibri"/>
                  </a:rPr>
                  <a:t>subgraph </a:t>
                </a:r>
                <a:r>
                  <a:rPr lang="en-US" sz="2400" spc="-10" dirty="0">
                    <a:cs typeface="Calibri"/>
                  </a:rPr>
                  <a:t>of a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spc="-10" dirty="0">
                    <a:cs typeface="Calibri"/>
                  </a:rPr>
                  <a:t>       connected subgraph </a:t>
                </a:r>
                <a:r>
                  <a:rPr lang="en-US" sz="2400" spc="-5" dirty="0">
                    <a:cs typeface="Calibri"/>
                  </a:rPr>
                  <a:t>of</a:t>
                </a:r>
                <a:r>
                  <a:rPr lang="en-US" sz="2400" spc="-6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𝐺.  </a:t>
                </a:r>
                <a:r>
                  <a:rPr lang="en-US" sz="1600" dirty="0">
                    <a:cs typeface="Cambria Math"/>
                  </a:rPr>
                  <a:t>//i.e., maximal</a:t>
                </a:r>
                <a:r>
                  <a:rPr lang="zh-CN" altLang="en-US" sz="1000" dirty="0">
                    <a:cs typeface="Cambria Math"/>
                  </a:rPr>
                  <a:t>极大</a:t>
                </a:r>
                <a:r>
                  <a:rPr lang="en-US" sz="1600" dirty="0">
                    <a:cs typeface="Cambria Math"/>
                  </a:rPr>
                  <a:t> connected subgraph</a:t>
                </a:r>
                <a:endParaRPr lang="en-US" sz="2400" dirty="0"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5858"/>
                <a:ext cx="9143999" cy="1297599"/>
              </a:xfrm>
              <a:prstGeom prst="rect">
                <a:avLst/>
              </a:prstGeom>
              <a:blipFill>
                <a:blip r:embed="rId2"/>
                <a:stretch>
                  <a:fillRect l="-1867" t="-4225" b="-13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" dirty="0">
                <a:latin typeface="+mn-lt"/>
              </a:rPr>
              <a:t>Connected</a:t>
            </a:r>
            <a:r>
              <a:rPr lang="en-US" spc="-90" dirty="0">
                <a:latin typeface="+mn-lt"/>
              </a:rPr>
              <a:t> </a:t>
            </a:r>
            <a:r>
              <a:rPr lang="en-US" spc="-5" dirty="0">
                <a:latin typeface="+mn-lt"/>
              </a:rPr>
              <a:t>Component</a:t>
            </a:r>
            <a:endParaRPr lang="en-US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9FECE3-2D8F-4C85-A3A8-2768B774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429000"/>
            <a:ext cx="2971800" cy="257556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BD2B3A8-7C5E-464A-90B5-D6370BADF592}"/>
              </a:ext>
            </a:extLst>
          </p:cNvPr>
          <p:cNvSpPr/>
          <p:nvPr/>
        </p:nvSpPr>
        <p:spPr>
          <a:xfrm>
            <a:off x="2216727" y="3158836"/>
            <a:ext cx="1424388" cy="1006764"/>
          </a:xfrm>
          <a:custGeom>
            <a:avLst/>
            <a:gdLst>
              <a:gd name="connsiteX0" fmla="*/ 655782 w 1424388"/>
              <a:gd name="connsiteY0" fmla="*/ 64655 h 1006764"/>
              <a:gd name="connsiteX1" fmla="*/ 655782 w 1424388"/>
              <a:gd name="connsiteY1" fmla="*/ 64655 h 1006764"/>
              <a:gd name="connsiteX2" fmla="*/ 452582 w 1424388"/>
              <a:gd name="connsiteY2" fmla="*/ 83128 h 1006764"/>
              <a:gd name="connsiteX3" fmla="*/ 360218 w 1424388"/>
              <a:gd name="connsiteY3" fmla="*/ 110837 h 1006764"/>
              <a:gd name="connsiteX4" fmla="*/ 323273 w 1424388"/>
              <a:gd name="connsiteY4" fmla="*/ 120073 h 1006764"/>
              <a:gd name="connsiteX5" fmla="*/ 221673 w 1424388"/>
              <a:gd name="connsiteY5" fmla="*/ 166255 h 1006764"/>
              <a:gd name="connsiteX6" fmla="*/ 120073 w 1424388"/>
              <a:gd name="connsiteY6" fmla="*/ 221673 h 1006764"/>
              <a:gd name="connsiteX7" fmla="*/ 64655 w 1424388"/>
              <a:gd name="connsiteY7" fmla="*/ 295564 h 1006764"/>
              <a:gd name="connsiteX8" fmla="*/ 36946 w 1424388"/>
              <a:gd name="connsiteY8" fmla="*/ 323273 h 1006764"/>
              <a:gd name="connsiteX9" fmla="*/ 0 w 1424388"/>
              <a:gd name="connsiteY9" fmla="*/ 406400 h 1006764"/>
              <a:gd name="connsiteX10" fmla="*/ 18473 w 1424388"/>
              <a:gd name="connsiteY10" fmla="*/ 646546 h 1006764"/>
              <a:gd name="connsiteX11" fmla="*/ 36946 w 1424388"/>
              <a:gd name="connsiteY11" fmla="*/ 674255 h 1006764"/>
              <a:gd name="connsiteX12" fmla="*/ 46182 w 1424388"/>
              <a:gd name="connsiteY12" fmla="*/ 701964 h 1006764"/>
              <a:gd name="connsiteX13" fmla="*/ 138546 w 1424388"/>
              <a:gd name="connsiteY13" fmla="*/ 803564 h 1006764"/>
              <a:gd name="connsiteX14" fmla="*/ 184728 w 1424388"/>
              <a:gd name="connsiteY14" fmla="*/ 849746 h 1006764"/>
              <a:gd name="connsiteX15" fmla="*/ 240146 w 1424388"/>
              <a:gd name="connsiteY15" fmla="*/ 895928 h 1006764"/>
              <a:gd name="connsiteX16" fmla="*/ 323273 w 1424388"/>
              <a:gd name="connsiteY16" fmla="*/ 914400 h 1006764"/>
              <a:gd name="connsiteX17" fmla="*/ 350982 w 1424388"/>
              <a:gd name="connsiteY17" fmla="*/ 923637 h 1006764"/>
              <a:gd name="connsiteX18" fmla="*/ 415637 w 1424388"/>
              <a:gd name="connsiteY18" fmla="*/ 932873 h 1006764"/>
              <a:gd name="connsiteX19" fmla="*/ 461818 w 1424388"/>
              <a:gd name="connsiteY19" fmla="*/ 942109 h 1006764"/>
              <a:gd name="connsiteX20" fmla="*/ 665018 w 1424388"/>
              <a:gd name="connsiteY20" fmla="*/ 951346 h 1006764"/>
              <a:gd name="connsiteX21" fmla="*/ 794328 w 1424388"/>
              <a:gd name="connsiteY21" fmla="*/ 969819 h 1006764"/>
              <a:gd name="connsiteX22" fmla="*/ 868218 w 1424388"/>
              <a:gd name="connsiteY22" fmla="*/ 988291 h 1006764"/>
              <a:gd name="connsiteX23" fmla="*/ 932873 w 1424388"/>
              <a:gd name="connsiteY23" fmla="*/ 1006764 h 1006764"/>
              <a:gd name="connsiteX24" fmla="*/ 1274618 w 1424388"/>
              <a:gd name="connsiteY24" fmla="*/ 997528 h 1006764"/>
              <a:gd name="connsiteX25" fmla="*/ 1302328 w 1424388"/>
              <a:gd name="connsiteY25" fmla="*/ 988291 h 1006764"/>
              <a:gd name="connsiteX26" fmla="*/ 1366982 w 1424388"/>
              <a:gd name="connsiteY26" fmla="*/ 942109 h 1006764"/>
              <a:gd name="connsiteX27" fmla="*/ 1413164 w 1424388"/>
              <a:gd name="connsiteY27" fmla="*/ 886691 h 1006764"/>
              <a:gd name="connsiteX28" fmla="*/ 1413164 w 1424388"/>
              <a:gd name="connsiteY28" fmla="*/ 701964 h 1006764"/>
              <a:gd name="connsiteX29" fmla="*/ 1394691 w 1424388"/>
              <a:gd name="connsiteY29" fmla="*/ 628073 h 1006764"/>
              <a:gd name="connsiteX30" fmla="*/ 1376218 w 1424388"/>
              <a:gd name="connsiteY30" fmla="*/ 434109 h 1006764"/>
              <a:gd name="connsiteX31" fmla="*/ 1366982 w 1424388"/>
              <a:gd name="connsiteY31" fmla="*/ 406400 h 1006764"/>
              <a:gd name="connsiteX32" fmla="*/ 1330037 w 1424388"/>
              <a:gd name="connsiteY32" fmla="*/ 304800 h 1006764"/>
              <a:gd name="connsiteX33" fmla="*/ 1320800 w 1424388"/>
              <a:gd name="connsiteY33" fmla="*/ 258619 h 1006764"/>
              <a:gd name="connsiteX34" fmla="*/ 1302328 w 1424388"/>
              <a:gd name="connsiteY34" fmla="*/ 184728 h 1006764"/>
              <a:gd name="connsiteX35" fmla="*/ 1293091 w 1424388"/>
              <a:gd name="connsiteY35" fmla="*/ 138546 h 1006764"/>
              <a:gd name="connsiteX36" fmla="*/ 1274618 w 1424388"/>
              <a:gd name="connsiteY36" fmla="*/ 64655 h 1006764"/>
              <a:gd name="connsiteX37" fmla="*/ 1265382 w 1424388"/>
              <a:gd name="connsiteY37" fmla="*/ 36946 h 1006764"/>
              <a:gd name="connsiteX38" fmla="*/ 1219200 w 1424388"/>
              <a:gd name="connsiteY38" fmla="*/ 18473 h 1006764"/>
              <a:gd name="connsiteX39" fmla="*/ 1099128 w 1424388"/>
              <a:gd name="connsiteY39" fmla="*/ 0 h 1006764"/>
              <a:gd name="connsiteX40" fmla="*/ 840509 w 1424388"/>
              <a:gd name="connsiteY40" fmla="*/ 9237 h 1006764"/>
              <a:gd name="connsiteX41" fmla="*/ 794328 w 1424388"/>
              <a:gd name="connsiteY41" fmla="*/ 18473 h 1006764"/>
              <a:gd name="connsiteX42" fmla="*/ 729673 w 1424388"/>
              <a:gd name="connsiteY42" fmla="*/ 27709 h 1006764"/>
              <a:gd name="connsiteX43" fmla="*/ 655782 w 1424388"/>
              <a:gd name="connsiteY43" fmla="*/ 64655 h 100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24388" h="1006764">
                <a:moveTo>
                  <a:pt x="655782" y="64655"/>
                </a:moveTo>
                <a:lnTo>
                  <a:pt x="655782" y="64655"/>
                </a:lnTo>
                <a:cubicBezTo>
                  <a:pt x="611233" y="67439"/>
                  <a:pt x="510423" y="68667"/>
                  <a:pt x="452582" y="83128"/>
                </a:cubicBezTo>
                <a:cubicBezTo>
                  <a:pt x="421398" y="90924"/>
                  <a:pt x="391125" y="102007"/>
                  <a:pt x="360218" y="110837"/>
                </a:cubicBezTo>
                <a:cubicBezTo>
                  <a:pt x="348012" y="114324"/>
                  <a:pt x="335588" y="116994"/>
                  <a:pt x="323273" y="120073"/>
                </a:cubicBezTo>
                <a:cubicBezTo>
                  <a:pt x="226458" y="168482"/>
                  <a:pt x="365226" y="100000"/>
                  <a:pt x="221673" y="166255"/>
                </a:cubicBezTo>
                <a:cubicBezTo>
                  <a:pt x="170054" y="190079"/>
                  <a:pt x="166706" y="193694"/>
                  <a:pt x="120073" y="221673"/>
                </a:cubicBezTo>
                <a:cubicBezTo>
                  <a:pt x="101600" y="246303"/>
                  <a:pt x="86425" y="273794"/>
                  <a:pt x="64655" y="295564"/>
                </a:cubicBezTo>
                <a:cubicBezTo>
                  <a:pt x="55419" y="304800"/>
                  <a:pt x="44538" y="312644"/>
                  <a:pt x="36946" y="323273"/>
                </a:cubicBezTo>
                <a:cubicBezTo>
                  <a:pt x="25180" y="339746"/>
                  <a:pt x="6583" y="389944"/>
                  <a:pt x="0" y="406400"/>
                </a:cubicBezTo>
                <a:cubicBezTo>
                  <a:pt x="6158" y="486449"/>
                  <a:pt x="7503" y="567014"/>
                  <a:pt x="18473" y="646546"/>
                </a:cubicBezTo>
                <a:cubicBezTo>
                  <a:pt x="19990" y="657543"/>
                  <a:pt x="31982" y="664326"/>
                  <a:pt x="36946" y="674255"/>
                </a:cubicBezTo>
                <a:cubicBezTo>
                  <a:pt x="41300" y="682963"/>
                  <a:pt x="40781" y="693863"/>
                  <a:pt x="46182" y="701964"/>
                </a:cubicBezTo>
                <a:cubicBezTo>
                  <a:pt x="99273" y="781600"/>
                  <a:pt x="87441" y="769493"/>
                  <a:pt x="138546" y="803564"/>
                </a:cubicBezTo>
                <a:cubicBezTo>
                  <a:pt x="172411" y="854363"/>
                  <a:pt x="138546" y="811261"/>
                  <a:pt x="184728" y="849746"/>
                </a:cubicBezTo>
                <a:cubicBezTo>
                  <a:pt x="208225" y="869327"/>
                  <a:pt x="211819" y="883788"/>
                  <a:pt x="240146" y="895928"/>
                </a:cubicBezTo>
                <a:cubicBezTo>
                  <a:pt x="253420" y="901617"/>
                  <a:pt x="312753" y="911770"/>
                  <a:pt x="323273" y="914400"/>
                </a:cubicBezTo>
                <a:cubicBezTo>
                  <a:pt x="332718" y="916761"/>
                  <a:pt x="341435" y="921728"/>
                  <a:pt x="350982" y="923637"/>
                </a:cubicBezTo>
                <a:cubicBezTo>
                  <a:pt x="372330" y="927907"/>
                  <a:pt x="394163" y="929294"/>
                  <a:pt x="415637" y="932873"/>
                </a:cubicBezTo>
                <a:cubicBezTo>
                  <a:pt x="431122" y="935454"/>
                  <a:pt x="446162" y="940949"/>
                  <a:pt x="461818" y="942109"/>
                </a:cubicBezTo>
                <a:cubicBezTo>
                  <a:pt x="529436" y="947118"/>
                  <a:pt x="597285" y="948267"/>
                  <a:pt x="665018" y="951346"/>
                </a:cubicBezTo>
                <a:cubicBezTo>
                  <a:pt x="708121" y="957504"/>
                  <a:pt x="752087" y="959259"/>
                  <a:pt x="794328" y="969819"/>
                </a:cubicBezTo>
                <a:cubicBezTo>
                  <a:pt x="818958" y="975976"/>
                  <a:pt x="844133" y="980262"/>
                  <a:pt x="868218" y="988291"/>
                </a:cubicBezTo>
                <a:cubicBezTo>
                  <a:pt x="907971" y="1001542"/>
                  <a:pt x="886482" y="995167"/>
                  <a:pt x="932873" y="1006764"/>
                </a:cubicBezTo>
                <a:cubicBezTo>
                  <a:pt x="1046788" y="1003685"/>
                  <a:pt x="1160804" y="1003219"/>
                  <a:pt x="1274618" y="997528"/>
                </a:cubicBezTo>
                <a:cubicBezTo>
                  <a:pt x="1284342" y="997042"/>
                  <a:pt x="1293979" y="993300"/>
                  <a:pt x="1302328" y="988291"/>
                </a:cubicBezTo>
                <a:cubicBezTo>
                  <a:pt x="1325038" y="974665"/>
                  <a:pt x="1346301" y="958654"/>
                  <a:pt x="1366982" y="942109"/>
                </a:cubicBezTo>
                <a:cubicBezTo>
                  <a:pt x="1392381" y="921790"/>
                  <a:pt x="1396079" y="912317"/>
                  <a:pt x="1413164" y="886691"/>
                </a:cubicBezTo>
                <a:cubicBezTo>
                  <a:pt x="1427213" y="802392"/>
                  <a:pt x="1429020" y="818239"/>
                  <a:pt x="1413164" y="701964"/>
                </a:cubicBezTo>
                <a:cubicBezTo>
                  <a:pt x="1409734" y="676808"/>
                  <a:pt x="1394691" y="628073"/>
                  <a:pt x="1394691" y="628073"/>
                </a:cubicBezTo>
                <a:cubicBezTo>
                  <a:pt x="1391213" y="582856"/>
                  <a:pt x="1385697" y="486242"/>
                  <a:pt x="1376218" y="434109"/>
                </a:cubicBezTo>
                <a:cubicBezTo>
                  <a:pt x="1374476" y="424530"/>
                  <a:pt x="1369544" y="415793"/>
                  <a:pt x="1366982" y="406400"/>
                </a:cubicBezTo>
                <a:cubicBezTo>
                  <a:pt x="1342561" y="316856"/>
                  <a:pt x="1364015" y="355769"/>
                  <a:pt x="1330037" y="304800"/>
                </a:cubicBezTo>
                <a:cubicBezTo>
                  <a:pt x="1326958" y="289406"/>
                  <a:pt x="1324330" y="273916"/>
                  <a:pt x="1320800" y="258619"/>
                </a:cubicBezTo>
                <a:cubicBezTo>
                  <a:pt x="1315091" y="233881"/>
                  <a:pt x="1307307" y="209623"/>
                  <a:pt x="1302328" y="184728"/>
                </a:cubicBezTo>
                <a:cubicBezTo>
                  <a:pt x="1299249" y="169334"/>
                  <a:pt x="1296621" y="153843"/>
                  <a:pt x="1293091" y="138546"/>
                </a:cubicBezTo>
                <a:cubicBezTo>
                  <a:pt x="1287382" y="113808"/>
                  <a:pt x="1282646" y="88741"/>
                  <a:pt x="1274618" y="64655"/>
                </a:cubicBezTo>
                <a:cubicBezTo>
                  <a:pt x="1271539" y="55419"/>
                  <a:pt x="1272861" y="43179"/>
                  <a:pt x="1265382" y="36946"/>
                </a:cubicBezTo>
                <a:cubicBezTo>
                  <a:pt x="1252645" y="26332"/>
                  <a:pt x="1234724" y="24295"/>
                  <a:pt x="1219200" y="18473"/>
                </a:cubicBezTo>
                <a:cubicBezTo>
                  <a:pt x="1170786" y="318"/>
                  <a:pt x="1173694" y="7457"/>
                  <a:pt x="1099128" y="0"/>
                </a:cubicBezTo>
                <a:cubicBezTo>
                  <a:pt x="1012922" y="3079"/>
                  <a:pt x="926612" y="4019"/>
                  <a:pt x="840509" y="9237"/>
                </a:cubicBezTo>
                <a:cubicBezTo>
                  <a:pt x="824839" y="10187"/>
                  <a:pt x="809813" y="15892"/>
                  <a:pt x="794328" y="18473"/>
                </a:cubicBezTo>
                <a:cubicBezTo>
                  <a:pt x="772854" y="22052"/>
                  <a:pt x="751225" y="24630"/>
                  <a:pt x="729673" y="27709"/>
                </a:cubicBezTo>
                <a:cubicBezTo>
                  <a:pt x="695433" y="39123"/>
                  <a:pt x="668097" y="58497"/>
                  <a:pt x="655782" y="6465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CC713C-5E56-4F43-9219-0569E9B454F7}"/>
              </a:ext>
            </a:extLst>
          </p:cNvPr>
          <p:cNvSpPr/>
          <p:nvPr/>
        </p:nvSpPr>
        <p:spPr>
          <a:xfrm>
            <a:off x="2469335" y="3214255"/>
            <a:ext cx="3580483" cy="2152072"/>
          </a:xfrm>
          <a:custGeom>
            <a:avLst/>
            <a:gdLst>
              <a:gd name="connsiteX0" fmla="*/ 1308338 w 3580483"/>
              <a:gd name="connsiteY0" fmla="*/ 138545 h 2152072"/>
              <a:gd name="connsiteX1" fmla="*/ 1308338 w 3580483"/>
              <a:gd name="connsiteY1" fmla="*/ 138545 h 2152072"/>
              <a:gd name="connsiteX2" fmla="*/ 1271392 w 3580483"/>
              <a:gd name="connsiteY2" fmla="*/ 212436 h 2152072"/>
              <a:gd name="connsiteX3" fmla="*/ 1252920 w 3580483"/>
              <a:gd name="connsiteY3" fmla="*/ 240145 h 2152072"/>
              <a:gd name="connsiteX4" fmla="*/ 1234447 w 3580483"/>
              <a:gd name="connsiteY4" fmla="*/ 314036 h 2152072"/>
              <a:gd name="connsiteX5" fmla="*/ 1215974 w 3580483"/>
              <a:gd name="connsiteY5" fmla="*/ 387927 h 2152072"/>
              <a:gd name="connsiteX6" fmla="*/ 1225210 w 3580483"/>
              <a:gd name="connsiteY6" fmla="*/ 517236 h 2152072"/>
              <a:gd name="connsiteX7" fmla="*/ 1234447 w 3580483"/>
              <a:gd name="connsiteY7" fmla="*/ 544945 h 2152072"/>
              <a:gd name="connsiteX8" fmla="*/ 1252920 w 3580483"/>
              <a:gd name="connsiteY8" fmla="*/ 618836 h 2152072"/>
              <a:gd name="connsiteX9" fmla="*/ 1262156 w 3580483"/>
              <a:gd name="connsiteY9" fmla="*/ 674254 h 2152072"/>
              <a:gd name="connsiteX10" fmla="*/ 1280629 w 3580483"/>
              <a:gd name="connsiteY10" fmla="*/ 729672 h 2152072"/>
              <a:gd name="connsiteX11" fmla="*/ 1262156 w 3580483"/>
              <a:gd name="connsiteY11" fmla="*/ 895927 h 2152072"/>
              <a:gd name="connsiteX12" fmla="*/ 1243683 w 3580483"/>
              <a:gd name="connsiteY12" fmla="*/ 923636 h 2152072"/>
              <a:gd name="connsiteX13" fmla="*/ 1215974 w 3580483"/>
              <a:gd name="connsiteY13" fmla="*/ 932872 h 2152072"/>
              <a:gd name="connsiteX14" fmla="*/ 1160556 w 3580483"/>
              <a:gd name="connsiteY14" fmla="*/ 960581 h 2152072"/>
              <a:gd name="connsiteX15" fmla="*/ 1132847 w 3580483"/>
              <a:gd name="connsiteY15" fmla="*/ 979054 h 2152072"/>
              <a:gd name="connsiteX16" fmla="*/ 1049720 w 3580483"/>
              <a:gd name="connsiteY16" fmla="*/ 1006763 h 2152072"/>
              <a:gd name="connsiteX17" fmla="*/ 994301 w 3580483"/>
              <a:gd name="connsiteY17" fmla="*/ 1025236 h 2152072"/>
              <a:gd name="connsiteX18" fmla="*/ 800338 w 3580483"/>
              <a:gd name="connsiteY18" fmla="*/ 1034472 h 2152072"/>
              <a:gd name="connsiteX19" fmla="*/ 273865 w 3580483"/>
              <a:gd name="connsiteY19" fmla="*/ 1043709 h 2152072"/>
              <a:gd name="connsiteX20" fmla="*/ 181501 w 3580483"/>
              <a:gd name="connsiteY20" fmla="*/ 1062181 h 2152072"/>
              <a:gd name="connsiteX21" fmla="*/ 153792 w 3580483"/>
              <a:gd name="connsiteY21" fmla="*/ 1071418 h 2152072"/>
              <a:gd name="connsiteX22" fmla="*/ 98374 w 3580483"/>
              <a:gd name="connsiteY22" fmla="*/ 1126836 h 2152072"/>
              <a:gd name="connsiteX23" fmla="*/ 70665 w 3580483"/>
              <a:gd name="connsiteY23" fmla="*/ 1191490 h 2152072"/>
              <a:gd name="connsiteX24" fmla="*/ 61429 w 3580483"/>
              <a:gd name="connsiteY24" fmla="*/ 1219200 h 2152072"/>
              <a:gd name="connsiteX25" fmla="*/ 24483 w 3580483"/>
              <a:gd name="connsiteY25" fmla="*/ 1274618 h 2152072"/>
              <a:gd name="connsiteX26" fmla="*/ 15247 w 3580483"/>
              <a:gd name="connsiteY26" fmla="*/ 1311563 h 2152072"/>
              <a:gd name="connsiteX27" fmla="*/ 15247 w 3580483"/>
              <a:gd name="connsiteY27" fmla="*/ 1422400 h 2152072"/>
              <a:gd name="connsiteX28" fmla="*/ 116847 w 3580483"/>
              <a:gd name="connsiteY28" fmla="*/ 1450109 h 2152072"/>
              <a:gd name="connsiteX29" fmla="*/ 283101 w 3580483"/>
              <a:gd name="connsiteY29" fmla="*/ 1459345 h 2152072"/>
              <a:gd name="connsiteX30" fmla="*/ 310810 w 3580483"/>
              <a:gd name="connsiteY30" fmla="*/ 1468581 h 2152072"/>
              <a:gd name="connsiteX31" fmla="*/ 273865 w 3580483"/>
              <a:gd name="connsiteY31" fmla="*/ 1588654 h 2152072"/>
              <a:gd name="connsiteX32" fmla="*/ 246156 w 3580483"/>
              <a:gd name="connsiteY32" fmla="*/ 1607127 h 2152072"/>
              <a:gd name="connsiteX33" fmla="*/ 227683 w 3580483"/>
              <a:gd name="connsiteY33" fmla="*/ 1634836 h 2152072"/>
              <a:gd name="connsiteX34" fmla="*/ 199974 w 3580483"/>
              <a:gd name="connsiteY34" fmla="*/ 1653309 h 2152072"/>
              <a:gd name="connsiteX35" fmla="*/ 172265 w 3580483"/>
              <a:gd name="connsiteY35" fmla="*/ 1745672 h 2152072"/>
              <a:gd name="connsiteX36" fmla="*/ 181501 w 3580483"/>
              <a:gd name="connsiteY36" fmla="*/ 1921163 h 2152072"/>
              <a:gd name="connsiteX37" fmla="*/ 246156 w 3580483"/>
              <a:gd name="connsiteY37" fmla="*/ 2004290 h 2152072"/>
              <a:gd name="connsiteX38" fmla="*/ 264629 w 3580483"/>
              <a:gd name="connsiteY38" fmla="*/ 2032000 h 2152072"/>
              <a:gd name="connsiteX39" fmla="*/ 292338 w 3580483"/>
              <a:gd name="connsiteY39" fmla="*/ 2041236 h 2152072"/>
              <a:gd name="connsiteX40" fmla="*/ 347756 w 3580483"/>
              <a:gd name="connsiteY40" fmla="*/ 2078181 h 2152072"/>
              <a:gd name="connsiteX41" fmla="*/ 375465 w 3580483"/>
              <a:gd name="connsiteY41" fmla="*/ 2087418 h 2152072"/>
              <a:gd name="connsiteX42" fmla="*/ 403174 w 3580483"/>
              <a:gd name="connsiteY42" fmla="*/ 2105890 h 2152072"/>
              <a:gd name="connsiteX43" fmla="*/ 458592 w 3580483"/>
              <a:gd name="connsiteY43" fmla="*/ 2115127 h 2152072"/>
              <a:gd name="connsiteX44" fmla="*/ 652556 w 3580483"/>
              <a:gd name="connsiteY44" fmla="*/ 2105890 h 2152072"/>
              <a:gd name="connsiteX45" fmla="*/ 707974 w 3580483"/>
              <a:gd name="connsiteY45" fmla="*/ 2068945 h 2152072"/>
              <a:gd name="connsiteX46" fmla="*/ 837283 w 3580483"/>
              <a:gd name="connsiteY46" fmla="*/ 2078181 h 2152072"/>
              <a:gd name="connsiteX47" fmla="*/ 874229 w 3580483"/>
              <a:gd name="connsiteY47" fmla="*/ 2096654 h 2152072"/>
              <a:gd name="connsiteX48" fmla="*/ 929647 w 3580483"/>
              <a:gd name="connsiteY48" fmla="*/ 2115127 h 2152072"/>
              <a:gd name="connsiteX49" fmla="*/ 1003538 w 3580483"/>
              <a:gd name="connsiteY49" fmla="*/ 2133600 h 2152072"/>
              <a:gd name="connsiteX50" fmla="*/ 1058956 w 3580483"/>
              <a:gd name="connsiteY50" fmla="*/ 2152072 h 2152072"/>
              <a:gd name="connsiteX51" fmla="*/ 1188265 w 3580483"/>
              <a:gd name="connsiteY51" fmla="*/ 2142836 h 2152072"/>
              <a:gd name="connsiteX52" fmla="*/ 1317574 w 3580483"/>
              <a:gd name="connsiteY52" fmla="*/ 2115127 h 2152072"/>
              <a:gd name="connsiteX53" fmla="*/ 1382229 w 3580483"/>
              <a:gd name="connsiteY53" fmla="*/ 2078181 h 2152072"/>
              <a:gd name="connsiteX54" fmla="*/ 1419174 w 3580483"/>
              <a:gd name="connsiteY54" fmla="*/ 2022763 h 2152072"/>
              <a:gd name="connsiteX55" fmla="*/ 1446883 w 3580483"/>
              <a:gd name="connsiteY55" fmla="*/ 1967345 h 2152072"/>
              <a:gd name="connsiteX56" fmla="*/ 1465356 w 3580483"/>
              <a:gd name="connsiteY56" fmla="*/ 1902690 h 2152072"/>
              <a:gd name="connsiteX57" fmla="*/ 1483829 w 3580483"/>
              <a:gd name="connsiteY57" fmla="*/ 1838036 h 2152072"/>
              <a:gd name="connsiteX58" fmla="*/ 1465356 w 3580483"/>
              <a:gd name="connsiteY58" fmla="*/ 1699490 h 2152072"/>
              <a:gd name="connsiteX59" fmla="*/ 1456120 w 3580483"/>
              <a:gd name="connsiteY59" fmla="*/ 1671781 h 2152072"/>
              <a:gd name="connsiteX60" fmla="*/ 1428410 w 3580483"/>
              <a:gd name="connsiteY60" fmla="*/ 1653309 h 2152072"/>
              <a:gd name="connsiteX61" fmla="*/ 1437647 w 3580483"/>
              <a:gd name="connsiteY61" fmla="*/ 1616363 h 2152072"/>
              <a:gd name="connsiteX62" fmla="*/ 1511538 w 3580483"/>
              <a:gd name="connsiteY62" fmla="*/ 1579418 h 2152072"/>
              <a:gd name="connsiteX63" fmla="*/ 1576192 w 3580483"/>
              <a:gd name="connsiteY63" fmla="*/ 1551709 h 2152072"/>
              <a:gd name="connsiteX64" fmla="*/ 1622374 w 3580483"/>
              <a:gd name="connsiteY64" fmla="*/ 1542472 h 2152072"/>
              <a:gd name="connsiteX65" fmla="*/ 1751683 w 3580483"/>
              <a:gd name="connsiteY65" fmla="*/ 1551709 h 2152072"/>
              <a:gd name="connsiteX66" fmla="*/ 1788629 w 3580483"/>
              <a:gd name="connsiteY66" fmla="*/ 1560945 h 2152072"/>
              <a:gd name="connsiteX67" fmla="*/ 1834810 w 3580483"/>
              <a:gd name="connsiteY67" fmla="*/ 1597890 h 2152072"/>
              <a:gd name="connsiteX68" fmla="*/ 1862520 w 3580483"/>
              <a:gd name="connsiteY68" fmla="*/ 1616363 h 2152072"/>
              <a:gd name="connsiteX69" fmla="*/ 1908701 w 3580483"/>
              <a:gd name="connsiteY69" fmla="*/ 1671781 h 2152072"/>
              <a:gd name="connsiteX70" fmla="*/ 1945647 w 3580483"/>
              <a:gd name="connsiteY70" fmla="*/ 1727200 h 2152072"/>
              <a:gd name="connsiteX71" fmla="*/ 2001065 w 3580483"/>
              <a:gd name="connsiteY71" fmla="*/ 1764145 h 2152072"/>
              <a:gd name="connsiteX72" fmla="*/ 2121138 w 3580483"/>
              <a:gd name="connsiteY72" fmla="*/ 1754909 h 2152072"/>
              <a:gd name="connsiteX73" fmla="*/ 2167320 w 3580483"/>
              <a:gd name="connsiteY73" fmla="*/ 1708727 h 2152072"/>
              <a:gd name="connsiteX74" fmla="*/ 2195029 w 3580483"/>
              <a:gd name="connsiteY74" fmla="*/ 1699490 h 2152072"/>
              <a:gd name="connsiteX75" fmla="*/ 2250447 w 3580483"/>
              <a:gd name="connsiteY75" fmla="*/ 1708727 h 2152072"/>
              <a:gd name="connsiteX76" fmla="*/ 2287392 w 3580483"/>
              <a:gd name="connsiteY76" fmla="*/ 1764145 h 2152072"/>
              <a:gd name="connsiteX77" fmla="*/ 2305865 w 3580483"/>
              <a:gd name="connsiteY77" fmla="*/ 1791854 h 2152072"/>
              <a:gd name="connsiteX78" fmla="*/ 2315101 w 3580483"/>
              <a:gd name="connsiteY78" fmla="*/ 1819563 h 2152072"/>
              <a:gd name="connsiteX79" fmla="*/ 2333574 w 3580483"/>
              <a:gd name="connsiteY79" fmla="*/ 1847272 h 2152072"/>
              <a:gd name="connsiteX80" fmla="*/ 2361283 w 3580483"/>
              <a:gd name="connsiteY80" fmla="*/ 1939636 h 2152072"/>
              <a:gd name="connsiteX81" fmla="*/ 2388992 w 3580483"/>
              <a:gd name="connsiteY81" fmla="*/ 1967345 h 2152072"/>
              <a:gd name="connsiteX82" fmla="*/ 2425938 w 3580483"/>
              <a:gd name="connsiteY82" fmla="*/ 2013527 h 2152072"/>
              <a:gd name="connsiteX83" fmla="*/ 2444410 w 3580483"/>
              <a:gd name="connsiteY83" fmla="*/ 2041236 h 2152072"/>
              <a:gd name="connsiteX84" fmla="*/ 2536774 w 3580483"/>
              <a:gd name="connsiteY84" fmla="*/ 2068945 h 2152072"/>
              <a:gd name="connsiteX85" fmla="*/ 2629138 w 3580483"/>
              <a:gd name="connsiteY85" fmla="*/ 2059709 h 2152072"/>
              <a:gd name="connsiteX86" fmla="*/ 2656847 w 3580483"/>
              <a:gd name="connsiteY86" fmla="*/ 2050472 h 2152072"/>
              <a:gd name="connsiteX87" fmla="*/ 2684556 w 3580483"/>
              <a:gd name="connsiteY87" fmla="*/ 2022763 h 2152072"/>
              <a:gd name="connsiteX88" fmla="*/ 2786156 w 3580483"/>
              <a:gd name="connsiteY88" fmla="*/ 1967345 h 2152072"/>
              <a:gd name="connsiteX89" fmla="*/ 2850810 w 3580483"/>
              <a:gd name="connsiteY89" fmla="*/ 1921163 h 2152072"/>
              <a:gd name="connsiteX90" fmla="*/ 2878520 w 3580483"/>
              <a:gd name="connsiteY90" fmla="*/ 1902690 h 2152072"/>
              <a:gd name="connsiteX91" fmla="*/ 2924701 w 3580483"/>
              <a:gd name="connsiteY91" fmla="*/ 1893454 h 2152072"/>
              <a:gd name="connsiteX92" fmla="*/ 3026301 w 3580483"/>
              <a:gd name="connsiteY92" fmla="*/ 1847272 h 2152072"/>
              <a:gd name="connsiteX93" fmla="*/ 3155610 w 3580483"/>
              <a:gd name="connsiteY93" fmla="*/ 1838036 h 2152072"/>
              <a:gd name="connsiteX94" fmla="*/ 3229501 w 3580483"/>
              <a:gd name="connsiteY94" fmla="*/ 1828800 h 2152072"/>
              <a:gd name="connsiteX95" fmla="*/ 3257210 w 3580483"/>
              <a:gd name="connsiteY95" fmla="*/ 1819563 h 2152072"/>
              <a:gd name="connsiteX96" fmla="*/ 3303392 w 3580483"/>
              <a:gd name="connsiteY96" fmla="*/ 1810327 h 2152072"/>
              <a:gd name="connsiteX97" fmla="*/ 3340338 w 3580483"/>
              <a:gd name="connsiteY97" fmla="*/ 1782618 h 2152072"/>
              <a:gd name="connsiteX98" fmla="*/ 3404992 w 3580483"/>
              <a:gd name="connsiteY98" fmla="*/ 1699490 h 2152072"/>
              <a:gd name="connsiteX99" fmla="*/ 3414229 w 3580483"/>
              <a:gd name="connsiteY99" fmla="*/ 1671781 h 2152072"/>
              <a:gd name="connsiteX100" fmla="*/ 3441938 w 3580483"/>
              <a:gd name="connsiteY100" fmla="*/ 1625600 h 2152072"/>
              <a:gd name="connsiteX101" fmla="*/ 3451174 w 3580483"/>
              <a:gd name="connsiteY101" fmla="*/ 1579418 h 2152072"/>
              <a:gd name="connsiteX102" fmla="*/ 3478883 w 3580483"/>
              <a:gd name="connsiteY102" fmla="*/ 1505527 h 2152072"/>
              <a:gd name="connsiteX103" fmla="*/ 3460410 w 3580483"/>
              <a:gd name="connsiteY103" fmla="*/ 1330036 h 2152072"/>
              <a:gd name="connsiteX104" fmla="*/ 3441938 w 3580483"/>
              <a:gd name="connsiteY104" fmla="*/ 1283854 h 2152072"/>
              <a:gd name="connsiteX105" fmla="*/ 3423465 w 3580483"/>
              <a:gd name="connsiteY105" fmla="*/ 1191490 h 2152072"/>
              <a:gd name="connsiteX106" fmla="*/ 3441938 w 3580483"/>
              <a:gd name="connsiteY106" fmla="*/ 997527 h 2152072"/>
              <a:gd name="connsiteX107" fmla="*/ 3478883 w 3580483"/>
              <a:gd name="connsiteY107" fmla="*/ 914400 h 2152072"/>
              <a:gd name="connsiteX108" fmla="*/ 3497356 w 3580483"/>
              <a:gd name="connsiteY108" fmla="*/ 858981 h 2152072"/>
              <a:gd name="connsiteX109" fmla="*/ 3506592 w 3580483"/>
              <a:gd name="connsiteY109" fmla="*/ 822036 h 2152072"/>
              <a:gd name="connsiteX110" fmla="*/ 3543538 w 3580483"/>
              <a:gd name="connsiteY110" fmla="*/ 729672 h 2152072"/>
              <a:gd name="connsiteX111" fmla="*/ 3552774 w 3580483"/>
              <a:gd name="connsiteY111" fmla="*/ 683490 h 2152072"/>
              <a:gd name="connsiteX112" fmla="*/ 3571247 w 3580483"/>
              <a:gd name="connsiteY112" fmla="*/ 637309 h 2152072"/>
              <a:gd name="connsiteX113" fmla="*/ 3580483 w 3580483"/>
              <a:gd name="connsiteY113" fmla="*/ 554181 h 2152072"/>
              <a:gd name="connsiteX114" fmla="*/ 3571247 w 3580483"/>
              <a:gd name="connsiteY114" fmla="*/ 480290 h 2152072"/>
              <a:gd name="connsiteX115" fmla="*/ 3506592 w 3580483"/>
              <a:gd name="connsiteY115" fmla="*/ 397163 h 2152072"/>
              <a:gd name="connsiteX116" fmla="*/ 3423465 w 3580483"/>
              <a:gd name="connsiteY116" fmla="*/ 323272 h 2152072"/>
              <a:gd name="connsiteX117" fmla="*/ 3404992 w 3580483"/>
              <a:gd name="connsiteY117" fmla="*/ 295563 h 2152072"/>
              <a:gd name="connsiteX118" fmla="*/ 3266447 w 3580483"/>
              <a:gd name="connsiteY118" fmla="*/ 230909 h 2152072"/>
              <a:gd name="connsiteX119" fmla="*/ 3146374 w 3580483"/>
              <a:gd name="connsiteY119" fmla="*/ 184727 h 2152072"/>
              <a:gd name="connsiteX120" fmla="*/ 3090956 w 3580483"/>
              <a:gd name="connsiteY120" fmla="*/ 147781 h 2152072"/>
              <a:gd name="connsiteX121" fmla="*/ 2980120 w 3580483"/>
              <a:gd name="connsiteY121" fmla="*/ 120072 h 2152072"/>
              <a:gd name="connsiteX122" fmla="*/ 2952410 w 3580483"/>
              <a:gd name="connsiteY122" fmla="*/ 110836 h 2152072"/>
              <a:gd name="connsiteX123" fmla="*/ 2878520 w 3580483"/>
              <a:gd name="connsiteY123" fmla="*/ 101600 h 2152072"/>
              <a:gd name="connsiteX124" fmla="*/ 2832338 w 3580483"/>
              <a:gd name="connsiteY124" fmla="*/ 92363 h 2152072"/>
              <a:gd name="connsiteX125" fmla="*/ 2795392 w 3580483"/>
              <a:gd name="connsiteY125" fmla="*/ 83127 h 2152072"/>
              <a:gd name="connsiteX126" fmla="*/ 2130374 w 3580483"/>
              <a:gd name="connsiteY126" fmla="*/ 73890 h 2152072"/>
              <a:gd name="connsiteX127" fmla="*/ 2093429 w 3580483"/>
              <a:gd name="connsiteY127" fmla="*/ 64654 h 2152072"/>
              <a:gd name="connsiteX128" fmla="*/ 2038010 w 3580483"/>
              <a:gd name="connsiteY128" fmla="*/ 55418 h 2152072"/>
              <a:gd name="connsiteX129" fmla="*/ 2001065 w 3580483"/>
              <a:gd name="connsiteY129" fmla="*/ 36945 h 2152072"/>
              <a:gd name="connsiteX130" fmla="*/ 1927174 w 3580483"/>
              <a:gd name="connsiteY130" fmla="*/ 18472 h 2152072"/>
              <a:gd name="connsiteX131" fmla="*/ 1816338 w 3580483"/>
              <a:gd name="connsiteY131" fmla="*/ 0 h 2152072"/>
              <a:gd name="connsiteX132" fmla="*/ 1594665 w 3580483"/>
              <a:gd name="connsiteY132" fmla="*/ 9236 h 2152072"/>
              <a:gd name="connsiteX133" fmla="*/ 1566956 w 3580483"/>
              <a:gd name="connsiteY133" fmla="*/ 18472 h 2152072"/>
              <a:gd name="connsiteX134" fmla="*/ 1502301 w 3580483"/>
              <a:gd name="connsiteY134" fmla="*/ 36945 h 2152072"/>
              <a:gd name="connsiteX135" fmla="*/ 1446883 w 3580483"/>
              <a:gd name="connsiteY135" fmla="*/ 73890 h 2152072"/>
              <a:gd name="connsiteX136" fmla="*/ 1400701 w 3580483"/>
              <a:gd name="connsiteY136" fmla="*/ 120072 h 2152072"/>
              <a:gd name="connsiteX137" fmla="*/ 1391465 w 3580483"/>
              <a:gd name="connsiteY137" fmla="*/ 147781 h 2152072"/>
              <a:gd name="connsiteX138" fmla="*/ 1308338 w 3580483"/>
              <a:gd name="connsiteY138" fmla="*/ 138545 h 215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580483" h="2152072">
                <a:moveTo>
                  <a:pt x="1308338" y="138545"/>
                </a:moveTo>
                <a:lnTo>
                  <a:pt x="1308338" y="138545"/>
                </a:lnTo>
                <a:cubicBezTo>
                  <a:pt x="1296023" y="163175"/>
                  <a:pt x="1284578" y="188261"/>
                  <a:pt x="1271392" y="212436"/>
                </a:cubicBezTo>
                <a:cubicBezTo>
                  <a:pt x="1266076" y="222181"/>
                  <a:pt x="1257884" y="230216"/>
                  <a:pt x="1252920" y="240145"/>
                </a:cubicBezTo>
                <a:cubicBezTo>
                  <a:pt x="1242828" y="260329"/>
                  <a:pt x="1238966" y="294455"/>
                  <a:pt x="1234447" y="314036"/>
                </a:cubicBezTo>
                <a:cubicBezTo>
                  <a:pt x="1228738" y="338774"/>
                  <a:pt x="1215974" y="387927"/>
                  <a:pt x="1215974" y="387927"/>
                </a:cubicBezTo>
                <a:cubicBezTo>
                  <a:pt x="1219053" y="431030"/>
                  <a:pt x="1220161" y="474319"/>
                  <a:pt x="1225210" y="517236"/>
                </a:cubicBezTo>
                <a:cubicBezTo>
                  <a:pt x="1226348" y="526905"/>
                  <a:pt x="1232086" y="535500"/>
                  <a:pt x="1234447" y="544945"/>
                </a:cubicBezTo>
                <a:lnTo>
                  <a:pt x="1252920" y="618836"/>
                </a:lnTo>
                <a:cubicBezTo>
                  <a:pt x="1255999" y="637309"/>
                  <a:pt x="1257614" y="656086"/>
                  <a:pt x="1262156" y="674254"/>
                </a:cubicBezTo>
                <a:cubicBezTo>
                  <a:pt x="1266879" y="693145"/>
                  <a:pt x="1280629" y="729672"/>
                  <a:pt x="1280629" y="729672"/>
                </a:cubicBezTo>
                <a:cubicBezTo>
                  <a:pt x="1279476" y="746970"/>
                  <a:pt x="1284191" y="851856"/>
                  <a:pt x="1262156" y="895927"/>
                </a:cubicBezTo>
                <a:cubicBezTo>
                  <a:pt x="1257192" y="905856"/>
                  <a:pt x="1252351" y="916701"/>
                  <a:pt x="1243683" y="923636"/>
                </a:cubicBezTo>
                <a:cubicBezTo>
                  <a:pt x="1236080" y="929718"/>
                  <a:pt x="1225210" y="929793"/>
                  <a:pt x="1215974" y="932872"/>
                </a:cubicBezTo>
                <a:cubicBezTo>
                  <a:pt x="1136563" y="985813"/>
                  <a:pt x="1237036" y="922341"/>
                  <a:pt x="1160556" y="960581"/>
                </a:cubicBezTo>
                <a:cubicBezTo>
                  <a:pt x="1150627" y="965545"/>
                  <a:pt x="1142991" y="974545"/>
                  <a:pt x="1132847" y="979054"/>
                </a:cubicBezTo>
                <a:cubicBezTo>
                  <a:pt x="1132834" y="979060"/>
                  <a:pt x="1063582" y="1002142"/>
                  <a:pt x="1049720" y="1006763"/>
                </a:cubicBezTo>
                <a:cubicBezTo>
                  <a:pt x="1049718" y="1006764"/>
                  <a:pt x="994304" y="1025236"/>
                  <a:pt x="994301" y="1025236"/>
                </a:cubicBezTo>
                <a:cubicBezTo>
                  <a:pt x="929647" y="1028315"/>
                  <a:pt x="865044" y="1032813"/>
                  <a:pt x="800338" y="1034472"/>
                </a:cubicBezTo>
                <a:lnTo>
                  <a:pt x="273865" y="1043709"/>
                </a:lnTo>
                <a:cubicBezTo>
                  <a:pt x="211260" y="1064577"/>
                  <a:pt x="287642" y="1040953"/>
                  <a:pt x="181501" y="1062181"/>
                </a:cubicBezTo>
                <a:cubicBezTo>
                  <a:pt x="171954" y="1064090"/>
                  <a:pt x="163028" y="1068339"/>
                  <a:pt x="153792" y="1071418"/>
                </a:cubicBezTo>
                <a:cubicBezTo>
                  <a:pt x="135319" y="1089891"/>
                  <a:pt x="106635" y="1102052"/>
                  <a:pt x="98374" y="1126836"/>
                </a:cubicBezTo>
                <a:cubicBezTo>
                  <a:pt x="76713" y="1191822"/>
                  <a:pt x="104907" y="1111591"/>
                  <a:pt x="70665" y="1191490"/>
                </a:cubicBezTo>
                <a:cubicBezTo>
                  <a:pt x="66830" y="1200439"/>
                  <a:pt x="66157" y="1210689"/>
                  <a:pt x="61429" y="1219200"/>
                </a:cubicBezTo>
                <a:cubicBezTo>
                  <a:pt x="50647" y="1238608"/>
                  <a:pt x="24483" y="1274618"/>
                  <a:pt x="24483" y="1274618"/>
                </a:cubicBezTo>
                <a:cubicBezTo>
                  <a:pt x="21404" y="1286933"/>
                  <a:pt x="18734" y="1299357"/>
                  <a:pt x="15247" y="1311563"/>
                </a:cubicBezTo>
                <a:cubicBezTo>
                  <a:pt x="3073" y="1354171"/>
                  <a:pt x="-11903" y="1362670"/>
                  <a:pt x="15247" y="1422400"/>
                </a:cubicBezTo>
                <a:cubicBezTo>
                  <a:pt x="24956" y="1443759"/>
                  <a:pt x="112417" y="1449755"/>
                  <a:pt x="116847" y="1450109"/>
                </a:cubicBezTo>
                <a:cubicBezTo>
                  <a:pt x="172174" y="1454535"/>
                  <a:pt x="227683" y="1456266"/>
                  <a:pt x="283101" y="1459345"/>
                </a:cubicBezTo>
                <a:cubicBezTo>
                  <a:pt x="292337" y="1462424"/>
                  <a:pt x="309068" y="1459002"/>
                  <a:pt x="310810" y="1468581"/>
                </a:cubicBezTo>
                <a:cubicBezTo>
                  <a:pt x="322969" y="1535454"/>
                  <a:pt x="313872" y="1555314"/>
                  <a:pt x="273865" y="1588654"/>
                </a:cubicBezTo>
                <a:cubicBezTo>
                  <a:pt x="265337" y="1595761"/>
                  <a:pt x="255392" y="1600969"/>
                  <a:pt x="246156" y="1607127"/>
                </a:cubicBezTo>
                <a:cubicBezTo>
                  <a:pt x="239998" y="1616363"/>
                  <a:pt x="235532" y="1626987"/>
                  <a:pt x="227683" y="1634836"/>
                </a:cubicBezTo>
                <a:cubicBezTo>
                  <a:pt x="219834" y="1642685"/>
                  <a:pt x="205857" y="1643896"/>
                  <a:pt x="199974" y="1653309"/>
                </a:cubicBezTo>
                <a:cubicBezTo>
                  <a:pt x="190603" y="1668302"/>
                  <a:pt x="177673" y="1724041"/>
                  <a:pt x="172265" y="1745672"/>
                </a:cubicBezTo>
                <a:cubicBezTo>
                  <a:pt x="175344" y="1804169"/>
                  <a:pt x="170013" y="1863723"/>
                  <a:pt x="181501" y="1921163"/>
                </a:cubicBezTo>
                <a:cubicBezTo>
                  <a:pt x="188873" y="1958022"/>
                  <a:pt x="224411" y="1978196"/>
                  <a:pt x="246156" y="2004290"/>
                </a:cubicBezTo>
                <a:cubicBezTo>
                  <a:pt x="253263" y="2012818"/>
                  <a:pt x="255961" y="2025065"/>
                  <a:pt x="264629" y="2032000"/>
                </a:cubicBezTo>
                <a:cubicBezTo>
                  <a:pt x="272231" y="2038082"/>
                  <a:pt x="283102" y="2038157"/>
                  <a:pt x="292338" y="2041236"/>
                </a:cubicBezTo>
                <a:cubicBezTo>
                  <a:pt x="310811" y="2053551"/>
                  <a:pt x="326694" y="2071160"/>
                  <a:pt x="347756" y="2078181"/>
                </a:cubicBezTo>
                <a:cubicBezTo>
                  <a:pt x="356992" y="2081260"/>
                  <a:pt x="366757" y="2083064"/>
                  <a:pt x="375465" y="2087418"/>
                </a:cubicBezTo>
                <a:cubicBezTo>
                  <a:pt x="385394" y="2092382"/>
                  <a:pt x="392643" y="2102380"/>
                  <a:pt x="403174" y="2105890"/>
                </a:cubicBezTo>
                <a:cubicBezTo>
                  <a:pt x="420940" y="2111812"/>
                  <a:pt x="440119" y="2112048"/>
                  <a:pt x="458592" y="2115127"/>
                </a:cubicBezTo>
                <a:cubicBezTo>
                  <a:pt x="523247" y="2112048"/>
                  <a:pt x="588910" y="2117676"/>
                  <a:pt x="652556" y="2105890"/>
                </a:cubicBezTo>
                <a:cubicBezTo>
                  <a:pt x="674386" y="2101847"/>
                  <a:pt x="707974" y="2068945"/>
                  <a:pt x="707974" y="2068945"/>
                </a:cubicBezTo>
                <a:cubicBezTo>
                  <a:pt x="751077" y="2072024"/>
                  <a:pt x="794658" y="2071077"/>
                  <a:pt x="837283" y="2078181"/>
                </a:cubicBezTo>
                <a:cubicBezTo>
                  <a:pt x="850865" y="2080445"/>
                  <a:pt x="861445" y="2091540"/>
                  <a:pt x="874229" y="2096654"/>
                </a:cubicBezTo>
                <a:cubicBezTo>
                  <a:pt x="892308" y="2103886"/>
                  <a:pt x="910756" y="2110404"/>
                  <a:pt x="929647" y="2115127"/>
                </a:cubicBezTo>
                <a:cubicBezTo>
                  <a:pt x="954277" y="2121285"/>
                  <a:pt x="979452" y="2125572"/>
                  <a:pt x="1003538" y="2133600"/>
                </a:cubicBezTo>
                <a:lnTo>
                  <a:pt x="1058956" y="2152072"/>
                </a:lnTo>
                <a:cubicBezTo>
                  <a:pt x="1102059" y="2148993"/>
                  <a:pt x="1145386" y="2148196"/>
                  <a:pt x="1188265" y="2142836"/>
                </a:cubicBezTo>
                <a:cubicBezTo>
                  <a:pt x="1230184" y="2137596"/>
                  <a:pt x="1275596" y="2125621"/>
                  <a:pt x="1317574" y="2115127"/>
                </a:cubicBezTo>
                <a:cubicBezTo>
                  <a:pt x="1328465" y="2109682"/>
                  <a:pt x="1372074" y="2089786"/>
                  <a:pt x="1382229" y="2078181"/>
                </a:cubicBezTo>
                <a:cubicBezTo>
                  <a:pt x="1396849" y="2061473"/>
                  <a:pt x="1419174" y="2022763"/>
                  <a:pt x="1419174" y="2022763"/>
                </a:cubicBezTo>
                <a:cubicBezTo>
                  <a:pt x="1442387" y="1953123"/>
                  <a:pt x="1411076" y="2038957"/>
                  <a:pt x="1446883" y="1967345"/>
                </a:cubicBezTo>
                <a:cubicBezTo>
                  <a:pt x="1454268" y="1952576"/>
                  <a:pt x="1461408" y="1916507"/>
                  <a:pt x="1465356" y="1902690"/>
                </a:cubicBezTo>
                <a:cubicBezTo>
                  <a:pt x="1491871" y="1809885"/>
                  <a:pt x="1454936" y="1953599"/>
                  <a:pt x="1483829" y="1838036"/>
                </a:cubicBezTo>
                <a:cubicBezTo>
                  <a:pt x="1476566" y="1758145"/>
                  <a:pt x="1481674" y="1756604"/>
                  <a:pt x="1465356" y="1699490"/>
                </a:cubicBezTo>
                <a:cubicBezTo>
                  <a:pt x="1462681" y="1690129"/>
                  <a:pt x="1462202" y="1679383"/>
                  <a:pt x="1456120" y="1671781"/>
                </a:cubicBezTo>
                <a:cubicBezTo>
                  <a:pt x="1449185" y="1663113"/>
                  <a:pt x="1437647" y="1659466"/>
                  <a:pt x="1428410" y="1653309"/>
                </a:cubicBezTo>
                <a:cubicBezTo>
                  <a:pt x="1431489" y="1640994"/>
                  <a:pt x="1428159" y="1624797"/>
                  <a:pt x="1437647" y="1616363"/>
                </a:cubicBezTo>
                <a:cubicBezTo>
                  <a:pt x="1458229" y="1598068"/>
                  <a:pt x="1486908" y="1591733"/>
                  <a:pt x="1511538" y="1579418"/>
                </a:cubicBezTo>
                <a:cubicBezTo>
                  <a:pt x="1537977" y="1566198"/>
                  <a:pt x="1549007" y="1558505"/>
                  <a:pt x="1576192" y="1551709"/>
                </a:cubicBezTo>
                <a:cubicBezTo>
                  <a:pt x="1591422" y="1547901"/>
                  <a:pt x="1606980" y="1545551"/>
                  <a:pt x="1622374" y="1542472"/>
                </a:cubicBezTo>
                <a:cubicBezTo>
                  <a:pt x="1665477" y="1545551"/>
                  <a:pt x="1708734" y="1546937"/>
                  <a:pt x="1751683" y="1551709"/>
                </a:cubicBezTo>
                <a:cubicBezTo>
                  <a:pt x="1764300" y="1553111"/>
                  <a:pt x="1777532" y="1554780"/>
                  <a:pt x="1788629" y="1560945"/>
                </a:cubicBezTo>
                <a:cubicBezTo>
                  <a:pt x="1805862" y="1570519"/>
                  <a:pt x="1819039" y="1586062"/>
                  <a:pt x="1834810" y="1597890"/>
                </a:cubicBezTo>
                <a:cubicBezTo>
                  <a:pt x="1843691" y="1604551"/>
                  <a:pt x="1853283" y="1610205"/>
                  <a:pt x="1862520" y="1616363"/>
                </a:cubicBezTo>
                <a:cubicBezTo>
                  <a:pt x="1928519" y="1715365"/>
                  <a:pt x="1825743" y="1565120"/>
                  <a:pt x="1908701" y="1671781"/>
                </a:cubicBezTo>
                <a:cubicBezTo>
                  <a:pt x="1922332" y="1689306"/>
                  <a:pt x="1927174" y="1714885"/>
                  <a:pt x="1945647" y="1727200"/>
                </a:cubicBezTo>
                <a:lnTo>
                  <a:pt x="2001065" y="1764145"/>
                </a:lnTo>
                <a:cubicBezTo>
                  <a:pt x="2041089" y="1761066"/>
                  <a:pt x="2081683" y="1762307"/>
                  <a:pt x="2121138" y="1754909"/>
                </a:cubicBezTo>
                <a:cubicBezTo>
                  <a:pt x="2157328" y="1748123"/>
                  <a:pt x="2143445" y="1727827"/>
                  <a:pt x="2167320" y="1708727"/>
                </a:cubicBezTo>
                <a:cubicBezTo>
                  <a:pt x="2174923" y="1702645"/>
                  <a:pt x="2185793" y="1702569"/>
                  <a:pt x="2195029" y="1699490"/>
                </a:cubicBezTo>
                <a:cubicBezTo>
                  <a:pt x="2213502" y="1702569"/>
                  <a:pt x="2233334" y="1701121"/>
                  <a:pt x="2250447" y="1708727"/>
                </a:cubicBezTo>
                <a:cubicBezTo>
                  <a:pt x="2284215" y="1723735"/>
                  <a:pt x="2274640" y="1738642"/>
                  <a:pt x="2287392" y="1764145"/>
                </a:cubicBezTo>
                <a:cubicBezTo>
                  <a:pt x="2292356" y="1774074"/>
                  <a:pt x="2299707" y="1782618"/>
                  <a:pt x="2305865" y="1791854"/>
                </a:cubicBezTo>
                <a:cubicBezTo>
                  <a:pt x="2308944" y="1801090"/>
                  <a:pt x="2310747" y="1810855"/>
                  <a:pt x="2315101" y="1819563"/>
                </a:cubicBezTo>
                <a:cubicBezTo>
                  <a:pt x="2320065" y="1829492"/>
                  <a:pt x="2329201" y="1837069"/>
                  <a:pt x="2333574" y="1847272"/>
                </a:cubicBezTo>
                <a:cubicBezTo>
                  <a:pt x="2342993" y="1869250"/>
                  <a:pt x="2345759" y="1924112"/>
                  <a:pt x="2361283" y="1939636"/>
                </a:cubicBezTo>
                <a:lnTo>
                  <a:pt x="2388992" y="1967345"/>
                </a:lnTo>
                <a:cubicBezTo>
                  <a:pt x="2406975" y="2021290"/>
                  <a:pt x="2384159" y="1971747"/>
                  <a:pt x="2425938" y="2013527"/>
                </a:cubicBezTo>
                <a:cubicBezTo>
                  <a:pt x="2433787" y="2021376"/>
                  <a:pt x="2434997" y="2035353"/>
                  <a:pt x="2444410" y="2041236"/>
                </a:cubicBezTo>
                <a:cubicBezTo>
                  <a:pt x="2459402" y="2050606"/>
                  <a:pt x="2515143" y="2063537"/>
                  <a:pt x="2536774" y="2068945"/>
                </a:cubicBezTo>
                <a:cubicBezTo>
                  <a:pt x="2567562" y="2065866"/>
                  <a:pt x="2598556" y="2064414"/>
                  <a:pt x="2629138" y="2059709"/>
                </a:cubicBezTo>
                <a:cubicBezTo>
                  <a:pt x="2638761" y="2058229"/>
                  <a:pt x="2648746" y="2055873"/>
                  <a:pt x="2656847" y="2050472"/>
                </a:cubicBezTo>
                <a:cubicBezTo>
                  <a:pt x="2667715" y="2043226"/>
                  <a:pt x="2674245" y="2030782"/>
                  <a:pt x="2684556" y="2022763"/>
                </a:cubicBezTo>
                <a:cubicBezTo>
                  <a:pt x="2758284" y="1965419"/>
                  <a:pt x="2715989" y="2002429"/>
                  <a:pt x="2786156" y="1967345"/>
                </a:cubicBezTo>
                <a:cubicBezTo>
                  <a:pt x="2800667" y="1960090"/>
                  <a:pt x="2841049" y="1928135"/>
                  <a:pt x="2850810" y="1921163"/>
                </a:cubicBezTo>
                <a:cubicBezTo>
                  <a:pt x="2859843" y="1914711"/>
                  <a:pt x="2868126" y="1906588"/>
                  <a:pt x="2878520" y="1902690"/>
                </a:cubicBezTo>
                <a:cubicBezTo>
                  <a:pt x="2893219" y="1897178"/>
                  <a:pt x="2909307" y="1896533"/>
                  <a:pt x="2924701" y="1893454"/>
                </a:cubicBezTo>
                <a:cubicBezTo>
                  <a:pt x="2937327" y="1887141"/>
                  <a:pt x="3007200" y="1850288"/>
                  <a:pt x="3026301" y="1847272"/>
                </a:cubicBezTo>
                <a:cubicBezTo>
                  <a:pt x="3068985" y="1840532"/>
                  <a:pt x="3112575" y="1841948"/>
                  <a:pt x="3155610" y="1838036"/>
                </a:cubicBezTo>
                <a:cubicBezTo>
                  <a:pt x="3180330" y="1835789"/>
                  <a:pt x="3204871" y="1831879"/>
                  <a:pt x="3229501" y="1828800"/>
                </a:cubicBezTo>
                <a:cubicBezTo>
                  <a:pt x="3238737" y="1825721"/>
                  <a:pt x="3247765" y="1821924"/>
                  <a:pt x="3257210" y="1819563"/>
                </a:cubicBezTo>
                <a:cubicBezTo>
                  <a:pt x="3272440" y="1815755"/>
                  <a:pt x="3289046" y="1816703"/>
                  <a:pt x="3303392" y="1810327"/>
                </a:cubicBezTo>
                <a:cubicBezTo>
                  <a:pt x="3317459" y="1804075"/>
                  <a:pt x="3328650" y="1792636"/>
                  <a:pt x="3340338" y="1782618"/>
                </a:cubicBezTo>
                <a:cubicBezTo>
                  <a:pt x="3368897" y="1758139"/>
                  <a:pt x="3386040" y="1733604"/>
                  <a:pt x="3404992" y="1699490"/>
                </a:cubicBezTo>
                <a:cubicBezTo>
                  <a:pt x="3409720" y="1690979"/>
                  <a:pt x="3409875" y="1680489"/>
                  <a:pt x="3414229" y="1671781"/>
                </a:cubicBezTo>
                <a:cubicBezTo>
                  <a:pt x="3422258" y="1655724"/>
                  <a:pt x="3432702" y="1640994"/>
                  <a:pt x="3441938" y="1625600"/>
                </a:cubicBezTo>
                <a:cubicBezTo>
                  <a:pt x="3445017" y="1610206"/>
                  <a:pt x="3447367" y="1594648"/>
                  <a:pt x="3451174" y="1579418"/>
                </a:cubicBezTo>
                <a:cubicBezTo>
                  <a:pt x="3456001" y="1560109"/>
                  <a:pt x="3473231" y="1519657"/>
                  <a:pt x="3478883" y="1505527"/>
                </a:cubicBezTo>
                <a:cubicBezTo>
                  <a:pt x="3476145" y="1467187"/>
                  <a:pt x="3475355" y="1379854"/>
                  <a:pt x="3460410" y="1330036"/>
                </a:cubicBezTo>
                <a:cubicBezTo>
                  <a:pt x="3455646" y="1314155"/>
                  <a:pt x="3447181" y="1299583"/>
                  <a:pt x="3441938" y="1283854"/>
                </a:cubicBezTo>
                <a:cubicBezTo>
                  <a:pt x="3432750" y="1256289"/>
                  <a:pt x="3428014" y="1218788"/>
                  <a:pt x="3423465" y="1191490"/>
                </a:cubicBezTo>
                <a:cubicBezTo>
                  <a:pt x="3428726" y="1107317"/>
                  <a:pt x="3424597" y="1066891"/>
                  <a:pt x="3441938" y="997527"/>
                </a:cubicBezTo>
                <a:cubicBezTo>
                  <a:pt x="3451631" y="958757"/>
                  <a:pt x="3459705" y="960426"/>
                  <a:pt x="3478883" y="914400"/>
                </a:cubicBezTo>
                <a:cubicBezTo>
                  <a:pt x="3486372" y="896426"/>
                  <a:pt x="3491761" y="877632"/>
                  <a:pt x="3497356" y="858981"/>
                </a:cubicBezTo>
                <a:cubicBezTo>
                  <a:pt x="3501004" y="846822"/>
                  <a:pt x="3502323" y="833990"/>
                  <a:pt x="3506592" y="822036"/>
                </a:cubicBezTo>
                <a:cubicBezTo>
                  <a:pt x="3517745" y="790808"/>
                  <a:pt x="3543538" y="729672"/>
                  <a:pt x="3543538" y="729672"/>
                </a:cubicBezTo>
                <a:cubicBezTo>
                  <a:pt x="3546617" y="714278"/>
                  <a:pt x="3548263" y="698527"/>
                  <a:pt x="3552774" y="683490"/>
                </a:cubicBezTo>
                <a:cubicBezTo>
                  <a:pt x="3557538" y="667610"/>
                  <a:pt x="3567773" y="653521"/>
                  <a:pt x="3571247" y="637309"/>
                </a:cubicBezTo>
                <a:cubicBezTo>
                  <a:pt x="3577089" y="610048"/>
                  <a:pt x="3577404" y="581890"/>
                  <a:pt x="3580483" y="554181"/>
                </a:cubicBezTo>
                <a:cubicBezTo>
                  <a:pt x="3577404" y="529551"/>
                  <a:pt x="3578547" y="504014"/>
                  <a:pt x="3571247" y="480290"/>
                </a:cubicBezTo>
                <a:cubicBezTo>
                  <a:pt x="3558663" y="439392"/>
                  <a:pt x="3532865" y="427189"/>
                  <a:pt x="3506592" y="397163"/>
                </a:cubicBezTo>
                <a:cubicBezTo>
                  <a:pt x="3449150" y="331515"/>
                  <a:pt x="3515362" y="384537"/>
                  <a:pt x="3423465" y="323272"/>
                </a:cubicBezTo>
                <a:cubicBezTo>
                  <a:pt x="3417307" y="314036"/>
                  <a:pt x="3414330" y="301566"/>
                  <a:pt x="3404992" y="295563"/>
                </a:cubicBezTo>
                <a:cubicBezTo>
                  <a:pt x="3212572" y="171865"/>
                  <a:pt x="3350520" y="268274"/>
                  <a:pt x="3266447" y="230909"/>
                </a:cubicBezTo>
                <a:cubicBezTo>
                  <a:pt x="3164565" y="185629"/>
                  <a:pt x="3259556" y="217065"/>
                  <a:pt x="3146374" y="184727"/>
                </a:cubicBezTo>
                <a:cubicBezTo>
                  <a:pt x="3127901" y="172412"/>
                  <a:pt x="3112018" y="154802"/>
                  <a:pt x="3090956" y="147781"/>
                </a:cubicBezTo>
                <a:cubicBezTo>
                  <a:pt x="2978979" y="110457"/>
                  <a:pt x="3092055" y="144947"/>
                  <a:pt x="2980120" y="120072"/>
                </a:cubicBezTo>
                <a:cubicBezTo>
                  <a:pt x="2970616" y="117960"/>
                  <a:pt x="2961989" y="112578"/>
                  <a:pt x="2952410" y="110836"/>
                </a:cubicBezTo>
                <a:cubicBezTo>
                  <a:pt x="2927989" y="106396"/>
                  <a:pt x="2903053" y="105374"/>
                  <a:pt x="2878520" y="101600"/>
                </a:cubicBezTo>
                <a:cubicBezTo>
                  <a:pt x="2863004" y="99213"/>
                  <a:pt x="2847663" y="95769"/>
                  <a:pt x="2832338" y="92363"/>
                </a:cubicBezTo>
                <a:cubicBezTo>
                  <a:pt x="2819946" y="89609"/>
                  <a:pt x="2808082" y="83461"/>
                  <a:pt x="2795392" y="83127"/>
                </a:cubicBezTo>
                <a:cubicBezTo>
                  <a:pt x="2573775" y="77295"/>
                  <a:pt x="2352047" y="76969"/>
                  <a:pt x="2130374" y="73890"/>
                </a:cubicBezTo>
                <a:cubicBezTo>
                  <a:pt x="2118059" y="70811"/>
                  <a:pt x="2105877" y="67143"/>
                  <a:pt x="2093429" y="64654"/>
                </a:cubicBezTo>
                <a:cubicBezTo>
                  <a:pt x="2075065" y="60981"/>
                  <a:pt x="2055948" y="60799"/>
                  <a:pt x="2038010" y="55418"/>
                </a:cubicBezTo>
                <a:cubicBezTo>
                  <a:pt x="2024822" y="51462"/>
                  <a:pt x="2014127" y="41299"/>
                  <a:pt x="2001065" y="36945"/>
                </a:cubicBezTo>
                <a:cubicBezTo>
                  <a:pt x="1976980" y="28916"/>
                  <a:pt x="1952069" y="23451"/>
                  <a:pt x="1927174" y="18472"/>
                </a:cubicBezTo>
                <a:cubicBezTo>
                  <a:pt x="1859645" y="4967"/>
                  <a:pt x="1896533" y="11456"/>
                  <a:pt x="1816338" y="0"/>
                </a:cubicBezTo>
                <a:cubicBezTo>
                  <a:pt x="1742447" y="3079"/>
                  <a:pt x="1668418" y="3773"/>
                  <a:pt x="1594665" y="9236"/>
                </a:cubicBezTo>
                <a:cubicBezTo>
                  <a:pt x="1584956" y="9955"/>
                  <a:pt x="1576317" y="15797"/>
                  <a:pt x="1566956" y="18472"/>
                </a:cubicBezTo>
                <a:cubicBezTo>
                  <a:pt x="1485772" y="41668"/>
                  <a:pt x="1568737" y="14800"/>
                  <a:pt x="1502301" y="36945"/>
                </a:cubicBezTo>
                <a:cubicBezTo>
                  <a:pt x="1483828" y="49260"/>
                  <a:pt x="1459198" y="55417"/>
                  <a:pt x="1446883" y="73890"/>
                </a:cubicBezTo>
                <a:cubicBezTo>
                  <a:pt x="1422253" y="110836"/>
                  <a:pt x="1437647" y="95442"/>
                  <a:pt x="1400701" y="120072"/>
                </a:cubicBezTo>
                <a:cubicBezTo>
                  <a:pt x="1397622" y="129308"/>
                  <a:pt x="1398349" y="140897"/>
                  <a:pt x="1391465" y="147781"/>
                </a:cubicBezTo>
                <a:cubicBezTo>
                  <a:pt x="1347688" y="191558"/>
                  <a:pt x="1322192" y="140084"/>
                  <a:pt x="1308338" y="13854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F5DB87-C7A8-44E2-8589-570D555364C6}"/>
              </a:ext>
            </a:extLst>
          </p:cNvPr>
          <p:cNvSpPr/>
          <p:nvPr/>
        </p:nvSpPr>
        <p:spPr>
          <a:xfrm>
            <a:off x="2474278" y="4949902"/>
            <a:ext cx="3298465" cy="1244910"/>
          </a:xfrm>
          <a:custGeom>
            <a:avLst/>
            <a:gdLst>
              <a:gd name="connsiteX0" fmla="*/ 1663613 w 3298465"/>
              <a:gd name="connsiteY0" fmla="*/ 74680 h 1244910"/>
              <a:gd name="connsiteX1" fmla="*/ 1663613 w 3298465"/>
              <a:gd name="connsiteY1" fmla="*/ 74680 h 1244910"/>
              <a:gd name="connsiteX2" fmla="*/ 1645140 w 3298465"/>
              <a:gd name="connsiteY2" fmla="*/ 222462 h 1244910"/>
              <a:gd name="connsiteX3" fmla="*/ 1617431 w 3298465"/>
              <a:gd name="connsiteY3" fmla="*/ 324062 h 1244910"/>
              <a:gd name="connsiteX4" fmla="*/ 1598958 w 3298465"/>
              <a:gd name="connsiteY4" fmla="*/ 351771 h 1244910"/>
              <a:gd name="connsiteX5" fmla="*/ 1543540 w 3298465"/>
              <a:gd name="connsiteY5" fmla="*/ 397953 h 1244910"/>
              <a:gd name="connsiteX6" fmla="*/ 1497358 w 3298465"/>
              <a:gd name="connsiteY6" fmla="*/ 434898 h 1244910"/>
              <a:gd name="connsiteX7" fmla="*/ 1432704 w 3298465"/>
              <a:gd name="connsiteY7" fmla="*/ 471843 h 1244910"/>
              <a:gd name="connsiteX8" fmla="*/ 1377286 w 3298465"/>
              <a:gd name="connsiteY8" fmla="*/ 490316 h 1244910"/>
              <a:gd name="connsiteX9" fmla="*/ 1321867 w 3298465"/>
              <a:gd name="connsiteY9" fmla="*/ 508789 h 1244910"/>
              <a:gd name="connsiteX10" fmla="*/ 1257213 w 3298465"/>
              <a:gd name="connsiteY10" fmla="*/ 518025 h 1244910"/>
              <a:gd name="connsiteX11" fmla="*/ 850813 w 3298465"/>
              <a:gd name="connsiteY11" fmla="*/ 527262 h 1244910"/>
              <a:gd name="connsiteX12" fmla="*/ 481358 w 3298465"/>
              <a:gd name="connsiteY12" fmla="*/ 518025 h 1244910"/>
              <a:gd name="connsiteX13" fmla="*/ 287395 w 3298465"/>
              <a:gd name="connsiteY13" fmla="*/ 499553 h 1244910"/>
              <a:gd name="connsiteX14" fmla="*/ 74958 w 3298465"/>
              <a:gd name="connsiteY14" fmla="*/ 508789 h 1244910"/>
              <a:gd name="connsiteX15" fmla="*/ 47249 w 3298465"/>
              <a:gd name="connsiteY15" fmla="*/ 527262 h 1244910"/>
              <a:gd name="connsiteX16" fmla="*/ 10304 w 3298465"/>
              <a:gd name="connsiteY16" fmla="*/ 582680 h 1244910"/>
              <a:gd name="connsiteX17" fmla="*/ 10304 w 3298465"/>
              <a:gd name="connsiteY17" fmla="*/ 711989 h 1244910"/>
              <a:gd name="connsiteX18" fmla="*/ 74958 w 3298465"/>
              <a:gd name="connsiteY18" fmla="*/ 795116 h 1244910"/>
              <a:gd name="connsiteX19" fmla="*/ 111904 w 3298465"/>
              <a:gd name="connsiteY19" fmla="*/ 850534 h 1244910"/>
              <a:gd name="connsiteX20" fmla="*/ 167322 w 3298465"/>
              <a:gd name="connsiteY20" fmla="*/ 905953 h 1244910"/>
              <a:gd name="connsiteX21" fmla="*/ 195031 w 3298465"/>
              <a:gd name="connsiteY21" fmla="*/ 924425 h 1244910"/>
              <a:gd name="connsiteX22" fmla="*/ 241213 w 3298465"/>
              <a:gd name="connsiteY22" fmla="*/ 970607 h 1244910"/>
              <a:gd name="connsiteX23" fmla="*/ 268922 w 3298465"/>
              <a:gd name="connsiteY23" fmla="*/ 989080 h 1244910"/>
              <a:gd name="connsiteX24" fmla="*/ 305867 w 3298465"/>
              <a:gd name="connsiteY24" fmla="*/ 1016789 h 1244910"/>
              <a:gd name="connsiteX25" fmla="*/ 333577 w 3298465"/>
              <a:gd name="connsiteY25" fmla="*/ 1035262 h 1244910"/>
              <a:gd name="connsiteX26" fmla="*/ 398231 w 3298465"/>
              <a:gd name="connsiteY26" fmla="*/ 1081443 h 1244910"/>
              <a:gd name="connsiteX27" fmla="*/ 425940 w 3298465"/>
              <a:gd name="connsiteY27" fmla="*/ 1090680 h 1244910"/>
              <a:gd name="connsiteX28" fmla="*/ 499831 w 3298465"/>
              <a:gd name="connsiteY28" fmla="*/ 1136862 h 1244910"/>
              <a:gd name="connsiteX29" fmla="*/ 619904 w 3298465"/>
              <a:gd name="connsiteY29" fmla="*/ 1173807 h 1244910"/>
              <a:gd name="connsiteX30" fmla="*/ 712267 w 3298465"/>
              <a:gd name="connsiteY30" fmla="*/ 1201516 h 1244910"/>
              <a:gd name="connsiteX31" fmla="*/ 1044777 w 3298465"/>
              <a:gd name="connsiteY31" fmla="*/ 1192280 h 1244910"/>
              <a:gd name="connsiteX32" fmla="*/ 1100195 w 3298465"/>
              <a:gd name="connsiteY32" fmla="*/ 1173807 h 1244910"/>
              <a:gd name="connsiteX33" fmla="*/ 1127904 w 3298465"/>
              <a:gd name="connsiteY33" fmla="*/ 1164571 h 1244910"/>
              <a:gd name="connsiteX34" fmla="*/ 1155613 w 3298465"/>
              <a:gd name="connsiteY34" fmla="*/ 1155334 h 1244910"/>
              <a:gd name="connsiteX35" fmla="*/ 1534304 w 3298465"/>
              <a:gd name="connsiteY35" fmla="*/ 1164571 h 1244910"/>
              <a:gd name="connsiteX36" fmla="*/ 1783686 w 3298465"/>
              <a:gd name="connsiteY36" fmla="*/ 1183043 h 1244910"/>
              <a:gd name="connsiteX37" fmla="*/ 1912995 w 3298465"/>
              <a:gd name="connsiteY37" fmla="*/ 1201516 h 1244910"/>
              <a:gd name="connsiteX38" fmla="*/ 1959177 w 3298465"/>
              <a:gd name="connsiteY38" fmla="*/ 1210753 h 1244910"/>
              <a:gd name="connsiteX39" fmla="*/ 2033067 w 3298465"/>
              <a:gd name="connsiteY39" fmla="*/ 1219989 h 1244910"/>
              <a:gd name="connsiteX40" fmla="*/ 2430231 w 3298465"/>
              <a:gd name="connsiteY40" fmla="*/ 1219989 h 1244910"/>
              <a:gd name="connsiteX41" fmla="*/ 2513358 w 3298465"/>
              <a:gd name="connsiteY41" fmla="*/ 1210753 h 1244910"/>
              <a:gd name="connsiteX42" fmla="*/ 2541067 w 3298465"/>
              <a:gd name="connsiteY42" fmla="*/ 1201516 h 1244910"/>
              <a:gd name="connsiteX43" fmla="*/ 2605722 w 3298465"/>
              <a:gd name="connsiteY43" fmla="*/ 1192280 h 1244910"/>
              <a:gd name="connsiteX44" fmla="*/ 2642667 w 3298465"/>
              <a:gd name="connsiteY44" fmla="*/ 1164571 h 1244910"/>
              <a:gd name="connsiteX45" fmla="*/ 2698086 w 3298465"/>
              <a:gd name="connsiteY45" fmla="*/ 1155334 h 1244910"/>
              <a:gd name="connsiteX46" fmla="*/ 2771977 w 3298465"/>
              <a:gd name="connsiteY46" fmla="*/ 1127625 h 1244910"/>
              <a:gd name="connsiteX47" fmla="*/ 2827395 w 3298465"/>
              <a:gd name="connsiteY47" fmla="*/ 1109153 h 1244910"/>
              <a:gd name="connsiteX48" fmla="*/ 2855104 w 3298465"/>
              <a:gd name="connsiteY48" fmla="*/ 1099916 h 1244910"/>
              <a:gd name="connsiteX49" fmla="*/ 2993649 w 3298465"/>
              <a:gd name="connsiteY49" fmla="*/ 1081443 h 1244910"/>
              <a:gd name="connsiteX50" fmla="*/ 3076777 w 3298465"/>
              <a:gd name="connsiteY50" fmla="*/ 1044498 h 1244910"/>
              <a:gd name="connsiteX51" fmla="*/ 3104486 w 3298465"/>
              <a:gd name="connsiteY51" fmla="*/ 1007553 h 1244910"/>
              <a:gd name="connsiteX52" fmla="*/ 3141431 w 3298465"/>
              <a:gd name="connsiteY52" fmla="*/ 970607 h 1244910"/>
              <a:gd name="connsiteX53" fmla="*/ 3178377 w 3298465"/>
              <a:gd name="connsiteY53" fmla="*/ 905953 h 1244910"/>
              <a:gd name="connsiteX54" fmla="*/ 3187613 w 3298465"/>
              <a:gd name="connsiteY54" fmla="*/ 878243 h 1244910"/>
              <a:gd name="connsiteX55" fmla="*/ 3243031 w 3298465"/>
              <a:gd name="connsiteY55" fmla="*/ 822825 h 1244910"/>
              <a:gd name="connsiteX56" fmla="*/ 3252267 w 3298465"/>
              <a:gd name="connsiteY56" fmla="*/ 795116 h 1244910"/>
              <a:gd name="connsiteX57" fmla="*/ 3289213 w 3298465"/>
              <a:gd name="connsiteY57" fmla="*/ 739698 h 1244910"/>
              <a:gd name="connsiteX58" fmla="*/ 3298449 w 3298465"/>
              <a:gd name="connsiteY58" fmla="*/ 711989 h 1244910"/>
              <a:gd name="connsiteX59" fmla="*/ 3279977 w 3298465"/>
              <a:gd name="connsiteY59" fmla="*/ 508789 h 1244910"/>
              <a:gd name="connsiteX60" fmla="*/ 3261504 w 3298465"/>
              <a:gd name="connsiteY60" fmla="*/ 481080 h 1244910"/>
              <a:gd name="connsiteX61" fmla="*/ 3252267 w 3298465"/>
              <a:gd name="connsiteY61" fmla="*/ 453371 h 1244910"/>
              <a:gd name="connsiteX62" fmla="*/ 3215322 w 3298465"/>
              <a:gd name="connsiteY62" fmla="*/ 397953 h 1244910"/>
              <a:gd name="connsiteX63" fmla="*/ 3159904 w 3298465"/>
              <a:gd name="connsiteY63" fmla="*/ 361007 h 1244910"/>
              <a:gd name="connsiteX64" fmla="*/ 3132195 w 3298465"/>
              <a:gd name="connsiteY64" fmla="*/ 342534 h 1244910"/>
              <a:gd name="connsiteX65" fmla="*/ 3076777 w 3298465"/>
              <a:gd name="connsiteY65" fmla="*/ 324062 h 1244910"/>
              <a:gd name="connsiteX66" fmla="*/ 2799686 w 3298465"/>
              <a:gd name="connsiteY66" fmla="*/ 333298 h 1244910"/>
              <a:gd name="connsiteX67" fmla="*/ 2688849 w 3298465"/>
              <a:gd name="connsiteY67" fmla="*/ 361007 h 1244910"/>
              <a:gd name="connsiteX68" fmla="*/ 2633431 w 3298465"/>
              <a:gd name="connsiteY68" fmla="*/ 370243 h 1244910"/>
              <a:gd name="connsiteX69" fmla="*/ 2541067 w 3298465"/>
              <a:gd name="connsiteY69" fmla="*/ 397953 h 1244910"/>
              <a:gd name="connsiteX70" fmla="*/ 2513358 w 3298465"/>
              <a:gd name="connsiteY70" fmla="*/ 407189 h 1244910"/>
              <a:gd name="connsiteX71" fmla="*/ 2476413 w 3298465"/>
              <a:gd name="connsiteY71" fmla="*/ 416425 h 1244910"/>
              <a:gd name="connsiteX72" fmla="*/ 2420995 w 3298465"/>
              <a:gd name="connsiteY72" fmla="*/ 434898 h 1244910"/>
              <a:gd name="connsiteX73" fmla="*/ 2393286 w 3298465"/>
              <a:gd name="connsiteY73" fmla="*/ 444134 h 1244910"/>
              <a:gd name="connsiteX74" fmla="*/ 2365577 w 3298465"/>
              <a:gd name="connsiteY74" fmla="*/ 453371 h 1244910"/>
              <a:gd name="connsiteX75" fmla="*/ 2291686 w 3298465"/>
              <a:gd name="connsiteY75" fmla="*/ 471843 h 1244910"/>
              <a:gd name="connsiteX76" fmla="*/ 2190086 w 3298465"/>
              <a:gd name="connsiteY76" fmla="*/ 462607 h 1244910"/>
              <a:gd name="connsiteX77" fmla="*/ 2162377 w 3298465"/>
              <a:gd name="connsiteY77" fmla="*/ 453371 h 1244910"/>
              <a:gd name="connsiteX78" fmla="*/ 2143904 w 3298465"/>
              <a:gd name="connsiteY78" fmla="*/ 425662 h 1244910"/>
              <a:gd name="connsiteX79" fmla="*/ 2116195 w 3298465"/>
              <a:gd name="connsiteY79" fmla="*/ 407189 h 1244910"/>
              <a:gd name="connsiteX80" fmla="*/ 2088486 w 3298465"/>
              <a:gd name="connsiteY80" fmla="*/ 324062 h 1244910"/>
              <a:gd name="connsiteX81" fmla="*/ 2079249 w 3298465"/>
              <a:gd name="connsiteY81" fmla="*/ 296353 h 1244910"/>
              <a:gd name="connsiteX82" fmla="*/ 2051540 w 3298465"/>
              <a:gd name="connsiteY82" fmla="*/ 167043 h 1244910"/>
              <a:gd name="connsiteX83" fmla="*/ 2023831 w 3298465"/>
              <a:gd name="connsiteY83" fmla="*/ 157807 h 1244910"/>
              <a:gd name="connsiteX84" fmla="*/ 1949940 w 3298465"/>
              <a:gd name="connsiteY84" fmla="*/ 93153 h 1244910"/>
              <a:gd name="connsiteX85" fmla="*/ 1894522 w 3298465"/>
              <a:gd name="connsiteY85" fmla="*/ 46971 h 1244910"/>
              <a:gd name="connsiteX86" fmla="*/ 1839104 w 3298465"/>
              <a:gd name="connsiteY86" fmla="*/ 28498 h 1244910"/>
              <a:gd name="connsiteX87" fmla="*/ 1811395 w 3298465"/>
              <a:gd name="connsiteY87" fmla="*/ 10025 h 1244910"/>
              <a:gd name="connsiteX88" fmla="*/ 1663613 w 3298465"/>
              <a:gd name="connsiteY88" fmla="*/ 10025 h 1244910"/>
              <a:gd name="connsiteX89" fmla="*/ 1635904 w 3298465"/>
              <a:gd name="connsiteY89" fmla="*/ 65443 h 1244910"/>
              <a:gd name="connsiteX90" fmla="*/ 1645140 w 3298465"/>
              <a:gd name="connsiteY90" fmla="*/ 93153 h 1244910"/>
              <a:gd name="connsiteX91" fmla="*/ 1663613 w 3298465"/>
              <a:gd name="connsiteY91" fmla="*/ 74680 h 124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298465" h="1244910">
                <a:moveTo>
                  <a:pt x="1663613" y="74680"/>
                </a:moveTo>
                <a:lnTo>
                  <a:pt x="1663613" y="74680"/>
                </a:lnTo>
                <a:cubicBezTo>
                  <a:pt x="1655142" y="159397"/>
                  <a:pt x="1657873" y="152430"/>
                  <a:pt x="1645140" y="222462"/>
                </a:cubicBezTo>
                <a:cubicBezTo>
                  <a:pt x="1640802" y="246318"/>
                  <a:pt x="1630056" y="305125"/>
                  <a:pt x="1617431" y="324062"/>
                </a:cubicBezTo>
                <a:cubicBezTo>
                  <a:pt x="1611273" y="333298"/>
                  <a:pt x="1606065" y="343243"/>
                  <a:pt x="1598958" y="351771"/>
                </a:cubicBezTo>
                <a:cubicBezTo>
                  <a:pt x="1576734" y="378440"/>
                  <a:pt x="1570785" y="379789"/>
                  <a:pt x="1543540" y="397953"/>
                </a:cubicBezTo>
                <a:cubicBezTo>
                  <a:pt x="1512399" y="444664"/>
                  <a:pt x="1541972" y="412591"/>
                  <a:pt x="1497358" y="434898"/>
                </a:cubicBezTo>
                <a:cubicBezTo>
                  <a:pt x="1430701" y="468226"/>
                  <a:pt x="1513677" y="439454"/>
                  <a:pt x="1432704" y="471843"/>
                </a:cubicBezTo>
                <a:cubicBezTo>
                  <a:pt x="1414625" y="479075"/>
                  <a:pt x="1395759" y="484158"/>
                  <a:pt x="1377286" y="490316"/>
                </a:cubicBezTo>
                <a:lnTo>
                  <a:pt x="1321867" y="508789"/>
                </a:lnTo>
                <a:cubicBezTo>
                  <a:pt x="1300316" y="511868"/>
                  <a:pt x="1278966" y="517172"/>
                  <a:pt x="1257213" y="518025"/>
                </a:cubicBezTo>
                <a:cubicBezTo>
                  <a:pt x="1121815" y="523335"/>
                  <a:pt x="986280" y="524183"/>
                  <a:pt x="850813" y="527262"/>
                </a:cubicBezTo>
                <a:lnTo>
                  <a:pt x="481358" y="518025"/>
                </a:lnTo>
                <a:cubicBezTo>
                  <a:pt x="428355" y="515986"/>
                  <a:pt x="342984" y="505729"/>
                  <a:pt x="287395" y="499553"/>
                </a:cubicBezTo>
                <a:cubicBezTo>
                  <a:pt x="216583" y="502632"/>
                  <a:pt x="145370" y="500665"/>
                  <a:pt x="74958" y="508789"/>
                </a:cubicBezTo>
                <a:cubicBezTo>
                  <a:pt x="63930" y="510061"/>
                  <a:pt x="54559" y="518908"/>
                  <a:pt x="47249" y="527262"/>
                </a:cubicBezTo>
                <a:cubicBezTo>
                  <a:pt x="32629" y="543970"/>
                  <a:pt x="10304" y="582680"/>
                  <a:pt x="10304" y="582680"/>
                </a:cubicBezTo>
                <a:cubicBezTo>
                  <a:pt x="2139" y="631664"/>
                  <a:pt x="-8087" y="660496"/>
                  <a:pt x="10304" y="711989"/>
                </a:cubicBezTo>
                <a:cubicBezTo>
                  <a:pt x="30478" y="768476"/>
                  <a:pt x="45680" y="757474"/>
                  <a:pt x="74958" y="795116"/>
                </a:cubicBezTo>
                <a:cubicBezTo>
                  <a:pt x="88588" y="812641"/>
                  <a:pt x="96205" y="834835"/>
                  <a:pt x="111904" y="850534"/>
                </a:cubicBezTo>
                <a:cubicBezTo>
                  <a:pt x="130377" y="869007"/>
                  <a:pt x="145585" y="891462"/>
                  <a:pt x="167322" y="905953"/>
                </a:cubicBezTo>
                <a:cubicBezTo>
                  <a:pt x="176558" y="912110"/>
                  <a:pt x="186677" y="917115"/>
                  <a:pt x="195031" y="924425"/>
                </a:cubicBezTo>
                <a:cubicBezTo>
                  <a:pt x="211415" y="938761"/>
                  <a:pt x="224829" y="956271"/>
                  <a:pt x="241213" y="970607"/>
                </a:cubicBezTo>
                <a:cubicBezTo>
                  <a:pt x="249567" y="977917"/>
                  <a:pt x="259889" y="982628"/>
                  <a:pt x="268922" y="989080"/>
                </a:cubicBezTo>
                <a:cubicBezTo>
                  <a:pt x="281448" y="998028"/>
                  <a:pt x="293341" y="1007842"/>
                  <a:pt x="305867" y="1016789"/>
                </a:cubicBezTo>
                <a:cubicBezTo>
                  <a:pt x="314900" y="1023241"/>
                  <a:pt x="324544" y="1028810"/>
                  <a:pt x="333577" y="1035262"/>
                </a:cubicBezTo>
                <a:cubicBezTo>
                  <a:pt x="343346" y="1042240"/>
                  <a:pt x="383714" y="1074184"/>
                  <a:pt x="398231" y="1081443"/>
                </a:cubicBezTo>
                <a:cubicBezTo>
                  <a:pt x="406939" y="1085797"/>
                  <a:pt x="416704" y="1087601"/>
                  <a:pt x="425940" y="1090680"/>
                </a:cubicBezTo>
                <a:cubicBezTo>
                  <a:pt x="455993" y="1113219"/>
                  <a:pt x="465134" y="1123517"/>
                  <a:pt x="499831" y="1136862"/>
                </a:cubicBezTo>
                <a:cubicBezTo>
                  <a:pt x="626093" y="1185425"/>
                  <a:pt x="541109" y="1150169"/>
                  <a:pt x="619904" y="1173807"/>
                </a:cubicBezTo>
                <a:cubicBezTo>
                  <a:pt x="732345" y="1207539"/>
                  <a:pt x="627108" y="1180227"/>
                  <a:pt x="712267" y="1201516"/>
                </a:cubicBezTo>
                <a:cubicBezTo>
                  <a:pt x="823104" y="1198437"/>
                  <a:pt x="934179" y="1200180"/>
                  <a:pt x="1044777" y="1192280"/>
                </a:cubicBezTo>
                <a:cubicBezTo>
                  <a:pt x="1064199" y="1190893"/>
                  <a:pt x="1081722" y="1179965"/>
                  <a:pt x="1100195" y="1173807"/>
                </a:cubicBezTo>
                <a:lnTo>
                  <a:pt x="1127904" y="1164571"/>
                </a:lnTo>
                <a:lnTo>
                  <a:pt x="1155613" y="1155334"/>
                </a:lnTo>
                <a:lnTo>
                  <a:pt x="1534304" y="1164571"/>
                </a:lnTo>
                <a:cubicBezTo>
                  <a:pt x="1617578" y="1168245"/>
                  <a:pt x="1783686" y="1183043"/>
                  <a:pt x="1783686" y="1183043"/>
                </a:cubicBezTo>
                <a:cubicBezTo>
                  <a:pt x="1862956" y="1202862"/>
                  <a:pt x="1778001" y="1183517"/>
                  <a:pt x="1912995" y="1201516"/>
                </a:cubicBezTo>
                <a:cubicBezTo>
                  <a:pt x="1928556" y="1203591"/>
                  <a:pt x="1943661" y="1208366"/>
                  <a:pt x="1959177" y="1210753"/>
                </a:cubicBezTo>
                <a:cubicBezTo>
                  <a:pt x="1983710" y="1214527"/>
                  <a:pt x="2008437" y="1216910"/>
                  <a:pt x="2033067" y="1219989"/>
                </a:cubicBezTo>
                <a:cubicBezTo>
                  <a:pt x="2176379" y="1267756"/>
                  <a:pt x="2067074" y="1234811"/>
                  <a:pt x="2430231" y="1219989"/>
                </a:cubicBezTo>
                <a:cubicBezTo>
                  <a:pt x="2458087" y="1218852"/>
                  <a:pt x="2485649" y="1213832"/>
                  <a:pt x="2513358" y="1210753"/>
                </a:cubicBezTo>
                <a:cubicBezTo>
                  <a:pt x="2522594" y="1207674"/>
                  <a:pt x="2531520" y="1203425"/>
                  <a:pt x="2541067" y="1201516"/>
                </a:cubicBezTo>
                <a:cubicBezTo>
                  <a:pt x="2562415" y="1197246"/>
                  <a:pt x="2585262" y="1199720"/>
                  <a:pt x="2605722" y="1192280"/>
                </a:cubicBezTo>
                <a:cubicBezTo>
                  <a:pt x="2620189" y="1187019"/>
                  <a:pt x="2628374" y="1170288"/>
                  <a:pt x="2642667" y="1164571"/>
                </a:cubicBezTo>
                <a:cubicBezTo>
                  <a:pt x="2660055" y="1157616"/>
                  <a:pt x="2679613" y="1158413"/>
                  <a:pt x="2698086" y="1155334"/>
                </a:cubicBezTo>
                <a:cubicBezTo>
                  <a:pt x="2760022" y="1124367"/>
                  <a:pt x="2709101" y="1146488"/>
                  <a:pt x="2771977" y="1127625"/>
                </a:cubicBezTo>
                <a:cubicBezTo>
                  <a:pt x="2790628" y="1122030"/>
                  <a:pt x="2808922" y="1115311"/>
                  <a:pt x="2827395" y="1109153"/>
                </a:cubicBezTo>
                <a:cubicBezTo>
                  <a:pt x="2836631" y="1106074"/>
                  <a:pt x="2845500" y="1101517"/>
                  <a:pt x="2855104" y="1099916"/>
                </a:cubicBezTo>
                <a:cubicBezTo>
                  <a:pt x="2938022" y="1086097"/>
                  <a:pt x="2891909" y="1092748"/>
                  <a:pt x="2993649" y="1081443"/>
                </a:cubicBezTo>
                <a:cubicBezTo>
                  <a:pt x="3059598" y="1059461"/>
                  <a:pt x="3032865" y="1073772"/>
                  <a:pt x="3076777" y="1044498"/>
                </a:cubicBezTo>
                <a:cubicBezTo>
                  <a:pt x="3086013" y="1032183"/>
                  <a:pt x="3094349" y="1019138"/>
                  <a:pt x="3104486" y="1007553"/>
                </a:cubicBezTo>
                <a:cubicBezTo>
                  <a:pt x="3115955" y="994446"/>
                  <a:pt x="3132201" y="985376"/>
                  <a:pt x="3141431" y="970607"/>
                </a:cubicBezTo>
                <a:cubicBezTo>
                  <a:pt x="3203447" y="871379"/>
                  <a:pt x="3090639" y="993688"/>
                  <a:pt x="3178377" y="905953"/>
                </a:cubicBezTo>
                <a:cubicBezTo>
                  <a:pt x="3181456" y="896716"/>
                  <a:pt x="3181636" y="885928"/>
                  <a:pt x="3187613" y="878243"/>
                </a:cubicBezTo>
                <a:cubicBezTo>
                  <a:pt x="3203652" y="857622"/>
                  <a:pt x="3243031" y="822825"/>
                  <a:pt x="3243031" y="822825"/>
                </a:cubicBezTo>
                <a:cubicBezTo>
                  <a:pt x="3246110" y="813589"/>
                  <a:pt x="3247539" y="803627"/>
                  <a:pt x="3252267" y="795116"/>
                </a:cubicBezTo>
                <a:cubicBezTo>
                  <a:pt x="3263049" y="775708"/>
                  <a:pt x="3289213" y="739698"/>
                  <a:pt x="3289213" y="739698"/>
                </a:cubicBezTo>
                <a:cubicBezTo>
                  <a:pt x="3292292" y="730462"/>
                  <a:pt x="3298838" y="721717"/>
                  <a:pt x="3298449" y="711989"/>
                </a:cubicBezTo>
                <a:cubicBezTo>
                  <a:pt x="3295731" y="644031"/>
                  <a:pt x="3290722" y="575947"/>
                  <a:pt x="3279977" y="508789"/>
                </a:cubicBezTo>
                <a:cubicBezTo>
                  <a:pt x="3278223" y="497828"/>
                  <a:pt x="3266469" y="491009"/>
                  <a:pt x="3261504" y="481080"/>
                </a:cubicBezTo>
                <a:cubicBezTo>
                  <a:pt x="3257150" y="472372"/>
                  <a:pt x="3256995" y="461882"/>
                  <a:pt x="3252267" y="453371"/>
                </a:cubicBezTo>
                <a:cubicBezTo>
                  <a:pt x="3241485" y="433964"/>
                  <a:pt x="3233795" y="410268"/>
                  <a:pt x="3215322" y="397953"/>
                </a:cubicBezTo>
                <a:lnTo>
                  <a:pt x="3159904" y="361007"/>
                </a:lnTo>
                <a:cubicBezTo>
                  <a:pt x="3150668" y="354849"/>
                  <a:pt x="3142726" y="346044"/>
                  <a:pt x="3132195" y="342534"/>
                </a:cubicBezTo>
                <a:lnTo>
                  <a:pt x="3076777" y="324062"/>
                </a:lnTo>
                <a:cubicBezTo>
                  <a:pt x="2984413" y="327141"/>
                  <a:pt x="2891959" y="328172"/>
                  <a:pt x="2799686" y="333298"/>
                </a:cubicBezTo>
                <a:cubicBezTo>
                  <a:pt x="2694091" y="339164"/>
                  <a:pt x="2794233" y="343444"/>
                  <a:pt x="2688849" y="361007"/>
                </a:cubicBezTo>
                <a:lnTo>
                  <a:pt x="2633431" y="370243"/>
                </a:lnTo>
                <a:cubicBezTo>
                  <a:pt x="2501760" y="414134"/>
                  <a:pt x="2638764" y="370039"/>
                  <a:pt x="2541067" y="397953"/>
                </a:cubicBezTo>
                <a:cubicBezTo>
                  <a:pt x="2531706" y="400628"/>
                  <a:pt x="2522719" y="404514"/>
                  <a:pt x="2513358" y="407189"/>
                </a:cubicBezTo>
                <a:cubicBezTo>
                  <a:pt x="2501152" y="410676"/>
                  <a:pt x="2488572" y="412777"/>
                  <a:pt x="2476413" y="416425"/>
                </a:cubicBezTo>
                <a:cubicBezTo>
                  <a:pt x="2457762" y="422020"/>
                  <a:pt x="2439468" y="428740"/>
                  <a:pt x="2420995" y="434898"/>
                </a:cubicBezTo>
                <a:lnTo>
                  <a:pt x="2393286" y="444134"/>
                </a:lnTo>
                <a:cubicBezTo>
                  <a:pt x="2384050" y="447213"/>
                  <a:pt x="2375124" y="451462"/>
                  <a:pt x="2365577" y="453371"/>
                </a:cubicBezTo>
                <a:cubicBezTo>
                  <a:pt x="2309848" y="464516"/>
                  <a:pt x="2334288" y="457643"/>
                  <a:pt x="2291686" y="471843"/>
                </a:cubicBezTo>
                <a:cubicBezTo>
                  <a:pt x="2257819" y="468764"/>
                  <a:pt x="2223751" y="467416"/>
                  <a:pt x="2190086" y="462607"/>
                </a:cubicBezTo>
                <a:cubicBezTo>
                  <a:pt x="2180448" y="461230"/>
                  <a:pt x="2169980" y="459453"/>
                  <a:pt x="2162377" y="453371"/>
                </a:cubicBezTo>
                <a:cubicBezTo>
                  <a:pt x="2153709" y="446436"/>
                  <a:pt x="2151753" y="433511"/>
                  <a:pt x="2143904" y="425662"/>
                </a:cubicBezTo>
                <a:cubicBezTo>
                  <a:pt x="2136055" y="417813"/>
                  <a:pt x="2125431" y="413347"/>
                  <a:pt x="2116195" y="407189"/>
                </a:cubicBezTo>
                <a:lnTo>
                  <a:pt x="2088486" y="324062"/>
                </a:lnTo>
                <a:lnTo>
                  <a:pt x="2079249" y="296353"/>
                </a:lnTo>
                <a:cubicBezTo>
                  <a:pt x="2076857" y="270040"/>
                  <a:pt x="2086314" y="194862"/>
                  <a:pt x="2051540" y="167043"/>
                </a:cubicBezTo>
                <a:cubicBezTo>
                  <a:pt x="2043938" y="160961"/>
                  <a:pt x="2033067" y="160886"/>
                  <a:pt x="2023831" y="157807"/>
                </a:cubicBezTo>
                <a:cubicBezTo>
                  <a:pt x="1971486" y="79290"/>
                  <a:pt x="2057708" y="200925"/>
                  <a:pt x="1949940" y="93153"/>
                </a:cubicBezTo>
                <a:cubicBezTo>
                  <a:pt x="1932537" y="75750"/>
                  <a:pt x="1917671" y="57259"/>
                  <a:pt x="1894522" y="46971"/>
                </a:cubicBezTo>
                <a:cubicBezTo>
                  <a:pt x="1876728" y="39063"/>
                  <a:pt x="1839104" y="28498"/>
                  <a:pt x="1839104" y="28498"/>
                </a:cubicBezTo>
                <a:cubicBezTo>
                  <a:pt x="1829868" y="22340"/>
                  <a:pt x="1821598" y="14398"/>
                  <a:pt x="1811395" y="10025"/>
                </a:cubicBezTo>
                <a:cubicBezTo>
                  <a:pt x="1763919" y="-10322"/>
                  <a:pt x="1712814" y="5925"/>
                  <a:pt x="1663613" y="10025"/>
                </a:cubicBezTo>
                <a:cubicBezTo>
                  <a:pt x="1654273" y="24035"/>
                  <a:pt x="1635904" y="46322"/>
                  <a:pt x="1635904" y="65443"/>
                </a:cubicBezTo>
                <a:cubicBezTo>
                  <a:pt x="1635904" y="75179"/>
                  <a:pt x="1640786" y="84445"/>
                  <a:pt x="1645140" y="93153"/>
                </a:cubicBezTo>
                <a:cubicBezTo>
                  <a:pt x="1647087" y="97047"/>
                  <a:pt x="1660534" y="77759"/>
                  <a:pt x="1663613" y="746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285858"/>
                <a:ext cx="9143999" cy="206825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20000"/>
                  </a:lnSpc>
                </a:pPr>
                <a:r>
                  <a:rPr lang="en-US" sz="2400" b="1" spc="-5" dirty="0">
                    <a:cs typeface="Calibri"/>
                  </a:rPr>
                  <a:t>DEFINITION:</a:t>
                </a:r>
                <a:r>
                  <a:rPr lang="en-US" sz="2400" b="1" spc="-220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225" dirty="0">
                    <a:cs typeface="Calibri"/>
                  </a:rPr>
                  <a:t> </a:t>
                </a:r>
                <a:r>
                  <a:rPr lang="en-US" sz="2400" b="1" spc="-15" dirty="0">
                    <a:cs typeface="Calibri"/>
                  </a:rPr>
                  <a:t>connected</a:t>
                </a:r>
                <a:r>
                  <a:rPr lang="en-US" sz="2400" b="1" spc="-210" dirty="0">
                    <a:cs typeface="Calibri"/>
                  </a:rPr>
                  <a:t> </a:t>
                </a:r>
                <a:r>
                  <a:rPr lang="en-US" sz="2400" b="1" spc="-15" dirty="0">
                    <a:cs typeface="Calibri"/>
                  </a:rPr>
                  <a:t>component</a:t>
                </a:r>
                <a:r>
                  <a:rPr lang="zh-CN" altLang="en-US" sz="1000" b="1" spc="-15" dirty="0">
                    <a:cs typeface="Calibri"/>
                  </a:rPr>
                  <a:t>连通分支</a:t>
                </a:r>
                <a:r>
                  <a:rPr lang="en-US" sz="2400" b="1" spc="-21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of</a:t>
                </a:r>
                <a:r>
                  <a:rPr lang="en-US" sz="2400" spc="-225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220" dirty="0">
                    <a:cs typeface="Calibri"/>
                  </a:rPr>
                  <a:t> </a:t>
                </a:r>
                <a:r>
                  <a:rPr lang="en-US" sz="2400" spc="-10" dirty="0">
                    <a:cs typeface="Calibri"/>
                  </a:rPr>
                  <a:t>graph</a:t>
                </a:r>
                <a:r>
                  <a:rPr lang="en-US" sz="2400" spc="-22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-22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altLang="zh-CN" sz="2400" b="0" i="1" spc="-22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cs typeface="Calibri"/>
                  </a:rPr>
                  <a:t> is a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dirty="0">
                    <a:cs typeface="Calibri"/>
                  </a:rPr>
                  <a:t>       </a:t>
                </a:r>
                <a:r>
                  <a:rPr lang="en-US" sz="2400" u="sng" dirty="0">
                    <a:cs typeface="Calibri"/>
                  </a:rPr>
                  <a:t>connected</a:t>
                </a:r>
                <a:r>
                  <a:rPr lang="en-US" sz="2400" dirty="0">
                    <a:cs typeface="Calibri"/>
                  </a:rPr>
                  <a:t> subgraph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cs typeface="Calibri"/>
                  </a:rPr>
                  <a:t> that is </a:t>
                </a:r>
                <a:r>
                  <a:rPr lang="en-US" sz="2400" u="sng" dirty="0">
                    <a:cs typeface="Calibri"/>
                  </a:rPr>
                  <a:t>not a</a:t>
                </a:r>
                <a:r>
                  <a:rPr lang="en-US" sz="2400" u="sng" spc="-275" dirty="0">
                    <a:cs typeface="Calibri"/>
                  </a:rPr>
                  <a:t> </a:t>
                </a:r>
                <a:r>
                  <a:rPr lang="en-US" sz="2400" u="sng" spc="-10" dirty="0">
                    <a:cs typeface="Calibri"/>
                  </a:rPr>
                  <a:t>proper</a:t>
                </a:r>
                <a:r>
                  <a:rPr lang="en-US" sz="2400" u="sng" spc="-275" dirty="0">
                    <a:cs typeface="Calibri"/>
                  </a:rPr>
                  <a:t> </a:t>
                </a:r>
                <a:r>
                  <a:rPr lang="en-US" sz="2400" u="sng" spc="-10" dirty="0">
                    <a:cs typeface="Calibri"/>
                  </a:rPr>
                  <a:t>subgraph </a:t>
                </a:r>
                <a:r>
                  <a:rPr lang="en-US" sz="2400" spc="-10" dirty="0">
                    <a:cs typeface="Calibri"/>
                  </a:rPr>
                  <a:t>of a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spc="-10" dirty="0">
                    <a:cs typeface="Calibri"/>
                  </a:rPr>
                  <a:t>       connected subgraph </a:t>
                </a:r>
                <a:r>
                  <a:rPr lang="en-US" sz="2400" spc="-5" dirty="0">
                    <a:cs typeface="Calibri"/>
                  </a:rPr>
                  <a:t>of</a:t>
                </a:r>
                <a:r>
                  <a:rPr lang="en-US" sz="2400" spc="-60" dirty="0">
                    <a:cs typeface="Calibri"/>
                  </a:rPr>
                  <a:t> </a:t>
                </a:r>
                <a:r>
                  <a:rPr lang="en-US" sz="2400" dirty="0">
                    <a:cs typeface="Cambria Math"/>
                  </a:rPr>
                  <a:t>𝐺.  </a:t>
                </a:r>
                <a:r>
                  <a:rPr lang="en-US" sz="1600" dirty="0">
                    <a:cs typeface="Cambria Math"/>
                  </a:rPr>
                  <a:t>//i.e., maximal</a:t>
                </a:r>
                <a:r>
                  <a:rPr lang="zh-CN" altLang="en-US" sz="1000" dirty="0">
                    <a:cs typeface="Cambria Math"/>
                  </a:rPr>
                  <a:t>极大</a:t>
                </a:r>
                <a:r>
                  <a:rPr lang="en-US" sz="1600" dirty="0">
                    <a:cs typeface="Cambria Math"/>
                  </a:rPr>
                  <a:t> connected subgraph</a:t>
                </a:r>
                <a:endParaRPr lang="en-US" sz="2400" dirty="0">
                  <a:cs typeface="Cambria Math"/>
                </a:endParaRPr>
              </a:p>
              <a:p>
                <a:pPr marL="812800" indent="-342900">
                  <a:lnSpc>
                    <a:spcPct val="120000"/>
                  </a:lnSpc>
                  <a:buFont typeface="Arial"/>
                  <a:buChar char="•"/>
                  <a:tabLst>
                    <a:tab pos="1270000" algn="l"/>
                    <a:tab pos="1270635" algn="l"/>
                    <a:tab pos="2925445" algn="l"/>
                  </a:tabLst>
                </a:pPr>
                <a14:m>
                  <m:oMath xmlns:m="http://schemas.openxmlformats.org/officeDocument/2006/math">
                    <m:r>
                      <a:rPr lang="en-US" sz="2000" i="1" spc="-5" dirty="0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2000" b="0" i="1" spc="-5" dirty="0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000" b="0" i="1" spc="-5" dirty="0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r>
                  <a:rPr lang="en-US" sz="2000" spc="-5" dirty="0">
                    <a:cs typeface="Calibri"/>
                  </a:rPr>
                  <a:t> is a </a:t>
                </a:r>
                <a:r>
                  <a:rPr lang="en-US" sz="2000" b="1" spc="-5" dirty="0">
                    <a:cs typeface="Calibri"/>
                  </a:rPr>
                  <a:t>cut</a:t>
                </a:r>
                <a:r>
                  <a:rPr lang="en-US" sz="2000" b="1" spc="10" dirty="0">
                    <a:cs typeface="Calibri"/>
                  </a:rPr>
                  <a:t> </a:t>
                </a:r>
                <a:r>
                  <a:rPr lang="en-US" sz="2000" b="1" spc="-10" dirty="0">
                    <a:cs typeface="Calibri"/>
                  </a:rPr>
                  <a:t>vertex</a:t>
                </a:r>
                <a:r>
                  <a:rPr lang="zh-CN" altLang="en-US" sz="1000" b="1" spc="-10" dirty="0">
                    <a:cs typeface="Calibri"/>
                  </a:rPr>
                  <a:t>割点</a:t>
                </a:r>
                <a:r>
                  <a:rPr lang="en-US" sz="2000" spc="-10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000" spc="-5" dirty="0">
                    <a:cs typeface="Calibri"/>
                  </a:rPr>
                  <a:t> has </a:t>
                </a:r>
                <a:r>
                  <a:rPr lang="en-US" sz="2000" spc="-10" dirty="0">
                    <a:cs typeface="Calibri"/>
                  </a:rPr>
                  <a:t>more connected</a:t>
                </a:r>
                <a:r>
                  <a:rPr lang="en-US" sz="2000" spc="135" dirty="0">
                    <a:cs typeface="Calibri"/>
                  </a:rPr>
                  <a:t> </a:t>
                </a:r>
                <a:r>
                  <a:rPr lang="en-US" sz="2000" spc="-10" dirty="0">
                    <a:cs typeface="Calibri"/>
                  </a:rPr>
                  <a:t>components than </a:t>
                </a:r>
                <a14:m>
                  <m:oMath xmlns:m="http://schemas.openxmlformats.org/officeDocument/2006/math">
                    <m:r>
                      <a:rPr lang="en-US" sz="2000" i="1" spc="-10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endParaRPr lang="en-US" sz="2000" dirty="0">
                  <a:cs typeface="Calibri"/>
                </a:endParaRPr>
              </a:p>
              <a:p>
                <a:pPr marL="812800" indent="-342900">
                  <a:lnSpc>
                    <a:spcPct val="120000"/>
                  </a:lnSpc>
                  <a:buFont typeface="Arial"/>
                  <a:buChar char="•"/>
                  <a:tabLst>
                    <a:tab pos="1270000" algn="l"/>
                    <a:tab pos="1270635" algn="l"/>
                    <a:tab pos="3786504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𝑒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</m:oMath>
                </a14:m>
                <a:r>
                  <a:rPr lang="en-US" sz="2000" spc="-5" dirty="0">
                    <a:cs typeface="Calibri"/>
                  </a:rPr>
                  <a:t> is a </a:t>
                </a:r>
                <a:r>
                  <a:rPr lang="en-US" sz="2000" b="1" spc="-5" dirty="0">
                    <a:cs typeface="Calibri"/>
                  </a:rPr>
                  <a:t>cut </a:t>
                </a:r>
                <a:r>
                  <a:rPr lang="en-US" sz="2000" b="1" dirty="0">
                    <a:cs typeface="Calibri"/>
                  </a:rPr>
                  <a:t>edge</a:t>
                </a:r>
                <a:r>
                  <a:rPr lang="zh-CN" altLang="en-US" sz="1000" b="1" dirty="0">
                    <a:cs typeface="Calibri"/>
                  </a:rPr>
                  <a:t>割边、</a:t>
                </a:r>
                <a:r>
                  <a:rPr lang="en-US" sz="2000" b="1" dirty="0">
                    <a:cs typeface="Calibri"/>
                  </a:rPr>
                  <a:t>bridge</a:t>
                </a:r>
                <a:r>
                  <a:rPr lang="zh-CN" altLang="en-US" sz="1000" b="1" dirty="0">
                    <a:cs typeface="Calibri"/>
                  </a:rPr>
                  <a:t>桥</a:t>
                </a:r>
                <a:r>
                  <a:rPr lang="en-US" sz="2000" dirty="0">
                    <a:cs typeface="Calibri"/>
                  </a:rPr>
                  <a:t> if </a:t>
                </a:r>
                <a:r>
                  <a:rPr lang="en-US" sz="2000" dirty="0">
                    <a:cs typeface="Cambria Math"/>
                  </a:rPr>
                  <a:t>𝐺 − </a:t>
                </a:r>
                <a:r>
                  <a:rPr lang="en-US" sz="2000" spc="-5" dirty="0">
                    <a:cs typeface="Cambria Math"/>
                  </a:rPr>
                  <a:t>𝑒 </a:t>
                </a:r>
                <a:r>
                  <a:rPr lang="en-US" sz="2000" spc="-5" dirty="0">
                    <a:cs typeface="Calibri"/>
                  </a:rPr>
                  <a:t>has</a:t>
                </a:r>
                <a:r>
                  <a:rPr lang="en-US" sz="2000" spc="114" dirty="0">
                    <a:cs typeface="Calibri"/>
                  </a:rPr>
                  <a:t> </a:t>
                </a:r>
                <a:r>
                  <a:rPr lang="en-US" sz="2000" spc="-10" dirty="0">
                    <a:cs typeface="Calibri"/>
                  </a:rPr>
                  <a:t>more</a:t>
                </a:r>
                <a:r>
                  <a:rPr lang="en-US" sz="2000" spc="-25" dirty="0">
                    <a:cs typeface="Calibri"/>
                  </a:rPr>
                  <a:t> </a:t>
                </a:r>
                <a:r>
                  <a:rPr lang="en-US" sz="2000" spc="-10" dirty="0">
                    <a:cs typeface="Calibri"/>
                  </a:rPr>
                  <a:t>connected </a:t>
                </a:r>
                <a:r>
                  <a:rPr lang="en-US" sz="2000" spc="-5" dirty="0">
                    <a:cs typeface="Calibri"/>
                  </a:rPr>
                  <a:t> </a:t>
                </a:r>
                <a:r>
                  <a:rPr lang="en-US" sz="2000" spc="-10" dirty="0">
                    <a:cs typeface="Calibri"/>
                  </a:rPr>
                  <a:t>components than </a:t>
                </a:r>
                <a14:m>
                  <m:oMath xmlns:m="http://schemas.openxmlformats.org/officeDocument/2006/math">
                    <m:r>
                      <a:rPr lang="en-US" sz="2000" i="1" spc="-10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endParaRPr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5858"/>
                <a:ext cx="9143999" cy="2068259"/>
              </a:xfrm>
              <a:prstGeom prst="rect">
                <a:avLst/>
              </a:prstGeom>
              <a:blipFill rotWithShape="0">
                <a:blip r:embed="rId2"/>
                <a:stretch>
                  <a:fillRect l="-1867" t="-2655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0" y="5075738"/>
                <a:ext cx="9144000" cy="9233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sz="2000" spc="-10" dirty="0">
                    <a:latin typeface="Calibri"/>
                    <a:cs typeface="Calibri"/>
                  </a:rPr>
                  <a:t>There </a:t>
                </a:r>
                <a:r>
                  <a:rPr sz="2000" spc="-15" dirty="0">
                    <a:latin typeface="Calibri"/>
                    <a:cs typeface="Calibri"/>
                  </a:rPr>
                  <a:t>are </a:t>
                </a:r>
                <a:r>
                  <a:rPr sz="2000" dirty="0">
                    <a:latin typeface="Calibri"/>
                    <a:cs typeface="Calibri"/>
                  </a:rPr>
                  <a:t>2 </a:t>
                </a:r>
                <a:r>
                  <a:rPr sz="2000" spc="-10" dirty="0">
                    <a:latin typeface="Calibri"/>
                    <a:cs typeface="Calibri"/>
                  </a:rPr>
                  <a:t>connected</a:t>
                </a:r>
                <a:r>
                  <a:rPr sz="2000" spc="-25" dirty="0">
                    <a:latin typeface="Calibri"/>
                    <a:cs typeface="Calibri"/>
                  </a:rPr>
                  <a:t> </a:t>
                </a:r>
                <a:r>
                  <a:rPr sz="2000" spc="-10" dirty="0">
                    <a:latin typeface="Calibri"/>
                    <a:cs typeface="Calibri"/>
                  </a:rPr>
                  <a:t>components</a:t>
                </a:r>
                <a:r>
                  <a:rPr lang="en-US" sz="2000" spc="-10" dirty="0">
                    <a:latin typeface="Calibri"/>
                    <a:cs typeface="Calibri"/>
                  </a:rPr>
                  <a:t> in the graph </a:t>
                </a:r>
                <a14:m>
                  <m:oMath xmlns:m="http://schemas.openxmlformats.org/officeDocument/2006/math">
                    <m:r>
                      <a:rPr lang="en-US" sz="2000" i="1" spc="-10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endParaRPr sz="2000" dirty="0">
                  <a:latin typeface="Calibri"/>
                  <a:cs typeface="Calibri"/>
                </a:endParaRPr>
              </a:p>
              <a:p>
                <a:pPr marL="1727200" lvl="3" indent="-342900">
                  <a:spcBef>
                    <a:spcPts val="15"/>
                  </a:spcBef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:r>
                  <a:rPr sz="2000" spc="-5" dirty="0">
                    <a:latin typeface="Calibri"/>
                    <a:cs typeface="Calibri"/>
                  </a:rPr>
                  <a:t>cut</a:t>
                </a:r>
                <a:r>
                  <a:rPr sz="2000" spc="-15" dirty="0">
                    <a:latin typeface="Calibri"/>
                    <a:cs typeface="Calibri"/>
                  </a:rPr>
                  <a:t> </a:t>
                </a:r>
                <a:r>
                  <a:rPr sz="2000" spc="-30" dirty="0">
                    <a:latin typeface="Calibri"/>
                    <a:cs typeface="Calibri"/>
                  </a:rPr>
                  <a:t>v</a:t>
                </a:r>
                <a:r>
                  <a:rPr sz="2000" dirty="0">
                    <a:latin typeface="Calibri"/>
                    <a:cs typeface="Calibri"/>
                  </a:rPr>
                  <a:t>e</a:t>
                </a:r>
                <a:r>
                  <a:rPr sz="2000" spc="5" dirty="0">
                    <a:latin typeface="Calibri"/>
                    <a:cs typeface="Calibri"/>
                  </a:rPr>
                  <a:t>r</a:t>
                </a:r>
                <a:r>
                  <a:rPr sz="2000" dirty="0">
                    <a:latin typeface="Calibri"/>
                    <a:cs typeface="Calibri"/>
                  </a:rPr>
                  <a:t>tic</a:t>
                </a:r>
                <a:r>
                  <a:rPr sz="2000" spc="5" dirty="0">
                    <a:latin typeface="Calibri"/>
                    <a:cs typeface="Calibri"/>
                  </a:rPr>
                  <a:t>e</a:t>
                </a:r>
                <a:r>
                  <a:rPr sz="2000" spc="-5" dirty="0">
                    <a:latin typeface="Calibri"/>
                    <a:cs typeface="Calibri"/>
                  </a:rPr>
                  <a:t>s</a:t>
                </a:r>
                <a:r>
                  <a:rPr sz="2000" dirty="0">
                    <a:latin typeface="Calibri"/>
                    <a:cs typeface="Calibri"/>
                  </a:rPr>
                  <a:t>:</a:t>
                </a:r>
                <a:r>
                  <a:rPr sz="2000" spc="-15" dirty="0">
                    <a:latin typeface="Calibri"/>
                    <a:cs typeface="Calibri"/>
                  </a:rPr>
                  <a:t> </a:t>
                </a:r>
                <a:r>
                  <a:rPr sz="2000" spc="60" dirty="0">
                    <a:latin typeface="Cambria Math"/>
                    <a:cs typeface="Cambria Math"/>
                  </a:rPr>
                  <a:t>𝑢</a:t>
                </a:r>
                <a:r>
                  <a:rPr sz="2000" spc="-5" dirty="0">
                    <a:latin typeface="Cambria Math"/>
                    <a:cs typeface="Cambria Math"/>
                  </a:rPr>
                  <a:t>,</a:t>
                </a:r>
                <a:r>
                  <a:rPr sz="2000" spc="-135" dirty="0">
                    <a:latin typeface="Cambria Math"/>
                    <a:cs typeface="Cambria Math"/>
                  </a:rPr>
                  <a:t> </a:t>
                </a:r>
                <a:r>
                  <a:rPr sz="2000" spc="60" dirty="0">
                    <a:latin typeface="Cambria Math"/>
                    <a:cs typeface="Cambria Math"/>
                  </a:rPr>
                  <a:t>𝑣</a:t>
                </a:r>
                <a:r>
                  <a:rPr sz="2000" spc="-5" dirty="0">
                    <a:latin typeface="Cambria Math"/>
                    <a:cs typeface="Cambria Math"/>
                  </a:rPr>
                  <a:t>,</a:t>
                </a:r>
                <a:r>
                  <a:rPr sz="2000" spc="-135" dirty="0">
                    <a:latin typeface="Cambria Math"/>
                    <a:cs typeface="Cambria Math"/>
                  </a:rPr>
                  <a:t> </a:t>
                </a:r>
                <a:r>
                  <a:rPr sz="2000" spc="70" dirty="0">
                    <a:latin typeface="Cambria Math"/>
                    <a:cs typeface="Cambria Math"/>
                  </a:rPr>
                  <a:t>𝑤</a:t>
                </a:r>
                <a:r>
                  <a:rPr sz="2000" spc="-5" dirty="0">
                    <a:latin typeface="Cambria Math"/>
                    <a:cs typeface="Cambria Math"/>
                  </a:rPr>
                  <a:t>,</a:t>
                </a:r>
                <a:r>
                  <a:rPr sz="2000" spc="-135" dirty="0">
                    <a:latin typeface="Cambria Math"/>
                    <a:cs typeface="Cambria Math"/>
                  </a:rPr>
                  <a:t> </a:t>
                </a:r>
                <a:r>
                  <a:rPr sz="2000" spc="-5" dirty="0">
                    <a:latin typeface="Cambria Math"/>
                    <a:cs typeface="Cambria Math"/>
                  </a:rPr>
                  <a:t>𝑥</a:t>
                </a:r>
                <a:endParaRPr sz="2000" dirty="0">
                  <a:latin typeface="Cambria Math"/>
                  <a:cs typeface="Cambria Math"/>
                </a:endParaRPr>
              </a:p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sz="2000" dirty="0">
                    <a:latin typeface="Calibri"/>
                    <a:cs typeface="Calibri"/>
                  </a:rPr>
                  <a:t>cut </a:t>
                </a:r>
                <a:r>
                  <a:rPr sz="2000" spc="-5" dirty="0">
                    <a:latin typeface="Calibri"/>
                    <a:cs typeface="Calibri"/>
                  </a:rPr>
                  <a:t>edge:</a:t>
                </a:r>
                <a:r>
                  <a:rPr sz="2000" spc="-120" dirty="0">
                    <a:latin typeface="Calibri"/>
                    <a:cs typeface="Calibri"/>
                  </a:rPr>
                  <a:t> </a:t>
                </a:r>
                <a:r>
                  <a:rPr sz="2000" spc="-5" dirty="0">
                    <a:latin typeface="Cambria Math"/>
                    <a:cs typeface="Cambria Math"/>
                  </a:rPr>
                  <a:t>𝑒</a:t>
                </a:r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5738"/>
                <a:ext cx="9144000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8609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1088138" y="3355312"/>
            <a:ext cx="7411211" cy="1630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3477" y="3783185"/>
            <a:ext cx="156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𝑢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5721" y="3783185"/>
            <a:ext cx="1498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𝑣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5588" y="3779503"/>
            <a:ext cx="1949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𝑤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041" y="3796902"/>
            <a:ext cx="147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mbria Math"/>
                <a:cs typeface="Cambria Math"/>
              </a:rPr>
              <a:t>𝑥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" dirty="0">
                <a:latin typeface="+mn-lt"/>
              </a:rPr>
              <a:t>Connected</a:t>
            </a:r>
            <a:r>
              <a:rPr lang="en-US" spc="-90" dirty="0">
                <a:latin typeface="+mn-lt"/>
              </a:rPr>
              <a:t> </a:t>
            </a:r>
            <a:r>
              <a:rPr lang="en-US" spc="-5" dirty="0">
                <a:latin typeface="+mn-lt"/>
              </a:rPr>
              <a:t>Component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969" y="4032152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69" y="4032152"/>
                <a:ext cx="20890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7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267068"/>
                <a:ext cx="9144000" cy="35455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20000"/>
                  </a:lnSpc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 </a:t>
                </a:r>
                <a:r>
                  <a:rPr lang="en-US" sz="2400" spc="-5" dirty="0">
                    <a:latin typeface="Calibri"/>
                    <a:cs typeface="Calibri"/>
                  </a:rPr>
                  <a:t>A connected undirected graph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𝐺</a:t>
                </a:r>
                <a:r>
                  <a:rPr lang="en-US" sz="2400" spc="25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=</a:t>
                </a:r>
                <a:r>
                  <a:rPr lang="en-US" sz="2400" spc="125" dirty="0">
                    <a:latin typeface="Cambria Math"/>
                    <a:cs typeface="Cambria Math"/>
                  </a:rPr>
                  <a:t> </a:t>
                </a:r>
                <a:r>
                  <a:rPr lang="en-US" sz="2400" spc="10" dirty="0">
                    <a:latin typeface="Cambria Math"/>
                    <a:cs typeface="Cambria Math"/>
                  </a:rPr>
                  <a:t>(</a:t>
                </a:r>
                <a:r>
                  <a:rPr lang="en-US" sz="2400" spc="70" dirty="0">
                    <a:latin typeface="Cambria Math"/>
                    <a:cs typeface="Cambria Math"/>
                  </a:rPr>
                  <a:t>𝑉</a:t>
                </a:r>
                <a:r>
                  <a:rPr lang="en-US" sz="2400" spc="-5" dirty="0">
                    <a:latin typeface="Cambria Math"/>
                    <a:cs typeface="Cambria Math"/>
                  </a:rPr>
                  <a:t>,</a:t>
                </a:r>
                <a:r>
                  <a:rPr lang="en-US" sz="2400" spc="-135" dirty="0">
                    <a:latin typeface="Cambria Math"/>
                    <a:cs typeface="Cambria Math"/>
                  </a:rPr>
                  <a:t> </a:t>
                </a:r>
                <a:r>
                  <a:rPr lang="en-US" sz="2400" spc="95" dirty="0">
                    <a:latin typeface="Cambria Math"/>
                    <a:cs typeface="Cambria Math"/>
                  </a:rPr>
                  <a:t>𝐸</a:t>
                </a:r>
                <a:r>
                  <a:rPr lang="en-US" sz="2400" dirty="0">
                    <a:latin typeface="Cambria Math"/>
                    <a:cs typeface="Cambria Math"/>
                  </a:rPr>
                  <a:t>)</a:t>
                </a:r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is said to be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b="1" spc="-10" dirty="0">
                    <a:latin typeface="Calibri"/>
                    <a:cs typeface="Calibri"/>
                  </a:rPr>
                  <a:t>       </a:t>
                </a:r>
                <a:r>
                  <a:rPr lang="en-US" sz="2400" b="1" spc="-5" dirty="0">
                    <a:latin typeface="Calibri"/>
                    <a:cs typeface="Calibri"/>
                  </a:rPr>
                  <a:t>nonseparable</a:t>
                </a:r>
                <a:r>
                  <a:rPr lang="zh-CN" altLang="en-US" sz="1000" b="1" spc="-5" dirty="0">
                    <a:latin typeface="Calibri"/>
                    <a:cs typeface="Calibri"/>
                  </a:rPr>
                  <a:t>不可分的</a:t>
                </a:r>
                <a:r>
                  <a:rPr lang="en-US" sz="2400" b="1" spc="-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if</a:t>
                </a:r>
                <a:r>
                  <a:rPr lang="en-US" sz="2400" b="1" spc="-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𝐺 </a:t>
                </a:r>
                <a:r>
                  <a:rPr lang="en-US" sz="2400" spc="-5" dirty="0">
                    <a:latin typeface="Calibri"/>
                    <a:cs typeface="Calibri"/>
                  </a:rPr>
                  <a:t>has no </a:t>
                </a:r>
                <a:r>
                  <a:rPr lang="en-US" sz="2400" dirty="0">
                    <a:latin typeface="Calibri"/>
                    <a:cs typeface="Calibri"/>
                  </a:rPr>
                  <a:t>cut</a:t>
                </a:r>
                <a:r>
                  <a:rPr lang="en-US" sz="2400" spc="50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vertex. </a:t>
                </a:r>
              </a:p>
              <a:p>
                <a:pPr marL="12700">
                  <a:lnSpc>
                    <a:spcPct val="120000"/>
                  </a:lnSpc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spc="-5" dirty="0">
                    <a:latin typeface="Calibri"/>
                    <a:cs typeface="Calibri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-5" dirty="0">
                    <a:latin typeface="Calibri"/>
                    <a:cs typeface="Calibri"/>
                  </a:rPr>
                  <a:t> be a connected simple graph. </a:t>
                </a: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spc="-20" dirty="0">
                    <a:cs typeface="Calibri"/>
                  </a:rPr>
                  <a:t>vertex </a:t>
                </a:r>
                <a:r>
                  <a:rPr lang="en-US" sz="2000" b="1" spc="-5" dirty="0">
                    <a:cs typeface="Calibri"/>
                  </a:rPr>
                  <a:t>cut</a:t>
                </a:r>
                <a:r>
                  <a:rPr lang="zh-CN" altLang="en-US" sz="1000" b="1" spc="-5" dirty="0">
                    <a:cs typeface="Calibri"/>
                  </a:rPr>
                  <a:t>点割集</a:t>
                </a:r>
                <a:r>
                  <a:rPr lang="en-US" sz="2000" spc="-10" dirty="0">
                    <a:cs typeface="Calibri"/>
                  </a:rPr>
                  <a:t>: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i="1" spc="-1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ar-AE" sz="2000" i="1" spc="-1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ar-AE" sz="2000" i="1" spc="-1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ar-AE" sz="2000" i="1" spc="-10">
                        <a:latin typeface="Cambria Math" panose="02040503050406030204" pitchFamily="18" charset="0"/>
                        <a:cs typeface="Calibri"/>
                      </a:rPr>
                      <m:t>⊆</m:t>
                    </m:r>
                    <m:r>
                      <a:rPr lang="ar-AE" sz="2000" i="1" spc="-1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r>
                  <a:rPr lang="ar-AE" sz="2000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</m:oMath>
                </a14:m>
                <a:r>
                  <a:rPr lang="en-US" sz="2000" dirty="0">
                    <a:cs typeface="Calibri"/>
                  </a:rPr>
                  <a:t> is </a:t>
                </a:r>
                <a:r>
                  <a:rPr lang="en-US" sz="2000" spc="-10" dirty="0">
                    <a:cs typeface="Calibri"/>
                  </a:rPr>
                  <a:t>disconnected</a:t>
                </a: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spc="-5" dirty="0">
                    <a:cs typeface="Calibri"/>
                  </a:rPr>
                  <a:t>ve</a:t>
                </a:r>
                <a:r>
                  <a:rPr lang="en-US" sz="2000" b="1" spc="-10" dirty="0">
                    <a:cs typeface="Calibri"/>
                  </a:rPr>
                  <a:t>r</a:t>
                </a:r>
                <a:r>
                  <a:rPr lang="en-US" sz="2000" b="1" spc="-30" dirty="0">
                    <a:cs typeface="Calibri"/>
                  </a:rPr>
                  <a:t>t</a:t>
                </a:r>
                <a:r>
                  <a:rPr lang="en-US" sz="2000" b="1" spc="-65" dirty="0">
                    <a:cs typeface="Calibri"/>
                  </a:rPr>
                  <a:t>e</a:t>
                </a:r>
                <a:r>
                  <a:rPr lang="en-US" sz="2000" b="1" dirty="0">
                    <a:cs typeface="Calibri"/>
                  </a:rPr>
                  <a:t>x</a:t>
                </a:r>
                <a:r>
                  <a:rPr lang="en-US" sz="2000" b="1" spc="5" dirty="0">
                    <a:cs typeface="Calibri"/>
                  </a:rPr>
                  <a:t> </a:t>
                </a:r>
                <a:r>
                  <a:rPr lang="en-US" sz="2000" b="1" spc="-30" dirty="0">
                    <a:cs typeface="Calibri"/>
                  </a:rPr>
                  <a:t>c</a:t>
                </a:r>
                <a:r>
                  <a:rPr lang="en-US" sz="2000" b="1" spc="-5" dirty="0">
                    <a:cs typeface="Calibri"/>
                  </a:rPr>
                  <a:t>o</a:t>
                </a:r>
                <a:r>
                  <a:rPr lang="en-US" sz="2000" b="1" spc="-15" dirty="0">
                    <a:cs typeface="Calibri"/>
                  </a:rPr>
                  <a:t>n</a:t>
                </a:r>
                <a:r>
                  <a:rPr lang="en-US" sz="2000" b="1" spc="-5" dirty="0">
                    <a:cs typeface="Calibri"/>
                  </a:rPr>
                  <a:t>n</a:t>
                </a:r>
                <a:r>
                  <a:rPr lang="en-US" sz="2000" b="1" spc="-15" dirty="0">
                    <a:cs typeface="Calibri"/>
                  </a:rPr>
                  <a:t>e</a:t>
                </a:r>
                <a:r>
                  <a:rPr lang="en-US" sz="2000" b="1" dirty="0">
                    <a:cs typeface="Calibri"/>
                  </a:rPr>
                  <a:t>c</a:t>
                </a:r>
                <a:r>
                  <a:rPr lang="en-US" sz="2000" b="1" spc="-15" dirty="0">
                    <a:cs typeface="Calibri"/>
                  </a:rPr>
                  <a:t>t</a:t>
                </a:r>
                <a:r>
                  <a:rPr lang="en-US" sz="2000" b="1" dirty="0">
                    <a:cs typeface="Calibri"/>
                  </a:rPr>
                  <a:t>ivi</a:t>
                </a:r>
                <a:r>
                  <a:rPr lang="en-US" sz="2000" b="1" spc="-15" dirty="0">
                    <a:cs typeface="Calibri"/>
                  </a:rPr>
                  <a:t>t</a:t>
                </a:r>
                <a:r>
                  <a:rPr lang="en-US" sz="2000" b="1" dirty="0">
                    <a:cs typeface="Calibri"/>
                  </a:rPr>
                  <a:t>y</a:t>
                </a:r>
                <a:r>
                  <a:rPr lang="zh-CN" altLang="en-US" sz="1000" b="1" dirty="0">
                    <a:cs typeface="Calibri"/>
                  </a:rPr>
                  <a:t>点连通度</a:t>
                </a:r>
                <a:r>
                  <a:rPr lang="en-US" sz="2000" b="1" spc="2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20"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sz="2000" i="1" spc="2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 spc="2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spc="20"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the </a:t>
                </a:r>
                <a:r>
                  <a:rPr lang="en-US" sz="2000" u="sng" dirty="0">
                    <a:latin typeface="Calibri"/>
                    <a:cs typeface="Calibri"/>
                  </a:rPr>
                  <a:t>minimum</a:t>
                </a:r>
                <a:r>
                  <a:rPr lang="en-US" sz="2000" dirty="0">
                    <a:latin typeface="Calibri"/>
                    <a:cs typeface="Calibri"/>
                  </a:rPr>
                  <a:t> number of vertices whose </a:t>
                </a:r>
              </a:p>
              <a:p>
                <a:pPr marL="469900" lvl="1">
                  <a:lnSpc>
                    <a:spcPct val="120000"/>
                  </a:lnSpc>
                </a:pPr>
                <a:r>
                  <a:rPr lang="en-US" sz="2000" dirty="0">
                    <a:latin typeface="Calibri"/>
                    <a:cs typeface="Calibri"/>
                  </a:rPr>
                  <a:t>      removal </a:t>
                </a:r>
                <a:r>
                  <a:rPr lang="en-US" sz="2000" u="sng" dirty="0">
                    <a:latin typeface="Calibri"/>
                    <a:cs typeface="Calibri"/>
                  </a:rPr>
                  <a:t>disconnect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u="sng" dirty="0">
                    <a:latin typeface="Calibri"/>
                    <a:cs typeface="Calibri"/>
                  </a:rPr>
                  <a:t> </a:t>
                </a:r>
                <a:r>
                  <a:rPr lang="en-US" sz="2000" dirty="0">
                    <a:latin typeface="Calibri"/>
                    <a:cs typeface="Calibri"/>
                  </a:rPr>
                  <a:t>or </a:t>
                </a:r>
                <a:r>
                  <a:rPr lang="en-US" sz="2000" u="sng" dirty="0">
                    <a:latin typeface="Calibri"/>
                    <a:cs typeface="Calibri"/>
                  </a:rPr>
                  <a:t>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; equivalently, </a:t>
                </a: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 is disconnected, </a:t>
                </a:r>
                <a14:m>
                  <m:oMath xmlns:m="http://schemas.openxmlformats.org/officeDocument/2006/math"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</m:oMath>
                </a14:m>
                <a:r>
                  <a:rPr lang="en-US" sz="20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  </a:t>
                </a:r>
                <a:r>
                  <a:rPr lang="en-US" sz="16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//additional definition</a:t>
                </a:r>
                <a:endParaRPr lang="en-US" sz="2000" spc="45" dirty="0">
                  <a:solidFill>
                    <a:srgbClr val="C00000"/>
                  </a:solidFill>
                  <a:latin typeface="Cambria Math"/>
                  <a:cs typeface="Calibri"/>
                </a:endParaRP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  <m:r>
                      <a:rPr lang="en-US" sz="2000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 spc="45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sz="20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       </a:t>
                </a:r>
                <a:r>
                  <a:rPr lang="en-US" sz="16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pc="4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600" b="0" i="1" spc="4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1600" b="0" i="1" spc="4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spc="45" dirty="0">
                    <a:solidFill>
                      <a:srgbClr val="C00000"/>
                    </a:solidFill>
                    <a:latin typeface="Cambria Math"/>
                    <a:cs typeface="Calibri"/>
                  </a:rPr>
                  <a:t> has no vertex cut</a:t>
                </a:r>
                <a:endParaRPr lang="en-US" sz="2000" spc="45" dirty="0">
                  <a:solidFill>
                    <a:srgbClr val="C00000"/>
                  </a:solidFill>
                  <a:latin typeface="Cambria Math"/>
                  <a:cs typeface="Calibri"/>
                </a:endParaRP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spc="4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else</a:t>
                </a:r>
                <a:r>
                  <a:rPr lang="en-US" sz="2000" spc="45" dirty="0">
                    <a:solidFill>
                      <a:srgbClr val="C00000"/>
                    </a:solidFill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i="1" spc="45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000" spc="45" dirty="0">
                    <a:solidFill>
                      <a:srgbClr val="C00000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is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the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minimum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size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of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a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vertex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cut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of</m:t>
                    </m:r>
                    <m:r>
                      <a:rPr lang="en-US" sz="2000" i="0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endParaRPr lang="en-US" sz="2000" spc="45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7068"/>
                <a:ext cx="9144000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1867" t="-1893" b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5" dirty="0">
                <a:latin typeface="+mn-lt"/>
              </a:rPr>
              <a:t>Vertex</a:t>
            </a:r>
            <a:r>
              <a:rPr lang="en-US" spc="-65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Connectivity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9" y="4927847"/>
            <a:ext cx="3341657" cy="587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56" y="4865704"/>
            <a:ext cx="1355324" cy="623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90" y="4893077"/>
            <a:ext cx="1988268" cy="6065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636" y="4901955"/>
            <a:ext cx="608564" cy="569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589" y="4818492"/>
            <a:ext cx="821445" cy="676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5259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9" y="5554622"/>
                <a:ext cx="160300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6037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7" y="5554622"/>
                <a:ext cx="16030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5022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2" y="5554622"/>
                <a:ext cx="160300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95496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96" y="5554622"/>
                <a:ext cx="160300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19644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44" y="5554622"/>
                <a:ext cx="160300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26923" r="-3076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40212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12" y="5554622"/>
                <a:ext cx="160300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572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72" y="5554622"/>
                <a:ext cx="160300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26923" r="-3076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42887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87" y="5554622"/>
                <a:ext cx="160300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1312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12" y="5554622"/>
                <a:ext cx="160300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57398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98" y="5554622"/>
                <a:ext cx="160300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20876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76" y="5554622"/>
                <a:ext cx="160300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45636" y="5554622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36" y="5554622"/>
                <a:ext cx="160300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236199" y="5903643"/>
            <a:ext cx="4256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These graphs are all nonseparable</a:t>
            </a:r>
          </a:p>
        </p:txBody>
      </p:sp>
    </p:spTree>
    <p:extLst>
      <p:ext uri="{BB962C8B-B14F-4D97-AF65-F5344CB8AC3E}">
        <p14:creationId xmlns:p14="http://schemas.microsoft.com/office/powerpoint/2010/main" val="371328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0" y="1197345"/>
                <a:ext cx="9143999" cy="486287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2400" b="1" spc="-5" dirty="0">
                    <a:cs typeface="Calibri"/>
                  </a:rPr>
                  <a:t>THEOREM: </a:t>
                </a:r>
                <a:r>
                  <a:rPr lang="en-US" sz="2400" spc="-5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cs typeface="Cambria Math"/>
                  </a:rPr>
                  <a:t> be a simple graph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cs typeface="Cambria Math"/>
                  </a:rPr>
                  <a:t>. Then</a:t>
                </a:r>
              </a:p>
              <a:p>
                <a:pPr marL="812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endParaRPr lang="en-US" sz="2400" dirty="0">
                  <a:cs typeface="Cambria Math"/>
                </a:endParaRPr>
              </a:p>
              <a:p>
                <a:pPr marL="12700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 vertices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cs typeface="Cambria Math"/>
                </a:endParaRPr>
              </a:p>
              <a:p>
                <a:pPr marL="17272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cs typeface="Cambria Math"/>
                </a:endParaRPr>
              </a:p>
              <a:p>
                <a:pPr marL="812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2400" dirty="0">
                    <a:cs typeface="Cambria Math"/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</m:oMath>
                </a14:m>
                <a:r>
                  <a:rPr lang="en-US" sz="2400" dirty="0">
                    <a:cs typeface="Cambria Math"/>
                  </a:rPr>
                  <a:t> is disconnected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Cambria Math"/>
                </a:endParaRPr>
              </a:p>
              <a:p>
                <a:pPr marL="12700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trivial </a:t>
                </a:r>
              </a:p>
              <a:p>
                <a:pPr marL="812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r>
                  <a:rPr lang="en-US" sz="2400" dirty="0">
                    <a:cs typeface="Cambria Math"/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mbria Math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</m:oMath>
                </a14:m>
                <a:r>
                  <a:rPr lang="en-US" sz="2400" dirty="0">
                    <a:cs typeface="Cambria Math"/>
                  </a:rPr>
                  <a:t>)</a:t>
                </a:r>
              </a:p>
              <a:p>
                <a:pPr marL="12700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If: obvious</a:t>
                </a:r>
              </a:p>
              <a:p>
                <a:pPr marL="12700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Only if: </a:t>
                </a:r>
              </a:p>
              <a:p>
                <a:pPr marL="17272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cs typeface="Cambria Math"/>
                </a:endParaRPr>
              </a:p>
              <a:p>
                <a:pPr marL="17272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: Prove by contradiction. 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≠</m:t>
                    </m:r>
                    <m:sSub>
                      <m:sSub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𝐾</m:t>
                        </m:r>
                      </m:e>
                      <m:sub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. </a:t>
                </a:r>
              </a:p>
              <a:p>
                <a:pPr marL="21844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There exist distinct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𝐸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cs typeface="Cambria Math"/>
                </a:endParaRPr>
              </a:p>
              <a:p>
                <a:pPr marL="2641600" lvl="5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−{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 is disconnected.</a:t>
                </a:r>
              </a:p>
              <a:p>
                <a:pPr marL="3098800" lvl="6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Cambria Math"/>
                  </a:rPr>
                  <a:t>.</a:t>
                </a:r>
              </a:p>
              <a:p>
                <a:pPr marL="3556000" lvl="7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This contradicts the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7345"/>
                <a:ext cx="9143999" cy="4862870"/>
              </a:xfrm>
              <a:prstGeom prst="rect">
                <a:avLst/>
              </a:prstGeom>
              <a:blipFill rotWithShape="0">
                <a:blip r:embed="rId2"/>
                <a:stretch>
                  <a:fillRect l="-1867" t="-1880"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5" dirty="0">
                <a:latin typeface="+mn-lt"/>
              </a:rPr>
              <a:t>Vertex</a:t>
            </a:r>
            <a:r>
              <a:rPr lang="en-US" spc="-65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227478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0" y="1089036"/>
                <a:ext cx="9144000" cy="535531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20000"/>
                  </a:lnSpc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 </a:t>
                </a:r>
                <a:r>
                  <a:rPr lang="en-US" sz="2400" dirty="0">
                    <a:latin typeface="Calibri"/>
                    <a:cs typeface="Calibri"/>
                  </a:rPr>
                  <a:t>A simple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called </a:t>
                </a:r>
                <a14:m>
                  <m:oMath xmlns:m="http://schemas.openxmlformats.org/officeDocument/2006/math">
                    <m:r>
                      <a:rPr lang="en-US" sz="2400" b="1" i="1" spc="65" dirty="0" smtClean="0">
                        <a:latin typeface="Cambria Math" panose="02040503050406030204" pitchFamily="18" charset="0"/>
                        <a:cs typeface="Cambria Math"/>
                      </a:rPr>
                      <m:t>𝒌</m:t>
                    </m:r>
                  </m:oMath>
                </a14:m>
                <a:r>
                  <a:rPr lang="en-US" sz="2400" b="1" spc="-5" dirty="0">
                    <a:latin typeface="Calibri"/>
                    <a:cs typeface="Calibri"/>
                  </a:rPr>
                  <a:t>-</a:t>
                </a:r>
                <a:r>
                  <a:rPr lang="en-US" sz="2400" b="1" spc="-10" dirty="0">
                    <a:latin typeface="Calibri"/>
                    <a:cs typeface="Calibri"/>
                  </a:rPr>
                  <a:t>c</a:t>
                </a:r>
                <a:r>
                  <a:rPr lang="en-US" sz="2400" b="1" dirty="0">
                    <a:latin typeface="Calibri"/>
                    <a:cs typeface="Calibri"/>
                  </a:rPr>
                  <a:t>onnec</a:t>
                </a:r>
                <a:r>
                  <a:rPr lang="en-US" sz="2400" b="1" spc="-30" dirty="0">
                    <a:latin typeface="Calibri"/>
                    <a:cs typeface="Calibri"/>
                  </a:rPr>
                  <a:t>t</a:t>
                </a:r>
                <a:r>
                  <a:rPr lang="en-US" sz="2400" b="1" spc="-5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d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  <a:cs typeface="Calibri"/>
                      </a:rPr>
                      <m:t>𝒌</m:t>
                    </m:r>
                  </m:oMath>
                </a14:m>
                <a:r>
                  <a:rPr lang="zh-CN" altLang="en-US" sz="1000" b="1" dirty="0">
                    <a:latin typeface="Calibri"/>
                    <a:cs typeface="Calibri"/>
                  </a:rPr>
                  <a:t>连通的</a:t>
                </a:r>
                <a:r>
                  <a:rPr lang="en-US" sz="2400" b="1" dirty="0">
                    <a:latin typeface="Calibri"/>
                    <a:cs typeface="Calibri"/>
                  </a:rPr>
                  <a:t>  </a:t>
                </a:r>
              </a:p>
              <a:p>
                <a:pPr marL="12700">
                  <a:lnSpc>
                    <a:spcPct val="120000"/>
                  </a:lnSpc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       </a:t>
                </a:r>
                <a:r>
                  <a:rPr lang="en-US" sz="2400" spc="-5" dirty="0">
                    <a:latin typeface="Calibri"/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spc="65" dirty="0" smtClean="0">
                        <a:latin typeface="Cambria Math" panose="02040503050406030204" pitchFamily="18" charset="0"/>
                        <a:cs typeface="Cambria Math"/>
                      </a:rPr>
                      <m:t>𝒌</m:t>
                    </m:r>
                  </m:oMath>
                </a14:m>
                <a:r>
                  <a:rPr lang="en-US" sz="2400" b="1" spc="-5" dirty="0">
                    <a:latin typeface="Calibri"/>
                    <a:cs typeface="Calibri"/>
                  </a:rPr>
                  <a:t>-</a:t>
                </a:r>
                <a:r>
                  <a:rPr lang="en-US" sz="2400" b="1" spc="-20" dirty="0">
                    <a:latin typeface="Calibri"/>
                    <a:cs typeface="Calibri"/>
                  </a:rPr>
                  <a:t>v</a:t>
                </a:r>
                <a:r>
                  <a:rPr lang="en-US" sz="2400" b="1" spc="-5" dirty="0">
                    <a:latin typeface="Calibri"/>
                    <a:cs typeface="Calibri"/>
                  </a:rPr>
                  <a:t>er</a:t>
                </a:r>
                <a:r>
                  <a:rPr lang="en-US" sz="2400" b="1" spc="-25" dirty="0">
                    <a:latin typeface="Calibri"/>
                    <a:cs typeface="Calibri"/>
                  </a:rPr>
                  <a:t>t</a:t>
                </a:r>
                <a:r>
                  <a:rPr lang="en-US" sz="2400" b="1" spc="-35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x</a:t>
                </a:r>
                <a:r>
                  <a:rPr lang="en-US" sz="2400" b="1" spc="-5" dirty="0">
                    <a:latin typeface="Calibri"/>
                    <a:cs typeface="Calibri"/>
                  </a:rPr>
                  <a:t>-</a:t>
                </a:r>
                <a:r>
                  <a:rPr lang="en-US" sz="2400" b="1" spc="-10" dirty="0">
                    <a:latin typeface="Calibri"/>
                    <a:cs typeface="Calibri"/>
                  </a:rPr>
                  <a:t>c</a:t>
                </a:r>
                <a:r>
                  <a:rPr lang="en-US" sz="2400" b="1" dirty="0">
                    <a:latin typeface="Calibri"/>
                    <a:cs typeface="Calibri"/>
                  </a:rPr>
                  <a:t>onnec</a:t>
                </a:r>
                <a:r>
                  <a:rPr lang="en-US" sz="2400" b="1" spc="-30" dirty="0">
                    <a:latin typeface="Calibri"/>
                    <a:cs typeface="Calibri"/>
                  </a:rPr>
                  <a:t>t</a:t>
                </a:r>
                <a:r>
                  <a:rPr lang="en-US" sz="2400" b="1" spc="-5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d</a:t>
                </a:r>
                <a:r>
                  <a:rPr lang="en-US" sz="2400" dirty="0">
                    <a:latin typeface="Calibri"/>
                    <a:cs typeface="Calibri"/>
                  </a:rPr>
                  <a:t>)</a:t>
                </a:r>
                <a:r>
                  <a:rPr lang="en-US" altLang="zh-CN" sz="2400" b="1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00" b="1" i="1">
                        <a:latin typeface="Cambria Math" panose="02040503050406030204" pitchFamily="18" charset="0"/>
                        <a:cs typeface="Calibri"/>
                      </a:rPr>
                      <m:t>𝒌</m:t>
                    </m:r>
                  </m:oMath>
                </a14:m>
                <a:r>
                  <a:rPr lang="zh-CN" altLang="en-US" sz="1000" b="1" dirty="0">
                    <a:cs typeface="Calibri"/>
                  </a:rPr>
                  <a:t>点连通的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libri"/>
                    <a:cs typeface="Calibri"/>
                  </a:rPr>
                  <a:t>if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US" sz="2400" dirty="0">
                  <a:latin typeface="Calibri"/>
                  <a:cs typeface="Calibri"/>
                </a:endParaRPr>
              </a:p>
              <a:p>
                <a:pPr marL="12700">
                  <a:lnSpc>
                    <a:spcPct val="120000"/>
                  </a:lnSpc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sz="2400" b="1" dirty="0">
                    <a:latin typeface="Calibri"/>
                    <a:cs typeface="Calibri"/>
                  </a:rPr>
                  <a:t>THEOREM</a:t>
                </a:r>
                <a:r>
                  <a:rPr lang="en-US" sz="2400" dirty="0">
                    <a:latin typeface="Calibri"/>
                    <a:cs typeface="Calibri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cs typeface="Calibri"/>
                  </a:rPr>
                  <a:t> be a simple graph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. Then</a:t>
                </a:r>
                <a:endParaRPr lang="en-US" sz="2400" dirty="0">
                  <a:latin typeface="Cambria Math"/>
                  <a:cs typeface="Calibri"/>
                </a:endParaRP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1-connected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connected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.</a:t>
                </a: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Only if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b="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disconnected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endParaRPr lang="en-US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If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≥2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is connected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removing 0 vertex cannot disconnect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or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≥1</m:t>
                    </m:r>
                  </m:oMath>
                </a14:m>
                <a:endParaRPr lang="en-US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2-connected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nonseparable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≥3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.</a:t>
                </a: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Only if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≤2⇒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not nonseparable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has cut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.</a:t>
                </a: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If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≥3⇒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removing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vertex cannot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;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nonseparable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removing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vertex cannot disconnect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; Hence.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≥2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Calibri"/>
                  <a:cs typeface="Calibri"/>
                </a:endParaRPr>
              </a:p>
              <a:p>
                <a:pPr marL="8128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-connected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-connected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∈{0,1,…,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endParaRPr lang="en-US" sz="2400" dirty="0">
                  <a:latin typeface="Calibri"/>
                  <a:cs typeface="Calibri"/>
                </a:endParaRP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Only if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0,1,…,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connected </a:t>
                </a:r>
              </a:p>
              <a:p>
                <a:pPr marL="12700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1494155" algn="l"/>
                    <a:tab pos="7231380" algn="l"/>
                    <a:tab pos="7610475" algn="l"/>
                  </a:tabLst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If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is obviously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-connected</a:t>
                </a: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036"/>
                <a:ext cx="9144000" cy="5355312"/>
              </a:xfrm>
              <a:prstGeom prst="rect">
                <a:avLst/>
              </a:prstGeom>
              <a:blipFill rotWithShape="0">
                <a:blip r:embed="rId2"/>
                <a:stretch>
                  <a:fillRect l="-1867" t="-1025" b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5" dirty="0">
                <a:latin typeface="+mn-lt"/>
              </a:rPr>
              <a:t>Vertex</a:t>
            </a:r>
            <a:r>
              <a:rPr lang="en-US" spc="-65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386780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0" y="1636252"/>
                <a:ext cx="9144000" cy="301621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tabLst>
                    <a:tab pos="694499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DEFINITION: </a:t>
                </a:r>
                <a:r>
                  <a:rPr lang="en-US" sz="2400" spc="-5" dirty="0">
                    <a:cs typeface="Calibri"/>
                  </a:rPr>
                  <a:t>L</a:t>
                </a:r>
                <a:r>
                  <a:rPr lang="en-US" sz="2400" spc="-10" dirty="0">
                    <a:cs typeface="Calibri"/>
                  </a:rPr>
                  <a:t>e</a:t>
                </a:r>
                <a:r>
                  <a:rPr lang="en-US" sz="2400" dirty="0">
                    <a:cs typeface="Calibri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cs typeface="Calibri"/>
                  </a:rPr>
                  <a:t>b</a:t>
                </a:r>
                <a:r>
                  <a:rPr lang="en-US" sz="2400" dirty="0">
                    <a:cs typeface="Calibri"/>
                  </a:rPr>
                  <a:t>e a</a:t>
                </a:r>
                <a:r>
                  <a:rPr lang="en-US" sz="2400" spc="-5" dirty="0">
                    <a:cs typeface="Calibri"/>
                  </a:rPr>
                  <a:t> </a:t>
                </a:r>
                <a:r>
                  <a:rPr lang="en-US" sz="2400" spc="-20" dirty="0">
                    <a:cs typeface="Calibri"/>
                  </a:rPr>
                  <a:t>c</a:t>
                </a:r>
                <a:r>
                  <a:rPr lang="en-US" sz="2400" spc="-10" dirty="0">
                    <a:cs typeface="Calibri"/>
                  </a:rPr>
                  <a:t>onnec</a:t>
                </a:r>
                <a:r>
                  <a:rPr lang="en-US" sz="2400" spc="-20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ed</a:t>
                </a:r>
                <a:r>
                  <a:rPr lang="en-US" sz="2400" spc="-1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simple g</a:t>
                </a:r>
                <a:r>
                  <a:rPr lang="en-US" sz="2400" spc="-50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aph.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</m:oMath>
                </a14:m>
                <a:r>
                  <a:rPr lang="en-US" sz="2400" dirty="0">
                    <a:cs typeface="Calibri"/>
                  </a:rPr>
                  <a:t> is</a:t>
                </a:r>
                <a:r>
                  <a:rPr lang="en-US" sz="2400" spc="-335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an</a:t>
                </a:r>
                <a:r>
                  <a:rPr lang="en-US" sz="2400" spc="-340" dirty="0">
                    <a:cs typeface="Calibri"/>
                  </a:rPr>
                  <a:t> </a:t>
                </a:r>
              </a:p>
              <a:p>
                <a:pPr marL="12700">
                  <a:tabLst>
                    <a:tab pos="6944995" algn="l"/>
                  </a:tabLst>
                </a:pPr>
                <a:r>
                  <a:rPr lang="en-US" sz="2400" b="1" spc="-340" dirty="0">
                    <a:cs typeface="Calibri"/>
                  </a:rPr>
                  <a:t>                  </a:t>
                </a:r>
                <a:r>
                  <a:rPr lang="en-US" sz="2400" b="1" spc="-5" dirty="0">
                    <a:cs typeface="Calibri"/>
                  </a:rPr>
                  <a:t>edge</a:t>
                </a:r>
                <a:r>
                  <a:rPr lang="en-US" sz="2400" b="1" spc="-340" dirty="0">
                    <a:cs typeface="Calibri"/>
                  </a:rPr>
                  <a:t> </a:t>
                </a:r>
                <a:r>
                  <a:rPr lang="en-US" sz="2400" b="1" spc="-5" dirty="0">
                    <a:cs typeface="Calibri"/>
                  </a:rPr>
                  <a:t>cut</a:t>
                </a:r>
                <a:r>
                  <a:rPr lang="zh-CN" altLang="en-US" sz="1000" b="1" spc="-5" dirty="0">
                    <a:cs typeface="Calibri"/>
                  </a:rPr>
                  <a:t>边割集</a:t>
                </a:r>
                <a:r>
                  <a:rPr lang="zh-CN" altLang="en-US" sz="2400" b="1" spc="-325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of</a:t>
                </a:r>
                <a:r>
                  <a:rPr lang="en-US" sz="2400" spc="-33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</m:oMath>
                </a14:m>
                <a:r>
                  <a:rPr lang="en-US" sz="2400" spc="-275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cs typeface="Calibri"/>
                  </a:rPr>
                  <a:t>if</a:t>
                </a:r>
                <a:r>
                  <a:rPr lang="en-US" sz="2400" spc="-335" dirty="0">
                    <a:cs typeface="Calibri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spc="-335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 spc="-335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spc="-10" dirty="0">
                    <a:cs typeface="Calibri"/>
                  </a:rPr>
                  <a:t>  is disconnected.</a:t>
                </a:r>
                <a:endParaRPr lang="en-US" sz="2400" b="1" spc="-5" dirty="0">
                  <a:latin typeface="Calibri"/>
                  <a:cs typeface="Calibri"/>
                </a:endParaRPr>
              </a:p>
              <a:p>
                <a:pPr marL="12700">
                  <a:tabLst>
                    <a:tab pos="694499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 </a:t>
                </a:r>
                <a:r>
                  <a:rPr lang="en-US" sz="2400" spc="-5" dirty="0">
                    <a:latin typeface="Calibri"/>
                    <a:cs typeface="Calibri"/>
                  </a:rPr>
                  <a:t>L</a:t>
                </a:r>
                <a:r>
                  <a:rPr lang="en-US" sz="2400" spc="-10" dirty="0">
                    <a:latin typeface="Calibri"/>
                    <a:cs typeface="Calibri"/>
                  </a:rPr>
                  <a:t>e</a:t>
                </a:r>
                <a:r>
                  <a:rPr lang="en-US" sz="2400" dirty="0">
                    <a:latin typeface="Calibri"/>
                    <a:cs typeface="Calibri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b</a:t>
                </a:r>
                <a:r>
                  <a:rPr lang="en-US" sz="2400" dirty="0">
                    <a:latin typeface="Calibri"/>
                    <a:cs typeface="Calibri"/>
                  </a:rPr>
                  <a:t>e a</a:t>
                </a:r>
                <a:r>
                  <a:rPr lang="en-US" sz="2400" spc="-5" dirty="0">
                    <a:latin typeface="Calibri"/>
                    <a:cs typeface="Calibri"/>
                  </a:rPr>
                  <a:t> simple g</a:t>
                </a:r>
                <a:r>
                  <a:rPr lang="en-US" sz="2400" spc="-5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aph.  </a:t>
                </a:r>
              </a:p>
              <a:p>
                <a:pPr marL="12700">
                  <a:tabLst>
                    <a:tab pos="694499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       The </a:t>
                </a:r>
                <a:r>
                  <a:rPr lang="en-US" sz="2400" b="1" spc="-5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d</a:t>
                </a:r>
                <a:r>
                  <a:rPr lang="en-US" sz="2400" b="1" spc="5" dirty="0">
                    <a:latin typeface="Calibri"/>
                    <a:cs typeface="Calibri"/>
                  </a:rPr>
                  <a:t>g</a:t>
                </a:r>
                <a:r>
                  <a:rPr lang="en-US" sz="2400" b="1" dirty="0">
                    <a:latin typeface="Calibri"/>
                    <a:cs typeface="Calibri"/>
                  </a:rPr>
                  <a:t>e</a:t>
                </a:r>
                <a:r>
                  <a:rPr lang="en-US" sz="2400" b="1" spc="-30" dirty="0">
                    <a:latin typeface="Calibri"/>
                    <a:cs typeface="Calibri"/>
                  </a:rPr>
                  <a:t> c</a:t>
                </a:r>
                <a:r>
                  <a:rPr lang="en-US" sz="2400" b="1" spc="-5" dirty="0">
                    <a:latin typeface="Calibri"/>
                    <a:cs typeface="Calibri"/>
                  </a:rPr>
                  <a:t>o</a:t>
                </a:r>
                <a:r>
                  <a:rPr lang="en-US" sz="2400" b="1" spc="-15" dirty="0">
                    <a:latin typeface="Calibri"/>
                    <a:cs typeface="Calibri"/>
                  </a:rPr>
                  <a:t>n</a:t>
                </a:r>
                <a:r>
                  <a:rPr lang="en-US" sz="2400" b="1" spc="-5" dirty="0">
                    <a:latin typeface="Calibri"/>
                    <a:cs typeface="Calibri"/>
                  </a:rPr>
                  <a:t>n</a:t>
                </a:r>
                <a:r>
                  <a:rPr lang="en-US" sz="2400" b="1" spc="-10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c</a:t>
                </a:r>
                <a:r>
                  <a:rPr lang="en-US" sz="2400" b="1" spc="-10" dirty="0">
                    <a:latin typeface="Calibri"/>
                    <a:cs typeface="Calibri"/>
                  </a:rPr>
                  <a:t>t</a:t>
                </a:r>
                <a:r>
                  <a:rPr lang="en-US" sz="2400" b="1" dirty="0">
                    <a:latin typeface="Calibri"/>
                    <a:cs typeface="Calibri"/>
                  </a:rPr>
                  <a:t>ivi</a:t>
                </a:r>
                <a:r>
                  <a:rPr lang="en-US" sz="2400" b="1" spc="-10" dirty="0">
                    <a:latin typeface="Calibri"/>
                    <a:cs typeface="Calibri"/>
                  </a:rPr>
                  <a:t>t</a:t>
                </a:r>
                <a:r>
                  <a:rPr lang="en-US" sz="2400" b="1" dirty="0">
                    <a:latin typeface="Calibri"/>
                    <a:cs typeface="Calibri"/>
                  </a:rPr>
                  <a:t>y</a:t>
                </a:r>
                <a:r>
                  <a:rPr lang="zh-CN" altLang="en-US" sz="1000" b="1" dirty="0">
                    <a:latin typeface="Calibri"/>
                    <a:cs typeface="Calibri"/>
                  </a:rPr>
                  <a:t>边连通度</a:t>
                </a:r>
                <a:r>
                  <a:rPr lang="en-US" sz="2400" b="1" spc="25" dirty="0">
                    <a:latin typeface="Calibri"/>
                    <a:cs typeface="Calibri"/>
                  </a:rPr>
                  <a:t> </a:t>
                </a:r>
                <a:r>
                  <a:rPr lang="en-US" sz="2400" i="1" dirty="0">
                    <a:latin typeface="Calibri"/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i="1" dirty="0">
                    <a:latin typeface="Calibri"/>
                    <a:cs typeface="Calibri"/>
                  </a:rPr>
                  <a:t>) </a:t>
                </a:r>
                <a:r>
                  <a:rPr lang="en-US" sz="2400" dirty="0">
                    <a:latin typeface="Calibri"/>
                    <a:cs typeface="Calibri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defined as below:</a:t>
                </a:r>
                <a:endParaRPr lang="en-US" sz="2400" spc="-25" dirty="0">
                  <a:latin typeface="Calibri"/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disconnected</a:t>
                </a:r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)=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i="1" spc="-25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connected</a:t>
                </a:r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: </a:t>
                </a:r>
              </a:p>
              <a:p>
                <a:pPr marL="1727200" lvl="2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d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i="1" spc="-25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  <a:p>
                <a:pPr marL="1727200" lvl="2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d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 is the mini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m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u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m</a:t>
                </a:r>
                <a:r>
                  <a:rPr lang="en-US" sz="20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si</a:t>
                </a:r>
                <a:r>
                  <a:rPr lang="en-US" sz="2000" spc="-50" dirty="0">
                    <a:solidFill>
                      <a:srgbClr val="C00000"/>
                    </a:solidFill>
                    <a:latin typeface="Calibri"/>
                    <a:cs typeface="Calibri"/>
                  </a:rPr>
                  <a:t>z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e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o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f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 ed</a:t>
                </a:r>
                <a:r>
                  <a:rPr lang="en-US" sz="2000" spc="-30" dirty="0">
                    <a:solidFill>
                      <a:srgbClr val="C00000"/>
                    </a:solidFill>
                    <a:latin typeface="Calibri"/>
                    <a:cs typeface="Calibri"/>
                  </a:rPr>
                  <a:t>g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e </a:t>
                </a:r>
                <a:r>
                  <a:rPr lang="en-US" sz="2000" spc="5" dirty="0">
                    <a:solidFill>
                      <a:srgbClr val="C00000"/>
                    </a:solidFill>
                    <a:latin typeface="Calibri"/>
                    <a:cs typeface="Calibri"/>
                  </a:rPr>
                  <a:t>c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u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ts</a:t>
                </a:r>
                <a:r>
                  <a:rPr lang="en-US" sz="2000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o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f</a:t>
                </a:r>
                <a:r>
                  <a:rPr lang="en-US" sz="2000" spc="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</m:oMath>
                </a14:m>
                <a:r>
                  <a:rPr lang="en-US" sz="2000" spc="70" dirty="0">
                    <a:solidFill>
                      <a:srgbClr val="C00000"/>
                    </a:solidFill>
                    <a:latin typeface="Calibri"/>
                    <a:cs typeface="Calibri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6252"/>
                <a:ext cx="9144000" cy="3016210"/>
              </a:xfrm>
              <a:prstGeom prst="rect">
                <a:avLst/>
              </a:prstGeom>
              <a:blipFill rotWithShape="0">
                <a:blip r:embed="rId2"/>
                <a:stretch>
                  <a:fillRect l="-1867" t="-3030" b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5" dirty="0">
                <a:latin typeface="+mn-lt"/>
              </a:rPr>
              <a:t>Edge</a:t>
            </a:r>
            <a:r>
              <a:rPr lang="en-US" spc="-65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Connectivity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9" y="4936725"/>
            <a:ext cx="3341657" cy="587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56" y="4874582"/>
            <a:ext cx="1355324" cy="623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90" y="4901955"/>
            <a:ext cx="1988268" cy="606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636" y="4910833"/>
            <a:ext cx="608564" cy="569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589" y="4827370"/>
            <a:ext cx="821445" cy="676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5259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9" y="5563500"/>
                <a:ext cx="160300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6037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7" y="5563500"/>
                <a:ext cx="16030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9502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2" y="5563500"/>
                <a:ext cx="160300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5496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96" y="5563500"/>
                <a:ext cx="160300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9644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44" y="5563500"/>
                <a:ext cx="160300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26923" r="-3076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4021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12" y="5563500"/>
                <a:ext cx="160300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257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72" y="5563500"/>
                <a:ext cx="160300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26923" r="-3076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2887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87" y="5563500"/>
                <a:ext cx="160300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0131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12" y="5563500"/>
                <a:ext cx="160300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57398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98" y="5563500"/>
                <a:ext cx="160300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20876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76" y="5563500"/>
                <a:ext cx="160300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45636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36" y="5563500"/>
                <a:ext cx="160300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+mn-lt"/>
              </a:rPr>
              <a:t>Review: Bipartite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17086"/>
                <a:ext cx="9144000" cy="14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 err="1">
                    <a:solidFill>
                      <a:srgbClr val="0070C0"/>
                    </a:solidFill>
                  </a:rPr>
                  <a:t>bipartitie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 graph</a:t>
                </a:r>
                <a:r>
                  <a:rPr lang="zh-CN" altLang="en-US" sz="1000" b="1" dirty="0">
                    <a:solidFill>
                      <a:srgbClr val="0070C0"/>
                    </a:solidFill>
                  </a:rPr>
                  <a:t>二分图、二部图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has a partition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 </a:t>
                </a:r>
                <a:r>
                  <a:rPr lang="en-US" altLang="zh-CN" sz="2000" b="1" dirty="0"/>
                  <a:t>bipartition</a:t>
                </a:r>
                <a:r>
                  <a:rPr lang="zh-CN" altLang="en-US" sz="1000" b="1" dirty="0"/>
                  <a:t>二划分</a:t>
                </a:r>
                <a:r>
                  <a:rPr lang="en-US" altLang="zh-CN" sz="2000" dirty="0"/>
                  <a:t> of the vertex set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7086"/>
                <a:ext cx="9144000" cy="1476815"/>
              </a:xfrm>
              <a:prstGeom prst="rect">
                <a:avLst/>
              </a:prstGeom>
              <a:blipFill>
                <a:blip r:embed="rId3"/>
                <a:stretch>
                  <a:fillRect l="-1000" t="-413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28152"/>
            <a:ext cx="314325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90" y="3328153"/>
            <a:ext cx="2969275" cy="1505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835" y="4962890"/>
            <a:ext cx="275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bipartite graph of order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1349" y="4955491"/>
                <a:ext cx="287052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bipartite graph of order 12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={7,8,9,10,11,12}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49" y="4955491"/>
                <a:ext cx="2870529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911" t="-3974" r="-637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Matching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00990"/>
                <a:ext cx="9144000" cy="252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be a simple graph.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a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matching</a:t>
                </a:r>
                <a:r>
                  <a:rPr lang="zh-CN" altLang="en-US" sz="1000" b="1" dirty="0">
                    <a:solidFill>
                      <a:srgbClr val="0070C0"/>
                    </a:solidFill>
                  </a:rPr>
                  <a:t>匹配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. A vertex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matched</a:t>
                </a:r>
                <a:r>
                  <a:rPr lang="en-US" altLang="zh-CN" sz="2400" dirty="0"/>
                  <a:t> in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, otherwise,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not matched.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0070C0"/>
                    </a:solidFill>
                  </a:rPr>
                  <a:t>maximum matching</a:t>
                </a:r>
                <a:r>
                  <a:rPr lang="zh-CN" altLang="en-US" sz="1000" b="1" dirty="0">
                    <a:solidFill>
                      <a:srgbClr val="0070C0"/>
                    </a:solidFill>
                  </a:rPr>
                  <a:t>最大匹配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dirty="0"/>
                  <a:t>a matching with largest number of edges.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a bipartite graph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 is a 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complete matching</a:t>
                </a:r>
                <a:r>
                  <a:rPr lang="zh-CN" altLang="en-US" sz="1000" b="1" dirty="0">
                    <a:solidFill>
                      <a:srgbClr val="0070C0"/>
                    </a:solidFill>
                  </a:rPr>
                  <a:t>完全匹配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/>
                  <a:t>from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if every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is matched.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0990"/>
                <a:ext cx="9144000" cy="2529923"/>
              </a:xfrm>
              <a:prstGeom prst="rect">
                <a:avLst/>
              </a:prstGeom>
              <a:blipFill>
                <a:blip r:embed="rId3"/>
                <a:stretch>
                  <a:fillRect l="-1000" t="-241" r="-867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13"/>
              <p:cNvSpPr/>
              <p:nvPr/>
            </p:nvSpPr>
            <p:spPr>
              <a:xfrm>
                <a:off x="1028238" y="3600654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38" y="3600654"/>
                <a:ext cx="205289" cy="193558"/>
              </a:xfrm>
              <a:prstGeom prst="ellipse">
                <a:avLst/>
              </a:prstGeom>
              <a:blipFill rotWithShape="0">
                <a:blip r:embed="rId4"/>
                <a:stretch>
                  <a:fillRect l="-1891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14"/>
              <p:cNvSpPr/>
              <p:nvPr/>
            </p:nvSpPr>
            <p:spPr>
              <a:xfrm>
                <a:off x="1762530" y="3607580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30" y="3607580"/>
                <a:ext cx="205289" cy="193558"/>
              </a:xfrm>
              <a:prstGeom prst="ellipse">
                <a:avLst/>
              </a:prstGeom>
              <a:blipFill rotWithShape="0">
                <a:blip r:embed="rId5"/>
                <a:stretch>
                  <a:fillRect l="-26316" t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15"/>
              <p:cNvSpPr/>
              <p:nvPr/>
            </p:nvSpPr>
            <p:spPr>
              <a:xfrm>
                <a:off x="2500279" y="3597189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79" y="3597189"/>
                <a:ext cx="205289" cy="193558"/>
              </a:xfrm>
              <a:prstGeom prst="ellipse">
                <a:avLst/>
              </a:prstGeom>
              <a:blipFill rotWithShape="0">
                <a:blip r:embed="rId6"/>
                <a:stretch>
                  <a:fillRect l="-1052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16"/>
              <p:cNvSpPr/>
              <p:nvPr/>
            </p:nvSpPr>
            <p:spPr>
              <a:xfrm>
                <a:off x="3234571" y="3604115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71" y="3604115"/>
                <a:ext cx="205289" cy="193558"/>
              </a:xfrm>
              <a:prstGeom prst="ellipse">
                <a:avLst/>
              </a:prstGeom>
              <a:blipFill rotWithShape="0">
                <a:blip r:embed="rId7"/>
                <a:stretch>
                  <a:fillRect l="-29730" t="-11111" r="-54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17"/>
              <p:cNvSpPr/>
              <p:nvPr/>
            </p:nvSpPr>
            <p:spPr>
              <a:xfrm>
                <a:off x="588354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4" y="4767907"/>
                <a:ext cx="205289" cy="193558"/>
              </a:xfrm>
              <a:prstGeom prst="ellipse">
                <a:avLst/>
              </a:prstGeom>
              <a:blipFill rotWithShape="0">
                <a:blip r:embed="rId8"/>
                <a:stretch>
                  <a:fillRect l="-1891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18"/>
              <p:cNvSpPr/>
              <p:nvPr/>
            </p:nvSpPr>
            <p:spPr>
              <a:xfrm>
                <a:off x="1322646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46" y="4767907"/>
                <a:ext cx="205289" cy="193558"/>
              </a:xfrm>
              <a:prstGeom prst="ellipse">
                <a:avLst/>
              </a:prstGeom>
              <a:blipFill rotWithShape="0">
                <a:blip r:embed="rId9"/>
                <a:stretch>
                  <a:fillRect l="-1578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19"/>
              <p:cNvSpPr/>
              <p:nvPr/>
            </p:nvSpPr>
            <p:spPr>
              <a:xfrm>
                <a:off x="2060395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95" y="4767907"/>
                <a:ext cx="205289" cy="193558"/>
              </a:xfrm>
              <a:prstGeom prst="ellipse">
                <a:avLst/>
              </a:prstGeom>
              <a:blipFill rotWithShape="0">
                <a:blip r:embed="rId10"/>
                <a:stretch>
                  <a:fillRect l="-2631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0"/>
              <p:cNvSpPr/>
              <p:nvPr/>
            </p:nvSpPr>
            <p:spPr>
              <a:xfrm>
                <a:off x="2794687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87" y="4767907"/>
                <a:ext cx="205289" cy="193558"/>
              </a:xfrm>
              <a:prstGeom prst="ellipse">
                <a:avLst/>
              </a:prstGeom>
              <a:blipFill rotWithShape="0">
                <a:blip r:embed="rId11"/>
                <a:stretch>
                  <a:fillRect l="-1578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1"/>
              <p:cNvSpPr/>
              <p:nvPr/>
            </p:nvSpPr>
            <p:spPr>
              <a:xfrm>
                <a:off x="3570547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47" y="4767907"/>
                <a:ext cx="205289" cy="193558"/>
              </a:xfrm>
              <a:prstGeom prst="ellipse">
                <a:avLst/>
              </a:prstGeom>
              <a:blipFill rotWithShape="0">
                <a:blip r:embed="rId12"/>
                <a:stretch>
                  <a:fillRect l="-29730" r="-2703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2"/>
          <p:cNvCxnSpPr>
            <a:stCxn id="4" idx="4"/>
            <a:endCxn id="10" idx="0"/>
          </p:cNvCxnSpPr>
          <p:nvPr/>
        </p:nvCxnSpPr>
        <p:spPr>
          <a:xfrm>
            <a:off x="1130883" y="3794214"/>
            <a:ext cx="1032157" cy="973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24"/>
          <p:cNvCxnSpPr>
            <a:stCxn id="4" idx="4"/>
            <a:endCxn id="8" idx="0"/>
          </p:cNvCxnSpPr>
          <p:nvPr/>
        </p:nvCxnSpPr>
        <p:spPr>
          <a:xfrm flipH="1">
            <a:off x="690997" y="3794214"/>
            <a:ext cx="439884" cy="97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27"/>
          <p:cNvCxnSpPr>
            <a:stCxn id="5" idx="4"/>
            <a:endCxn id="9" idx="0"/>
          </p:cNvCxnSpPr>
          <p:nvPr/>
        </p:nvCxnSpPr>
        <p:spPr>
          <a:xfrm flipH="1">
            <a:off x="1425289" y="3801140"/>
            <a:ext cx="439884" cy="966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30"/>
          <p:cNvCxnSpPr>
            <a:stCxn id="5" idx="4"/>
            <a:endCxn id="11" idx="0"/>
          </p:cNvCxnSpPr>
          <p:nvPr/>
        </p:nvCxnSpPr>
        <p:spPr>
          <a:xfrm>
            <a:off x="1865175" y="3801140"/>
            <a:ext cx="1032157" cy="96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34"/>
          <p:cNvCxnSpPr>
            <a:stCxn id="6" idx="4"/>
            <a:endCxn id="8" idx="0"/>
          </p:cNvCxnSpPr>
          <p:nvPr/>
        </p:nvCxnSpPr>
        <p:spPr>
          <a:xfrm flipH="1">
            <a:off x="690999" y="3790747"/>
            <a:ext cx="1911925" cy="977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6" idx="4"/>
            <a:endCxn id="9" idx="0"/>
          </p:cNvCxnSpPr>
          <p:nvPr/>
        </p:nvCxnSpPr>
        <p:spPr>
          <a:xfrm flipH="1">
            <a:off x="1425291" y="3790747"/>
            <a:ext cx="1177633" cy="97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7" idx="4"/>
            <a:endCxn id="10" idx="0"/>
          </p:cNvCxnSpPr>
          <p:nvPr/>
        </p:nvCxnSpPr>
        <p:spPr>
          <a:xfrm flipH="1">
            <a:off x="2163038" y="3797673"/>
            <a:ext cx="1174176" cy="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7" idx="4"/>
            <a:endCxn id="12" idx="0"/>
          </p:cNvCxnSpPr>
          <p:nvPr/>
        </p:nvCxnSpPr>
        <p:spPr>
          <a:xfrm>
            <a:off x="3337214" y="3797673"/>
            <a:ext cx="335976" cy="970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52"/>
              <p:cNvSpPr txBox="1"/>
              <p:nvPr/>
            </p:nvSpPr>
            <p:spPr>
              <a:xfrm>
                <a:off x="3846589" y="3457814"/>
                <a:ext cx="52924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matching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are matched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are not matched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a maximum matching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𝑎𝑤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maximum matching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89" y="3457814"/>
                <a:ext cx="5292436" cy="2308324"/>
              </a:xfrm>
              <a:prstGeom prst="rect">
                <a:avLst/>
              </a:prstGeom>
              <a:blipFill rotWithShape="0">
                <a:blip r:embed="rId13"/>
                <a:stretch>
                  <a:fillRect l="-1037" r="-922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5553" y="5055628"/>
                <a:ext cx="437803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3" y="5055628"/>
                <a:ext cx="4378036" cy="1569660"/>
              </a:xfrm>
              <a:prstGeom prst="rect">
                <a:avLst/>
              </a:prstGeom>
              <a:blipFill rotWithShape="0">
                <a:blip r:embed="rId14"/>
                <a:stretch>
                  <a:fillRect l="-1252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Hall’s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71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Marriage on an Island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boys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girls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willing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get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married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What is the largest number of couples that can be formed?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 (Hall 1935): </a:t>
                </a:r>
                <a:r>
                  <a:rPr lang="en-US" altLang="zh-CN" sz="2400" dirty="0"/>
                  <a:t>A bipartitie graph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has a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complete matching from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/>
                  <a:t>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a complete matching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⊇{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.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complete matching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By induction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71695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7" b="-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Hall’s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457200" y="1676400"/>
                <a:ext cx="9144000" cy="394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Induction hypothesis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complete matching” is true when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Prove that 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complete matching” when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altLang="zh-CN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|+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’s neighborhood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);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6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a complete matching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(IH)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1676400"/>
                <a:ext cx="9144000" cy="3941400"/>
              </a:xfrm>
              <a:prstGeom prst="rect">
                <a:avLst/>
              </a:prstGeom>
              <a:blipFill>
                <a:blip r:embed="rId3"/>
                <a:stretch>
                  <a:fillRect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Hall’s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152400" y="1524000"/>
                <a:ext cx="9144000" cy="369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There is a complete matching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(IH)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 complete matching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(IH)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524000"/>
                <a:ext cx="9144000" cy="3690882"/>
              </a:xfrm>
              <a:prstGeom prst="rect">
                <a:avLst/>
              </a:prstGeom>
              <a:blipFill>
                <a:blip r:embed="rId3"/>
                <a:stretch>
                  <a:fillRect b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35" dirty="0">
                <a:latin typeface="+mn-lt"/>
              </a:rPr>
              <a:t>Path (Undirected)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642377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spc="-5" dirty="0">
                    <a:cs typeface="Calibri"/>
                  </a:rPr>
                  <a:t>DEFINITION</a:t>
                </a:r>
                <a:r>
                  <a:rPr lang="en-US" sz="2400" b="1" dirty="0">
                    <a:cs typeface="Calibri"/>
                  </a:rPr>
                  <a:t>: </a:t>
                </a:r>
                <a:r>
                  <a:rPr lang="en-US" sz="2400" spc="-5" dirty="0">
                    <a:cs typeface="Calibri"/>
                  </a:rPr>
                  <a:t>L</a:t>
                </a:r>
                <a:r>
                  <a:rPr lang="en-US" sz="2400" spc="-10" dirty="0">
                    <a:cs typeface="Calibri"/>
                  </a:rPr>
                  <a:t>e</a:t>
                </a:r>
                <a:r>
                  <a:rPr lang="en-US" sz="2400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-10" dirty="0">
                    <a:cs typeface="Calibri"/>
                  </a:rPr>
                  <a:t> b</a:t>
                </a:r>
                <a:r>
                  <a:rPr lang="en-US" sz="2400" spc="-5" dirty="0">
                    <a:cs typeface="Calibri"/>
                  </a:rPr>
                  <a:t>e an undi</a:t>
                </a:r>
                <a:r>
                  <a:rPr lang="en-US" sz="2400" spc="-35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e</a:t>
                </a:r>
                <a:r>
                  <a:rPr lang="en-US" sz="2400" spc="5" dirty="0">
                    <a:cs typeface="Calibri"/>
                  </a:rPr>
                  <a:t>c</a:t>
                </a:r>
                <a:r>
                  <a:rPr lang="en-US" sz="2400" spc="-25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ed g</a:t>
                </a:r>
                <a:r>
                  <a:rPr lang="en-US" sz="2400" spc="-50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aph</a:t>
                </a:r>
                <a:r>
                  <a:rPr lang="en-US" sz="2400" spc="-15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and let </a:t>
                </a:r>
                <a14:m>
                  <m:oMath xmlns:m="http://schemas.openxmlformats.org/officeDocument/2006/math"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ℕ</m:t>
                    </m:r>
                  </m:oMath>
                </a14:m>
                <a:r>
                  <a:rPr lang="en-US" sz="2400" dirty="0">
                    <a:cs typeface="Calibri"/>
                  </a:rPr>
                  <a:t>.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cs typeface="Calibri"/>
                  </a:rPr>
                  <a:t>   path</a:t>
                </a:r>
                <a:r>
                  <a:rPr lang="zh-CN" altLang="en-US" sz="1000" b="1" dirty="0">
                    <a:cs typeface="Calibri"/>
                  </a:rPr>
                  <a:t>路径</a:t>
                </a:r>
                <a:r>
                  <a:rPr lang="en-US" sz="2400" b="1" dirty="0">
                    <a:cs typeface="Calibri"/>
                  </a:rPr>
                  <a:t> of length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Calibri"/>
                      </a:rPr>
                      <m:t>𝒌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400" dirty="0">
                    <a:cs typeface="Calibri"/>
                  </a:rPr>
                  <a:t>from</a:t>
                </a:r>
                <a:r>
                  <a:rPr lang="en-US" sz="2400" b="1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</m:oMath>
                </a14:m>
                <a:r>
                  <a:rPr lang="en-US" sz="2400" spc="-15" dirty="0"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cs typeface="Calibri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cs typeface="Calibri"/>
                  </a:rPr>
                  <a:t>is a </a:t>
                </a:r>
                <a:r>
                  <a:rPr lang="en-US" sz="2400" spc="-5" dirty="0">
                    <a:cs typeface="Calibri"/>
                  </a:rPr>
                  <a:t>sequence of</a:t>
                </a:r>
                <a:r>
                  <a:rPr lang="en-US" sz="2400" spc="14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14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US" sz="2400" spc="-5" dirty="0">
                    <a:cs typeface="Calibri"/>
                  </a:rPr>
                  <a:t>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pc="-5" dirty="0">
                    <a:cs typeface="Calibri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spc="-5" dirty="0">
                    <a:cs typeface="Calibri"/>
                  </a:rPr>
                  <a:t>   of </a:t>
                </a:r>
                <a14:m>
                  <m:oMath xmlns:m="http://schemas.openxmlformats.org/officeDocument/2006/math">
                    <m:r>
                      <a:rPr lang="en-US" sz="2400" i="1" spc="-5" dirty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spc="-5" dirty="0">
                    <a:cs typeface="Calibri"/>
                  </a:rPr>
                  <a:t> for which there exist vertices </a:t>
                </a:r>
                <a:r>
                  <a:rPr lang="en-US" sz="2400" b="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400" spc="-5" dirty="0">
                    <a:cs typeface="Calibri"/>
                  </a:rPr>
                  <a:t> such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spc="-5" dirty="0">
                    <a:cs typeface="Calibri"/>
                  </a:rPr>
                  <a:t> 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={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r>
                  <a:rPr lang="en-US" sz="2400" spc="-5" dirty="0">
                    <a:cs typeface="Calibri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∈[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r>
                  <a:rPr lang="en-US" sz="2400" spc="-5" dirty="0">
                    <a:cs typeface="Calibri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is </a:t>
                </a:r>
                <a:r>
                  <a:rPr lang="en-US" sz="2400" b="1" spc="-5" dirty="0">
                    <a:cs typeface="Calibri"/>
                  </a:rPr>
                  <a:t>circuit</a:t>
                </a:r>
                <a:r>
                  <a:rPr lang="zh-CN" altLang="en-US" sz="1000" b="1" spc="-5" dirty="0">
                    <a:cs typeface="Calibri"/>
                  </a:rPr>
                  <a:t>回路</a:t>
                </a:r>
                <a:r>
                  <a:rPr lang="en-US" sz="2400" spc="-5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400" spc="-5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&gt;0</m:t>
                    </m:r>
                  </m:oMath>
                </a14:m>
                <a:endParaRPr lang="en-US" sz="2400" spc="-5" dirty="0">
                  <a:cs typeface="Calibri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</a:t>
                </a:r>
                <a:r>
                  <a:rPr lang="en-US" sz="2400" b="1" spc="-5" dirty="0">
                    <a:cs typeface="Calibri"/>
                  </a:rPr>
                  <a:t>passes through</a:t>
                </a:r>
                <a:r>
                  <a:rPr lang="zh-CN" altLang="en-US" sz="1000" b="1" spc="-5" dirty="0">
                    <a:cs typeface="Calibri"/>
                  </a:rPr>
                  <a:t>经过</a:t>
                </a:r>
                <a:r>
                  <a:rPr lang="en-US" sz="2400" b="1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spc="-5" dirty="0">
                    <a:cs typeface="Calibri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</a:t>
                </a:r>
                <a:r>
                  <a:rPr lang="en-US" sz="2400" b="1" spc="-5" dirty="0">
                    <a:cs typeface="Calibri"/>
                  </a:rPr>
                  <a:t>traverses</a:t>
                </a:r>
                <a:r>
                  <a:rPr lang="zh-CN" altLang="en-US" sz="1000" b="1" spc="-5" dirty="0">
                    <a:cs typeface="Calibri"/>
                  </a:rPr>
                  <a:t>遍历</a:t>
                </a:r>
                <a:r>
                  <a:rPr lang="en-US" sz="2400" b="1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spc="-5" dirty="0">
                  <a:cs typeface="Calibri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is </a:t>
                </a:r>
                <a:r>
                  <a:rPr lang="en-US" sz="2400" b="1" spc="-5" dirty="0">
                    <a:cs typeface="Calibri"/>
                  </a:rPr>
                  <a:t>simple</a:t>
                </a:r>
                <a:r>
                  <a:rPr lang="zh-CN" altLang="en-US" sz="1000" b="1" spc="-5" dirty="0">
                    <a:cs typeface="Calibri"/>
                  </a:rPr>
                  <a:t>简单</a:t>
                </a:r>
                <a:r>
                  <a:rPr lang="en-US" sz="2400" spc="-5" dirty="0">
                    <a:cs typeface="Calibri"/>
                  </a:rPr>
                  <a:t> if it doesn’t contain an edge more than once.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spc="-5" dirty="0">
                    <a:cs typeface="Calibri"/>
                  </a:rPr>
                  <a:t> is simple, the path can be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spc="-5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2377"/>
                <a:ext cx="9144000" cy="4081117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49" r="-133" b="-1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6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516" y="1301714"/>
            <a:ext cx="7077456" cy="2106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7091" y="1150583"/>
            <a:ext cx="156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𝑢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2029" y="1749769"/>
            <a:ext cx="1498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𝑣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7642" y="1749769"/>
            <a:ext cx="2387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7844" y="2962238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1329" y="3135720"/>
            <a:ext cx="147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mbria Math"/>
                <a:cs typeface="Cambria Math"/>
              </a:rPr>
              <a:t>𝑥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728" y="3246464"/>
            <a:ext cx="1225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40" dirty="0">
                <a:latin typeface="Cambria Math"/>
                <a:cs typeface="Cambria Math"/>
              </a:rPr>
              <a:t>3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5227" y="2674838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7311" y="3066251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7439" y="1157569"/>
            <a:ext cx="156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𝑢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2377" y="1756755"/>
            <a:ext cx="1498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𝑣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7864" y="1756755"/>
            <a:ext cx="2387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8065" y="2969224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678" y="3142451"/>
            <a:ext cx="147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mbria Math"/>
                <a:cs typeface="Cambria Math"/>
              </a:rPr>
              <a:t>𝑥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2075" y="3253195"/>
            <a:ext cx="12318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45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7533" y="3073237"/>
            <a:ext cx="2432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0" y="3628596"/>
                <a:ext cx="9144000" cy="259045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The right-hand side </a:t>
                </a:r>
                <a:r>
                  <a:rPr lang="en-US" sz="2400" spc="-10" dirty="0">
                    <a:latin typeface="Calibri"/>
                    <a:cs typeface="Calibri"/>
                  </a:rPr>
                  <a:t>graph </a:t>
                </a:r>
                <a:r>
                  <a:rPr lang="en-US" sz="2400" dirty="0">
                    <a:latin typeface="Calibri"/>
                    <a:cs typeface="Calibri"/>
                  </a:rPr>
                  <a:t>is a </a:t>
                </a:r>
                <a:r>
                  <a:rPr lang="en-US" sz="2400" spc="-10" dirty="0">
                    <a:latin typeface="Calibri"/>
                    <a:cs typeface="Calibri"/>
                  </a:rPr>
                  <a:t>path from </a:t>
                </a:r>
                <a:r>
                  <a:rPr lang="en-US" sz="2400" dirty="0">
                    <a:latin typeface="Cambria Math"/>
                    <a:cs typeface="Cambria Math"/>
                  </a:rPr>
                  <a:t>𝑢 </a:t>
                </a:r>
                <a:r>
                  <a:rPr lang="en-US" sz="2400" spc="-15" dirty="0">
                    <a:latin typeface="Calibri"/>
                    <a:cs typeface="Calibri"/>
                  </a:rPr>
                  <a:t>to</a:t>
                </a:r>
                <a:r>
                  <a:rPr lang="en-US" sz="2400" spc="-4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𝑣</a:t>
                </a:r>
              </a:p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Th</a:t>
                </a:r>
                <a:r>
                  <a:rPr lang="en-US" sz="2400" dirty="0">
                    <a:latin typeface="Calibri"/>
                    <a:cs typeface="Calibri"/>
                  </a:rPr>
                  <a:t>e</a:t>
                </a:r>
                <a:r>
                  <a:rPr lang="en-US" sz="2400" spc="1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p</a:t>
                </a:r>
                <a:r>
                  <a:rPr lang="en-US" sz="2400" spc="-20" dirty="0">
                    <a:latin typeface="Calibri"/>
                    <a:cs typeface="Calibri"/>
                  </a:rPr>
                  <a:t>a</a:t>
                </a:r>
                <a:r>
                  <a:rPr lang="en-US" sz="2400" dirty="0">
                    <a:latin typeface="Calibri"/>
                    <a:cs typeface="Calibri"/>
                  </a:rPr>
                  <a:t>th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  <a:r>
                  <a:rPr lang="en-US" sz="2400" spc="5" dirty="0">
                    <a:latin typeface="Calibri"/>
                    <a:cs typeface="Calibri"/>
                  </a:rPr>
                  <a:t>i</a:t>
                </a:r>
                <a:r>
                  <a:rPr lang="en-US" sz="2400" dirty="0">
                    <a:latin typeface="Calibri"/>
                    <a:cs typeface="Calibri"/>
                  </a:rPr>
                  <a:t>s</a:t>
                </a:r>
                <a:r>
                  <a:rPr lang="en-US" sz="2400" spc="-35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40" dirty="0" smtClean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187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5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67" baseline="-15873" dirty="0">
                        <a:latin typeface="Cambria Math" panose="02040503050406030204" pitchFamily="18" charset="0"/>
                        <a:cs typeface="Cambria Math"/>
                      </a:rPr>
                      <m:t>6</m:t>
                    </m:r>
                  </m:oMath>
                </a14:m>
                <a:endParaRPr lang="en-US" sz="2625" baseline="-15873" dirty="0">
                  <a:latin typeface="Cambria Math"/>
                  <a:cs typeface="Cambria Math"/>
                </a:endParaRPr>
              </a:p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:r>
                  <a:rPr lang="en-US" altLang="zh-CN" sz="2400" spc="-5" dirty="0">
                    <a:cs typeface="Calibri"/>
                  </a:rPr>
                  <a:t>The </a:t>
                </a:r>
                <a:r>
                  <a:rPr lang="en-US" altLang="zh-CN" sz="2400" spc="-10" dirty="0">
                    <a:cs typeface="Calibri"/>
                  </a:rPr>
                  <a:t>path </a:t>
                </a:r>
                <a:r>
                  <a:rPr lang="en-US" altLang="zh-CN" sz="2400" dirty="0">
                    <a:cs typeface="Calibri"/>
                  </a:rPr>
                  <a:t>is</a:t>
                </a:r>
                <a:r>
                  <a:rPr lang="en-US" altLang="zh-CN" sz="2400" spc="-45" dirty="0">
                    <a:cs typeface="Calibri"/>
                  </a:rPr>
                  <a:t> </a:t>
                </a:r>
                <a:r>
                  <a:rPr lang="en-US" altLang="zh-CN" sz="2400" spc="-5" dirty="0">
                    <a:cs typeface="Calibri"/>
                  </a:rPr>
                  <a:t>simple</a:t>
                </a:r>
              </a:p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Th</a:t>
                </a:r>
                <a:r>
                  <a:rPr lang="en-US" sz="2400" dirty="0">
                    <a:latin typeface="Calibri"/>
                    <a:cs typeface="Calibri"/>
                  </a:rPr>
                  <a:t>e</a:t>
                </a:r>
                <a:r>
                  <a:rPr lang="en-US" sz="2400" spc="1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p</a:t>
                </a:r>
                <a:r>
                  <a:rPr lang="en-US" sz="2400" spc="-20" dirty="0">
                    <a:latin typeface="Calibri"/>
                    <a:cs typeface="Calibri"/>
                  </a:rPr>
                  <a:t>a</a:t>
                </a:r>
                <a:r>
                  <a:rPr lang="en-US" sz="2400" dirty="0">
                    <a:latin typeface="Calibri"/>
                    <a:cs typeface="Calibri"/>
                  </a:rPr>
                  <a:t>th</a:t>
                </a:r>
                <a:r>
                  <a:rPr lang="en-US" sz="2400" spc="-5" dirty="0">
                    <a:latin typeface="Calibri"/>
                    <a:cs typeface="Calibri"/>
                  </a:rPr>
                  <a:t> can be denoted by</a:t>
                </a:r>
                <a:r>
                  <a:rPr lang="en-US" sz="2400" spc="-35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60" dirty="0" smtClean="0"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9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5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5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lang="en-US" sz="2400" dirty="0">
                  <a:latin typeface="Cambria Math"/>
                  <a:cs typeface="Cambria Math"/>
                </a:endParaRPr>
              </a:p>
              <a:p>
                <a:pPr marL="1727200" lvl="3" indent="-342900"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Th</a:t>
                </a:r>
                <a:r>
                  <a:rPr lang="en-US" sz="2400" dirty="0">
                    <a:latin typeface="Calibri"/>
                    <a:cs typeface="Calibri"/>
                  </a:rPr>
                  <a:t>e</a:t>
                </a:r>
                <a:r>
                  <a:rPr lang="en-US" sz="2400" spc="10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p</a:t>
                </a:r>
                <a:r>
                  <a:rPr lang="en-US" sz="2400" spc="-20" dirty="0">
                    <a:latin typeface="Calibri"/>
                    <a:cs typeface="Calibri"/>
                  </a:rPr>
                  <a:t>a</a:t>
                </a:r>
                <a:r>
                  <a:rPr lang="en-US" sz="2400" dirty="0">
                    <a:latin typeface="Calibri"/>
                    <a:cs typeface="Calibri"/>
                  </a:rPr>
                  <a:t>th</a:t>
                </a:r>
                <a:r>
                  <a:rPr lang="en-US" sz="2400" spc="-5" dirty="0">
                    <a:latin typeface="Calibri"/>
                    <a:cs typeface="Calibri"/>
                  </a:rPr>
                  <a:t> pass</a:t>
                </a:r>
                <a:r>
                  <a:rPr lang="en-US" sz="2400" spc="10" dirty="0">
                    <a:latin typeface="Calibri"/>
                    <a:cs typeface="Calibri"/>
                  </a:rPr>
                  <a:t>e</a:t>
                </a:r>
                <a:r>
                  <a:rPr lang="en-US" sz="2400" dirty="0">
                    <a:latin typeface="Calibri"/>
                    <a:cs typeface="Calibri"/>
                  </a:rPr>
                  <a:t>s th</a:t>
                </a:r>
                <a:r>
                  <a:rPr lang="en-US" sz="2400" spc="-35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oug</a:t>
                </a:r>
                <a:r>
                  <a:rPr lang="en-US" sz="2400" dirty="0">
                    <a:latin typeface="Calibri"/>
                    <a:cs typeface="Calibri"/>
                  </a:rPr>
                  <a:t>h</a:t>
                </a:r>
                <a:r>
                  <a:rPr lang="en-US" sz="2400" spc="-5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90" dirty="0" smtClean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0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0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pc="-135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pc="-135" dirty="0" smtClean="0">
                            <a:latin typeface="Cambria Math" panose="02040503050406030204" pitchFamily="18" charset="0"/>
                            <a:cs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pc="-135" dirty="0" smtClean="0">
                            <a:latin typeface="Cambria Math" panose="02040503050406030204" pitchFamily="18" charset="0"/>
                            <a:cs typeface="Cambria Math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30" dirty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625" i="1" spc="67" baseline="-15873" dirty="0">
                        <a:latin typeface="Cambria Math" panose="02040503050406030204" pitchFamily="18" charset="0"/>
                        <a:cs typeface="Cambria Math"/>
                      </a:rPr>
                      <m:t>5</m:t>
                    </m:r>
                  </m:oMath>
                </a14:m>
                <a:endParaRPr lang="en-US" sz="2625" baseline="-15873" dirty="0">
                  <a:latin typeface="Cambria Math"/>
                  <a:cs typeface="Cambria Math"/>
                </a:endParaRPr>
              </a:p>
              <a:p>
                <a:pPr marL="1727200" lvl="3" indent="-342900">
                  <a:lnSpc>
                    <a:spcPts val="2875"/>
                  </a:lnSpc>
                  <a:buFont typeface="Arial" panose="020B0604020202020204" pitchFamily="34" charset="0"/>
                  <a:buChar char="•"/>
                  <a:tabLst>
                    <a:tab pos="29908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Th</a:t>
                </a:r>
                <a:r>
                  <a:rPr lang="en-US" sz="2400" dirty="0">
                    <a:latin typeface="Calibri"/>
                    <a:cs typeface="Calibri"/>
                  </a:rPr>
                  <a:t>e</a:t>
                </a:r>
                <a:r>
                  <a:rPr lang="en-US" sz="2400" spc="1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p</a:t>
                </a:r>
                <a:r>
                  <a:rPr lang="en-US" sz="2400" spc="-20" dirty="0">
                    <a:latin typeface="Calibri"/>
                    <a:cs typeface="Calibri"/>
                  </a:rPr>
                  <a:t>a</a:t>
                </a:r>
                <a:r>
                  <a:rPr lang="en-US" sz="2400" dirty="0">
                    <a:latin typeface="Calibri"/>
                    <a:cs typeface="Calibri"/>
                  </a:rPr>
                  <a:t>th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libri"/>
                    <a:cs typeface="Calibri"/>
                  </a:rPr>
                  <a:t>t</a:t>
                </a:r>
                <a:r>
                  <a:rPr lang="en-US" sz="2400" spc="-45" dirty="0">
                    <a:latin typeface="Calibri"/>
                    <a:cs typeface="Calibri"/>
                  </a:rPr>
                  <a:t>r</a:t>
                </a:r>
                <a:r>
                  <a:rPr lang="en-US" sz="2400" spc="-35" dirty="0">
                    <a:latin typeface="Calibri"/>
                    <a:cs typeface="Calibri"/>
                  </a:rPr>
                  <a:t>a</a:t>
                </a:r>
                <a:r>
                  <a:rPr lang="en-US" sz="2400" spc="-30" dirty="0">
                    <a:latin typeface="Calibri"/>
                    <a:cs typeface="Calibri"/>
                  </a:rPr>
                  <a:t>v</a:t>
                </a:r>
                <a:r>
                  <a:rPr lang="en-US" sz="2400" dirty="0">
                    <a:latin typeface="Calibri"/>
                    <a:cs typeface="Calibri"/>
                  </a:rPr>
                  <a:t>e</a:t>
                </a:r>
                <a:r>
                  <a:rPr lang="en-US" sz="2400" spc="-25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se</a:t>
                </a:r>
                <a:r>
                  <a:rPr lang="en-US" sz="2400" dirty="0">
                    <a:latin typeface="Calibri"/>
                    <a:cs typeface="Calibri"/>
                  </a:rPr>
                  <a:t>s</a:t>
                </a:r>
                <a:r>
                  <a:rPr lang="en-US" sz="2400" spc="-4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40" dirty="0" smtClean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195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5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4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-60" baseline="-15873" dirty="0">
                        <a:latin typeface="Cambria Math" panose="02040503050406030204" pitchFamily="18" charset="0"/>
                        <a:cs typeface="Cambria Math"/>
                      </a:rPr>
                      <m:t>6</m:t>
                    </m:r>
                  </m:oMath>
                </a14:m>
                <a:endParaRPr lang="en-US" sz="2625" baseline="-15873" dirty="0">
                  <a:latin typeface="Cambria Math"/>
                  <a:cs typeface="Cambria Math"/>
                </a:endParaRPr>
              </a:p>
              <a:p>
                <a:pPr marL="1727200" lvl="3" indent="-342900">
                  <a:lnSpc>
                    <a:spcPts val="2875"/>
                  </a:lnSpc>
                  <a:buFont typeface="Arial" panose="020B0604020202020204" pitchFamily="34" charset="0"/>
                  <a:buChar char="•"/>
                  <a:tabLst>
                    <a:tab pos="299085" algn="l"/>
                    <a:tab pos="299720" algn="l"/>
                  </a:tabLst>
                </a:pPr>
                <a14:m>
                  <m:oMath xmlns:m="http://schemas.openxmlformats.org/officeDocument/2006/math">
                    <m:r>
                      <a:rPr lang="en-US" sz="2400" i="1" spc="-140" dirty="0" smtClean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187" baseline="-15873" dirty="0"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3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4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187" baseline="-15873" dirty="0">
                        <a:latin typeface="Cambria Math" panose="02040503050406030204" pitchFamily="18" charset="0"/>
                        <a:cs typeface="Cambria Math"/>
                      </a:rPr>
                      <m:t>5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0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400" i="1" spc="-80" dirty="0">
                        <a:latin typeface="Cambria Math" panose="02040503050406030204" pitchFamily="18" charset="0"/>
                        <a:cs typeface="Cambria Math"/>
                      </a:rPr>
                      <m:t>𝑒</m:t>
                    </m:r>
                    <m:r>
                      <a:rPr lang="en-US" sz="2625" i="1" spc="217" baseline="-15873" dirty="0">
                        <a:latin typeface="Cambria Math" panose="02040503050406030204" pitchFamily="18" charset="0"/>
                        <a:cs typeface="Cambria Math"/>
                      </a:rPr>
                      <m:t>6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sz="2400" i="1" spc="-13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pc="-135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pc="-135" dirty="0" smtClean="0">
                            <a:latin typeface="Cambria Math" panose="02040503050406030204" pitchFamily="18" charset="0"/>
                            <a:cs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b="0" i="1" spc="-135" dirty="0" smtClean="0">
                            <a:latin typeface="Cambria Math" panose="02040503050406030204" pitchFamily="18" charset="0"/>
                            <a:cs typeface="Cambria Math"/>
                          </a:rPr>
                          <m:t>7</m:t>
                        </m:r>
                      </m:sub>
                    </m:sSub>
                    <m:r>
                      <a:rPr lang="en-US" sz="2400" b="0" i="1" spc="-135" dirty="0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400" i="1" spc="-10" dirty="0">
                        <a:latin typeface="Cambria Math" panose="02040503050406030204" pitchFamily="18" charset="0"/>
                        <a:cs typeface="Cambria Math"/>
                      </a:rPr>
                      <m:t>{</m:t>
                    </m:r>
                    <m:r>
                      <a:rPr lang="en-US" sz="2400" i="1" spc="6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i="1" spc="60" dirty="0"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Cambria Math"/>
                      </a:rPr>
                      <m:t>}</m:t>
                    </m:r>
                    <m:r>
                      <a:rPr lang="en-US" sz="2400" i="1" spc="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is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libri"/>
                    <a:cs typeface="Calibri"/>
                  </a:rPr>
                  <a:t>a</a:t>
                </a:r>
                <a:r>
                  <a:rPr lang="en-US" altLang="zh-CN" sz="2400" spc="-20" dirty="0">
                    <a:latin typeface="Calibri"/>
                    <a:cs typeface="Calibri"/>
                  </a:rPr>
                  <a:t> (simple) </a:t>
                </a:r>
                <a:r>
                  <a:rPr lang="en-US" sz="2400" dirty="0">
                    <a:latin typeface="Calibri"/>
                    <a:cs typeface="Calibri"/>
                  </a:rPr>
                  <a:t>ci</a:t>
                </a:r>
                <a:r>
                  <a:rPr lang="en-US" sz="2400" spc="-30" dirty="0">
                    <a:latin typeface="Calibri"/>
                    <a:cs typeface="Calibri"/>
                  </a:rPr>
                  <a:t>r</a:t>
                </a:r>
                <a:r>
                  <a:rPr lang="en-US" sz="2400" dirty="0">
                    <a:latin typeface="Calibri"/>
                    <a:cs typeface="Calibri"/>
                  </a:rPr>
                  <a:t>cuit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8596"/>
                <a:ext cx="9144000" cy="2590453"/>
              </a:xfrm>
              <a:prstGeom prst="rect">
                <a:avLst/>
              </a:prstGeom>
              <a:blipFill rotWithShape="0">
                <a:blip r:embed="rId3"/>
                <a:stretch>
                  <a:fillRect t="-4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 txBox="1"/>
          <p:nvPr/>
        </p:nvSpPr>
        <p:spPr>
          <a:xfrm>
            <a:off x="2321329" y="1718655"/>
            <a:ext cx="2247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95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1244" y="2390738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2816" y="2761451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4644" y="2623021"/>
            <a:ext cx="139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mbria Math"/>
                <a:cs typeface="Cambria Math"/>
              </a:rPr>
              <a:t>𝑒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1323" y="2733765"/>
            <a:ext cx="1225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spc="40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0613" y="2577937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1199" y="2314538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6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0849" y="1725639"/>
            <a:ext cx="2247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95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0763" y="2397724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82081" y="2768437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3</a:t>
            </a:r>
            <a:endParaRPr sz="1950" baseline="-14957" dirty="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4163" y="2629752"/>
            <a:ext cx="139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mbria Math"/>
                <a:cs typeface="Cambria Math"/>
              </a:rPr>
              <a:t>𝑒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90843" y="2681823"/>
            <a:ext cx="5276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7180" algn="l"/>
              </a:tabLst>
            </a:pPr>
            <a:r>
              <a:rPr sz="1950" spc="60" baseline="2136" dirty="0">
                <a:latin typeface="Cambria Math"/>
                <a:cs typeface="Cambria Math"/>
              </a:rPr>
              <a:t>4 	</a:t>
            </a:r>
            <a:r>
              <a:rPr spc="-15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0134" y="2584668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5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30719" y="2321524"/>
            <a:ext cx="22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0" dirty="0">
                <a:latin typeface="Cambria Math"/>
                <a:cs typeface="Cambria Math"/>
              </a:rPr>
              <a:t>𝑒</a:t>
            </a:r>
            <a:r>
              <a:rPr sz="1950" spc="60" baseline="-14957" dirty="0">
                <a:latin typeface="Cambria Math"/>
                <a:cs typeface="Cambria Math"/>
              </a:rPr>
              <a:t>6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15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25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35" dirty="0">
                <a:latin typeface="+mn-lt"/>
              </a:rPr>
              <a:t>Path (Directed)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651254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spc="-5" dirty="0">
                    <a:cs typeface="Calibri"/>
                  </a:rPr>
                  <a:t>DEFINITION</a:t>
                </a:r>
                <a:r>
                  <a:rPr lang="en-US" sz="2400" b="1" dirty="0">
                    <a:cs typeface="Calibri"/>
                  </a:rPr>
                  <a:t>: </a:t>
                </a:r>
                <a:r>
                  <a:rPr lang="en-US" sz="2400" spc="-5" dirty="0">
                    <a:cs typeface="Calibri"/>
                  </a:rPr>
                  <a:t>L</a:t>
                </a:r>
                <a:r>
                  <a:rPr lang="en-US" sz="2400" spc="-10" dirty="0">
                    <a:cs typeface="Calibri"/>
                  </a:rPr>
                  <a:t>e</a:t>
                </a:r>
                <a:r>
                  <a:rPr lang="en-US" sz="2400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-10" dirty="0">
                    <a:cs typeface="Calibri"/>
                  </a:rPr>
                  <a:t> b</a:t>
                </a:r>
                <a:r>
                  <a:rPr lang="en-US" sz="2400" spc="-5" dirty="0">
                    <a:cs typeface="Calibri"/>
                  </a:rPr>
                  <a:t>e a di</a:t>
                </a:r>
                <a:r>
                  <a:rPr lang="en-US" sz="2400" spc="-35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e</a:t>
                </a:r>
                <a:r>
                  <a:rPr lang="en-US" sz="2400" spc="5" dirty="0">
                    <a:cs typeface="Calibri"/>
                  </a:rPr>
                  <a:t>c</a:t>
                </a:r>
                <a:r>
                  <a:rPr lang="en-US" sz="2400" spc="-25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ed g</a:t>
                </a:r>
                <a:r>
                  <a:rPr lang="en-US" sz="2400" spc="-50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aph</a:t>
                </a:r>
                <a:r>
                  <a:rPr lang="en-US" sz="2400" spc="-15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and let </a:t>
                </a:r>
                <a14:m>
                  <m:oMath xmlns:m="http://schemas.openxmlformats.org/officeDocument/2006/math"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ℕ</m:t>
                    </m:r>
                  </m:oMath>
                </a14:m>
                <a:r>
                  <a:rPr lang="en-US" sz="2400" dirty="0">
                    <a:cs typeface="Calibri"/>
                  </a:rPr>
                  <a:t>. A </a:t>
                </a:r>
                <a:r>
                  <a:rPr lang="en-US" sz="2400" b="1" dirty="0">
                    <a:cs typeface="Calibri"/>
                  </a:rPr>
                  <a:t>path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cs typeface="Calibri"/>
                  </a:rPr>
                  <a:t>       length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Calibri"/>
                      </a:rPr>
                      <m:t>𝒌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400" dirty="0">
                    <a:cs typeface="Calibri"/>
                  </a:rPr>
                  <a:t>from</a:t>
                </a:r>
                <a:r>
                  <a:rPr lang="en-US" sz="2400" b="1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</m:oMath>
                </a14:m>
                <a:r>
                  <a:rPr lang="en-US" sz="2400" spc="-15" dirty="0"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cs typeface="Calibri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cs typeface="Calibri"/>
                  </a:rPr>
                  <a:t>is a </a:t>
                </a:r>
                <a:r>
                  <a:rPr lang="en-US" sz="2400" spc="-5" dirty="0">
                    <a:cs typeface="Calibri"/>
                  </a:rPr>
                  <a:t>sequence of</a:t>
                </a:r>
                <a:r>
                  <a:rPr lang="en-US" sz="2400" spc="14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14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</m:oMath>
                </a14:m>
                <a:r>
                  <a:rPr lang="en-US" sz="2400" spc="-5" dirty="0">
                    <a:cs typeface="Calibri"/>
                  </a:rPr>
                  <a:t>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i="1" spc="-5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i="1" spc="-5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spc="-5" dirty="0">
                    <a:cs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pc="-5" dirty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spc="-5" dirty="0">
                    <a:cs typeface="Calibri"/>
                  </a:rPr>
                  <a:t> for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spc="-5" dirty="0">
                    <a:cs typeface="Calibri"/>
                  </a:rPr>
                  <a:t>       which there exist vertices </a:t>
                </a:r>
                <a:r>
                  <a:rPr lang="en-US" sz="2400" b="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400" spc="-5" dirty="0">
                    <a:cs typeface="Calibri"/>
                  </a:rPr>
                  <a:t> such that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spc="-5" dirty="0">
                    <a:cs typeface="Calibri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-5" dirty="0">
                    <a:cs typeface="Calibri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∈[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r>
                  <a:rPr lang="en-US" sz="2400" spc="-5" dirty="0">
                    <a:cs typeface="Calibri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is a </a:t>
                </a:r>
                <a:r>
                  <a:rPr lang="en-US" sz="2400" b="1" spc="-5" dirty="0">
                    <a:cs typeface="Calibri"/>
                  </a:rPr>
                  <a:t>circuit</a:t>
                </a:r>
                <a:r>
                  <a:rPr lang="en-US" sz="2400" spc="-5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400" spc="-5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400" spc="-5" dirty="0">
                  <a:cs typeface="Calibri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</a:t>
                </a:r>
                <a:r>
                  <a:rPr lang="en-US" sz="2400" b="1" spc="-5" dirty="0">
                    <a:cs typeface="Calibri"/>
                  </a:rPr>
                  <a:t>passes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endParaRPr lang="en-US" sz="2400" spc="-5" dirty="0">
                  <a:cs typeface="Calibri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</a:t>
                </a:r>
                <a:r>
                  <a:rPr lang="en-US" sz="2400" b="1" spc="-5" dirty="0">
                    <a:cs typeface="Calibri"/>
                  </a:rPr>
                  <a:t>traverses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spc="-5" dirty="0">
                  <a:cs typeface="Calibri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The path is </a:t>
                </a:r>
                <a:r>
                  <a:rPr lang="en-US" sz="2400" b="1" spc="-5" dirty="0">
                    <a:cs typeface="Calibri"/>
                  </a:rPr>
                  <a:t>simple</a:t>
                </a:r>
                <a:r>
                  <a:rPr lang="en-US" sz="2400" spc="-5" dirty="0">
                    <a:cs typeface="Calibri"/>
                  </a:rPr>
                  <a:t> if it doesn’t contain an edge more than once.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5" dirty="0"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spc="-5" dirty="0">
                    <a:cs typeface="Calibri"/>
                  </a:rPr>
                  <a:t> has no multiple edges, the path can be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, …,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spc="-5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1254"/>
                <a:ext cx="9144000" cy="4081117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49" r="-1333" b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87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68837</TotalTime>
  <Words>2528</Words>
  <Application>Microsoft Office PowerPoint</Application>
  <PresentationFormat>On-screen Show (4:3)</PresentationFormat>
  <Paragraphs>282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Discrete Mathematics: Lecture 24 Part IV. Graph Theory Matching, path, connected, disconnected, connected component,  cut vertex, vertex cut, nonseparable, vertex connectivity, 𝑘-connected,  cut edge, edge cut, edge connectivity </vt:lpstr>
      <vt:lpstr>Review: Bipartite Graph</vt:lpstr>
      <vt:lpstr>Review: Matching</vt:lpstr>
      <vt:lpstr>Review: Hall’s Theorem</vt:lpstr>
      <vt:lpstr>Hall’s Theorem</vt:lpstr>
      <vt:lpstr>Hall’s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Xuming He</cp:lastModifiedBy>
  <cp:revision>2079</cp:revision>
  <cp:lastPrinted>2018-05-13T04:38:03Z</cp:lastPrinted>
  <dcterms:created xsi:type="dcterms:W3CDTF">2014-04-06T04:43:09Z</dcterms:created>
  <dcterms:modified xsi:type="dcterms:W3CDTF">2024-05-22T05:10:21Z</dcterms:modified>
</cp:coreProperties>
</file>