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004" r:id="rId2"/>
    <p:sldId id="757" r:id="rId3"/>
    <p:sldId id="1093" r:id="rId4"/>
    <p:sldId id="310" r:id="rId5"/>
    <p:sldId id="314" r:id="rId6"/>
    <p:sldId id="1001" r:id="rId7"/>
    <p:sldId id="1009" r:id="rId8"/>
    <p:sldId id="1003" r:id="rId9"/>
    <p:sldId id="1006" r:id="rId10"/>
    <p:sldId id="1007" r:id="rId11"/>
    <p:sldId id="1008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9" r:id="rId23"/>
    <p:sldId id="332" r:id="rId24"/>
    <p:sldId id="333" r:id="rId25"/>
    <p:sldId id="1039" r:id="rId26"/>
    <p:sldId id="1040" r:id="rId27"/>
    <p:sldId id="1092" r:id="rId2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33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03" autoAdjust="0"/>
    <p:restoredTop sz="92347" autoAdjust="0"/>
  </p:normalViewPr>
  <p:slideViewPr>
    <p:cSldViewPr>
      <p:cViewPr varScale="1">
        <p:scale>
          <a:sx n="124" d="100"/>
          <a:sy n="124" d="100"/>
        </p:scale>
        <p:origin x="96" y="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1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1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33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6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5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5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8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2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5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4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5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6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7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8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80.png"/><Relationship Id="rId18" Type="http://schemas.openxmlformats.org/officeDocument/2006/relationships/image" Target="../media/image28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0.png"/><Relationship Id="rId17" Type="http://schemas.openxmlformats.org/officeDocument/2006/relationships/image" Target="../media/image271.png"/><Relationship Id="rId2" Type="http://schemas.openxmlformats.org/officeDocument/2006/relationships/image" Target="../media/image1290.png"/><Relationship Id="rId16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60.png"/><Relationship Id="rId5" Type="http://schemas.openxmlformats.org/officeDocument/2006/relationships/image" Target="../media/image3.png"/><Relationship Id="rId15" Type="http://schemas.openxmlformats.org/officeDocument/2006/relationships/image" Target="../media/image241.png"/><Relationship Id="rId10" Type="http://schemas.openxmlformats.org/officeDocument/2006/relationships/image" Target="../media/image150.png"/><Relationship Id="rId19" Type="http://schemas.openxmlformats.org/officeDocument/2006/relationships/image" Target="../media/image291.png"/><Relationship Id="rId4" Type="http://schemas.openxmlformats.org/officeDocument/2006/relationships/image" Target="../media/image2.png"/><Relationship Id="rId9" Type="http://schemas.openxmlformats.org/officeDocument/2006/relationships/image" Target="../media/image142.png"/><Relationship Id="rId14" Type="http://schemas.openxmlformats.org/officeDocument/2006/relationships/image" Target="../media/image2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9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0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1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p-algorithms.com/graph/edge_vertex_connectivity.html" TargetMode="Externa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2175"/>
            <a:ext cx="9144000" cy="23082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Discrete Mathematics: </a:t>
            </a:r>
            <a:r>
              <a:rPr lang="en-US" altLang="zh-CN" sz="3600" dirty="0"/>
              <a:t>Lecture 25</a:t>
            </a:r>
            <a:br>
              <a:rPr lang="en-US" altLang="zh-CN" sz="3600" dirty="0"/>
            </a:br>
            <a:r>
              <a:rPr lang="en-US" altLang="zh-CN" sz="2400" dirty="0">
                <a:solidFill>
                  <a:srgbClr val="0000CC"/>
                </a:solidFill>
              </a:rPr>
              <a:t>Part IV. Graph Theory </a:t>
            </a:r>
            <a:br>
              <a:rPr lang="en-US" altLang="zh-CN" sz="2000" dirty="0">
                <a:solidFill>
                  <a:srgbClr val="0000CC"/>
                </a:solidFill>
              </a:rPr>
            </a:br>
            <a:r>
              <a:rPr lang="en-US" altLang="zh-CN" sz="2200" dirty="0">
                <a:solidFill>
                  <a:srgbClr val="0000CC"/>
                </a:solidFill>
              </a:rPr>
              <a:t>Edge connectivity, Paths and Isomorphism, Counting Paths, Euler Paths and Circuits</a:t>
            </a:r>
            <a:br>
              <a:rPr lang="en-US" altLang="zh-CN" sz="2200" dirty="0">
                <a:solidFill>
                  <a:srgbClr val="0000CC"/>
                </a:solidFill>
              </a:rPr>
            </a:br>
            <a:endParaRPr lang="en-US" sz="1050" dirty="0">
              <a:solidFill>
                <a:srgbClr val="0000CC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-76200" y="3581400"/>
            <a:ext cx="9220200" cy="230822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Xuming He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Associate Professor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ShanghaiTech</a:t>
            </a:r>
            <a:r>
              <a:rPr lang="en-US" sz="2400" dirty="0">
                <a:solidFill>
                  <a:schemeClr val="tx1"/>
                </a:solidFill>
              </a:rPr>
              <a:t> University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Spring Semester, 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197D46-725E-41C5-AB09-1E413256CB03}"/>
              </a:ext>
            </a:extLst>
          </p:cNvPr>
          <p:cNvSpPr/>
          <p:nvPr/>
        </p:nvSpPr>
        <p:spPr>
          <a:xfrm>
            <a:off x="457200" y="6172200"/>
            <a:ext cx="3075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Notes by Prof. </a:t>
            </a:r>
            <a:r>
              <a:rPr lang="en-US" dirty="0" err="1"/>
              <a:t>Liangfeng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8125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7CDD83D-FC03-924A-8471-C879CDA47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74262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1074F-FF14-4AB6-904B-021319D2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5789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020951-B373-7B42-AAA7-C3F95B959E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70" b="-2841"/>
          <a:stretch/>
        </p:blipFill>
        <p:spPr>
          <a:xfrm>
            <a:off x="304800" y="990600"/>
            <a:ext cx="7213600" cy="4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9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Euler Paths and Circuits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25229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graph.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Euler Path</a:t>
                </a:r>
                <a:r>
                  <a:rPr lang="zh-CN" altLang="en-US" sz="1000" b="1" dirty="0"/>
                  <a:t>欧拉路径</a:t>
                </a:r>
                <a:r>
                  <a:rPr lang="en-US" altLang="zh-CN" sz="2400" b="1" dirty="0"/>
                  <a:t>:</a:t>
                </a:r>
                <a:r>
                  <a:rPr lang="en-US" altLang="zh-CN" sz="2400" dirty="0"/>
                  <a:t> a simple path that traverses every edge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Euler Circuit</a:t>
                </a:r>
                <a:r>
                  <a:rPr lang="zh-CN" altLang="en-US" sz="1000" b="1" dirty="0"/>
                  <a:t>欧拉回路</a:t>
                </a:r>
                <a:r>
                  <a:rPr lang="en-US" altLang="zh-CN" sz="2400" b="1" dirty="0"/>
                  <a:t>:</a:t>
                </a:r>
                <a:r>
                  <a:rPr lang="en-US" altLang="zh-CN" sz="2400" dirty="0"/>
                  <a:t> a simple circuit that traverses every edge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.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25229"/>
                <a:ext cx="91440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538" y="2684699"/>
            <a:ext cx="6040441" cy="171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102" y="4401899"/>
            <a:ext cx="5888161" cy="217512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976747" y="2525558"/>
            <a:ext cx="1880755" cy="1876343"/>
          </a:xfrm>
          <a:prstGeom prst="frame">
            <a:avLst>
              <a:gd name="adj1" fmla="val 89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630880" y="2522092"/>
            <a:ext cx="2656736" cy="1879808"/>
          </a:xfrm>
          <a:prstGeom prst="frame">
            <a:avLst>
              <a:gd name="adj1" fmla="val 897"/>
            </a:avLst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857502" y="4453855"/>
            <a:ext cx="2618509" cy="2175121"/>
          </a:xfrm>
          <a:prstGeom prst="frame">
            <a:avLst>
              <a:gd name="adj1" fmla="val 64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649193" y="4675909"/>
            <a:ext cx="1458243" cy="1808018"/>
          </a:xfrm>
          <a:prstGeom prst="frame">
            <a:avLst>
              <a:gd name="adj1" fmla="val 644"/>
            </a:avLst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356770" y="4172607"/>
                <a:ext cx="1777398" cy="231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Remark</a:t>
                </a:r>
                <a:r>
                  <a:rPr lang="en-US" sz="1600" b="0" dirty="0">
                    <a:solidFill>
                      <a:schemeClr val="accent1">
                        <a:lumMod val="50000"/>
                      </a:schemeClr>
                    </a:solidFill>
                  </a:rPr>
                  <a:t>: When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 has multiple edges, these edges will be given different names and considered as different. This is implicit in the textbook. 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770" y="4172607"/>
                <a:ext cx="1777398" cy="2311320"/>
              </a:xfrm>
              <a:prstGeom prst="rect">
                <a:avLst/>
              </a:prstGeom>
              <a:blipFill rotWithShape="0">
                <a:blip r:embed="rId6"/>
                <a:stretch>
                  <a:fillRect l="-1706" r="-3754" b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3794234" y="2417379"/>
            <a:ext cx="4451235" cy="175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6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Euler Circuits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18933"/>
                <a:ext cx="9144000" cy="5754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connected multigraph of order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has an Euler circuit iff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for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an Euler circuit,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Every occurrence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contributes 2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Every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has an even degree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Let</a:t>
                </a:r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a longest simple path in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subgraph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induced by all edges in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odd and so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cannot be longest.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simple circuit,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fName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longer than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3086100" lvl="6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an Euler circuit.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933"/>
                <a:ext cx="9144000" cy="575465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6" b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28749" y="6295696"/>
                <a:ext cx="3237181" cy="5426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Remark</a:t>
                </a:r>
                <a:r>
                  <a:rPr lang="en-US" sz="1600" b="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 contains all vertices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. Otherwise,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 can be extended.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749" y="6295696"/>
                <a:ext cx="3237181" cy="542639"/>
              </a:xfrm>
              <a:prstGeom prst="rect">
                <a:avLst/>
              </a:prstGeom>
              <a:blipFill rotWithShape="0">
                <a:blip r:embed="rId4"/>
                <a:stretch>
                  <a:fillRect l="-750" t="-5495" r="-1126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4487917" y="6201103"/>
            <a:ext cx="840832" cy="36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6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87362"/>
                <a:ext cx="9144000" cy="398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ALGORITHM (</a:t>
                </a:r>
                <a:r>
                  <a:rPr lang="en-US" sz="2400" b="1" dirty="0" err="1"/>
                  <a:t>Hierholzer</a:t>
                </a:r>
                <a:r>
                  <a:rPr lang="en-US" sz="2400" b="1" dirty="0"/>
                  <a:t>)</a:t>
                </a:r>
                <a:r>
                  <a:rPr lang="en-US" altLang="zh-CN" sz="2400" b="1" dirty="0"/>
                  <a:t>: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Input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a connected multigraph,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Output</a:t>
                </a:r>
                <a:r>
                  <a:rPr lang="en-US" altLang="zh-CN" sz="2400" dirty="0"/>
                  <a:t>: an Euler circuit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𝐜𝐢𝐫𝐜𝐮𝐢𝐭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𝐜𝐢𝐫𝐜𝐮𝐢𝐭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isolated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vertices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edges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𝐬𝐮𝐛𝐜𝐢𝐫𝐜𝐮𝐢𝐭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intersects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𝐜𝐢𝐫𝐜𝐮𝐢𝐭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𝐬𝐮𝐛𝐜𝐢𝐫𝐜𝐮𝐢𝐭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isolated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vertices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𝐜𝐢𝐫𝐜𝐮𝐢𝐭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𝐜𝐢𝐫𝐜𝐮𝐢𝐭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 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𝐬𝐮𝐛𝐜𝐢𝐫𝐜𝐮𝐢𝐭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return</m:t>
                    </m:r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𝐜𝐢𝐫𝐜𝐮𝐢𝐭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7362"/>
                <a:ext cx="9144000" cy="398185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3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7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720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5"/>
            <a:endCxn id="235" idx="0"/>
          </p:cNvCxnSpPr>
          <p:nvPr/>
        </p:nvCxnSpPr>
        <p:spPr>
          <a:xfrm>
            <a:off x="27472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2141957" y="5442427"/>
                <a:ext cx="1891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𝐜𝐢𝐫𝐜𝐮𝐢𝐭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57" y="5442427"/>
                <a:ext cx="189154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8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5877484" y="543982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484" y="5439828"/>
                <a:ext cx="2340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Oval 230"/>
          <p:cNvSpPr/>
          <p:nvPr/>
        </p:nvSpPr>
        <p:spPr>
          <a:xfrm>
            <a:off x="33641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0563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735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0212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0212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/>
          <p:cNvCxnSpPr>
            <a:stCxn id="231" idx="3"/>
            <a:endCxn id="235" idx="0"/>
          </p:cNvCxnSpPr>
          <p:nvPr/>
        </p:nvCxnSpPr>
        <p:spPr>
          <a:xfrm flipH="1">
            <a:off x="30653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endCxn id="231" idx="2"/>
          </p:cNvCxnSpPr>
          <p:nvPr/>
        </p:nvCxnSpPr>
        <p:spPr>
          <a:xfrm>
            <a:off x="2757213" y="1780251"/>
            <a:ext cx="606938" cy="5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4" idx="3"/>
            <a:endCxn id="233" idx="7"/>
          </p:cNvCxnSpPr>
          <p:nvPr/>
        </p:nvCxnSpPr>
        <p:spPr>
          <a:xfrm flipH="1">
            <a:off x="2048731" y="1813863"/>
            <a:ext cx="636179" cy="325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31" idx="5"/>
            <a:endCxn id="232" idx="1"/>
          </p:cNvCxnSpPr>
          <p:nvPr/>
        </p:nvCxnSpPr>
        <p:spPr>
          <a:xfrm>
            <a:off x="34393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35" idx="2"/>
            <a:endCxn id="233" idx="6"/>
          </p:cNvCxnSpPr>
          <p:nvPr/>
        </p:nvCxnSpPr>
        <p:spPr>
          <a:xfrm flipH="1" flipV="1">
            <a:off x="20616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32" idx="3"/>
            <a:endCxn id="235" idx="6"/>
          </p:cNvCxnSpPr>
          <p:nvPr/>
        </p:nvCxnSpPr>
        <p:spPr>
          <a:xfrm flipH="1">
            <a:off x="31093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6" idx="1"/>
            <a:endCxn id="233" idx="5"/>
          </p:cNvCxnSpPr>
          <p:nvPr/>
        </p:nvCxnSpPr>
        <p:spPr>
          <a:xfrm flipH="1" flipV="1">
            <a:off x="20487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32" idx="4"/>
            <a:endCxn id="236" idx="7"/>
          </p:cNvCxnSpPr>
          <p:nvPr/>
        </p:nvCxnSpPr>
        <p:spPr>
          <a:xfrm flipH="1">
            <a:off x="30964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31" idx="3"/>
            <a:endCxn id="233" idx="6"/>
          </p:cNvCxnSpPr>
          <p:nvPr/>
        </p:nvCxnSpPr>
        <p:spPr>
          <a:xfrm flipH="1">
            <a:off x="2061636" y="1813865"/>
            <a:ext cx="1315422" cy="353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 flipV="1">
            <a:off x="27472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6667" t="-2174" r="-4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/>
          <p:cNvSpPr/>
          <p:nvPr/>
        </p:nvSpPr>
        <p:spPr>
          <a:xfrm>
            <a:off x="266247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335462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1963978" y="4270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/>
          <p:cNvCxnSpPr>
            <a:endCxn id="278" idx="2"/>
          </p:cNvCxnSpPr>
          <p:nvPr/>
        </p:nvCxnSpPr>
        <p:spPr>
          <a:xfrm>
            <a:off x="2747688" y="3923376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76" idx="3"/>
            <a:endCxn id="280" idx="7"/>
          </p:cNvCxnSpPr>
          <p:nvPr/>
        </p:nvCxnSpPr>
        <p:spPr>
          <a:xfrm flipH="1">
            <a:off x="2039206" y="3956988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78" idx="3"/>
            <a:endCxn id="280" idx="6"/>
          </p:cNvCxnSpPr>
          <p:nvPr/>
        </p:nvCxnSpPr>
        <p:spPr>
          <a:xfrm flipH="1">
            <a:off x="2052111" y="3956990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/>
              <p:cNvSpPr txBox="1"/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/>
              <p:cNvSpPr txBox="1"/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690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Oval 298"/>
          <p:cNvSpPr/>
          <p:nvPr/>
        </p:nvSpPr>
        <p:spPr>
          <a:xfrm>
            <a:off x="559617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/>
          <p:cNvCxnSpPr>
            <a:stCxn id="299" idx="5"/>
            <a:endCxn id="304" idx="0"/>
          </p:cNvCxnSpPr>
          <p:nvPr/>
        </p:nvCxnSpPr>
        <p:spPr>
          <a:xfrm>
            <a:off x="5671404" y="3956988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1" name="Oval 300"/>
          <p:cNvSpPr/>
          <p:nvPr/>
        </p:nvSpPr>
        <p:spPr>
          <a:xfrm>
            <a:off x="628832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6980478" y="42672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4897678" y="4270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5945428" y="442604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5945428" y="49403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/>
          <p:cNvCxnSpPr>
            <a:stCxn id="301" idx="3"/>
            <a:endCxn id="304" idx="0"/>
          </p:cNvCxnSpPr>
          <p:nvPr/>
        </p:nvCxnSpPr>
        <p:spPr>
          <a:xfrm flipH="1">
            <a:off x="5989496" y="3956988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301" idx="5"/>
            <a:endCxn id="302" idx="1"/>
          </p:cNvCxnSpPr>
          <p:nvPr/>
        </p:nvCxnSpPr>
        <p:spPr>
          <a:xfrm>
            <a:off x="6363556" y="3956990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04" idx="2"/>
            <a:endCxn id="303" idx="6"/>
          </p:cNvCxnSpPr>
          <p:nvPr/>
        </p:nvCxnSpPr>
        <p:spPr>
          <a:xfrm flipH="1" flipV="1">
            <a:off x="4985813" y="4310143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302" idx="3"/>
            <a:endCxn id="304" idx="6"/>
          </p:cNvCxnSpPr>
          <p:nvPr/>
        </p:nvCxnSpPr>
        <p:spPr>
          <a:xfrm flipH="1">
            <a:off x="6033561" y="4334525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305" idx="1"/>
            <a:endCxn id="303" idx="5"/>
          </p:cNvCxnSpPr>
          <p:nvPr/>
        </p:nvCxnSpPr>
        <p:spPr>
          <a:xfrm flipH="1" flipV="1">
            <a:off x="4972906" y="4337990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302" idx="4"/>
            <a:endCxn id="305" idx="7"/>
          </p:cNvCxnSpPr>
          <p:nvPr/>
        </p:nvCxnSpPr>
        <p:spPr>
          <a:xfrm flipH="1">
            <a:off x="6020654" y="4346060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H="1" flipV="1">
            <a:off x="5671406" y="3948112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/>
              <p:cNvSpPr txBox="1"/>
              <p:nvPr/>
            </p:nvSpPr>
            <p:spPr>
              <a:xfrm>
                <a:off x="5484625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6" name="TextBox 3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25" y="3590036"/>
                <a:ext cx="18678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/>
              <p:cNvSpPr txBox="1"/>
              <p:nvPr/>
            </p:nvSpPr>
            <p:spPr>
              <a:xfrm>
                <a:off x="6239004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" name="TextBox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04" y="3590036"/>
                <a:ext cx="18678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/>
              <p:cNvSpPr txBox="1"/>
              <p:nvPr/>
            </p:nvSpPr>
            <p:spPr>
              <a:xfrm>
                <a:off x="7111787" y="414378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8" name="TextBox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787" y="4143780"/>
                <a:ext cx="166007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5891466" y="4963559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66" y="4963559"/>
                <a:ext cx="19325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/>
              <p:cNvSpPr txBox="1"/>
              <p:nvPr/>
            </p:nvSpPr>
            <p:spPr>
              <a:xfrm>
                <a:off x="4661827" y="414378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27" y="4143780"/>
                <a:ext cx="171777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/>
              <p:cNvSpPr txBox="1"/>
              <p:nvPr/>
            </p:nvSpPr>
            <p:spPr>
              <a:xfrm>
                <a:off x="5891466" y="44665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66" y="4466529"/>
                <a:ext cx="18626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Oval 321"/>
          <p:cNvSpPr/>
          <p:nvPr/>
        </p:nvSpPr>
        <p:spPr>
          <a:xfrm>
            <a:off x="56057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/>
          <p:cNvCxnSpPr>
            <a:stCxn id="322" idx="5"/>
            <a:endCxn id="327" idx="0"/>
          </p:cNvCxnSpPr>
          <p:nvPr/>
        </p:nvCxnSpPr>
        <p:spPr>
          <a:xfrm>
            <a:off x="56809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Oval 323"/>
          <p:cNvSpPr/>
          <p:nvPr/>
        </p:nvSpPr>
        <p:spPr>
          <a:xfrm>
            <a:off x="62978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69900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49072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59549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59549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>
            <a:stCxn id="324" idx="3"/>
            <a:endCxn id="327" idx="0"/>
          </p:cNvCxnSpPr>
          <p:nvPr/>
        </p:nvCxnSpPr>
        <p:spPr>
          <a:xfrm flipH="1">
            <a:off x="59990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endCxn id="324" idx="2"/>
          </p:cNvCxnSpPr>
          <p:nvPr/>
        </p:nvCxnSpPr>
        <p:spPr>
          <a:xfrm>
            <a:off x="5690913" y="1780251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322" idx="3"/>
            <a:endCxn id="326" idx="7"/>
          </p:cNvCxnSpPr>
          <p:nvPr/>
        </p:nvCxnSpPr>
        <p:spPr>
          <a:xfrm flipH="1">
            <a:off x="4982431" y="1813863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324" idx="5"/>
            <a:endCxn id="325" idx="1"/>
          </p:cNvCxnSpPr>
          <p:nvPr/>
        </p:nvCxnSpPr>
        <p:spPr>
          <a:xfrm>
            <a:off x="63730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327" idx="2"/>
            <a:endCxn id="326" idx="6"/>
          </p:cNvCxnSpPr>
          <p:nvPr/>
        </p:nvCxnSpPr>
        <p:spPr>
          <a:xfrm flipH="1" flipV="1">
            <a:off x="49953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325" idx="3"/>
            <a:endCxn id="327" idx="6"/>
          </p:cNvCxnSpPr>
          <p:nvPr/>
        </p:nvCxnSpPr>
        <p:spPr>
          <a:xfrm flipH="1">
            <a:off x="60430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328" idx="1"/>
            <a:endCxn id="326" idx="5"/>
          </p:cNvCxnSpPr>
          <p:nvPr/>
        </p:nvCxnSpPr>
        <p:spPr>
          <a:xfrm flipH="1" flipV="1">
            <a:off x="49824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325" idx="4"/>
            <a:endCxn id="328" idx="7"/>
          </p:cNvCxnSpPr>
          <p:nvPr/>
        </p:nvCxnSpPr>
        <p:spPr>
          <a:xfrm flipH="1">
            <a:off x="60301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24" idx="3"/>
            <a:endCxn id="326" idx="6"/>
          </p:cNvCxnSpPr>
          <p:nvPr/>
        </p:nvCxnSpPr>
        <p:spPr>
          <a:xfrm flipH="1">
            <a:off x="4995336" y="1813865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56809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/>
              <p:cNvSpPr txBox="1"/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/>
              <p:cNvSpPr txBox="1"/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60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720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5"/>
            <a:endCxn id="235" idx="0"/>
          </p:cNvCxnSpPr>
          <p:nvPr/>
        </p:nvCxnSpPr>
        <p:spPr>
          <a:xfrm>
            <a:off x="27472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2141957" y="5442427"/>
                <a:ext cx="1891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𝐜𝐢𝐫𝐜𝐮𝐢𝐭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57" y="5442427"/>
                <a:ext cx="189154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8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5877484" y="543982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484" y="5439828"/>
                <a:ext cx="2340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Oval 230"/>
          <p:cNvSpPr/>
          <p:nvPr/>
        </p:nvSpPr>
        <p:spPr>
          <a:xfrm>
            <a:off x="33641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0563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735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0212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0212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/>
          <p:cNvCxnSpPr>
            <a:stCxn id="231" idx="3"/>
            <a:endCxn id="235" idx="0"/>
          </p:cNvCxnSpPr>
          <p:nvPr/>
        </p:nvCxnSpPr>
        <p:spPr>
          <a:xfrm flipH="1">
            <a:off x="30653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endCxn id="231" idx="2"/>
          </p:cNvCxnSpPr>
          <p:nvPr/>
        </p:nvCxnSpPr>
        <p:spPr>
          <a:xfrm>
            <a:off x="2757213" y="1780251"/>
            <a:ext cx="606938" cy="5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4" idx="3"/>
            <a:endCxn id="233" idx="7"/>
          </p:cNvCxnSpPr>
          <p:nvPr/>
        </p:nvCxnSpPr>
        <p:spPr>
          <a:xfrm flipH="1">
            <a:off x="2048731" y="1813863"/>
            <a:ext cx="636179" cy="325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31" idx="5"/>
            <a:endCxn id="232" idx="1"/>
          </p:cNvCxnSpPr>
          <p:nvPr/>
        </p:nvCxnSpPr>
        <p:spPr>
          <a:xfrm>
            <a:off x="34393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35" idx="2"/>
            <a:endCxn id="233" idx="6"/>
          </p:cNvCxnSpPr>
          <p:nvPr/>
        </p:nvCxnSpPr>
        <p:spPr>
          <a:xfrm flipH="1" flipV="1">
            <a:off x="20616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32" idx="3"/>
            <a:endCxn id="235" idx="6"/>
          </p:cNvCxnSpPr>
          <p:nvPr/>
        </p:nvCxnSpPr>
        <p:spPr>
          <a:xfrm flipH="1">
            <a:off x="31093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6" idx="1"/>
            <a:endCxn id="233" idx="5"/>
          </p:cNvCxnSpPr>
          <p:nvPr/>
        </p:nvCxnSpPr>
        <p:spPr>
          <a:xfrm flipH="1" flipV="1">
            <a:off x="20487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32" idx="4"/>
            <a:endCxn id="236" idx="7"/>
          </p:cNvCxnSpPr>
          <p:nvPr/>
        </p:nvCxnSpPr>
        <p:spPr>
          <a:xfrm flipH="1">
            <a:off x="30964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31" idx="3"/>
            <a:endCxn id="233" idx="6"/>
          </p:cNvCxnSpPr>
          <p:nvPr/>
        </p:nvCxnSpPr>
        <p:spPr>
          <a:xfrm flipH="1">
            <a:off x="2061636" y="1813865"/>
            <a:ext cx="1315422" cy="353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 flipV="1">
            <a:off x="27472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6667" t="-2174" r="-4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/>
          <p:cNvSpPr/>
          <p:nvPr/>
        </p:nvSpPr>
        <p:spPr>
          <a:xfrm>
            <a:off x="266247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335462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1963978" y="4270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/>
          <p:cNvCxnSpPr>
            <a:endCxn id="278" idx="2"/>
          </p:cNvCxnSpPr>
          <p:nvPr/>
        </p:nvCxnSpPr>
        <p:spPr>
          <a:xfrm>
            <a:off x="2747688" y="3923376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76" idx="3"/>
            <a:endCxn id="280" idx="7"/>
          </p:cNvCxnSpPr>
          <p:nvPr/>
        </p:nvCxnSpPr>
        <p:spPr>
          <a:xfrm flipH="1">
            <a:off x="2039206" y="3956988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78" idx="3"/>
            <a:endCxn id="280" idx="6"/>
          </p:cNvCxnSpPr>
          <p:nvPr/>
        </p:nvCxnSpPr>
        <p:spPr>
          <a:xfrm flipH="1">
            <a:off x="2052111" y="3956990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/>
              <p:cNvSpPr txBox="1"/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/>
              <p:cNvSpPr txBox="1"/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690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Oval 298"/>
          <p:cNvSpPr/>
          <p:nvPr/>
        </p:nvSpPr>
        <p:spPr>
          <a:xfrm>
            <a:off x="559617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/>
          <p:cNvCxnSpPr>
            <a:stCxn id="299" idx="5"/>
            <a:endCxn id="304" idx="0"/>
          </p:cNvCxnSpPr>
          <p:nvPr/>
        </p:nvCxnSpPr>
        <p:spPr>
          <a:xfrm>
            <a:off x="5671404" y="3956988"/>
            <a:ext cx="318090" cy="469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1" name="Oval 300"/>
          <p:cNvSpPr/>
          <p:nvPr/>
        </p:nvSpPr>
        <p:spPr>
          <a:xfrm>
            <a:off x="628832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6980478" y="42672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4897678" y="4270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5945428" y="442604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5945428" y="49403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/>
          <p:cNvCxnSpPr>
            <a:stCxn id="301" idx="3"/>
            <a:endCxn id="304" idx="0"/>
          </p:cNvCxnSpPr>
          <p:nvPr/>
        </p:nvCxnSpPr>
        <p:spPr>
          <a:xfrm flipH="1">
            <a:off x="5989496" y="3956988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301" idx="5"/>
            <a:endCxn id="302" idx="1"/>
          </p:cNvCxnSpPr>
          <p:nvPr/>
        </p:nvCxnSpPr>
        <p:spPr>
          <a:xfrm>
            <a:off x="6363556" y="3956990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04" idx="2"/>
            <a:endCxn id="303" idx="6"/>
          </p:cNvCxnSpPr>
          <p:nvPr/>
        </p:nvCxnSpPr>
        <p:spPr>
          <a:xfrm flipH="1" flipV="1">
            <a:off x="4985813" y="4310143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302" idx="3"/>
            <a:endCxn id="304" idx="6"/>
          </p:cNvCxnSpPr>
          <p:nvPr/>
        </p:nvCxnSpPr>
        <p:spPr>
          <a:xfrm flipH="1">
            <a:off x="6033561" y="4334525"/>
            <a:ext cx="959822" cy="1309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305" idx="1"/>
            <a:endCxn id="303" idx="5"/>
          </p:cNvCxnSpPr>
          <p:nvPr/>
        </p:nvCxnSpPr>
        <p:spPr>
          <a:xfrm flipH="1" flipV="1">
            <a:off x="4972906" y="4337990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302" idx="4"/>
            <a:endCxn id="305" idx="7"/>
          </p:cNvCxnSpPr>
          <p:nvPr/>
        </p:nvCxnSpPr>
        <p:spPr>
          <a:xfrm flipH="1">
            <a:off x="6020654" y="4346060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H="1" flipV="1">
            <a:off x="5671406" y="3948112"/>
            <a:ext cx="1321979" cy="3775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/>
              <p:cNvSpPr txBox="1"/>
              <p:nvPr/>
            </p:nvSpPr>
            <p:spPr>
              <a:xfrm>
                <a:off x="5484625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6" name="TextBox 3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25" y="3590036"/>
                <a:ext cx="18678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/>
              <p:cNvSpPr txBox="1"/>
              <p:nvPr/>
            </p:nvSpPr>
            <p:spPr>
              <a:xfrm>
                <a:off x="6239004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" name="TextBox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04" y="3590036"/>
                <a:ext cx="18678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/>
              <p:cNvSpPr txBox="1"/>
              <p:nvPr/>
            </p:nvSpPr>
            <p:spPr>
              <a:xfrm>
                <a:off x="7111787" y="414378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8" name="TextBox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787" y="4143780"/>
                <a:ext cx="166007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5891466" y="4963559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66" y="4963559"/>
                <a:ext cx="19325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/>
              <p:cNvSpPr txBox="1"/>
              <p:nvPr/>
            </p:nvSpPr>
            <p:spPr>
              <a:xfrm>
                <a:off x="4661827" y="414378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27" y="4143780"/>
                <a:ext cx="171777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/>
              <p:cNvSpPr txBox="1"/>
              <p:nvPr/>
            </p:nvSpPr>
            <p:spPr>
              <a:xfrm>
                <a:off x="5891466" y="44665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66" y="4466529"/>
                <a:ext cx="18626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Oval 321"/>
          <p:cNvSpPr/>
          <p:nvPr/>
        </p:nvSpPr>
        <p:spPr>
          <a:xfrm>
            <a:off x="56057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/>
          <p:cNvCxnSpPr>
            <a:stCxn id="322" idx="5"/>
            <a:endCxn id="327" idx="0"/>
          </p:cNvCxnSpPr>
          <p:nvPr/>
        </p:nvCxnSpPr>
        <p:spPr>
          <a:xfrm>
            <a:off x="56809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Oval 323"/>
          <p:cNvSpPr/>
          <p:nvPr/>
        </p:nvSpPr>
        <p:spPr>
          <a:xfrm>
            <a:off x="62978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69900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49072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59549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59549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>
            <a:stCxn id="324" idx="3"/>
            <a:endCxn id="327" idx="0"/>
          </p:cNvCxnSpPr>
          <p:nvPr/>
        </p:nvCxnSpPr>
        <p:spPr>
          <a:xfrm flipH="1">
            <a:off x="59990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endCxn id="324" idx="2"/>
          </p:cNvCxnSpPr>
          <p:nvPr/>
        </p:nvCxnSpPr>
        <p:spPr>
          <a:xfrm>
            <a:off x="5690913" y="1780251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322" idx="3"/>
            <a:endCxn id="326" idx="7"/>
          </p:cNvCxnSpPr>
          <p:nvPr/>
        </p:nvCxnSpPr>
        <p:spPr>
          <a:xfrm flipH="1">
            <a:off x="4982431" y="1813863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324" idx="5"/>
            <a:endCxn id="325" idx="1"/>
          </p:cNvCxnSpPr>
          <p:nvPr/>
        </p:nvCxnSpPr>
        <p:spPr>
          <a:xfrm>
            <a:off x="63730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327" idx="2"/>
            <a:endCxn id="326" idx="6"/>
          </p:cNvCxnSpPr>
          <p:nvPr/>
        </p:nvCxnSpPr>
        <p:spPr>
          <a:xfrm flipH="1" flipV="1">
            <a:off x="49953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325" idx="3"/>
            <a:endCxn id="327" idx="6"/>
          </p:cNvCxnSpPr>
          <p:nvPr/>
        </p:nvCxnSpPr>
        <p:spPr>
          <a:xfrm flipH="1">
            <a:off x="60430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328" idx="1"/>
            <a:endCxn id="326" idx="5"/>
          </p:cNvCxnSpPr>
          <p:nvPr/>
        </p:nvCxnSpPr>
        <p:spPr>
          <a:xfrm flipH="1" flipV="1">
            <a:off x="49824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325" idx="4"/>
            <a:endCxn id="328" idx="7"/>
          </p:cNvCxnSpPr>
          <p:nvPr/>
        </p:nvCxnSpPr>
        <p:spPr>
          <a:xfrm flipH="1">
            <a:off x="60301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24" idx="3"/>
            <a:endCxn id="326" idx="6"/>
          </p:cNvCxnSpPr>
          <p:nvPr/>
        </p:nvCxnSpPr>
        <p:spPr>
          <a:xfrm flipH="1">
            <a:off x="4995336" y="1813865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56809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/>
              <p:cNvSpPr txBox="1"/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/>
              <p:cNvSpPr txBox="1"/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018505" y="5880577"/>
                <a:ext cx="2232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𝐬𝐮𝐛𝐜𝐢𝐫𝐜𝐮𝐢𝐭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505" y="5880577"/>
                <a:ext cx="2232662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2186" t="-4444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27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720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5"/>
            <a:endCxn id="235" idx="0"/>
          </p:cNvCxnSpPr>
          <p:nvPr/>
        </p:nvCxnSpPr>
        <p:spPr>
          <a:xfrm>
            <a:off x="27472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2141957" y="5442427"/>
                <a:ext cx="1891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𝐜𝐢𝐫𝐜𝐮𝐢𝐭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57" y="5442427"/>
                <a:ext cx="189154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8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5877484" y="543982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484" y="5439828"/>
                <a:ext cx="2340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Oval 230"/>
          <p:cNvSpPr/>
          <p:nvPr/>
        </p:nvSpPr>
        <p:spPr>
          <a:xfrm>
            <a:off x="33641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0563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735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0212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0212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/>
          <p:cNvCxnSpPr>
            <a:stCxn id="231" idx="3"/>
            <a:endCxn id="235" idx="0"/>
          </p:cNvCxnSpPr>
          <p:nvPr/>
        </p:nvCxnSpPr>
        <p:spPr>
          <a:xfrm flipH="1">
            <a:off x="30653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endCxn id="231" idx="2"/>
          </p:cNvCxnSpPr>
          <p:nvPr/>
        </p:nvCxnSpPr>
        <p:spPr>
          <a:xfrm>
            <a:off x="2757213" y="1780251"/>
            <a:ext cx="606938" cy="5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4" idx="3"/>
            <a:endCxn id="233" idx="7"/>
          </p:cNvCxnSpPr>
          <p:nvPr/>
        </p:nvCxnSpPr>
        <p:spPr>
          <a:xfrm flipH="1">
            <a:off x="2048731" y="1813863"/>
            <a:ext cx="636179" cy="325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31" idx="5"/>
            <a:endCxn id="232" idx="1"/>
          </p:cNvCxnSpPr>
          <p:nvPr/>
        </p:nvCxnSpPr>
        <p:spPr>
          <a:xfrm>
            <a:off x="34393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35" idx="2"/>
            <a:endCxn id="233" idx="6"/>
          </p:cNvCxnSpPr>
          <p:nvPr/>
        </p:nvCxnSpPr>
        <p:spPr>
          <a:xfrm flipH="1" flipV="1">
            <a:off x="20616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32" idx="3"/>
            <a:endCxn id="235" idx="6"/>
          </p:cNvCxnSpPr>
          <p:nvPr/>
        </p:nvCxnSpPr>
        <p:spPr>
          <a:xfrm flipH="1">
            <a:off x="31093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6" idx="1"/>
            <a:endCxn id="233" idx="5"/>
          </p:cNvCxnSpPr>
          <p:nvPr/>
        </p:nvCxnSpPr>
        <p:spPr>
          <a:xfrm flipH="1" flipV="1">
            <a:off x="20487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32" idx="4"/>
            <a:endCxn id="236" idx="7"/>
          </p:cNvCxnSpPr>
          <p:nvPr/>
        </p:nvCxnSpPr>
        <p:spPr>
          <a:xfrm flipH="1">
            <a:off x="30964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31" idx="3"/>
            <a:endCxn id="233" idx="6"/>
          </p:cNvCxnSpPr>
          <p:nvPr/>
        </p:nvCxnSpPr>
        <p:spPr>
          <a:xfrm flipH="1">
            <a:off x="2061636" y="1813865"/>
            <a:ext cx="1315422" cy="353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 flipV="1">
            <a:off x="27472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6667" t="-2174" r="-4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/>
          <p:cNvSpPr/>
          <p:nvPr/>
        </p:nvSpPr>
        <p:spPr>
          <a:xfrm>
            <a:off x="266247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335462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1963978" y="4270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/>
          <p:cNvCxnSpPr>
            <a:endCxn id="278" idx="2"/>
          </p:cNvCxnSpPr>
          <p:nvPr/>
        </p:nvCxnSpPr>
        <p:spPr>
          <a:xfrm>
            <a:off x="2747688" y="3923376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76" idx="3"/>
            <a:endCxn id="280" idx="7"/>
          </p:cNvCxnSpPr>
          <p:nvPr/>
        </p:nvCxnSpPr>
        <p:spPr>
          <a:xfrm flipH="1">
            <a:off x="2039206" y="3956988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78" idx="3"/>
            <a:endCxn id="280" idx="6"/>
          </p:cNvCxnSpPr>
          <p:nvPr/>
        </p:nvCxnSpPr>
        <p:spPr>
          <a:xfrm flipH="1">
            <a:off x="2052111" y="3956990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/>
              <p:cNvSpPr txBox="1"/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/>
              <p:cNvSpPr txBox="1"/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690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Oval 300"/>
          <p:cNvSpPr/>
          <p:nvPr/>
        </p:nvSpPr>
        <p:spPr>
          <a:xfrm>
            <a:off x="628832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6980478" y="42672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4897678" y="4270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5945428" y="442604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5945428" y="49403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/>
          <p:cNvCxnSpPr>
            <a:stCxn id="301" idx="3"/>
            <a:endCxn id="304" idx="0"/>
          </p:cNvCxnSpPr>
          <p:nvPr/>
        </p:nvCxnSpPr>
        <p:spPr>
          <a:xfrm flipH="1">
            <a:off x="5989496" y="3956988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301" idx="5"/>
            <a:endCxn id="302" idx="1"/>
          </p:cNvCxnSpPr>
          <p:nvPr/>
        </p:nvCxnSpPr>
        <p:spPr>
          <a:xfrm>
            <a:off x="6363556" y="3956990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04" idx="2"/>
            <a:endCxn id="303" idx="6"/>
          </p:cNvCxnSpPr>
          <p:nvPr/>
        </p:nvCxnSpPr>
        <p:spPr>
          <a:xfrm flipH="1" flipV="1">
            <a:off x="4985813" y="4310143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305" idx="1"/>
            <a:endCxn id="303" idx="5"/>
          </p:cNvCxnSpPr>
          <p:nvPr/>
        </p:nvCxnSpPr>
        <p:spPr>
          <a:xfrm flipH="1" flipV="1">
            <a:off x="4972906" y="4337990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302" idx="4"/>
            <a:endCxn id="305" idx="7"/>
          </p:cNvCxnSpPr>
          <p:nvPr/>
        </p:nvCxnSpPr>
        <p:spPr>
          <a:xfrm flipH="1">
            <a:off x="6020654" y="4346060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/>
              <p:cNvSpPr txBox="1"/>
              <p:nvPr/>
            </p:nvSpPr>
            <p:spPr>
              <a:xfrm>
                <a:off x="6239004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" name="TextBox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04" y="3590036"/>
                <a:ext cx="18678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/>
              <p:cNvSpPr txBox="1"/>
              <p:nvPr/>
            </p:nvSpPr>
            <p:spPr>
              <a:xfrm>
                <a:off x="7111787" y="414378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8" name="TextBox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787" y="4143780"/>
                <a:ext cx="1660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5891466" y="4963559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66" y="4963559"/>
                <a:ext cx="19325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/>
              <p:cNvSpPr txBox="1"/>
              <p:nvPr/>
            </p:nvSpPr>
            <p:spPr>
              <a:xfrm>
                <a:off x="4661827" y="414378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27" y="4143780"/>
                <a:ext cx="171777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/>
              <p:cNvSpPr txBox="1"/>
              <p:nvPr/>
            </p:nvSpPr>
            <p:spPr>
              <a:xfrm>
                <a:off x="5891466" y="44665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66" y="4466529"/>
                <a:ext cx="18626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Oval 321"/>
          <p:cNvSpPr/>
          <p:nvPr/>
        </p:nvSpPr>
        <p:spPr>
          <a:xfrm>
            <a:off x="56057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/>
          <p:cNvCxnSpPr>
            <a:stCxn id="322" idx="5"/>
            <a:endCxn id="327" idx="0"/>
          </p:cNvCxnSpPr>
          <p:nvPr/>
        </p:nvCxnSpPr>
        <p:spPr>
          <a:xfrm>
            <a:off x="56809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Oval 323"/>
          <p:cNvSpPr/>
          <p:nvPr/>
        </p:nvSpPr>
        <p:spPr>
          <a:xfrm>
            <a:off x="62978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69900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49072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59549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59549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>
            <a:stCxn id="324" idx="3"/>
            <a:endCxn id="327" idx="0"/>
          </p:cNvCxnSpPr>
          <p:nvPr/>
        </p:nvCxnSpPr>
        <p:spPr>
          <a:xfrm flipH="1">
            <a:off x="59990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endCxn id="324" idx="2"/>
          </p:cNvCxnSpPr>
          <p:nvPr/>
        </p:nvCxnSpPr>
        <p:spPr>
          <a:xfrm>
            <a:off x="5690913" y="1780251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322" idx="3"/>
            <a:endCxn id="326" idx="7"/>
          </p:cNvCxnSpPr>
          <p:nvPr/>
        </p:nvCxnSpPr>
        <p:spPr>
          <a:xfrm flipH="1">
            <a:off x="4982431" y="1813863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324" idx="5"/>
            <a:endCxn id="325" idx="1"/>
          </p:cNvCxnSpPr>
          <p:nvPr/>
        </p:nvCxnSpPr>
        <p:spPr>
          <a:xfrm>
            <a:off x="63730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327" idx="2"/>
            <a:endCxn id="326" idx="6"/>
          </p:cNvCxnSpPr>
          <p:nvPr/>
        </p:nvCxnSpPr>
        <p:spPr>
          <a:xfrm flipH="1" flipV="1">
            <a:off x="49953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325" idx="3"/>
            <a:endCxn id="327" idx="6"/>
          </p:cNvCxnSpPr>
          <p:nvPr/>
        </p:nvCxnSpPr>
        <p:spPr>
          <a:xfrm flipH="1">
            <a:off x="60430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328" idx="1"/>
            <a:endCxn id="326" idx="5"/>
          </p:cNvCxnSpPr>
          <p:nvPr/>
        </p:nvCxnSpPr>
        <p:spPr>
          <a:xfrm flipH="1" flipV="1">
            <a:off x="49824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325" idx="4"/>
            <a:endCxn id="328" idx="7"/>
          </p:cNvCxnSpPr>
          <p:nvPr/>
        </p:nvCxnSpPr>
        <p:spPr>
          <a:xfrm flipH="1">
            <a:off x="60301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24" idx="3"/>
            <a:endCxn id="326" idx="6"/>
          </p:cNvCxnSpPr>
          <p:nvPr/>
        </p:nvCxnSpPr>
        <p:spPr>
          <a:xfrm flipH="1">
            <a:off x="4995336" y="1813865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56809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/>
              <p:cNvSpPr txBox="1"/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/>
              <p:cNvSpPr txBox="1"/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151480" y="5880577"/>
                <a:ext cx="2232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𝐬𝐮𝐛𝐜𝐢𝐫𝐜𝐮𝐢𝐭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80" y="5880577"/>
                <a:ext cx="2232662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2459" t="-4444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>
            <a:stCxn id="276" idx="5"/>
            <a:endCxn id="84" idx="0"/>
          </p:cNvCxnSpPr>
          <p:nvPr/>
        </p:nvCxnSpPr>
        <p:spPr>
          <a:xfrm>
            <a:off x="2737704" y="3956988"/>
            <a:ext cx="318090" cy="469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46778" y="42672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011728" y="442604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3" idx="3"/>
            <a:endCxn id="84" idx="6"/>
          </p:cNvCxnSpPr>
          <p:nvPr/>
        </p:nvCxnSpPr>
        <p:spPr>
          <a:xfrm flipH="1">
            <a:off x="3099861" y="4334525"/>
            <a:ext cx="959822" cy="1309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2737706" y="3948112"/>
            <a:ext cx="1321979" cy="3775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178087" y="414378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87" y="4143780"/>
                <a:ext cx="166007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957766" y="44665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66" y="4466529"/>
                <a:ext cx="186268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4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720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5"/>
            <a:endCxn id="235" idx="0"/>
          </p:cNvCxnSpPr>
          <p:nvPr/>
        </p:nvCxnSpPr>
        <p:spPr>
          <a:xfrm>
            <a:off x="27472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2141955" y="5442427"/>
                <a:ext cx="2485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𝐜𝐢𝐫𝐜𝐮𝐢𝐭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55" y="5442427"/>
                <a:ext cx="248568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16" t="-2222" r="-7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5877484" y="543982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484" y="5439828"/>
                <a:ext cx="2340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Oval 230"/>
          <p:cNvSpPr/>
          <p:nvPr/>
        </p:nvSpPr>
        <p:spPr>
          <a:xfrm>
            <a:off x="33641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0563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735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0212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0212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/>
          <p:cNvCxnSpPr>
            <a:stCxn id="231" idx="3"/>
            <a:endCxn id="235" idx="0"/>
          </p:cNvCxnSpPr>
          <p:nvPr/>
        </p:nvCxnSpPr>
        <p:spPr>
          <a:xfrm flipH="1">
            <a:off x="30653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endCxn id="231" idx="2"/>
          </p:cNvCxnSpPr>
          <p:nvPr/>
        </p:nvCxnSpPr>
        <p:spPr>
          <a:xfrm>
            <a:off x="2757213" y="1780251"/>
            <a:ext cx="606938" cy="5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4" idx="3"/>
            <a:endCxn id="233" idx="7"/>
          </p:cNvCxnSpPr>
          <p:nvPr/>
        </p:nvCxnSpPr>
        <p:spPr>
          <a:xfrm flipH="1">
            <a:off x="2048731" y="1813863"/>
            <a:ext cx="636179" cy="325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31" idx="5"/>
            <a:endCxn id="232" idx="1"/>
          </p:cNvCxnSpPr>
          <p:nvPr/>
        </p:nvCxnSpPr>
        <p:spPr>
          <a:xfrm>
            <a:off x="34393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35" idx="2"/>
            <a:endCxn id="233" idx="6"/>
          </p:cNvCxnSpPr>
          <p:nvPr/>
        </p:nvCxnSpPr>
        <p:spPr>
          <a:xfrm flipH="1" flipV="1">
            <a:off x="20616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32" idx="3"/>
            <a:endCxn id="235" idx="6"/>
          </p:cNvCxnSpPr>
          <p:nvPr/>
        </p:nvCxnSpPr>
        <p:spPr>
          <a:xfrm flipH="1">
            <a:off x="31093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6" idx="1"/>
            <a:endCxn id="233" idx="5"/>
          </p:cNvCxnSpPr>
          <p:nvPr/>
        </p:nvCxnSpPr>
        <p:spPr>
          <a:xfrm flipH="1" flipV="1">
            <a:off x="20487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32" idx="4"/>
            <a:endCxn id="236" idx="7"/>
          </p:cNvCxnSpPr>
          <p:nvPr/>
        </p:nvCxnSpPr>
        <p:spPr>
          <a:xfrm flipH="1">
            <a:off x="30964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31" idx="3"/>
            <a:endCxn id="233" idx="6"/>
          </p:cNvCxnSpPr>
          <p:nvPr/>
        </p:nvCxnSpPr>
        <p:spPr>
          <a:xfrm flipH="1">
            <a:off x="2061636" y="1813865"/>
            <a:ext cx="1315422" cy="353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 flipV="1">
            <a:off x="27472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6667" t="-2174" r="-4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/>
          <p:cNvSpPr/>
          <p:nvPr/>
        </p:nvSpPr>
        <p:spPr>
          <a:xfrm>
            <a:off x="266247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335462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1963978" y="4270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/>
          <p:cNvCxnSpPr>
            <a:endCxn id="278" idx="2"/>
          </p:cNvCxnSpPr>
          <p:nvPr/>
        </p:nvCxnSpPr>
        <p:spPr>
          <a:xfrm>
            <a:off x="2747688" y="3923376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76" idx="3"/>
            <a:endCxn id="280" idx="7"/>
          </p:cNvCxnSpPr>
          <p:nvPr/>
        </p:nvCxnSpPr>
        <p:spPr>
          <a:xfrm flipH="1">
            <a:off x="2039206" y="3956988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78" idx="3"/>
            <a:endCxn id="280" idx="6"/>
          </p:cNvCxnSpPr>
          <p:nvPr/>
        </p:nvCxnSpPr>
        <p:spPr>
          <a:xfrm flipH="1">
            <a:off x="2052111" y="3956990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/>
              <p:cNvSpPr txBox="1"/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/>
              <p:cNvSpPr txBox="1"/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690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Oval 300"/>
          <p:cNvSpPr/>
          <p:nvPr/>
        </p:nvSpPr>
        <p:spPr>
          <a:xfrm>
            <a:off x="628832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6980478" y="42672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4897678" y="4270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5945428" y="442604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5945428" y="49403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/>
          <p:cNvCxnSpPr>
            <a:stCxn id="301" idx="3"/>
            <a:endCxn id="304" idx="0"/>
          </p:cNvCxnSpPr>
          <p:nvPr/>
        </p:nvCxnSpPr>
        <p:spPr>
          <a:xfrm flipH="1">
            <a:off x="5989496" y="3956988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301" idx="5"/>
            <a:endCxn id="302" idx="1"/>
          </p:cNvCxnSpPr>
          <p:nvPr/>
        </p:nvCxnSpPr>
        <p:spPr>
          <a:xfrm>
            <a:off x="6363556" y="3956990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04" idx="2"/>
            <a:endCxn id="303" idx="6"/>
          </p:cNvCxnSpPr>
          <p:nvPr/>
        </p:nvCxnSpPr>
        <p:spPr>
          <a:xfrm flipH="1" flipV="1">
            <a:off x="4985813" y="4310143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305" idx="1"/>
            <a:endCxn id="303" idx="5"/>
          </p:cNvCxnSpPr>
          <p:nvPr/>
        </p:nvCxnSpPr>
        <p:spPr>
          <a:xfrm flipH="1" flipV="1">
            <a:off x="4972906" y="4337990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302" idx="4"/>
            <a:endCxn id="305" idx="7"/>
          </p:cNvCxnSpPr>
          <p:nvPr/>
        </p:nvCxnSpPr>
        <p:spPr>
          <a:xfrm flipH="1">
            <a:off x="6020654" y="4346060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/>
              <p:cNvSpPr txBox="1"/>
              <p:nvPr/>
            </p:nvSpPr>
            <p:spPr>
              <a:xfrm>
                <a:off x="6239004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" name="TextBox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04" y="3590036"/>
                <a:ext cx="18678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/>
              <p:cNvSpPr txBox="1"/>
              <p:nvPr/>
            </p:nvSpPr>
            <p:spPr>
              <a:xfrm>
                <a:off x="7111787" y="414378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8" name="TextBox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787" y="4143780"/>
                <a:ext cx="1660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5891466" y="4963559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66" y="4963559"/>
                <a:ext cx="19325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/>
              <p:cNvSpPr txBox="1"/>
              <p:nvPr/>
            </p:nvSpPr>
            <p:spPr>
              <a:xfrm>
                <a:off x="4661827" y="414378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27" y="4143780"/>
                <a:ext cx="171777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/>
              <p:cNvSpPr txBox="1"/>
              <p:nvPr/>
            </p:nvSpPr>
            <p:spPr>
              <a:xfrm>
                <a:off x="5891466" y="44665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66" y="4466529"/>
                <a:ext cx="18626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Oval 321"/>
          <p:cNvSpPr/>
          <p:nvPr/>
        </p:nvSpPr>
        <p:spPr>
          <a:xfrm>
            <a:off x="56057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/>
          <p:cNvCxnSpPr>
            <a:stCxn id="322" idx="5"/>
            <a:endCxn id="327" idx="0"/>
          </p:cNvCxnSpPr>
          <p:nvPr/>
        </p:nvCxnSpPr>
        <p:spPr>
          <a:xfrm>
            <a:off x="56809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Oval 323"/>
          <p:cNvSpPr/>
          <p:nvPr/>
        </p:nvSpPr>
        <p:spPr>
          <a:xfrm>
            <a:off x="62978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69900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49072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59549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59549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>
            <a:stCxn id="324" idx="3"/>
            <a:endCxn id="327" idx="0"/>
          </p:cNvCxnSpPr>
          <p:nvPr/>
        </p:nvCxnSpPr>
        <p:spPr>
          <a:xfrm flipH="1">
            <a:off x="59990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endCxn id="324" idx="2"/>
          </p:cNvCxnSpPr>
          <p:nvPr/>
        </p:nvCxnSpPr>
        <p:spPr>
          <a:xfrm>
            <a:off x="5690913" y="1780251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322" idx="3"/>
            <a:endCxn id="326" idx="7"/>
          </p:cNvCxnSpPr>
          <p:nvPr/>
        </p:nvCxnSpPr>
        <p:spPr>
          <a:xfrm flipH="1">
            <a:off x="4982431" y="1813863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324" idx="5"/>
            <a:endCxn id="325" idx="1"/>
          </p:cNvCxnSpPr>
          <p:nvPr/>
        </p:nvCxnSpPr>
        <p:spPr>
          <a:xfrm>
            <a:off x="63730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327" idx="2"/>
            <a:endCxn id="326" idx="6"/>
          </p:cNvCxnSpPr>
          <p:nvPr/>
        </p:nvCxnSpPr>
        <p:spPr>
          <a:xfrm flipH="1" flipV="1">
            <a:off x="49953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325" idx="3"/>
            <a:endCxn id="327" idx="6"/>
          </p:cNvCxnSpPr>
          <p:nvPr/>
        </p:nvCxnSpPr>
        <p:spPr>
          <a:xfrm flipH="1">
            <a:off x="60430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328" idx="1"/>
            <a:endCxn id="326" idx="5"/>
          </p:cNvCxnSpPr>
          <p:nvPr/>
        </p:nvCxnSpPr>
        <p:spPr>
          <a:xfrm flipH="1" flipV="1">
            <a:off x="49824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325" idx="4"/>
            <a:endCxn id="328" idx="7"/>
          </p:cNvCxnSpPr>
          <p:nvPr/>
        </p:nvCxnSpPr>
        <p:spPr>
          <a:xfrm flipH="1">
            <a:off x="60301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24" idx="3"/>
            <a:endCxn id="326" idx="6"/>
          </p:cNvCxnSpPr>
          <p:nvPr/>
        </p:nvCxnSpPr>
        <p:spPr>
          <a:xfrm flipH="1">
            <a:off x="4995336" y="1813865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56809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/>
              <p:cNvSpPr txBox="1"/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/>
              <p:cNvSpPr txBox="1"/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>
            <a:stCxn id="276" idx="5"/>
            <a:endCxn id="84" idx="0"/>
          </p:cNvCxnSpPr>
          <p:nvPr/>
        </p:nvCxnSpPr>
        <p:spPr>
          <a:xfrm>
            <a:off x="2737704" y="3956988"/>
            <a:ext cx="318090" cy="469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46778" y="42672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011728" y="442604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3" idx="3"/>
            <a:endCxn id="84" idx="6"/>
          </p:cNvCxnSpPr>
          <p:nvPr/>
        </p:nvCxnSpPr>
        <p:spPr>
          <a:xfrm flipH="1">
            <a:off x="3099861" y="4334525"/>
            <a:ext cx="959822" cy="1309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2737706" y="3948112"/>
            <a:ext cx="1321979" cy="3775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178087" y="414378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87" y="4143780"/>
                <a:ext cx="166007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957766" y="44665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66" y="4466529"/>
                <a:ext cx="186268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720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5"/>
            <a:endCxn id="235" idx="0"/>
          </p:cNvCxnSpPr>
          <p:nvPr/>
        </p:nvCxnSpPr>
        <p:spPr>
          <a:xfrm>
            <a:off x="27472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2141955" y="5442427"/>
                <a:ext cx="2485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𝐜𝐢𝐫𝐜𝐮𝐢𝐭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55" y="5442427"/>
                <a:ext cx="248568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16" t="-2222" r="-7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5877484" y="543982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484" y="5439828"/>
                <a:ext cx="2340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Oval 230"/>
          <p:cNvSpPr/>
          <p:nvPr/>
        </p:nvSpPr>
        <p:spPr>
          <a:xfrm>
            <a:off x="33641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0563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735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0212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0212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/>
          <p:cNvCxnSpPr>
            <a:stCxn id="231" idx="3"/>
            <a:endCxn id="235" idx="0"/>
          </p:cNvCxnSpPr>
          <p:nvPr/>
        </p:nvCxnSpPr>
        <p:spPr>
          <a:xfrm flipH="1">
            <a:off x="30653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endCxn id="231" idx="2"/>
          </p:cNvCxnSpPr>
          <p:nvPr/>
        </p:nvCxnSpPr>
        <p:spPr>
          <a:xfrm>
            <a:off x="2757213" y="1780251"/>
            <a:ext cx="606938" cy="5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4" idx="3"/>
            <a:endCxn id="233" idx="7"/>
          </p:cNvCxnSpPr>
          <p:nvPr/>
        </p:nvCxnSpPr>
        <p:spPr>
          <a:xfrm flipH="1">
            <a:off x="2048731" y="1813863"/>
            <a:ext cx="636179" cy="325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31" idx="5"/>
            <a:endCxn id="232" idx="1"/>
          </p:cNvCxnSpPr>
          <p:nvPr/>
        </p:nvCxnSpPr>
        <p:spPr>
          <a:xfrm>
            <a:off x="34393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35" idx="2"/>
            <a:endCxn id="233" idx="6"/>
          </p:cNvCxnSpPr>
          <p:nvPr/>
        </p:nvCxnSpPr>
        <p:spPr>
          <a:xfrm flipH="1" flipV="1">
            <a:off x="20616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32" idx="3"/>
            <a:endCxn id="235" idx="6"/>
          </p:cNvCxnSpPr>
          <p:nvPr/>
        </p:nvCxnSpPr>
        <p:spPr>
          <a:xfrm flipH="1">
            <a:off x="31093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6" idx="1"/>
            <a:endCxn id="233" idx="5"/>
          </p:cNvCxnSpPr>
          <p:nvPr/>
        </p:nvCxnSpPr>
        <p:spPr>
          <a:xfrm flipH="1" flipV="1">
            <a:off x="20487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32" idx="4"/>
            <a:endCxn id="236" idx="7"/>
          </p:cNvCxnSpPr>
          <p:nvPr/>
        </p:nvCxnSpPr>
        <p:spPr>
          <a:xfrm flipH="1">
            <a:off x="30964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31" idx="3"/>
            <a:endCxn id="233" idx="6"/>
          </p:cNvCxnSpPr>
          <p:nvPr/>
        </p:nvCxnSpPr>
        <p:spPr>
          <a:xfrm flipH="1">
            <a:off x="2061636" y="1813865"/>
            <a:ext cx="1315422" cy="353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 flipV="1">
            <a:off x="27472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6667" t="-2174" r="-4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/>
          <p:cNvSpPr/>
          <p:nvPr/>
        </p:nvSpPr>
        <p:spPr>
          <a:xfrm>
            <a:off x="266247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335462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1963978" y="4270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/>
          <p:cNvCxnSpPr>
            <a:endCxn id="278" idx="2"/>
          </p:cNvCxnSpPr>
          <p:nvPr/>
        </p:nvCxnSpPr>
        <p:spPr>
          <a:xfrm>
            <a:off x="2747688" y="3923376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76" idx="3"/>
            <a:endCxn id="280" idx="7"/>
          </p:cNvCxnSpPr>
          <p:nvPr/>
        </p:nvCxnSpPr>
        <p:spPr>
          <a:xfrm flipH="1">
            <a:off x="2039206" y="3956988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78" idx="3"/>
            <a:endCxn id="280" idx="6"/>
          </p:cNvCxnSpPr>
          <p:nvPr/>
        </p:nvCxnSpPr>
        <p:spPr>
          <a:xfrm flipH="1">
            <a:off x="2052111" y="3956990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/>
              <p:cNvSpPr txBox="1"/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/>
              <p:cNvSpPr txBox="1"/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690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Oval 300"/>
          <p:cNvSpPr/>
          <p:nvPr/>
        </p:nvSpPr>
        <p:spPr>
          <a:xfrm>
            <a:off x="628832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6980478" y="42672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4897678" y="4270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5945428" y="442604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5945428" y="49403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/>
          <p:cNvCxnSpPr>
            <a:stCxn id="301" idx="3"/>
            <a:endCxn id="304" idx="0"/>
          </p:cNvCxnSpPr>
          <p:nvPr/>
        </p:nvCxnSpPr>
        <p:spPr>
          <a:xfrm flipH="1">
            <a:off x="5989496" y="3956988"/>
            <a:ext cx="311739" cy="469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301" idx="5"/>
            <a:endCxn id="302" idx="1"/>
          </p:cNvCxnSpPr>
          <p:nvPr/>
        </p:nvCxnSpPr>
        <p:spPr>
          <a:xfrm>
            <a:off x="6363556" y="3956990"/>
            <a:ext cx="629829" cy="3218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04" idx="2"/>
            <a:endCxn id="303" idx="6"/>
          </p:cNvCxnSpPr>
          <p:nvPr/>
        </p:nvCxnSpPr>
        <p:spPr>
          <a:xfrm flipH="1" flipV="1">
            <a:off x="4985813" y="4310143"/>
            <a:ext cx="959615" cy="1552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305" idx="1"/>
            <a:endCxn id="303" idx="5"/>
          </p:cNvCxnSpPr>
          <p:nvPr/>
        </p:nvCxnSpPr>
        <p:spPr>
          <a:xfrm flipH="1" flipV="1">
            <a:off x="4972906" y="4337990"/>
            <a:ext cx="985429" cy="6139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302" idx="4"/>
            <a:endCxn id="305" idx="7"/>
          </p:cNvCxnSpPr>
          <p:nvPr/>
        </p:nvCxnSpPr>
        <p:spPr>
          <a:xfrm flipH="1">
            <a:off x="6020654" y="4346060"/>
            <a:ext cx="1003890" cy="6058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/>
              <p:cNvSpPr txBox="1"/>
              <p:nvPr/>
            </p:nvSpPr>
            <p:spPr>
              <a:xfrm>
                <a:off x="6239004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" name="TextBox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04" y="3590036"/>
                <a:ext cx="18678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/>
              <p:cNvSpPr txBox="1"/>
              <p:nvPr/>
            </p:nvSpPr>
            <p:spPr>
              <a:xfrm>
                <a:off x="7111787" y="414378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8" name="TextBox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787" y="4143780"/>
                <a:ext cx="1660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5891466" y="4963559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66" y="4963559"/>
                <a:ext cx="19325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/>
              <p:cNvSpPr txBox="1"/>
              <p:nvPr/>
            </p:nvSpPr>
            <p:spPr>
              <a:xfrm>
                <a:off x="4661827" y="414378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27" y="4143780"/>
                <a:ext cx="171777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/>
              <p:cNvSpPr txBox="1"/>
              <p:nvPr/>
            </p:nvSpPr>
            <p:spPr>
              <a:xfrm>
                <a:off x="5891466" y="44665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66" y="4466529"/>
                <a:ext cx="18626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Oval 321"/>
          <p:cNvSpPr/>
          <p:nvPr/>
        </p:nvSpPr>
        <p:spPr>
          <a:xfrm>
            <a:off x="56057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/>
          <p:cNvCxnSpPr>
            <a:stCxn id="322" idx="5"/>
            <a:endCxn id="327" idx="0"/>
          </p:cNvCxnSpPr>
          <p:nvPr/>
        </p:nvCxnSpPr>
        <p:spPr>
          <a:xfrm>
            <a:off x="56809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Oval 323"/>
          <p:cNvSpPr/>
          <p:nvPr/>
        </p:nvSpPr>
        <p:spPr>
          <a:xfrm>
            <a:off x="62978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69900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49072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59549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59549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>
            <a:stCxn id="324" idx="3"/>
            <a:endCxn id="327" idx="0"/>
          </p:cNvCxnSpPr>
          <p:nvPr/>
        </p:nvCxnSpPr>
        <p:spPr>
          <a:xfrm flipH="1">
            <a:off x="59990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endCxn id="324" idx="2"/>
          </p:cNvCxnSpPr>
          <p:nvPr/>
        </p:nvCxnSpPr>
        <p:spPr>
          <a:xfrm>
            <a:off x="5690913" y="1780251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322" idx="3"/>
            <a:endCxn id="326" idx="7"/>
          </p:cNvCxnSpPr>
          <p:nvPr/>
        </p:nvCxnSpPr>
        <p:spPr>
          <a:xfrm flipH="1">
            <a:off x="4982431" y="1813863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324" idx="5"/>
            <a:endCxn id="325" idx="1"/>
          </p:cNvCxnSpPr>
          <p:nvPr/>
        </p:nvCxnSpPr>
        <p:spPr>
          <a:xfrm>
            <a:off x="63730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327" idx="2"/>
            <a:endCxn id="326" idx="6"/>
          </p:cNvCxnSpPr>
          <p:nvPr/>
        </p:nvCxnSpPr>
        <p:spPr>
          <a:xfrm flipH="1" flipV="1">
            <a:off x="49953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325" idx="3"/>
            <a:endCxn id="327" idx="6"/>
          </p:cNvCxnSpPr>
          <p:nvPr/>
        </p:nvCxnSpPr>
        <p:spPr>
          <a:xfrm flipH="1">
            <a:off x="60430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328" idx="1"/>
            <a:endCxn id="326" idx="5"/>
          </p:cNvCxnSpPr>
          <p:nvPr/>
        </p:nvCxnSpPr>
        <p:spPr>
          <a:xfrm flipH="1" flipV="1">
            <a:off x="49824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325" idx="4"/>
            <a:endCxn id="328" idx="7"/>
          </p:cNvCxnSpPr>
          <p:nvPr/>
        </p:nvCxnSpPr>
        <p:spPr>
          <a:xfrm flipH="1">
            <a:off x="60301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24" idx="3"/>
            <a:endCxn id="326" idx="6"/>
          </p:cNvCxnSpPr>
          <p:nvPr/>
        </p:nvCxnSpPr>
        <p:spPr>
          <a:xfrm flipH="1">
            <a:off x="4995336" y="1813865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56809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/>
              <p:cNvSpPr txBox="1"/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/>
              <p:cNvSpPr txBox="1"/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085180" y="5880577"/>
                <a:ext cx="2640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𝐬𝐮𝐛𝐜𝐢𝐫𝐜𝐮𝐢𝐭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80" y="5880577"/>
                <a:ext cx="2640466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848" t="-4444" r="-46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>
            <a:stCxn id="276" idx="5"/>
            <a:endCxn id="84" idx="0"/>
          </p:cNvCxnSpPr>
          <p:nvPr/>
        </p:nvCxnSpPr>
        <p:spPr>
          <a:xfrm>
            <a:off x="2737704" y="3956988"/>
            <a:ext cx="318090" cy="469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46778" y="42672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011728" y="442604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3" idx="3"/>
            <a:endCxn id="84" idx="6"/>
          </p:cNvCxnSpPr>
          <p:nvPr/>
        </p:nvCxnSpPr>
        <p:spPr>
          <a:xfrm flipH="1">
            <a:off x="3099861" y="4334525"/>
            <a:ext cx="959822" cy="1309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2737706" y="3948112"/>
            <a:ext cx="1321979" cy="3775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178087" y="414378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87" y="4143780"/>
                <a:ext cx="166007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957766" y="44665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66" y="4466529"/>
                <a:ext cx="186268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58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0" y="1636252"/>
                <a:ext cx="9144000" cy="301621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tabLst>
                    <a:tab pos="6944995" algn="l"/>
                  </a:tabLst>
                </a:pPr>
                <a:r>
                  <a:rPr lang="en-US" sz="2400" b="1" spc="-5" dirty="0">
                    <a:latin typeface="Calibri"/>
                    <a:cs typeface="Calibri"/>
                  </a:rPr>
                  <a:t>DEFINITION: </a:t>
                </a:r>
                <a:r>
                  <a:rPr lang="en-US" sz="2400" spc="-5" dirty="0">
                    <a:cs typeface="Calibri"/>
                  </a:rPr>
                  <a:t>L</a:t>
                </a:r>
                <a:r>
                  <a:rPr lang="en-US" sz="2400" spc="-10" dirty="0">
                    <a:cs typeface="Calibri"/>
                  </a:rPr>
                  <a:t>e</a:t>
                </a:r>
                <a:r>
                  <a:rPr lang="en-US" sz="2400" dirty="0">
                    <a:cs typeface="Calibri"/>
                  </a:rPr>
                  <a:t>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spc="10" dirty="0">
                    <a:latin typeface="Cambria Math"/>
                    <a:cs typeface="Cambria Math"/>
                  </a:rPr>
                  <a:t> </a:t>
                </a:r>
                <a:r>
                  <a:rPr lang="en-US" sz="2400" spc="-10" dirty="0">
                    <a:cs typeface="Calibri"/>
                  </a:rPr>
                  <a:t>b</a:t>
                </a:r>
                <a:r>
                  <a:rPr lang="en-US" sz="2400" dirty="0">
                    <a:cs typeface="Calibri"/>
                  </a:rPr>
                  <a:t>e a</a:t>
                </a:r>
                <a:r>
                  <a:rPr lang="en-US" sz="2400" spc="-5" dirty="0">
                    <a:cs typeface="Calibri"/>
                  </a:rPr>
                  <a:t> </a:t>
                </a:r>
                <a:r>
                  <a:rPr lang="en-US" sz="2400" spc="-20" dirty="0">
                    <a:cs typeface="Calibri"/>
                  </a:rPr>
                  <a:t>c</a:t>
                </a:r>
                <a:r>
                  <a:rPr lang="en-US" sz="2400" spc="-10" dirty="0">
                    <a:cs typeface="Calibri"/>
                  </a:rPr>
                  <a:t>onnec</a:t>
                </a:r>
                <a:r>
                  <a:rPr lang="en-US" sz="2400" spc="-20" dirty="0">
                    <a:cs typeface="Calibri"/>
                  </a:rPr>
                  <a:t>t</a:t>
                </a:r>
                <a:r>
                  <a:rPr lang="en-US" sz="2400" spc="-5" dirty="0">
                    <a:cs typeface="Calibri"/>
                  </a:rPr>
                  <a:t>ed</a:t>
                </a:r>
                <a:r>
                  <a:rPr lang="en-US" sz="2400" spc="-10" dirty="0">
                    <a:cs typeface="Calibri"/>
                  </a:rPr>
                  <a:t> </a:t>
                </a:r>
                <a:r>
                  <a:rPr lang="en-US" sz="2400" spc="-5" dirty="0">
                    <a:cs typeface="Calibri"/>
                  </a:rPr>
                  <a:t>simple g</a:t>
                </a:r>
                <a:r>
                  <a:rPr lang="en-US" sz="2400" spc="-50" dirty="0">
                    <a:cs typeface="Calibri"/>
                  </a:rPr>
                  <a:t>r</a:t>
                </a:r>
                <a:r>
                  <a:rPr lang="en-US" sz="2400" spc="-5" dirty="0">
                    <a:cs typeface="Calibri"/>
                  </a:rPr>
                  <a:t>aph.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</m:oMath>
                </a14:m>
                <a:r>
                  <a:rPr lang="en-US" sz="2400" dirty="0">
                    <a:cs typeface="Calibri"/>
                  </a:rPr>
                  <a:t> is</a:t>
                </a:r>
                <a:r>
                  <a:rPr lang="en-US" sz="2400" spc="-335" dirty="0">
                    <a:cs typeface="Calibri"/>
                  </a:rPr>
                  <a:t> </a:t>
                </a:r>
                <a:r>
                  <a:rPr lang="en-US" sz="2400" dirty="0">
                    <a:cs typeface="Calibri"/>
                  </a:rPr>
                  <a:t>an</a:t>
                </a:r>
                <a:r>
                  <a:rPr lang="en-US" sz="2400" spc="-340" dirty="0">
                    <a:cs typeface="Calibri"/>
                  </a:rPr>
                  <a:t> </a:t>
                </a:r>
              </a:p>
              <a:p>
                <a:pPr marL="12700">
                  <a:tabLst>
                    <a:tab pos="6944995" algn="l"/>
                  </a:tabLst>
                </a:pPr>
                <a:r>
                  <a:rPr lang="en-US" sz="2400" b="1" spc="-340" dirty="0">
                    <a:cs typeface="Calibri"/>
                  </a:rPr>
                  <a:t>                  </a:t>
                </a:r>
                <a:r>
                  <a:rPr lang="en-US" sz="2400" b="1" spc="-5" dirty="0">
                    <a:cs typeface="Calibri"/>
                  </a:rPr>
                  <a:t>edge</a:t>
                </a:r>
                <a:r>
                  <a:rPr lang="en-US" sz="2400" b="1" spc="-340" dirty="0">
                    <a:cs typeface="Calibri"/>
                  </a:rPr>
                  <a:t> </a:t>
                </a:r>
                <a:r>
                  <a:rPr lang="en-US" sz="2400" b="1" spc="-5" dirty="0">
                    <a:cs typeface="Calibri"/>
                  </a:rPr>
                  <a:t>cut</a:t>
                </a:r>
                <a:r>
                  <a:rPr lang="zh-CN" altLang="en-US" sz="1000" b="1" spc="-5" dirty="0">
                    <a:cs typeface="Calibri"/>
                  </a:rPr>
                  <a:t>边割集</a:t>
                </a:r>
                <a:r>
                  <a:rPr lang="zh-CN" altLang="en-US" sz="2400" b="1" spc="-325" dirty="0">
                    <a:cs typeface="Calibri"/>
                  </a:rPr>
                  <a:t> </a:t>
                </a:r>
                <a:r>
                  <a:rPr lang="en-US" sz="2400" spc="-5" dirty="0">
                    <a:cs typeface="Calibri"/>
                  </a:rPr>
                  <a:t>of</a:t>
                </a:r>
                <a:r>
                  <a:rPr lang="en-US" sz="2400" spc="-33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𝐺</m:t>
                    </m:r>
                  </m:oMath>
                </a14:m>
                <a:r>
                  <a:rPr lang="en-US" sz="2400" spc="-275" dirty="0"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cs typeface="Calibri"/>
                  </a:rPr>
                  <a:t>if</a:t>
                </a:r>
                <a:r>
                  <a:rPr lang="en-US" sz="2400" spc="-335" dirty="0">
                    <a:cs typeface="Calibri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i="1" spc="-335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i="1" spc="-335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spc="-10" dirty="0">
                    <a:cs typeface="Calibri"/>
                  </a:rPr>
                  <a:t>  is disconnected.</a:t>
                </a:r>
                <a:endParaRPr lang="en-US" sz="2400" b="1" spc="-5" dirty="0">
                  <a:latin typeface="Calibri"/>
                  <a:cs typeface="Calibri"/>
                </a:endParaRPr>
              </a:p>
              <a:p>
                <a:pPr marL="12700">
                  <a:tabLst>
                    <a:tab pos="6944995" algn="l"/>
                  </a:tabLst>
                </a:pPr>
                <a:r>
                  <a:rPr lang="en-US" sz="2400" b="1" spc="-5" dirty="0">
                    <a:latin typeface="Calibri"/>
                    <a:cs typeface="Calibri"/>
                  </a:rPr>
                  <a:t>DEFINITION</a:t>
                </a:r>
                <a:r>
                  <a:rPr lang="en-US" sz="2400" b="1" dirty="0">
                    <a:latin typeface="Calibri"/>
                    <a:cs typeface="Calibri"/>
                  </a:rPr>
                  <a:t>: </a:t>
                </a:r>
                <a:r>
                  <a:rPr lang="en-US" sz="2400" spc="-5" dirty="0">
                    <a:latin typeface="Calibri"/>
                    <a:cs typeface="Calibri"/>
                  </a:rPr>
                  <a:t>L</a:t>
                </a:r>
                <a:r>
                  <a:rPr lang="en-US" sz="2400" spc="-10" dirty="0">
                    <a:latin typeface="Calibri"/>
                    <a:cs typeface="Calibri"/>
                  </a:rPr>
                  <a:t>e</a:t>
                </a:r>
                <a:r>
                  <a:rPr lang="en-US" sz="2400" dirty="0">
                    <a:latin typeface="Calibri"/>
                    <a:cs typeface="Calibri"/>
                  </a:rPr>
                  <a:t>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spc="10" dirty="0">
                    <a:latin typeface="Cambria Math"/>
                    <a:cs typeface="Cambria Math"/>
                  </a:rPr>
                  <a:t> </a:t>
                </a:r>
                <a:r>
                  <a:rPr lang="en-US" sz="2400" spc="-10" dirty="0">
                    <a:latin typeface="Calibri"/>
                    <a:cs typeface="Calibri"/>
                  </a:rPr>
                  <a:t>b</a:t>
                </a:r>
                <a:r>
                  <a:rPr lang="en-US" sz="2400" dirty="0">
                    <a:latin typeface="Calibri"/>
                    <a:cs typeface="Calibri"/>
                  </a:rPr>
                  <a:t>e a</a:t>
                </a:r>
                <a:r>
                  <a:rPr lang="en-US" sz="2400" spc="-5" dirty="0">
                    <a:latin typeface="Calibri"/>
                    <a:cs typeface="Calibri"/>
                  </a:rPr>
                  <a:t> simple g</a:t>
                </a:r>
                <a:r>
                  <a:rPr lang="en-US" sz="2400" spc="-50" dirty="0">
                    <a:latin typeface="Calibri"/>
                    <a:cs typeface="Calibri"/>
                  </a:rPr>
                  <a:t>r</a:t>
                </a:r>
                <a:r>
                  <a:rPr lang="en-US" sz="2400" spc="-5" dirty="0">
                    <a:latin typeface="Calibri"/>
                    <a:cs typeface="Calibri"/>
                  </a:rPr>
                  <a:t>aph.  </a:t>
                </a:r>
              </a:p>
              <a:p>
                <a:pPr marL="12700">
                  <a:tabLst>
                    <a:tab pos="6944995" algn="l"/>
                  </a:tabLst>
                </a:pPr>
                <a:r>
                  <a:rPr lang="en-US" sz="2400" spc="-5" dirty="0">
                    <a:latin typeface="Calibri"/>
                    <a:cs typeface="Calibri"/>
                  </a:rPr>
                  <a:t>       The </a:t>
                </a:r>
                <a:r>
                  <a:rPr lang="en-US" sz="2400" b="1" spc="-5" dirty="0">
                    <a:latin typeface="Calibri"/>
                    <a:cs typeface="Calibri"/>
                  </a:rPr>
                  <a:t>e</a:t>
                </a:r>
                <a:r>
                  <a:rPr lang="en-US" sz="2400" b="1" dirty="0">
                    <a:latin typeface="Calibri"/>
                    <a:cs typeface="Calibri"/>
                  </a:rPr>
                  <a:t>d</a:t>
                </a:r>
                <a:r>
                  <a:rPr lang="en-US" sz="2400" b="1" spc="5" dirty="0">
                    <a:latin typeface="Calibri"/>
                    <a:cs typeface="Calibri"/>
                  </a:rPr>
                  <a:t>g</a:t>
                </a:r>
                <a:r>
                  <a:rPr lang="en-US" sz="2400" b="1" dirty="0">
                    <a:latin typeface="Calibri"/>
                    <a:cs typeface="Calibri"/>
                  </a:rPr>
                  <a:t>e</a:t>
                </a:r>
                <a:r>
                  <a:rPr lang="en-US" sz="2400" b="1" spc="-30" dirty="0">
                    <a:latin typeface="Calibri"/>
                    <a:cs typeface="Calibri"/>
                  </a:rPr>
                  <a:t> c</a:t>
                </a:r>
                <a:r>
                  <a:rPr lang="en-US" sz="2400" b="1" spc="-5" dirty="0">
                    <a:latin typeface="Calibri"/>
                    <a:cs typeface="Calibri"/>
                  </a:rPr>
                  <a:t>o</a:t>
                </a:r>
                <a:r>
                  <a:rPr lang="en-US" sz="2400" b="1" spc="-15" dirty="0">
                    <a:latin typeface="Calibri"/>
                    <a:cs typeface="Calibri"/>
                  </a:rPr>
                  <a:t>n</a:t>
                </a:r>
                <a:r>
                  <a:rPr lang="en-US" sz="2400" b="1" spc="-5" dirty="0">
                    <a:latin typeface="Calibri"/>
                    <a:cs typeface="Calibri"/>
                  </a:rPr>
                  <a:t>n</a:t>
                </a:r>
                <a:r>
                  <a:rPr lang="en-US" sz="2400" b="1" spc="-10" dirty="0">
                    <a:latin typeface="Calibri"/>
                    <a:cs typeface="Calibri"/>
                  </a:rPr>
                  <a:t>e</a:t>
                </a:r>
                <a:r>
                  <a:rPr lang="en-US" sz="2400" b="1" dirty="0">
                    <a:latin typeface="Calibri"/>
                    <a:cs typeface="Calibri"/>
                  </a:rPr>
                  <a:t>c</a:t>
                </a:r>
                <a:r>
                  <a:rPr lang="en-US" sz="2400" b="1" spc="-10" dirty="0">
                    <a:latin typeface="Calibri"/>
                    <a:cs typeface="Calibri"/>
                  </a:rPr>
                  <a:t>t</a:t>
                </a:r>
                <a:r>
                  <a:rPr lang="en-US" sz="2400" b="1" dirty="0">
                    <a:latin typeface="Calibri"/>
                    <a:cs typeface="Calibri"/>
                  </a:rPr>
                  <a:t>ivi</a:t>
                </a:r>
                <a:r>
                  <a:rPr lang="en-US" sz="2400" b="1" spc="-10" dirty="0">
                    <a:latin typeface="Calibri"/>
                    <a:cs typeface="Calibri"/>
                  </a:rPr>
                  <a:t>t</a:t>
                </a:r>
                <a:r>
                  <a:rPr lang="en-US" sz="2400" b="1" dirty="0">
                    <a:latin typeface="Calibri"/>
                    <a:cs typeface="Calibri"/>
                  </a:rPr>
                  <a:t>y</a:t>
                </a:r>
                <a:r>
                  <a:rPr lang="zh-CN" altLang="en-US" sz="1000" b="1" dirty="0">
                    <a:latin typeface="Calibri"/>
                    <a:cs typeface="Calibri"/>
                  </a:rPr>
                  <a:t>边连通度</a:t>
                </a:r>
                <a:r>
                  <a:rPr lang="en-US" sz="2400" b="1" spc="25" dirty="0">
                    <a:latin typeface="Calibri"/>
                    <a:cs typeface="Calibri"/>
                  </a:rPr>
                  <a:t> </a:t>
                </a:r>
                <a:r>
                  <a:rPr lang="en-US" sz="2400" i="1" dirty="0">
                    <a:latin typeface="Calibri"/>
                    <a:cs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i="1" dirty="0">
                    <a:latin typeface="Calibri"/>
                    <a:cs typeface="Calibri"/>
                  </a:rPr>
                  <a:t>) </a:t>
                </a:r>
                <a:r>
                  <a:rPr lang="en-US" sz="2400" dirty="0">
                    <a:latin typeface="Calibri"/>
                    <a:cs typeface="Calibri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is defined as below:</a:t>
                </a:r>
                <a:endParaRPr lang="en-US" sz="2400" spc="-25" dirty="0">
                  <a:latin typeface="Calibri"/>
                  <a:cs typeface="Calibri"/>
                </a:endParaRPr>
              </a:p>
              <a:p>
                <a:pPr marL="1270000" lvl="1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000" i="1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disconnected</a:t>
                </a:r>
                <a:r>
                  <a:rPr lang="en-US" sz="2000" i="1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)=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endParaRPr lang="en-US" sz="2000" i="1" spc="-25" dirty="0">
                  <a:solidFill>
                    <a:srgbClr val="C00000"/>
                  </a:solidFill>
                  <a:latin typeface="Calibri"/>
                  <a:cs typeface="Calibri"/>
                </a:endParaRPr>
              </a:p>
              <a:p>
                <a:pPr marL="1270000" lvl="1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000" i="1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connected</a:t>
                </a:r>
                <a:r>
                  <a:rPr lang="en-US" sz="2000" i="1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: </a:t>
                </a:r>
              </a:p>
              <a:p>
                <a:pPr marL="1727200" lvl="2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pc="-2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pc="-2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</m:d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2000" b="0" i="1" spc="-2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pc="-2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endParaRPr lang="en-US" sz="2000" i="1" spc="-25" dirty="0">
                  <a:solidFill>
                    <a:srgbClr val="C00000"/>
                  </a:solidFill>
                  <a:latin typeface="Calibri"/>
                  <a:cs typeface="Calibri"/>
                </a:endParaRPr>
              </a:p>
              <a:p>
                <a:pPr marL="1727200" lvl="2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pc="-2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pc="-25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</m:d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&gt;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000" b="0" i="1" spc="-25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000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 is the mini</a:t>
                </a:r>
                <a:r>
                  <a:rPr lang="en-US" sz="2000" dirty="0">
                    <a:solidFill>
                      <a:srgbClr val="C00000"/>
                    </a:solidFill>
                    <a:latin typeface="Calibri"/>
                    <a:cs typeface="Calibri"/>
                  </a:rPr>
                  <a:t>m</a:t>
                </a:r>
                <a:r>
                  <a:rPr lang="en-US" sz="2000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u</a:t>
                </a:r>
                <a:r>
                  <a:rPr lang="en-US" sz="2000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m</a:t>
                </a:r>
                <a:r>
                  <a:rPr lang="en-US" sz="2000" spc="-20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si</a:t>
                </a:r>
                <a:r>
                  <a:rPr lang="en-US" sz="2000" spc="-50" dirty="0">
                    <a:solidFill>
                      <a:srgbClr val="C00000"/>
                    </a:solidFill>
                    <a:latin typeface="Calibri"/>
                    <a:cs typeface="Calibri"/>
                  </a:rPr>
                  <a:t>z</a:t>
                </a:r>
                <a:r>
                  <a:rPr lang="en-US" sz="2000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e</a:t>
                </a:r>
                <a:r>
                  <a:rPr lang="en-US" sz="2000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 o</a:t>
                </a:r>
                <a:r>
                  <a:rPr lang="en-US" sz="2000" dirty="0">
                    <a:solidFill>
                      <a:srgbClr val="C00000"/>
                    </a:solidFill>
                    <a:latin typeface="Calibri"/>
                    <a:cs typeface="Calibri"/>
                  </a:rPr>
                  <a:t>f</a:t>
                </a:r>
                <a:r>
                  <a:rPr lang="en-US" sz="2000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 ed</a:t>
                </a:r>
                <a:r>
                  <a:rPr lang="en-US" sz="2000" spc="-30" dirty="0">
                    <a:solidFill>
                      <a:srgbClr val="C00000"/>
                    </a:solidFill>
                    <a:latin typeface="Calibri"/>
                    <a:cs typeface="Calibri"/>
                  </a:rPr>
                  <a:t>g</a:t>
                </a:r>
                <a:r>
                  <a:rPr lang="en-US" sz="2000" dirty="0">
                    <a:solidFill>
                      <a:srgbClr val="C00000"/>
                    </a:solidFill>
                    <a:latin typeface="Calibri"/>
                    <a:cs typeface="Calibri"/>
                  </a:rPr>
                  <a:t>e </a:t>
                </a:r>
                <a:r>
                  <a:rPr lang="en-US" sz="2000" spc="5" dirty="0">
                    <a:solidFill>
                      <a:srgbClr val="C00000"/>
                    </a:solidFill>
                    <a:latin typeface="Calibri"/>
                    <a:cs typeface="Calibri"/>
                  </a:rPr>
                  <a:t>c</a:t>
                </a:r>
                <a:r>
                  <a:rPr lang="en-US" sz="2000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u</a:t>
                </a:r>
                <a:r>
                  <a:rPr lang="en-US" sz="2000" dirty="0">
                    <a:solidFill>
                      <a:srgbClr val="C00000"/>
                    </a:solidFill>
                    <a:latin typeface="Calibri"/>
                    <a:cs typeface="Calibri"/>
                  </a:rPr>
                  <a:t>ts</a:t>
                </a:r>
                <a:r>
                  <a:rPr lang="en-US" sz="2000" spc="-15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000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o</a:t>
                </a:r>
                <a:r>
                  <a:rPr lang="en-US" sz="2000" dirty="0">
                    <a:solidFill>
                      <a:srgbClr val="C00000"/>
                    </a:solidFill>
                    <a:latin typeface="Calibri"/>
                    <a:cs typeface="Calibri"/>
                  </a:rPr>
                  <a:t>f</a:t>
                </a:r>
                <a:r>
                  <a:rPr lang="en-US" sz="2000" spc="5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pc="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𝐺</m:t>
                    </m:r>
                  </m:oMath>
                </a14:m>
                <a:r>
                  <a:rPr lang="en-US" sz="2000" spc="70" dirty="0">
                    <a:solidFill>
                      <a:srgbClr val="C00000"/>
                    </a:solidFill>
                    <a:latin typeface="Calibri"/>
                    <a:cs typeface="Calibri"/>
                  </a:rPr>
                  <a:t>.</a:t>
                </a:r>
                <a:endParaRPr lang="en-US" sz="2000" dirty="0">
                  <a:solidFill>
                    <a:srgbClr val="C00000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6252"/>
                <a:ext cx="9144000" cy="3016210"/>
              </a:xfrm>
              <a:prstGeom prst="rect">
                <a:avLst/>
              </a:prstGeom>
              <a:blipFill rotWithShape="0">
                <a:blip r:embed="rId2"/>
                <a:stretch>
                  <a:fillRect l="-1867" t="-3030" b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55" dirty="0">
                <a:latin typeface="+mn-lt"/>
              </a:rPr>
              <a:t>Edge</a:t>
            </a:r>
            <a:r>
              <a:rPr lang="en-US" spc="-65" dirty="0">
                <a:latin typeface="+mn-lt"/>
              </a:rPr>
              <a:t> </a:t>
            </a:r>
            <a:r>
              <a:rPr lang="en-US" dirty="0">
                <a:latin typeface="+mn-lt"/>
              </a:rPr>
              <a:t>Connectivity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59" y="4936725"/>
            <a:ext cx="3341657" cy="587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356" y="4874582"/>
            <a:ext cx="1355324" cy="623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490" y="4901955"/>
            <a:ext cx="1988268" cy="606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636" y="4910833"/>
            <a:ext cx="608564" cy="569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589" y="4827370"/>
            <a:ext cx="821445" cy="676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5259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9" y="5563500"/>
                <a:ext cx="160300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96037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37" y="5563500"/>
                <a:ext cx="160300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95022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22" y="5563500"/>
                <a:ext cx="160300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95496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496" y="5563500"/>
                <a:ext cx="160300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9644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644" y="5563500"/>
                <a:ext cx="160300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26923" r="-3076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40212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212" y="5563500"/>
                <a:ext cx="160300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12572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72" y="5563500"/>
                <a:ext cx="160300" cy="246221"/>
              </a:xfrm>
              <a:prstGeom prst="rect">
                <a:avLst/>
              </a:prstGeom>
              <a:blipFill rotWithShape="0">
                <a:blip r:embed="rId14"/>
                <a:stretch>
                  <a:fillRect l="-26923" r="-3076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2887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887" y="5563500"/>
                <a:ext cx="160300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01312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12" y="5563500"/>
                <a:ext cx="160300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57398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98" y="5563500"/>
                <a:ext cx="160300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20876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76" y="5563500"/>
                <a:ext cx="160300" cy="246221"/>
              </a:xfrm>
              <a:prstGeom prst="rect">
                <a:avLst/>
              </a:prstGeom>
              <a:blipFill rotWithShape="0">
                <a:blip r:embed="rId18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45636" y="5563500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636" y="5563500"/>
                <a:ext cx="160300" cy="246221"/>
              </a:xfrm>
              <a:prstGeom prst="rect">
                <a:avLst/>
              </a:prstGeom>
              <a:blipFill rotWithShape="0">
                <a:blip r:embed="rId19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65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720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5"/>
            <a:endCxn id="235" idx="0"/>
          </p:cNvCxnSpPr>
          <p:nvPr/>
        </p:nvCxnSpPr>
        <p:spPr>
          <a:xfrm>
            <a:off x="27472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2141955" y="5442427"/>
                <a:ext cx="2485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𝐜𝐢𝐫𝐜𝐮𝐢𝐭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55" y="5442427"/>
                <a:ext cx="248568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16" t="-2222" r="-7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5877484" y="543982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484" y="5439828"/>
                <a:ext cx="2340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Oval 230"/>
          <p:cNvSpPr/>
          <p:nvPr/>
        </p:nvSpPr>
        <p:spPr>
          <a:xfrm>
            <a:off x="33641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0563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735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0212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0212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/>
          <p:cNvCxnSpPr>
            <a:stCxn id="231" idx="3"/>
            <a:endCxn id="235" idx="0"/>
          </p:cNvCxnSpPr>
          <p:nvPr/>
        </p:nvCxnSpPr>
        <p:spPr>
          <a:xfrm flipH="1">
            <a:off x="30653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endCxn id="231" idx="2"/>
          </p:cNvCxnSpPr>
          <p:nvPr/>
        </p:nvCxnSpPr>
        <p:spPr>
          <a:xfrm>
            <a:off x="2757213" y="1780251"/>
            <a:ext cx="606938" cy="5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4" idx="3"/>
            <a:endCxn id="233" idx="7"/>
          </p:cNvCxnSpPr>
          <p:nvPr/>
        </p:nvCxnSpPr>
        <p:spPr>
          <a:xfrm flipH="1">
            <a:off x="2048731" y="1813863"/>
            <a:ext cx="636179" cy="325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31" idx="5"/>
            <a:endCxn id="232" idx="1"/>
          </p:cNvCxnSpPr>
          <p:nvPr/>
        </p:nvCxnSpPr>
        <p:spPr>
          <a:xfrm>
            <a:off x="34393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35" idx="2"/>
            <a:endCxn id="233" idx="6"/>
          </p:cNvCxnSpPr>
          <p:nvPr/>
        </p:nvCxnSpPr>
        <p:spPr>
          <a:xfrm flipH="1" flipV="1">
            <a:off x="20616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32" idx="3"/>
            <a:endCxn id="235" idx="6"/>
          </p:cNvCxnSpPr>
          <p:nvPr/>
        </p:nvCxnSpPr>
        <p:spPr>
          <a:xfrm flipH="1">
            <a:off x="31093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6" idx="1"/>
            <a:endCxn id="233" idx="5"/>
          </p:cNvCxnSpPr>
          <p:nvPr/>
        </p:nvCxnSpPr>
        <p:spPr>
          <a:xfrm flipH="1" flipV="1">
            <a:off x="20487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32" idx="4"/>
            <a:endCxn id="236" idx="7"/>
          </p:cNvCxnSpPr>
          <p:nvPr/>
        </p:nvCxnSpPr>
        <p:spPr>
          <a:xfrm flipH="1">
            <a:off x="30964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31" idx="3"/>
            <a:endCxn id="233" idx="6"/>
          </p:cNvCxnSpPr>
          <p:nvPr/>
        </p:nvCxnSpPr>
        <p:spPr>
          <a:xfrm flipH="1">
            <a:off x="2061636" y="1813865"/>
            <a:ext cx="1315422" cy="353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 flipV="1">
            <a:off x="27472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6667" t="-2174" r="-4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/>
          <p:cNvSpPr/>
          <p:nvPr/>
        </p:nvSpPr>
        <p:spPr>
          <a:xfrm>
            <a:off x="266247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335462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1963978" y="4270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/>
          <p:cNvCxnSpPr>
            <a:endCxn id="278" idx="2"/>
          </p:cNvCxnSpPr>
          <p:nvPr/>
        </p:nvCxnSpPr>
        <p:spPr>
          <a:xfrm>
            <a:off x="2747688" y="3923376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76" idx="3"/>
            <a:endCxn id="280" idx="7"/>
          </p:cNvCxnSpPr>
          <p:nvPr/>
        </p:nvCxnSpPr>
        <p:spPr>
          <a:xfrm flipH="1">
            <a:off x="2039206" y="3956988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78" idx="3"/>
            <a:endCxn id="280" idx="6"/>
          </p:cNvCxnSpPr>
          <p:nvPr/>
        </p:nvCxnSpPr>
        <p:spPr>
          <a:xfrm flipH="1">
            <a:off x="2052111" y="3956990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/>
              <p:cNvSpPr txBox="1"/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/>
              <p:cNvSpPr txBox="1"/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690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Oval 304"/>
          <p:cNvSpPr/>
          <p:nvPr/>
        </p:nvSpPr>
        <p:spPr>
          <a:xfrm>
            <a:off x="3002203" y="49403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/>
          <p:cNvCxnSpPr/>
          <p:nvPr/>
        </p:nvCxnSpPr>
        <p:spPr>
          <a:xfrm flipH="1">
            <a:off x="3055796" y="3956988"/>
            <a:ext cx="311739" cy="469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3429856" y="3956990"/>
            <a:ext cx="629829" cy="3218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 flipV="1">
            <a:off x="2052113" y="4310143"/>
            <a:ext cx="959615" cy="1552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H="1" flipV="1">
            <a:off x="2039206" y="4337990"/>
            <a:ext cx="985429" cy="6139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H="1">
            <a:off x="3086954" y="4346060"/>
            <a:ext cx="1003890" cy="6058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2957766" y="4963559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66" y="4963559"/>
                <a:ext cx="19325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Oval 321"/>
          <p:cNvSpPr/>
          <p:nvPr/>
        </p:nvSpPr>
        <p:spPr>
          <a:xfrm>
            <a:off x="56057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/>
          <p:cNvCxnSpPr>
            <a:stCxn id="322" idx="5"/>
            <a:endCxn id="327" idx="0"/>
          </p:cNvCxnSpPr>
          <p:nvPr/>
        </p:nvCxnSpPr>
        <p:spPr>
          <a:xfrm>
            <a:off x="56809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Oval 323"/>
          <p:cNvSpPr/>
          <p:nvPr/>
        </p:nvSpPr>
        <p:spPr>
          <a:xfrm>
            <a:off x="62978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69900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49072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59549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59549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>
            <a:stCxn id="324" idx="3"/>
            <a:endCxn id="327" idx="0"/>
          </p:cNvCxnSpPr>
          <p:nvPr/>
        </p:nvCxnSpPr>
        <p:spPr>
          <a:xfrm flipH="1">
            <a:off x="59990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endCxn id="324" idx="2"/>
          </p:cNvCxnSpPr>
          <p:nvPr/>
        </p:nvCxnSpPr>
        <p:spPr>
          <a:xfrm>
            <a:off x="5690913" y="1780251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322" idx="3"/>
            <a:endCxn id="326" idx="7"/>
          </p:cNvCxnSpPr>
          <p:nvPr/>
        </p:nvCxnSpPr>
        <p:spPr>
          <a:xfrm flipH="1">
            <a:off x="4982431" y="1813863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324" idx="5"/>
            <a:endCxn id="325" idx="1"/>
          </p:cNvCxnSpPr>
          <p:nvPr/>
        </p:nvCxnSpPr>
        <p:spPr>
          <a:xfrm>
            <a:off x="63730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327" idx="2"/>
            <a:endCxn id="326" idx="6"/>
          </p:cNvCxnSpPr>
          <p:nvPr/>
        </p:nvCxnSpPr>
        <p:spPr>
          <a:xfrm flipH="1" flipV="1">
            <a:off x="49953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325" idx="3"/>
            <a:endCxn id="327" idx="6"/>
          </p:cNvCxnSpPr>
          <p:nvPr/>
        </p:nvCxnSpPr>
        <p:spPr>
          <a:xfrm flipH="1">
            <a:off x="60430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328" idx="1"/>
            <a:endCxn id="326" idx="5"/>
          </p:cNvCxnSpPr>
          <p:nvPr/>
        </p:nvCxnSpPr>
        <p:spPr>
          <a:xfrm flipH="1" flipV="1">
            <a:off x="49824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325" idx="4"/>
            <a:endCxn id="328" idx="7"/>
          </p:cNvCxnSpPr>
          <p:nvPr/>
        </p:nvCxnSpPr>
        <p:spPr>
          <a:xfrm flipH="1">
            <a:off x="60301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24" idx="3"/>
            <a:endCxn id="326" idx="6"/>
          </p:cNvCxnSpPr>
          <p:nvPr/>
        </p:nvCxnSpPr>
        <p:spPr>
          <a:xfrm flipH="1">
            <a:off x="4995336" y="1813865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56809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/>
              <p:cNvSpPr txBox="1"/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/>
              <p:cNvSpPr txBox="1"/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122905" y="5880577"/>
                <a:ext cx="2640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𝐬𝐮𝐛𝐜𝐢𝐫𝐜𝐮𝐢𝐭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05" y="5880577"/>
                <a:ext cx="2640466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1848" t="-4444" r="-46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>
            <a:stCxn id="276" idx="5"/>
            <a:endCxn id="84" idx="0"/>
          </p:cNvCxnSpPr>
          <p:nvPr/>
        </p:nvCxnSpPr>
        <p:spPr>
          <a:xfrm>
            <a:off x="2737704" y="3956988"/>
            <a:ext cx="318090" cy="469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46778" y="42672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011728" y="442604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3" idx="3"/>
            <a:endCxn id="84" idx="6"/>
          </p:cNvCxnSpPr>
          <p:nvPr/>
        </p:nvCxnSpPr>
        <p:spPr>
          <a:xfrm flipH="1">
            <a:off x="3099861" y="4334525"/>
            <a:ext cx="959822" cy="1309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2737706" y="3939234"/>
            <a:ext cx="1321979" cy="3775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178087" y="414378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87" y="4143780"/>
                <a:ext cx="166007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957766" y="44665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66" y="4466529"/>
                <a:ext cx="186268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720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5"/>
            <a:endCxn id="235" idx="0"/>
          </p:cNvCxnSpPr>
          <p:nvPr/>
        </p:nvCxnSpPr>
        <p:spPr>
          <a:xfrm>
            <a:off x="27472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2141957" y="5442427"/>
                <a:ext cx="34766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𝐜𝐢𝐫𝐜𝐮𝐢𝐭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57" y="5442427"/>
                <a:ext cx="347665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02" t="-2222" r="-140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Oval 230"/>
          <p:cNvSpPr/>
          <p:nvPr/>
        </p:nvSpPr>
        <p:spPr>
          <a:xfrm>
            <a:off x="33641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0563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735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0212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0212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/>
          <p:cNvCxnSpPr>
            <a:stCxn id="231" idx="3"/>
            <a:endCxn id="235" idx="0"/>
          </p:cNvCxnSpPr>
          <p:nvPr/>
        </p:nvCxnSpPr>
        <p:spPr>
          <a:xfrm flipH="1">
            <a:off x="30653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endCxn id="231" idx="2"/>
          </p:cNvCxnSpPr>
          <p:nvPr/>
        </p:nvCxnSpPr>
        <p:spPr>
          <a:xfrm>
            <a:off x="2757213" y="1780251"/>
            <a:ext cx="606938" cy="5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4" idx="3"/>
            <a:endCxn id="233" idx="7"/>
          </p:cNvCxnSpPr>
          <p:nvPr/>
        </p:nvCxnSpPr>
        <p:spPr>
          <a:xfrm flipH="1">
            <a:off x="2048731" y="1813863"/>
            <a:ext cx="636179" cy="325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31" idx="5"/>
            <a:endCxn id="232" idx="1"/>
          </p:cNvCxnSpPr>
          <p:nvPr/>
        </p:nvCxnSpPr>
        <p:spPr>
          <a:xfrm>
            <a:off x="34393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35" idx="2"/>
            <a:endCxn id="233" idx="6"/>
          </p:cNvCxnSpPr>
          <p:nvPr/>
        </p:nvCxnSpPr>
        <p:spPr>
          <a:xfrm flipH="1" flipV="1">
            <a:off x="20616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32" idx="3"/>
            <a:endCxn id="235" idx="6"/>
          </p:cNvCxnSpPr>
          <p:nvPr/>
        </p:nvCxnSpPr>
        <p:spPr>
          <a:xfrm flipH="1">
            <a:off x="31093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6" idx="1"/>
            <a:endCxn id="233" idx="5"/>
          </p:cNvCxnSpPr>
          <p:nvPr/>
        </p:nvCxnSpPr>
        <p:spPr>
          <a:xfrm flipH="1" flipV="1">
            <a:off x="20487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32" idx="4"/>
            <a:endCxn id="236" idx="7"/>
          </p:cNvCxnSpPr>
          <p:nvPr/>
        </p:nvCxnSpPr>
        <p:spPr>
          <a:xfrm flipH="1">
            <a:off x="30964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31" idx="3"/>
            <a:endCxn id="233" idx="6"/>
          </p:cNvCxnSpPr>
          <p:nvPr/>
        </p:nvCxnSpPr>
        <p:spPr>
          <a:xfrm flipH="1">
            <a:off x="2061636" y="1813865"/>
            <a:ext cx="1315422" cy="353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 flipV="1">
            <a:off x="27472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450" y="1446911"/>
                <a:ext cx="18678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829" y="1446911"/>
                <a:ext cx="18678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12" y="2000655"/>
                <a:ext cx="16600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820434"/>
                <a:ext cx="19325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52" y="2000655"/>
                <a:ext cx="17177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1" y="2323404"/>
                <a:ext cx="18626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6667" t="-2174" r="-4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/>
          <p:cNvSpPr/>
          <p:nvPr/>
        </p:nvSpPr>
        <p:spPr>
          <a:xfrm>
            <a:off x="266247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3354628" y="3889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1963978" y="427075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/>
          <p:cNvCxnSpPr>
            <a:endCxn id="278" idx="2"/>
          </p:cNvCxnSpPr>
          <p:nvPr/>
        </p:nvCxnSpPr>
        <p:spPr>
          <a:xfrm>
            <a:off x="2747688" y="3923376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76" idx="3"/>
            <a:endCxn id="280" idx="7"/>
          </p:cNvCxnSpPr>
          <p:nvPr/>
        </p:nvCxnSpPr>
        <p:spPr>
          <a:xfrm flipH="1">
            <a:off x="2039206" y="3956988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78" idx="3"/>
            <a:endCxn id="280" idx="6"/>
          </p:cNvCxnSpPr>
          <p:nvPr/>
        </p:nvCxnSpPr>
        <p:spPr>
          <a:xfrm flipH="1">
            <a:off x="2052111" y="3956990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/>
              <p:cNvSpPr txBox="1"/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25" y="3590036"/>
                <a:ext cx="18678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/>
              <p:cNvSpPr txBox="1"/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304" y="3590036"/>
                <a:ext cx="1867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27" y="4143780"/>
                <a:ext cx="17177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0690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Oval 304"/>
          <p:cNvSpPr/>
          <p:nvPr/>
        </p:nvSpPr>
        <p:spPr>
          <a:xfrm>
            <a:off x="3002203" y="49403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/>
          <p:cNvCxnSpPr/>
          <p:nvPr/>
        </p:nvCxnSpPr>
        <p:spPr>
          <a:xfrm flipH="1">
            <a:off x="3055796" y="3956988"/>
            <a:ext cx="311739" cy="469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3429856" y="3956990"/>
            <a:ext cx="629829" cy="3218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 flipV="1">
            <a:off x="2052113" y="4310143"/>
            <a:ext cx="959615" cy="1552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H="1" flipV="1">
            <a:off x="2039206" y="4337990"/>
            <a:ext cx="985429" cy="6139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H="1">
            <a:off x="3086954" y="4346060"/>
            <a:ext cx="1003890" cy="6058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2957766" y="4963559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66" y="4963559"/>
                <a:ext cx="19325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Oval 321"/>
          <p:cNvSpPr/>
          <p:nvPr/>
        </p:nvSpPr>
        <p:spPr>
          <a:xfrm>
            <a:off x="560570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/>
          <p:cNvCxnSpPr>
            <a:stCxn id="322" idx="5"/>
            <a:endCxn id="327" idx="0"/>
          </p:cNvCxnSpPr>
          <p:nvPr/>
        </p:nvCxnSpPr>
        <p:spPr>
          <a:xfrm>
            <a:off x="5680929" y="181386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Oval 323"/>
          <p:cNvSpPr/>
          <p:nvPr/>
        </p:nvSpPr>
        <p:spPr>
          <a:xfrm>
            <a:off x="6297853" y="1746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6990003" y="21241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4907203" y="212763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5954953" y="228291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5954953" y="279726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>
            <a:stCxn id="324" idx="3"/>
            <a:endCxn id="327" idx="0"/>
          </p:cNvCxnSpPr>
          <p:nvPr/>
        </p:nvCxnSpPr>
        <p:spPr>
          <a:xfrm flipH="1">
            <a:off x="5999021" y="181386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endCxn id="324" idx="2"/>
          </p:cNvCxnSpPr>
          <p:nvPr/>
        </p:nvCxnSpPr>
        <p:spPr>
          <a:xfrm>
            <a:off x="5690913" y="1780251"/>
            <a:ext cx="606938" cy="5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322" idx="3"/>
            <a:endCxn id="326" idx="7"/>
          </p:cNvCxnSpPr>
          <p:nvPr/>
        </p:nvCxnSpPr>
        <p:spPr>
          <a:xfrm flipH="1">
            <a:off x="4982431" y="1813863"/>
            <a:ext cx="636179" cy="3253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324" idx="5"/>
            <a:endCxn id="325" idx="1"/>
          </p:cNvCxnSpPr>
          <p:nvPr/>
        </p:nvCxnSpPr>
        <p:spPr>
          <a:xfrm>
            <a:off x="6373081" y="181386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327" idx="2"/>
            <a:endCxn id="326" idx="6"/>
          </p:cNvCxnSpPr>
          <p:nvPr/>
        </p:nvCxnSpPr>
        <p:spPr>
          <a:xfrm flipH="1" flipV="1">
            <a:off x="4995338" y="216701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325" idx="3"/>
            <a:endCxn id="327" idx="6"/>
          </p:cNvCxnSpPr>
          <p:nvPr/>
        </p:nvCxnSpPr>
        <p:spPr>
          <a:xfrm flipH="1">
            <a:off x="6043086" y="219140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328" idx="1"/>
            <a:endCxn id="326" idx="5"/>
          </p:cNvCxnSpPr>
          <p:nvPr/>
        </p:nvCxnSpPr>
        <p:spPr>
          <a:xfrm flipH="1" flipV="1">
            <a:off x="4982431" y="219486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325" idx="4"/>
            <a:endCxn id="328" idx="7"/>
          </p:cNvCxnSpPr>
          <p:nvPr/>
        </p:nvCxnSpPr>
        <p:spPr>
          <a:xfrm flipH="1">
            <a:off x="6030179" y="220293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24" idx="3"/>
            <a:endCxn id="326" idx="6"/>
          </p:cNvCxnSpPr>
          <p:nvPr/>
        </p:nvCxnSpPr>
        <p:spPr>
          <a:xfrm flipH="1">
            <a:off x="4995336" y="1813865"/>
            <a:ext cx="1315422" cy="353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5680931" y="180498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/>
              <p:cNvSpPr txBox="1"/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50" y="1446911"/>
                <a:ext cx="18678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529" y="1446911"/>
                <a:ext cx="18678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312" y="2000655"/>
                <a:ext cx="166007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820434"/>
                <a:ext cx="19325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/>
              <p:cNvSpPr txBox="1"/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52" y="2000655"/>
                <a:ext cx="171777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91" y="2332929"/>
                <a:ext cx="18626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>
            <a:stCxn id="276" idx="5"/>
            <a:endCxn id="84" idx="0"/>
          </p:cNvCxnSpPr>
          <p:nvPr/>
        </p:nvCxnSpPr>
        <p:spPr>
          <a:xfrm>
            <a:off x="2737704" y="3956988"/>
            <a:ext cx="318090" cy="469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46778" y="426729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011728" y="442604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3" idx="3"/>
            <a:endCxn id="84" idx="6"/>
          </p:cNvCxnSpPr>
          <p:nvPr/>
        </p:nvCxnSpPr>
        <p:spPr>
          <a:xfrm flipH="1">
            <a:off x="3099861" y="4334525"/>
            <a:ext cx="959822" cy="1309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2737706" y="3939234"/>
            <a:ext cx="1321979" cy="3775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178087" y="414378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87" y="4143780"/>
                <a:ext cx="166007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957766" y="4466529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66" y="4466529"/>
                <a:ext cx="186268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8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Euler Paths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22834"/>
                <a:ext cx="9144000" cy="371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connected multigraph of order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has an Euler path (not Euler circuit) iff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has exactly 2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vertices of odd degree.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ALGORITHM</a:t>
                </a:r>
                <a:r>
                  <a:rPr lang="en-US" altLang="zh-CN" sz="2400" b="1" dirty="0"/>
                  <a:t>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Input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a connected multigraph,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dirty="0"/>
                  <a:t> have odd degrees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Output</a:t>
                </a:r>
                <a:r>
                  <a:rPr lang="en-US" altLang="zh-CN" sz="2000" dirty="0"/>
                  <a:t>: an Euler path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+{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find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Euler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using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Hierholze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lgorithm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remove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edge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2834"/>
                <a:ext cx="9144000" cy="371178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64" b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224203" y="498905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5"/>
            <a:endCxn id="9" idx="0"/>
          </p:cNvCxnSpPr>
          <p:nvPr/>
        </p:nvCxnSpPr>
        <p:spPr>
          <a:xfrm>
            <a:off x="1299429" y="5056283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916353" y="498905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08503" y="536658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03" y="5370054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73453" y="552533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73453" y="6039689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6" idx="3"/>
            <a:endCxn id="9" idx="0"/>
          </p:cNvCxnSpPr>
          <p:nvPr/>
        </p:nvCxnSpPr>
        <p:spPr>
          <a:xfrm flipH="1">
            <a:off x="1617521" y="5056283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8" idx="7"/>
          </p:cNvCxnSpPr>
          <p:nvPr/>
        </p:nvCxnSpPr>
        <p:spPr>
          <a:xfrm flipH="1">
            <a:off x="600931" y="5056283"/>
            <a:ext cx="636179" cy="325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7" idx="1"/>
          </p:cNvCxnSpPr>
          <p:nvPr/>
        </p:nvCxnSpPr>
        <p:spPr>
          <a:xfrm>
            <a:off x="1991581" y="5056285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2"/>
            <a:endCxn id="8" idx="6"/>
          </p:cNvCxnSpPr>
          <p:nvPr/>
        </p:nvCxnSpPr>
        <p:spPr>
          <a:xfrm flipH="1" flipV="1">
            <a:off x="613838" y="5409438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9" idx="6"/>
          </p:cNvCxnSpPr>
          <p:nvPr/>
        </p:nvCxnSpPr>
        <p:spPr>
          <a:xfrm flipH="1">
            <a:off x="1661586" y="5433820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1"/>
            <a:endCxn id="8" idx="5"/>
          </p:cNvCxnSpPr>
          <p:nvPr/>
        </p:nvCxnSpPr>
        <p:spPr>
          <a:xfrm flipH="1" flipV="1">
            <a:off x="600931" y="5437285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4"/>
            <a:endCxn id="10" idx="7"/>
          </p:cNvCxnSpPr>
          <p:nvPr/>
        </p:nvCxnSpPr>
        <p:spPr>
          <a:xfrm flipH="1">
            <a:off x="1648679" y="5445355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8" idx="6"/>
          </p:cNvCxnSpPr>
          <p:nvPr/>
        </p:nvCxnSpPr>
        <p:spPr>
          <a:xfrm flipH="1">
            <a:off x="613836" y="5056285"/>
            <a:ext cx="1315422" cy="353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299431" y="5047407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12650" y="468933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50" y="4689331"/>
                <a:ext cx="18678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67029" y="468933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029" y="4689331"/>
                <a:ext cx="18678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39812" y="524307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812" y="5243075"/>
                <a:ext cx="16600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19491" y="606285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91" y="6062854"/>
                <a:ext cx="19325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9852" y="5243075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52" y="5243075"/>
                <a:ext cx="17177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9491" y="5565824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91" y="5565824"/>
                <a:ext cx="18626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5161" t="-2222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4119801" y="4995980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6" idx="5"/>
            <a:endCxn id="31" idx="0"/>
          </p:cNvCxnSpPr>
          <p:nvPr/>
        </p:nvCxnSpPr>
        <p:spPr>
          <a:xfrm>
            <a:off x="4195027" y="5063209"/>
            <a:ext cx="318090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11951" y="4995980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04101" y="5373515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21301" y="5376980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69051" y="5532265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69051" y="6046615"/>
            <a:ext cx="88135" cy="787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8" idx="3"/>
            <a:endCxn id="31" idx="0"/>
          </p:cNvCxnSpPr>
          <p:nvPr/>
        </p:nvCxnSpPr>
        <p:spPr>
          <a:xfrm flipH="1">
            <a:off x="4513119" y="5063209"/>
            <a:ext cx="311739" cy="469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3"/>
            <a:endCxn id="30" idx="7"/>
          </p:cNvCxnSpPr>
          <p:nvPr/>
        </p:nvCxnSpPr>
        <p:spPr>
          <a:xfrm flipH="1">
            <a:off x="3496529" y="5063209"/>
            <a:ext cx="636179" cy="325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1"/>
          </p:cNvCxnSpPr>
          <p:nvPr/>
        </p:nvCxnSpPr>
        <p:spPr>
          <a:xfrm>
            <a:off x="4887179" y="5063211"/>
            <a:ext cx="629829" cy="32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2"/>
            <a:endCxn id="30" idx="6"/>
          </p:cNvCxnSpPr>
          <p:nvPr/>
        </p:nvCxnSpPr>
        <p:spPr>
          <a:xfrm flipH="1" flipV="1">
            <a:off x="3509436" y="5416364"/>
            <a:ext cx="959615" cy="155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3"/>
            <a:endCxn id="31" idx="6"/>
          </p:cNvCxnSpPr>
          <p:nvPr/>
        </p:nvCxnSpPr>
        <p:spPr>
          <a:xfrm flipH="1">
            <a:off x="4557184" y="5440746"/>
            <a:ext cx="959822" cy="130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1"/>
            <a:endCxn id="30" idx="5"/>
          </p:cNvCxnSpPr>
          <p:nvPr/>
        </p:nvCxnSpPr>
        <p:spPr>
          <a:xfrm flipH="1" flipV="1">
            <a:off x="3496529" y="5444211"/>
            <a:ext cx="985429" cy="613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4"/>
            <a:endCxn id="32" idx="7"/>
          </p:cNvCxnSpPr>
          <p:nvPr/>
        </p:nvCxnSpPr>
        <p:spPr>
          <a:xfrm flipH="1">
            <a:off x="4544277" y="5452281"/>
            <a:ext cx="1003890" cy="60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3"/>
            <a:endCxn id="30" idx="6"/>
          </p:cNvCxnSpPr>
          <p:nvPr/>
        </p:nvCxnSpPr>
        <p:spPr>
          <a:xfrm flipH="1">
            <a:off x="3509434" y="5063211"/>
            <a:ext cx="1315422" cy="353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195029" y="5054333"/>
            <a:ext cx="1321979" cy="377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008248" y="4696257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248" y="4696257"/>
                <a:ext cx="18678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627" y="4696257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27" y="4696257"/>
                <a:ext cx="1867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635410" y="5250001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410" y="5250001"/>
                <a:ext cx="1660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15089" y="6069780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89" y="6069780"/>
                <a:ext cx="19325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185450" y="5250001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450" y="5250001"/>
                <a:ext cx="17177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15089" y="5572750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89" y="5572750"/>
                <a:ext cx="18626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26" idx="6"/>
            <a:endCxn id="28" idx="2"/>
          </p:cNvCxnSpPr>
          <p:nvPr/>
        </p:nvCxnSpPr>
        <p:spPr>
          <a:xfrm>
            <a:off x="4207936" y="5035362"/>
            <a:ext cx="60401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901912" y="5208669"/>
                <a:ext cx="272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12" y="5208669"/>
                <a:ext cx="2722668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908838" y="5620844"/>
                <a:ext cx="272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838" y="5620844"/>
                <a:ext cx="2722668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884591" y="5991455"/>
                <a:ext cx="25503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591" y="5991455"/>
                <a:ext cx="2550314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3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Hamilton Paths and Circuits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0008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graph.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Hamilton Path</a:t>
                </a:r>
                <a:r>
                  <a:rPr lang="en-US" altLang="zh-CN" sz="2400" dirty="0"/>
                  <a:t>: A simple path that passes through every vertex exactly once.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Hamilton Circuit: </a:t>
                </a:r>
                <a:r>
                  <a:rPr lang="en-US" altLang="zh-CN" sz="2400" dirty="0"/>
                  <a:t>A simple circuit that passes through every vertex exactly once. 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00080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65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8" y="3708404"/>
            <a:ext cx="1382880" cy="1342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74" y="3692013"/>
            <a:ext cx="1076789" cy="1576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122" y="3888419"/>
            <a:ext cx="984666" cy="1180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968" y="3919283"/>
            <a:ext cx="2559170" cy="1186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5636" y="5301568"/>
            <a:ext cx="14729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√ Hamilton path</a:t>
            </a:r>
          </a:p>
          <a:p>
            <a:r>
              <a:rPr lang="en-US" sz="1600" dirty="0"/>
              <a:t>√ Hamilton circuit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0409" y="5301568"/>
            <a:ext cx="14729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√ Hamilton path</a:t>
            </a:r>
          </a:p>
          <a:p>
            <a:r>
              <a:rPr lang="en-US" sz="1600" dirty="0"/>
              <a:t>√ Hamilton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67528" y="5301568"/>
                <a:ext cx="1469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√ Hamilton path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/>
                  <a:t>Hamilton circuit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28" y="5301568"/>
                <a:ext cx="1469761" cy="492443"/>
              </a:xfrm>
              <a:prstGeom prst="rect">
                <a:avLst/>
              </a:prstGeom>
              <a:blipFill rotWithShape="0">
                <a:blip r:embed="rId8"/>
                <a:stretch>
                  <a:fillRect l="-8264" t="-13750" r="-78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06184" y="5301568"/>
                <a:ext cx="15146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/>
                  <a:t> Hamilton path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1600" dirty="0"/>
                  <a:t>Hamilton circuit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184" y="5301568"/>
                <a:ext cx="1514645" cy="492443"/>
              </a:xfrm>
              <a:prstGeom prst="rect">
                <a:avLst/>
              </a:prstGeom>
              <a:blipFill rotWithShape="0">
                <a:blip r:embed="rId9"/>
                <a:stretch>
                  <a:fillRect l="-4032" t="-13750" r="-76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6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Hamilton  Circuits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01694"/>
                <a:ext cx="9144000" cy="4819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Determine if there is a Hamilton circuit in a given graph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zh-CN" sz="2400" b="1" dirty="0"/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This problem is NP-Complete. //that means very difficult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Necessary conditions on Hamilton circuit.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has a vertex of degree 1,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cannot have a Hamilton circuit.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has a vertex of degree 2, then a Hamilton circuit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traverses both edges.</a:t>
                </a:r>
                <a:endParaRPr lang="en-US" altLang="zh-CN" sz="24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Sufficient conditions on Hamilton circuit.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Ore’s Theorem: </a:t>
                </a:r>
                <a:r>
                  <a:rPr lang="en-US" altLang="zh-CN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be a simple graph of order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000" dirty="0"/>
                  <a:t>.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 err="1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has a Hamilton circuit.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Dirac’s Theorem: </a:t>
                </a:r>
                <a:r>
                  <a:rPr lang="en-US" altLang="zh-CN" sz="2000" dirty="0"/>
                  <a:t>Let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be a simple graph of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If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/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has a Hamilton circuit.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This is a corollary of Ore’s Theorem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01694"/>
                <a:ext cx="9144000" cy="481978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6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2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polygon&#10;&#10;Description automatically generated">
            <a:extLst>
              <a:ext uri="{FF2B5EF4-FFF2-40B4-BE49-F238E27FC236}">
                <a16:creationId xmlns:a16="http://schemas.microsoft.com/office/drawing/2014/main" id="{46092781-666F-5F42-9108-5D273A2A3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" y="3124200"/>
            <a:ext cx="4436580" cy="2798585"/>
          </a:xfrm>
          <a:prstGeom prst="rect">
            <a:avLst/>
          </a:prstGeom>
        </p:spPr>
      </p:pic>
      <p:pic>
        <p:nvPicPr>
          <p:cNvPr id="11" name="Picture 10" descr="A blue ferris wheel&#10;&#10;Description automatically generated with low confidence">
            <a:extLst>
              <a:ext uri="{FF2B5EF4-FFF2-40B4-BE49-F238E27FC236}">
                <a16:creationId xmlns:a16="http://schemas.microsoft.com/office/drawing/2014/main" id="{7CA68FA0-F32E-5249-812E-685085AFB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5" y="3124200"/>
            <a:ext cx="4153452" cy="27308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249-8907-46B7-9A40-AC6C02F2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(sufficient condition)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2D8444-35AE-4205-ABCF-AB171299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Hamilton  Circuits</a:t>
            </a:r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AAEEC2-CB15-4480-B614-6A62ECE5ADB9}"/>
              </a:ext>
            </a:extLst>
          </p:cNvPr>
          <p:cNvCxnSpPr/>
          <p:nvPr/>
        </p:nvCxnSpPr>
        <p:spPr>
          <a:xfrm flipV="1">
            <a:off x="4800600" y="3276600"/>
            <a:ext cx="6858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D3A43E-0315-4B7C-A03B-25C5CF5D07ED}"/>
              </a:ext>
            </a:extLst>
          </p:cNvPr>
          <p:cNvCxnSpPr>
            <a:cxnSpLocks/>
          </p:cNvCxnSpPr>
          <p:nvPr/>
        </p:nvCxnSpPr>
        <p:spPr>
          <a:xfrm flipH="1">
            <a:off x="5410200" y="3276600"/>
            <a:ext cx="152400" cy="1905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11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polygon&#10;&#10;Description automatically generated">
            <a:extLst>
              <a:ext uri="{FF2B5EF4-FFF2-40B4-BE49-F238E27FC236}">
                <a16:creationId xmlns:a16="http://schemas.microsoft.com/office/drawing/2014/main" id="{D0ADC179-68B9-7840-9DD5-EBC5D1E1A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335885"/>
            <a:ext cx="5537200" cy="19431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2E4F438-AF59-7641-8F2F-22AE90567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3306694"/>
            <a:ext cx="7188200" cy="260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89B354-3DB5-405B-9E3B-8B692BC6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Hamilton  Circuits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15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758AD9C-158E-6140-9D5B-219FDFD0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02" y="605459"/>
            <a:ext cx="5041900" cy="20955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F6B55B-17BB-8042-B401-FF5160BBD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2867991"/>
            <a:ext cx="4876800" cy="22352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D001F9A-E5E1-AB41-9E2C-7D981FE91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72" y="555211"/>
            <a:ext cx="2679700" cy="28448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98F9A0DA-C6A7-D44F-A83D-A72AAACF7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772" y="3708400"/>
            <a:ext cx="30988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5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0" y="1130222"/>
                <a:ext cx="9144000" cy="52087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tabLst>
                    <a:tab pos="6944995" algn="l"/>
                  </a:tabLst>
                </a:pPr>
                <a:r>
                  <a:rPr lang="en-US" sz="2400" b="1" spc="-5" dirty="0">
                    <a:latin typeface="Calibri"/>
                    <a:cs typeface="Calibri"/>
                  </a:rPr>
                  <a:t>THEOREM</a:t>
                </a:r>
                <a:r>
                  <a:rPr lang="en-US" sz="2400" b="1" dirty="0">
                    <a:latin typeface="Calibri"/>
                    <a:cs typeface="Calibri"/>
                  </a:rPr>
                  <a:t>: </a:t>
                </a:r>
                <a:r>
                  <a:rPr lang="en-US" sz="2400" spc="-5" dirty="0">
                    <a:latin typeface="Calibri"/>
                    <a:cs typeface="Calibri"/>
                  </a:rPr>
                  <a:t>L</a:t>
                </a:r>
                <a:r>
                  <a:rPr lang="en-US" sz="2400" spc="-10" dirty="0">
                    <a:latin typeface="Calibri"/>
                    <a:cs typeface="Calibri"/>
                  </a:rPr>
                  <a:t>e</a:t>
                </a:r>
                <a:r>
                  <a:rPr lang="en-US" sz="2400" dirty="0">
                    <a:latin typeface="Calibri"/>
                    <a:cs typeface="Calibri"/>
                  </a:rPr>
                  <a:t>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spc="10" dirty="0">
                    <a:latin typeface="Cambria Math"/>
                    <a:cs typeface="Cambria Math"/>
                  </a:rPr>
                  <a:t> </a:t>
                </a:r>
                <a:r>
                  <a:rPr lang="en-US" sz="2400" spc="-10" dirty="0">
                    <a:latin typeface="Calibri"/>
                    <a:cs typeface="Calibri"/>
                  </a:rPr>
                  <a:t>b</a:t>
                </a:r>
                <a:r>
                  <a:rPr lang="en-US" sz="2400" dirty="0">
                    <a:latin typeface="Calibri"/>
                    <a:cs typeface="Calibri"/>
                  </a:rPr>
                  <a:t>e a</a:t>
                </a:r>
                <a:r>
                  <a:rPr lang="en-US" sz="2400" spc="-5" dirty="0">
                    <a:latin typeface="Calibri"/>
                    <a:cs typeface="Calibri"/>
                  </a:rPr>
                  <a:t> simple g</a:t>
                </a:r>
                <a:r>
                  <a:rPr lang="en-US" sz="2400" spc="-50" dirty="0">
                    <a:latin typeface="Calibri"/>
                    <a:cs typeface="Calibri"/>
                  </a:rPr>
                  <a:t>r</a:t>
                </a:r>
                <a:r>
                  <a:rPr lang="en-US" sz="2400" spc="-5" dirty="0">
                    <a:latin typeface="Calibri"/>
                    <a:cs typeface="Calibri"/>
                  </a:rPr>
                  <a:t>aph of order </a:t>
                </a:r>
                <a14:m>
                  <m:oMath xmlns:m="http://schemas.openxmlformats.org/officeDocument/2006/math">
                    <m:r>
                      <a:rPr lang="en-US" sz="2400" i="1" spc="-5" dirty="0" smtClean="0"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</m:oMath>
                </a14:m>
                <a:r>
                  <a:rPr lang="en-US" sz="2400" spc="70" dirty="0">
                    <a:latin typeface="Calibri"/>
                    <a:cs typeface="Calibri"/>
                  </a:rPr>
                  <a:t>. Then </a:t>
                </a:r>
                <a:endParaRPr lang="en-US" sz="2400" dirty="0">
                  <a:latin typeface="Calibri"/>
                  <a:cs typeface="Calibri"/>
                </a:endParaRPr>
              </a:p>
              <a:p>
                <a:pPr marL="812800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endParaRPr lang="en-US" sz="2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  <a:cs typeface="Calibri"/>
                </a:endParaRPr>
              </a:p>
              <a:p>
                <a:pPr marL="1270000" lvl="1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cs typeface="Calibri"/>
                  </a:rPr>
                  <a:t> </a:t>
                </a:r>
                <a:r>
                  <a:rPr lang="en-US" sz="2000" b="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and</a:t>
                </a:r>
                <a:r>
                  <a:rPr lang="en-US" sz="2000" b="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endParaRPr lang="en-US" sz="20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cs typeface="Calibri"/>
                </a:endParaRPr>
              </a:p>
              <a:p>
                <a:pPr marL="1270000" lvl="1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</m:oMath>
                </a14:m>
                <a:r>
                  <a:rPr lang="en-US" sz="2000" b="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cs typeface="Calibri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endParaRPr lang="en-US" sz="2000" b="0" dirty="0">
                  <a:solidFill>
                    <a:schemeClr val="accent1">
                      <a:lumMod val="50000"/>
                    </a:schemeClr>
                  </a:solidFill>
                  <a:cs typeface="Calibri"/>
                </a:endParaRPr>
              </a:p>
              <a:p>
                <a:pPr marL="1727200" lvl="2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By removing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}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, we can disconnect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. </a:t>
                </a:r>
              </a:p>
              <a:p>
                <a:pPr marL="2184400" lvl="3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.</a:t>
                </a:r>
              </a:p>
              <a:p>
                <a:pPr marL="812800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r>
                  <a:rPr lang="en-US" sz="2400" b="0" dirty="0">
                    <a:cs typeface="Calibri"/>
                  </a:rPr>
                  <a:t> iff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b="0" dirty="0">
                    <a:cs typeface="Calibri"/>
                  </a:rPr>
                  <a:t> is disconnecte</a:t>
                </a:r>
                <a:r>
                  <a:rPr lang="en-US" sz="2400" dirty="0">
                    <a:cs typeface="Calibri"/>
                  </a:rPr>
                  <a:t>d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>
                  <a:cs typeface="Calibri"/>
                </a:endParaRPr>
              </a:p>
              <a:p>
                <a:pPr marL="1270000" lvl="1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:r>
                  <a:rPr lang="en-US" sz="2000" b="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Only if: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 connected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ar-AE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≥</m:t>
                    </m:r>
                    <m:r>
                      <a:rPr lang="ar-AE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;  </a:t>
                </a:r>
              </a:p>
              <a:p>
                <a:pPr marL="1270000" lvl="1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If: definition</a:t>
                </a:r>
              </a:p>
              <a:p>
                <a:pPr marL="812800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r>
                  <a:rPr lang="en-US" altLang="zh-CN" sz="2400" dirty="0">
                    <a:cs typeface="Calibri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Calibri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/>
                      </a:rPr>
                      <m:t>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</m:oMath>
                </a14:m>
                <a:r>
                  <a:rPr lang="en-US" altLang="zh-CN" sz="2400" dirty="0">
                    <a:cs typeface="Calibri"/>
                  </a:rPr>
                  <a:t>)</a:t>
                </a:r>
              </a:p>
              <a:p>
                <a:pPr marL="1270000" lvl="1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Only if: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.</a:t>
                </a:r>
              </a:p>
              <a:p>
                <a:pPr marL="1727200" lvl="2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Remove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𝑢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𝑢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𝐸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 is disconnected.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cs typeface="Calibri"/>
                  </a:rPr>
                  <a:t>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cs typeface="Calibri"/>
                </a:endParaRPr>
              </a:p>
              <a:p>
                <a:pPr marL="1270000" lvl="1" indent="-342900">
                  <a:spcBef>
                    <a:spcPts val="575"/>
                  </a:spcBef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cs typeface="Calibri"/>
                  </a:rPr>
                  <a:t>If: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libri"/>
                    <a:cs typeface="Calibri"/>
                  </a:rPr>
                  <a:t>. (see the next theorem)</a:t>
                </a: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0222"/>
                <a:ext cx="9144000" cy="5208798"/>
              </a:xfrm>
              <a:prstGeom prst="rect">
                <a:avLst/>
              </a:prstGeom>
              <a:blipFill rotWithShape="0">
                <a:blip r:embed="rId2"/>
                <a:stretch>
                  <a:fillRect l="-1867" t="-1754" b="-1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55" dirty="0">
                <a:latin typeface="+mn-lt"/>
              </a:rPr>
              <a:t>Edge</a:t>
            </a:r>
            <a:r>
              <a:rPr lang="en-US" spc="-65" dirty="0">
                <a:latin typeface="+mn-lt"/>
              </a:rPr>
              <a:t> </a:t>
            </a:r>
            <a:r>
              <a:rPr lang="en-US" dirty="0">
                <a:latin typeface="+mn-lt"/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423471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+mn-lt"/>
              </a:rPr>
              <a:t>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316857"/>
                <a:ext cx="9144000" cy="942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pc="-5" dirty="0">
                    <a:cs typeface="Calibri"/>
                  </a:rPr>
                  <a:t>THEOREM:</a:t>
                </a:r>
                <a:r>
                  <a:rPr lang="en-US" altLang="zh-CN" sz="2400" b="1" spc="-325" dirty="0">
                    <a:cs typeface="Calibri"/>
                  </a:rPr>
                  <a:t> </a:t>
                </a:r>
                <a:r>
                  <a:rPr lang="en-US" altLang="zh-CN" sz="2400" spc="-5" dirty="0">
                    <a:cs typeface="Calibri"/>
                  </a:rPr>
                  <a:t>Let</a:t>
                </a:r>
                <a:r>
                  <a:rPr lang="en-US" altLang="zh-CN" sz="2400" spc="-32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𝐺</m:t>
                    </m:r>
                    <m:r>
                      <a:rPr lang="en-US" altLang="zh-CN" sz="2400" b="0" i="1" spc="-204" dirty="0" smtClean="0"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altLang="zh-CN" sz="2400" i="1" spc="35" dirty="0">
                        <a:latin typeface="Cambria Math" panose="02040503050406030204" pitchFamily="18" charset="0"/>
                        <a:cs typeface="Cambria Math"/>
                      </a:rPr>
                      <m:t>(</m:t>
                    </m:r>
                    <m:r>
                      <a:rPr lang="zh-CN" altLang="en-US" sz="2400" i="1" spc="35" dirty="0">
                        <a:latin typeface="Cambria Math" panose="02040503050406030204" pitchFamily="18" charset="0"/>
                        <a:cs typeface="Cambria Math"/>
                      </a:rPr>
                      <m:t>𝑉</m:t>
                    </m:r>
                    <m:r>
                      <a:rPr lang="en-US" altLang="zh-CN" sz="2400" i="1" spc="35" dirty="0"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n-US" altLang="zh-CN" sz="2400" i="1" spc="-36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zh-CN" altLang="en-US" sz="2400" i="1" spc="60" dirty="0">
                        <a:latin typeface="Cambria Math" panose="02040503050406030204" pitchFamily="18" charset="0"/>
                        <a:cs typeface="Cambria Math"/>
                      </a:rPr>
                      <m:t>𝐸</m:t>
                    </m:r>
                    <m:r>
                      <a:rPr lang="en-US" altLang="zh-CN" sz="2400" i="1" spc="60" dirty="0">
                        <a:latin typeface="Cambria Math" panose="02040503050406030204" pitchFamily="18" charset="0"/>
                        <a:cs typeface="Cambria Math"/>
                      </a:rPr>
                      <m:t>)</m:t>
                    </m:r>
                    <m:r>
                      <a:rPr lang="en-US" altLang="zh-CN" sz="2400" i="1" spc="-305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US" altLang="zh-CN" sz="2400" spc="-5" dirty="0">
                    <a:cs typeface="Calibri"/>
                  </a:rPr>
                  <a:t> be</a:t>
                </a:r>
                <a:r>
                  <a:rPr lang="en-US" altLang="zh-CN" sz="2400" spc="-320" dirty="0">
                    <a:cs typeface="Calibri"/>
                  </a:rPr>
                  <a:t> </a:t>
                </a:r>
                <a:r>
                  <a:rPr lang="en-US" altLang="zh-CN" sz="2400" spc="-20" dirty="0">
                    <a:cs typeface="Calibri"/>
                  </a:rPr>
                  <a:t>a</a:t>
                </a:r>
                <a:r>
                  <a:rPr lang="en-US" altLang="zh-CN" sz="2400" spc="-320" dirty="0">
                    <a:cs typeface="Calibri"/>
                  </a:rPr>
                  <a:t>  </a:t>
                </a:r>
                <a:r>
                  <a:rPr lang="en-US" altLang="zh-CN" sz="2400" spc="-5" dirty="0">
                    <a:cs typeface="Calibri"/>
                  </a:rPr>
                  <a:t>simple </a:t>
                </a:r>
                <a:r>
                  <a:rPr lang="en-US" altLang="zh-CN" sz="2400" spc="-10" dirty="0">
                    <a:cs typeface="Calibri"/>
                  </a:rPr>
                  <a:t>graph. Then </a:t>
                </a:r>
                <a14:m>
                  <m:oMath xmlns:m="http://schemas.openxmlformats.org/officeDocument/2006/math">
                    <m:r>
                      <a:rPr lang="en-US" altLang="zh-CN" sz="2400" b="0" i="1" spc="-10" smtClean="0">
                        <a:latin typeface="Cambria Math" panose="02040503050406030204" pitchFamily="18" charset="0"/>
                        <a:cs typeface="Calibri"/>
                      </a:rPr>
                      <m:t>𝜅</m:t>
                    </m:r>
                    <m:d>
                      <m:dPr>
                        <m:ctrlP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altLang="zh-CN" sz="2400" b="0" i="1" spc="-10" smtClean="0">
                        <a:latin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en-US" altLang="zh-CN" sz="2400" b="0" i="1" spc="-1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</m:d>
                    <m:r>
                      <a:rPr lang="en-US" altLang="zh-CN" sz="2400" b="0" i="1" spc="-10" smtClean="0">
                        <a:latin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en-US" altLang="zh-CN" sz="2400" b="0" i="1" spc="-10" smtClean="0">
                        <a:latin typeface="Cambria Math" panose="02040503050406030204" pitchFamily="18" charset="0"/>
                        <a:cs typeface="Calibri"/>
                      </a:rPr>
                      <m:t>𝛿</m:t>
                    </m:r>
                    <m:r>
                      <a:rPr lang="en-US" altLang="zh-CN" sz="2400" b="0" i="1" spc="-1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altLang="zh-CN" sz="2400" b="0" i="1" spc="-10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  <m:r>
                      <a:rPr lang="en-US" altLang="zh-CN" sz="2400" b="0" i="1" spc="-1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altLang="zh-CN" sz="2400" dirty="0"/>
                  <a:t>, </a:t>
                </a:r>
              </a:p>
              <a:p>
                <a:r>
                  <a:rPr lang="en-US" altLang="zh-CN" sz="2400" dirty="0"/>
                  <a:t>      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least degree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vertices.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6857"/>
                <a:ext cx="9144000" cy="942566"/>
              </a:xfrm>
              <a:prstGeom prst="rect">
                <a:avLst/>
              </a:prstGeom>
              <a:blipFill rotWithShape="0">
                <a:blip r:embed="rId2"/>
                <a:stretch>
                  <a:fillRect l="-1000" t="-5161" r="-1667" b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74" y="2431095"/>
            <a:ext cx="8383837" cy="2629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3"/>
              <p:cNvSpPr txBox="1"/>
              <p:nvPr/>
            </p:nvSpPr>
            <p:spPr>
              <a:xfrm>
                <a:off x="3654469" y="5168420"/>
                <a:ext cx="2396836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469" y="5168420"/>
                <a:ext cx="2396836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7107" t="-7143"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59E271-BD50-4B94-9665-ED37440D5B14}"/>
              </a:ext>
            </a:extLst>
          </p:cNvPr>
          <p:cNvSpPr txBox="1"/>
          <p:nvPr/>
        </p:nvSpPr>
        <p:spPr>
          <a:xfrm>
            <a:off x="730829" y="6211669"/>
            <a:ext cx="8244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https://cp-algorithms.com/graph/edge_vertex_connectivity.html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www.math.caltech.edu</a:t>
            </a:r>
            <a:r>
              <a:rPr lang="en-US" dirty="0"/>
              <a:t>/~2014-15/2term/ma006b/05%20connectivity%201.pdf</a:t>
            </a:r>
          </a:p>
        </p:txBody>
      </p:sp>
    </p:spTree>
    <p:extLst>
      <p:ext uri="{BB962C8B-B14F-4D97-AF65-F5344CB8AC3E}">
        <p14:creationId xmlns:p14="http://schemas.microsoft.com/office/powerpoint/2010/main" val="200845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0" y="1488714"/>
                <a:ext cx="9143999" cy="185178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/>
                <a:r>
                  <a:rPr lang="en-US" sz="2400" b="1" spc="-5" dirty="0">
                    <a:latin typeface="Calibri"/>
                    <a:cs typeface="Calibri"/>
                  </a:rPr>
                  <a:t>DEFINITION</a:t>
                </a:r>
                <a:r>
                  <a:rPr lang="en-US" sz="2400" b="1" dirty="0">
                    <a:latin typeface="Calibri"/>
                    <a:cs typeface="Calibri"/>
                  </a:rPr>
                  <a:t>: </a:t>
                </a:r>
                <a:r>
                  <a:rPr lang="en-US" sz="2400" spc="-5" dirty="0">
                    <a:latin typeface="Calibri"/>
                    <a:cs typeface="Calibri"/>
                  </a:rPr>
                  <a:t>L</a:t>
                </a:r>
                <a:r>
                  <a:rPr lang="en-US" sz="2400" spc="-10" dirty="0">
                    <a:latin typeface="Calibri"/>
                    <a:cs typeface="Calibri"/>
                  </a:rPr>
                  <a:t>e</a:t>
                </a:r>
                <a:r>
                  <a:rPr lang="en-US" sz="2400" dirty="0">
                    <a:latin typeface="Calibri"/>
                    <a:cs typeface="Calibri"/>
                  </a:rPr>
                  <a:t>t</a:t>
                </a:r>
                <a:r>
                  <a:rPr lang="en-US" sz="2400" spc="-15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𝐺</a:t>
                </a:r>
                <a:r>
                  <a:rPr lang="en-US" sz="2400" spc="250" dirty="0"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=</a:t>
                </a:r>
                <a:r>
                  <a:rPr lang="en-US" sz="2400" spc="125" dirty="0">
                    <a:latin typeface="Cambria Math"/>
                    <a:cs typeface="Cambria Math"/>
                  </a:rPr>
                  <a:t> </a:t>
                </a:r>
                <a:r>
                  <a:rPr lang="en-US" sz="2400" spc="10" dirty="0">
                    <a:latin typeface="Cambria Math"/>
                    <a:cs typeface="Cambria Math"/>
                  </a:rPr>
                  <a:t>(</a:t>
                </a:r>
                <a:r>
                  <a:rPr lang="en-US" sz="2400" spc="70" dirty="0">
                    <a:latin typeface="Cambria Math"/>
                    <a:cs typeface="Cambria Math"/>
                  </a:rPr>
                  <a:t>𝑉</a:t>
                </a:r>
                <a:r>
                  <a:rPr lang="en-US" sz="2400" spc="-5" dirty="0">
                    <a:latin typeface="Cambria Math"/>
                    <a:cs typeface="Cambria Math"/>
                  </a:rPr>
                  <a:t>,</a:t>
                </a:r>
                <a:r>
                  <a:rPr lang="en-US" sz="2400" spc="-135" dirty="0">
                    <a:latin typeface="Cambria Math"/>
                    <a:cs typeface="Cambria Math"/>
                  </a:rPr>
                  <a:t> </a:t>
                </a:r>
                <a:r>
                  <a:rPr lang="en-US" sz="2400" spc="95" dirty="0">
                    <a:latin typeface="Cambria Math"/>
                    <a:cs typeface="Cambria Math"/>
                  </a:rPr>
                  <a:t>𝐸</a:t>
                </a:r>
                <a:r>
                  <a:rPr lang="en-US" sz="2400" dirty="0">
                    <a:latin typeface="Cambria Math"/>
                    <a:cs typeface="Cambria Math"/>
                  </a:rPr>
                  <a:t>)</a:t>
                </a:r>
                <a:r>
                  <a:rPr lang="en-US" sz="2400" spc="10" dirty="0">
                    <a:latin typeface="Cambria Math"/>
                    <a:cs typeface="Cambria Math"/>
                  </a:rPr>
                  <a:t> </a:t>
                </a:r>
                <a:r>
                  <a:rPr lang="en-US" sz="2400" spc="-10" dirty="0">
                    <a:latin typeface="Calibri"/>
                    <a:cs typeface="Calibri"/>
                  </a:rPr>
                  <a:t>b</a:t>
                </a:r>
                <a:r>
                  <a:rPr lang="en-US" sz="2400" dirty="0">
                    <a:latin typeface="Calibri"/>
                    <a:cs typeface="Calibri"/>
                  </a:rPr>
                  <a:t>e a</a:t>
                </a:r>
                <a:r>
                  <a:rPr lang="en-US" sz="2400" spc="-5" dirty="0">
                    <a:latin typeface="Calibri"/>
                    <a:cs typeface="Calibri"/>
                  </a:rPr>
                  <a:t> di</a:t>
                </a:r>
                <a:r>
                  <a:rPr lang="en-US" sz="2400" spc="-30" dirty="0">
                    <a:latin typeface="Calibri"/>
                    <a:cs typeface="Calibri"/>
                  </a:rPr>
                  <a:t>r</a:t>
                </a:r>
                <a:r>
                  <a:rPr lang="en-US" sz="2400" spc="-5" dirty="0">
                    <a:latin typeface="Calibri"/>
                    <a:cs typeface="Calibri"/>
                  </a:rPr>
                  <a:t>e</a:t>
                </a:r>
                <a:r>
                  <a:rPr lang="en-US" sz="2400" spc="5" dirty="0">
                    <a:latin typeface="Calibri"/>
                    <a:cs typeface="Calibri"/>
                  </a:rPr>
                  <a:t>c</a:t>
                </a:r>
                <a:r>
                  <a:rPr lang="en-US" sz="2400" spc="-25" dirty="0">
                    <a:latin typeface="Calibri"/>
                    <a:cs typeface="Calibri"/>
                  </a:rPr>
                  <a:t>t</a:t>
                </a:r>
                <a:r>
                  <a:rPr lang="en-US" sz="2400" spc="-5" dirty="0">
                    <a:latin typeface="Calibri"/>
                    <a:cs typeface="Calibri"/>
                  </a:rPr>
                  <a:t>ed</a:t>
                </a:r>
                <a:r>
                  <a:rPr lang="en-US" sz="2400" spc="-15" dirty="0">
                    <a:latin typeface="Calibri"/>
                    <a:cs typeface="Calibri"/>
                  </a:rPr>
                  <a:t> </a:t>
                </a:r>
                <a:r>
                  <a:rPr lang="en-US" sz="2400" spc="-5" dirty="0">
                    <a:latin typeface="Calibri"/>
                    <a:cs typeface="Calibri"/>
                  </a:rPr>
                  <a:t>g</a:t>
                </a:r>
                <a:r>
                  <a:rPr lang="en-US" sz="2400" spc="-50" dirty="0">
                    <a:latin typeface="Calibri"/>
                    <a:cs typeface="Calibri"/>
                  </a:rPr>
                  <a:t>r</a:t>
                </a:r>
                <a:r>
                  <a:rPr lang="en-US" sz="2400" spc="-5" dirty="0">
                    <a:latin typeface="Calibri"/>
                    <a:cs typeface="Calibri"/>
                  </a:rPr>
                  <a:t>aph. </a:t>
                </a:r>
                <a14:m>
                  <m:oMath xmlns:m="http://schemas.openxmlformats.org/officeDocument/2006/math"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𝐺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is said to be </a:t>
                </a:r>
              </a:p>
              <a:p>
                <a:pPr marL="12700"/>
                <a:r>
                  <a:rPr lang="en-US" sz="2400" b="1" spc="-25" dirty="0">
                    <a:latin typeface="Calibri"/>
                    <a:cs typeface="Calibri"/>
                  </a:rPr>
                  <a:t>       s</a:t>
                </a:r>
                <a:r>
                  <a:rPr lang="en-US" sz="2400" b="1" dirty="0">
                    <a:latin typeface="Calibri"/>
                    <a:cs typeface="Calibri"/>
                  </a:rPr>
                  <a:t>t</a:t>
                </a:r>
                <a:r>
                  <a:rPr lang="en-US" sz="2400" b="1" spc="-10" dirty="0">
                    <a:latin typeface="Calibri"/>
                    <a:cs typeface="Calibri"/>
                  </a:rPr>
                  <a:t>r</a:t>
                </a:r>
                <a:r>
                  <a:rPr lang="en-US" sz="2400" b="1" spc="-5" dirty="0">
                    <a:latin typeface="Calibri"/>
                    <a:cs typeface="Calibri"/>
                  </a:rPr>
                  <a:t>o</a:t>
                </a:r>
                <a:r>
                  <a:rPr lang="en-US" sz="2400" b="1" spc="-15" dirty="0">
                    <a:latin typeface="Calibri"/>
                    <a:cs typeface="Calibri"/>
                  </a:rPr>
                  <a:t>n</a:t>
                </a:r>
                <a:r>
                  <a:rPr lang="en-US" sz="2400" b="1" dirty="0">
                    <a:latin typeface="Calibri"/>
                    <a:cs typeface="Calibri"/>
                  </a:rPr>
                  <a:t>gly</a:t>
                </a:r>
                <a:r>
                  <a:rPr lang="en-US" sz="2400" b="1" spc="5" dirty="0">
                    <a:latin typeface="Calibri"/>
                    <a:cs typeface="Calibri"/>
                  </a:rPr>
                  <a:t> </a:t>
                </a:r>
                <a:r>
                  <a:rPr lang="en-US" sz="2400" b="1" spc="-30" dirty="0">
                    <a:latin typeface="Calibri"/>
                    <a:cs typeface="Calibri"/>
                  </a:rPr>
                  <a:t>c</a:t>
                </a:r>
                <a:r>
                  <a:rPr lang="en-US" sz="2400" b="1" spc="-5" dirty="0">
                    <a:latin typeface="Calibri"/>
                    <a:cs typeface="Calibri"/>
                  </a:rPr>
                  <a:t>o</a:t>
                </a:r>
                <a:r>
                  <a:rPr lang="en-US" sz="2400" b="1" spc="-15" dirty="0">
                    <a:latin typeface="Calibri"/>
                    <a:cs typeface="Calibri"/>
                  </a:rPr>
                  <a:t>n</a:t>
                </a:r>
                <a:r>
                  <a:rPr lang="en-US" sz="2400" b="1" spc="-5" dirty="0">
                    <a:latin typeface="Calibri"/>
                    <a:cs typeface="Calibri"/>
                  </a:rPr>
                  <a:t>n</a:t>
                </a:r>
                <a:r>
                  <a:rPr lang="en-US" sz="2400" b="1" spc="-10" dirty="0">
                    <a:latin typeface="Calibri"/>
                    <a:cs typeface="Calibri"/>
                  </a:rPr>
                  <a:t>e</a:t>
                </a:r>
                <a:r>
                  <a:rPr lang="en-US" sz="2400" b="1" dirty="0">
                    <a:latin typeface="Calibri"/>
                    <a:cs typeface="Calibri"/>
                  </a:rPr>
                  <a:t>c</a:t>
                </a:r>
                <a:r>
                  <a:rPr lang="en-US" sz="2400" b="1" spc="-35" dirty="0">
                    <a:latin typeface="Calibri"/>
                    <a:cs typeface="Calibri"/>
                  </a:rPr>
                  <a:t>t</a:t>
                </a:r>
                <a:r>
                  <a:rPr lang="en-US" sz="2400" b="1" spc="-5" dirty="0">
                    <a:latin typeface="Calibri"/>
                    <a:cs typeface="Calibri"/>
                  </a:rPr>
                  <a:t>e</a:t>
                </a:r>
                <a:r>
                  <a:rPr lang="en-US" sz="2400" b="1" spc="5" dirty="0">
                    <a:latin typeface="Calibri"/>
                    <a:cs typeface="Calibri"/>
                  </a:rPr>
                  <a:t>d </a:t>
                </a:r>
                <a:r>
                  <a:rPr lang="en-US" sz="2400" spc="5" dirty="0">
                    <a:latin typeface="Calibri"/>
                    <a:cs typeface="Calibri"/>
                  </a:rPr>
                  <a:t>if there is a path from </a:t>
                </a:r>
                <a14:m>
                  <m:oMath xmlns:m="http://schemas.openxmlformats.org/officeDocument/2006/math">
                    <m:r>
                      <a:rPr lang="en-US" sz="2400" b="0" i="1" spc="5" smtClean="0"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</m:oMath>
                </a14:m>
                <a:r>
                  <a:rPr lang="en-US" sz="2400" spc="-50" dirty="0">
                    <a:latin typeface="Calibri"/>
                    <a:cs typeface="Calibri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pc="-50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lang="en-US" sz="2400" spc="-50" dirty="0">
                    <a:latin typeface="Calibri"/>
                    <a:cs typeface="Calibri"/>
                  </a:rPr>
                  <a:t> and </a:t>
                </a:r>
              </a:p>
              <a:p>
                <a:pPr marL="12700"/>
                <a:r>
                  <a:rPr lang="en-US" sz="2400" spc="-50" dirty="0">
                    <a:latin typeface="Calibri"/>
                    <a:cs typeface="Calibri"/>
                  </a:rPr>
                  <a:t>       a path from </a:t>
                </a:r>
                <a14:m>
                  <m:oMath xmlns:m="http://schemas.openxmlformats.org/officeDocument/2006/math">
                    <m:r>
                      <a:rPr lang="en-US" sz="2400" b="0" i="1" spc="-50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lang="en-US" sz="2400" spc="-50" dirty="0">
                    <a:latin typeface="Calibri"/>
                    <a:cs typeface="Calibri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pc="-50" smtClean="0"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</m:oMath>
                </a14:m>
                <a:r>
                  <a:rPr lang="en-US" sz="2400" spc="-50" dirty="0">
                    <a:latin typeface="Calibri"/>
                    <a:cs typeface="Calibri"/>
                  </a:rPr>
                  <a:t> f</a:t>
                </a:r>
                <a:r>
                  <a:rPr lang="en-US" sz="2400" spc="-5" dirty="0">
                    <a:latin typeface="Calibri"/>
                    <a:cs typeface="Calibri"/>
                  </a:rPr>
                  <a:t>o</a:t>
                </a:r>
                <a:r>
                  <a:rPr lang="en-US" sz="2400" dirty="0">
                    <a:latin typeface="Calibri"/>
                    <a:cs typeface="Calibri"/>
                  </a:rPr>
                  <a:t>r</a:t>
                </a:r>
                <a:r>
                  <a:rPr lang="en-US" sz="2400" spc="-5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Calibri"/>
                    <a:cs typeface="Calibri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.</a:t>
                </a:r>
              </a:p>
              <a:p>
                <a:pPr marL="812800" indent="-342900">
                  <a:lnSpc>
                    <a:spcPts val="2875"/>
                  </a:lnSpc>
                  <a:buFont typeface="Arial"/>
                  <a:buChar char="•"/>
                  <a:tabLst>
                    <a:tab pos="812800" algn="l"/>
                    <a:tab pos="813435" algn="l"/>
                  </a:tabLst>
                </a:pPr>
                <a:r>
                  <a:rPr lang="en-US" sz="2400" b="1" spc="-5" dirty="0">
                    <a:latin typeface="Calibri"/>
                    <a:cs typeface="Calibri"/>
                  </a:rPr>
                  <a:t>weakly </a:t>
                </a:r>
                <a:r>
                  <a:rPr lang="en-US" sz="2400" b="1" spc="-10" dirty="0">
                    <a:latin typeface="Calibri"/>
                    <a:cs typeface="Calibri"/>
                  </a:rPr>
                  <a:t>connected</a:t>
                </a:r>
                <a:r>
                  <a:rPr lang="en-US" sz="2400" i="1" spc="-10" dirty="0">
                    <a:latin typeface="Calibri"/>
                    <a:cs typeface="Calibri"/>
                  </a:rPr>
                  <a:t>: </a:t>
                </a:r>
                <a:r>
                  <a:rPr lang="en-US" sz="2400" spc="-10" dirty="0">
                    <a:latin typeface="Calibri"/>
                    <a:cs typeface="Calibri"/>
                  </a:rPr>
                  <a:t>the</a:t>
                </a:r>
                <a:r>
                  <a:rPr lang="en-US" sz="2400" i="1" spc="-10" dirty="0">
                    <a:latin typeface="Calibri"/>
                    <a:cs typeface="Calibri"/>
                  </a:rPr>
                  <a:t> </a:t>
                </a:r>
                <a:r>
                  <a:rPr lang="en-US" sz="2400" spc="-10" dirty="0">
                    <a:latin typeface="Calibri"/>
                    <a:cs typeface="Calibri"/>
                  </a:rPr>
                  <a:t>graph </a:t>
                </a:r>
                <a:r>
                  <a:rPr lang="en-US" sz="2400" dirty="0">
                    <a:latin typeface="Calibri"/>
                    <a:cs typeface="Calibri"/>
                  </a:rPr>
                  <a:t>is</a:t>
                </a:r>
                <a:r>
                  <a:rPr lang="en-US" sz="2400" spc="-20" dirty="0">
                    <a:latin typeface="Calibri"/>
                    <a:cs typeface="Calibri"/>
                  </a:rPr>
                  <a:t> </a:t>
                </a:r>
                <a:r>
                  <a:rPr lang="en-US" sz="2400" spc="-10" dirty="0">
                    <a:latin typeface="Calibri"/>
                    <a:cs typeface="Calibri"/>
                  </a:rPr>
                  <a:t>connected if we remove the directions of all direct edges.</a:t>
                </a: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8714"/>
                <a:ext cx="9143999" cy="1851789"/>
              </a:xfrm>
              <a:prstGeom prst="rect">
                <a:avLst/>
              </a:prstGeom>
              <a:blipFill rotWithShape="0">
                <a:blip r:embed="rId2"/>
                <a:stretch>
                  <a:fillRect l="-1867" t="-5592" b="-8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1954186" y="3408380"/>
            <a:ext cx="5361369" cy="223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4262" y="5775133"/>
            <a:ext cx="2021839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Cambria Math"/>
                <a:cs typeface="Cambria Math"/>
              </a:rPr>
              <a:t>Strongly connected</a:t>
            </a:r>
            <a:endParaRPr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1820" y="5771831"/>
            <a:ext cx="185610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Cambria Math"/>
                <a:cs typeface="Cambria Math"/>
              </a:rPr>
              <a:t>Weakly connected</a:t>
            </a:r>
            <a:endParaRPr dirty="0">
              <a:latin typeface="Cambria Math"/>
              <a:cs typeface="Cambria Math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+mn-lt"/>
              </a:rPr>
              <a:t>Connected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349927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67CDB33-1F58-AB44-A485-54D7C5CD9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37"/>
          <a:stretch/>
        </p:blipFill>
        <p:spPr>
          <a:xfrm>
            <a:off x="133802" y="990600"/>
            <a:ext cx="8876395" cy="13716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8EA7FA8-E42F-4714-9667-873B922F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269"/>
            <a:ext cx="82296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Paths and Isomorphism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2D87E-A932-4F7B-9A30-56B60A65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15942"/>
            <a:ext cx="4191001" cy="3089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E348DC-7E82-4985-A08D-4373B6ED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566473"/>
            <a:ext cx="4191036" cy="7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67CDB33-1F58-AB44-A485-54D7C5CD9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2" y="990600"/>
            <a:ext cx="8876395" cy="567658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8EA7FA8-E42F-4714-9667-873B922F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269"/>
            <a:ext cx="82296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Paths and Isomorphism*</a:t>
            </a:r>
          </a:p>
        </p:txBody>
      </p:sp>
    </p:spTree>
    <p:extLst>
      <p:ext uri="{BB962C8B-B14F-4D97-AF65-F5344CB8AC3E}">
        <p14:creationId xmlns:p14="http://schemas.microsoft.com/office/powerpoint/2010/main" val="43067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1CFF50-B45E-429D-9FEB-A3CB2E12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" y="838200"/>
            <a:ext cx="8957387" cy="304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E42020-EA5B-4B5E-BAB9-00F52662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7200"/>
            <a:ext cx="9144000" cy="18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0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CDF7-5D39-0B42-98F9-DF16851D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latin typeface="+mn-lt"/>
              </a:rPr>
              <a:t>Counting Paths Between Vertices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B539BB5-30C2-4E48-88C7-151FAE0BA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7" y="1243013"/>
            <a:ext cx="8754706" cy="200977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B9E09E6-CE77-3741-B714-B62D515DB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8" y="3733800"/>
            <a:ext cx="8308424" cy="16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9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66999</TotalTime>
  <Words>1654</Words>
  <Application>Microsoft Office PowerPoint</Application>
  <PresentationFormat>On-screen Show (4:3)</PresentationFormat>
  <Paragraphs>327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Cambria Math</vt:lpstr>
      <vt:lpstr>Office Theme</vt:lpstr>
      <vt:lpstr>Discrete Mathematics: Lecture 25 Part IV. Graph Theory  Edge connectivity, Paths and Isomorphism, Counting Paths, Euler Paths and Circuits </vt:lpstr>
      <vt:lpstr>PowerPoint Presentation</vt:lpstr>
      <vt:lpstr>PowerPoint Presentation</vt:lpstr>
      <vt:lpstr>PowerPoint Presentation</vt:lpstr>
      <vt:lpstr>PowerPoint Presentation</vt:lpstr>
      <vt:lpstr>Paths and Isomorphism</vt:lpstr>
      <vt:lpstr>Paths and Isomorphism*</vt:lpstr>
      <vt:lpstr>PowerPoint Presentation</vt:lpstr>
      <vt:lpstr>Counting Paths Between Vertices  </vt:lpstr>
      <vt:lpstr>PowerPoint Presentation</vt:lpstr>
      <vt:lpstr>PowerPoint Presentation</vt:lpstr>
      <vt:lpstr>Euler Paths and Circuits</vt:lpstr>
      <vt:lpstr>Euler Circuits</vt:lpstr>
      <vt:lpstr>Construction</vt:lpstr>
      <vt:lpstr>Example</vt:lpstr>
      <vt:lpstr>Example</vt:lpstr>
      <vt:lpstr>Example</vt:lpstr>
      <vt:lpstr>Example</vt:lpstr>
      <vt:lpstr>Example</vt:lpstr>
      <vt:lpstr>Example</vt:lpstr>
      <vt:lpstr>Example</vt:lpstr>
      <vt:lpstr>Euler Paths</vt:lpstr>
      <vt:lpstr>Hamilton Paths and Circuits</vt:lpstr>
      <vt:lpstr>Hamilton  Circuits</vt:lpstr>
      <vt:lpstr>Hamilton  Circuits</vt:lpstr>
      <vt:lpstr>Hamilton  Circuits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Xuming He</cp:lastModifiedBy>
  <cp:revision>2079</cp:revision>
  <cp:lastPrinted>2018-05-13T04:38:03Z</cp:lastPrinted>
  <dcterms:created xsi:type="dcterms:W3CDTF">2014-04-06T04:43:09Z</dcterms:created>
  <dcterms:modified xsi:type="dcterms:W3CDTF">2024-05-27T00:25:55Z</dcterms:modified>
</cp:coreProperties>
</file>