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1004" r:id="rId2"/>
    <p:sldId id="316" r:id="rId3"/>
    <p:sldId id="318" r:id="rId4"/>
    <p:sldId id="1088" r:id="rId5"/>
    <p:sldId id="1089" r:id="rId6"/>
    <p:sldId id="1039" r:id="rId7"/>
    <p:sldId id="1040" r:id="rId8"/>
    <p:sldId id="1041" r:id="rId9"/>
    <p:sldId id="1042" r:id="rId10"/>
    <p:sldId id="1045" r:id="rId11"/>
    <p:sldId id="1046" r:id="rId12"/>
    <p:sldId id="1048" r:id="rId13"/>
    <p:sldId id="1049" r:id="rId14"/>
    <p:sldId id="1087" r:id="rId15"/>
    <p:sldId id="1047" r:id="rId16"/>
    <p:sldId id="1090" r:id="rId17"/>
    <p:sldId id="1043" r:id="rId18"/>
    <p:sldId id="1044" r:id="rId19"/>
    <p:sldId id="337" r:id="rId20"/>
    <p:sldId id="1091" r:id="rId21"/>
    <p:sldId id="258" r:id="rId22"/>
    <p:sldId id="259" r:id="rId23"/>
    <p:sldId id="1083" r:id="rId24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723" autoAdjust="0"/>
    <p:restoredTop sz="92347" autoAdjust="0"/>
  </p:normalViewPr>
  <p:slideViewPr>
    <p:cSldViewPr>
      <p:cViewPr varScale="1">
        <p:scale>
          <a:sx n="82" d="100"/>
          <a:sy n="82" d="100"/>
        </p:scale>
        <p:origin x="226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1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658926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1" y="6658926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3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5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9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57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75" y="630238"/>
            <a:ext cx="2276475" cy="1706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68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75" y="630238"/>
            <a:ext cx="2276475" cy="1706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93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75" y="630238"/>
            <a:ext cx="2276475" cy="1706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5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48375" y="630238"/>
            <a:ext cx="2276475" cy="1706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16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56250" y="649288"/>
            <a:ext cx="2346325" cy="1760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NULL"/><Relationship Id="rId7" Type="http://schemas.openxmlformats.org/officeDocument/2006/relationships/image" Target="../media/image3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Relationship Id="rId9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0.png"/><Relationship Id="rId13" Type="http://schemas.openxmlformats.org/officeDocument/2006/relationships/image" Target="../media/image2502.png"/><Relationship Id="rId3" Type="http://schemas.openxmlformats.org/officeDocument/2006/relationships/image" Target="../media/image1500.png"/><Relationship Id="rId7" Type="http://schemas.openxmlformats.org/officeDocument/2006/relationships/image" Target="../media/image1900.png"/><Relationship Id="rId12" Type="http://schemas.openxmlformats.org/officeDocument/2006/relationships/image" Target="../media/image240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1.png"/><Relationship Id="rId11" Type="http://schemas.openxmlformats.org/officeDocument/2006/relationships/image" Target="../media/image2300.png"/><Relationship Id="rId5" Type="http://schemas.openxmlformats.org/officeDocument/2006/relationships/image" Target="../media/image1700.png"/><Relationship Id="rId10" Type="http://schemas.openxmlformats.org/officeDocument/2006/relationships/image" Target="../media/image220.png"/><Relationship Id="rId4" Type="http://schemas.openxmlformats.org/officeDocument/2006/relationships/image" Target="../media/image1601.png"/><Relationship Id="rId9" Type="http://schemas.openxmlformats.org/officeDocument/2006/relationships/image" Target="../media/image6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92175"/>
            <a:ext cx="9144000" cy="23082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Discrete Mathematics: </a:t>
            </a:r>
            <a:r>
              <a:rPr lang="en-US" altLang="zh-CN" sz="3600" dirty="0"/>
              <a:t>Lecture 26</a:t>
            </a:r>
            <a:br>
              <a:rPr lang="en-US" altLang="zh-CN" sz="3600" dirty="0"/>
            </a:br>
            <a:r>
              <a:rPr lang="en-US" altLang="zh-CN" sz="2700" dirty="0">
                <a:solidFill>
                  <a:srgbClr val="0000CC"/>
                </a:solidFill>
              </a:rPr>
              <a:t>Part IV. Graph Theory</a:t>
            </a:r>
            <a:r>
              <a:rPr lang="en-US" altLang="zh-CN" sz="2000" dirty="0">
                <a:solidFill>
                  <a:srgbClr val="0000CC"/>
                </a:solidFill>
              </a:rPr>
              <a:t> </a:t>
            </a:r>
            <a:br>
              <a:rPr lang="en-US" altLang="zh-CN" sz="2000" dirty="0">
                <a:solidFill>
                  <a:srgbClr val="0000CC"/>
                </a:solidFill>
              </a:rPr>
            </a:br>
            <a:r>
              <a:rPr lang="en-US" altLang="zh-CN" sz="2000" dirty="0">
                <a:solidFill>
                  <a:srgbClr val="0000CC"/>
                </a:solidFill>
              </a:rPr>
              <a:t>Hamilton Paths and Circuits, </a:t>
            </a:r>
            <a:r>
              <a:rPr lang="en-US" altLang="zh-CN" sz="2200" dirty="0">
                <a:solidFill>
                  <a:srgbClr val="0000CC"/>
                </a:solidFill>
              </a:rPr>
              <a:t>Shortest Paths and </a:t>
            </a:r>
            <a:r>
              <a:rPr lang="en-US" altLang="zh-CN" sz="2200" dirty="0" err="1">
                <a:solidFill>
                  <a:srgbClr val="0000CC"/>
                </a:solidFill>
              </a:rPr>
              <a:t>Djikstra’s</a:t>
            </a:r>
            <a:r>
              <a:rPr lang="en-US" altLang="zh-CN" sz="2200" dirty="0">
                <a:solidFill>
                  <a:srgbClr val="0000CC"/>
                </a:solidFill>
              </a:rPr>
              <a:t> Algorithm, Traveling Salesperson Problem, Planar Graph, Euler’s Formula</a:t>
            </a:r>
            <a:br>
              <a:rPr lang="en-US" altLang="zh-CN" sz="2200" dirty="0">
                <a:solidFill>
                  <a:srgbClr val="0000CC"/>
                </a:solidFill>
              </a:rPr>
            </a:br>
            <a:endParaRPr lang="en-US" sz="1050" dirty="0">
              <a:solidFill>
                <a:srgbClr val="0000CC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-76200" y="3581400"/>
            <a:ext cx="9220200" cy="2308224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Xuming He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Associate Professor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ShanghaiTech</a:t>
            </a:r>
            <a:r>
              <a:rPr lang="en-US" sz="2400" dirty="0">
                <a:solidFill>
                  <a:schemeClr val="tx1"/>
                </a:solidFill>
              </a:rPr>
              <a:t> University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Spring Semester, 2024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197D46-725E-41C5-AB09-1E413256CB03}"/>
              </a:ext>
            </a:extLst>
          </p:cNvPr>
          <p:cNvSpPr/>
          <p:nvPr/>
        </p:nvSpPr>
        <p:spPr>
          <a:xfrm>
            <a:off x="457200" y="6172200"/>
            <a:ext cx="3075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Notes by Prof. </a:t>
            </a:r>
            <a:r>
              <a:rPr lang="en-US" dirty="0" err="1"/>
              <a:t>Liangfeng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81253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CDF7-5D39-0B42-98F9-DF16851D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latin typeface="+mn-lt"/>
              </a:rPr>
              <a:t>Shortest Path Problem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B692AC-5A5A-4FEA-A513-79F8093D1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27" y="1295400"/>
            <a:ext cx="8077200" cy="44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3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CDF7-5D39-0B42-98F9-DF16851D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latin typeface="+mn-lt"/>
              </a:rPr>
              <a:t>Shortest Path Problem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8385B-16E6-4AD4-8704-A83ACDE5C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143000"/>
            <a:ext cx="8001000" cy="508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76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CDF7-5D39-0B42-98F9-DF16851D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err="1">
                <a:latin typeface="+mn-lt"/>
              </a:rPr>
              <a:t>Djikstra’s</a:t>
            </a:r>
            <a:r>
              <a:rPr lang="en-US" sz="4900" dirty="0">
                <a:latin typeface="+mn-lt"/>
              </a:rPr>
              <a:t> Algorithm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6D4C6-DCB9-4B19-B2EF-7E1E1354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57" y="1002289"/>
            <a:ext cx="79185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9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CDF7-5D39-0B42-98F9-DF16851D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err="1">
                <a:latin typeface="+mn-lt"/>
              </a:rPr>
              <a:t>Djikstra’s</a:t>
            </a:r>
            <a:r>
              <a:rPr lang="en-US" sz="4900" dirty="0">
                <a:latin typeface="+mn-lt"/>
              </a:rPr>
              <a:t> Algorithm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6D4C6-DCB9-4B19-B2EF-7E1E1354B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233"/>
          <a:stretch/>
        </p:blipFill>
        <p:spPr>
          <a:xfrm>
            <a:off x="612737" y="875002"/>
            <a:ext cx="7918525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56F667-6CAB-43CC-A3A7-1D9FB5DAB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83" y="2141771"/>
            <a:ext cx="7694631" cy="47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8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CDF7-5D39-0B42-98F9-DF16851D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err="1">
                <a:latin typeface="+mn-lt"/>
              </a:rPr>
              <a:t>Djikstra’s</a:t>
            </a:r>
            <a:r>
              <a:rPr lang="en-US" sz="4900" dirty="0">
                <a:latin typeface="+mn-lt"/>
              </a:rPr>
              <a:t> Algorithm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B769D-8B33-4C18-94B1-FA1825D89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3733800"/>
            <a:ext cx="8677275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80FB4-0B12-4A61-AD25-C1D154AA4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02" r="55000" b="33983"/>
          <a:stretch/>
        </p:blipFill>
        <p:spPr>
          <a:xfrm>
            <a:off x="2628900" y="1066800"/>
            <a:ext cx="3390900" cy="244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56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CDF7-5D39-0B42-98F9-DF16851D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err="1">
                <a:latin typeface="+mn-lt"/>
              </a:rPr>
              <a:t>Djikstra’s</a:t>
            </a:r>
            <a:r>
              <a:rPr lang="en-US" sz="4900" dirty="0">
                <a:latin typeface="+mn-lt"/>
              </a:rPr>
              <a:t> Algorithm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F8CE7-37D7-4F2F-A9E6-3A1902CFF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" y="1219200"/>
            <a:ext cx="8896350" cy="327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9C3A61-9C27-4788-A969-2B3249DF1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02" r="55000" b="33983"/>
          <a:stretch/>
        </p:blipFill>
        <p:spPr>
          <a:xfrm>
            <a:off x="2667000" y="4554267"/>
            <a:ext cx="3003321" cy="216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7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CDF7-5D39-0B42-98F9-DF16851D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err="1">
                <a:latin typeface="+mn-lt"/>
              </a:rPr>
              <a:t>Djikstra’s</a:t>
            </a:r>
            <a:r>
              <a:rPr lang="en-US" sz="4900" dirty="0">
                <a:latin typeface="+mn-lt"/>
              </a:rPr>
              <a:t> Algorithm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8A219-7100-44E2-ADFC-7292CFB5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194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66299-0829-449A-890E-82168B5174C7}"/>
                  </a:ext>
                </a:extLst>
              </p:cNvPr>
              <p:cNvSpPr txBox="1"/>
              <p:nvPr/>
            </p:nvSpPr>
            <p:spPr>
              <a:xfrm>
                <a:off x="6324600" y="2362200"/>
                <a:ext cx="1202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66299-0829-449A-890E-82168B517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362200"/>
                <a:ext cx="120225" cy="184666"/>
              </a:xfrm>
              <a:prstGeom prst="rect">
                <a:avLst/>
              </a:prstGeom>
              <a:blipFill>
                <a:blip r:embed="rId3"/>
                <a:stretch>
                  <a:fillRect l="-31579" r="-31579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443C3D-5FE7-408D-98AE-E3BA06B0507B}"/>
                  </a:ext>
                </a:extLst>
              </p:cNvPr>
              <p:cNvSpPr txBox="1"/>
              <p:nvPr/>
            </p:nvSpPr>
            <p:spPr>
              <a:xfrm>
                <a:off x="6326171" y="3581400"/>
                <a:ext cx="1202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443C3D-5FE7-408D-98AE-E3BA06B05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71" y="3581400"/>
                <a:ext cx="120225" cy="184666"/>
              </a:xfrm>
              <a:prstGeom prst="rect">
                <a:avLst/>
              </a:prstGeom>
              <a:blipFill>
                <a:blip r:embed="rId4"/>
                <a:stretch>
                  <a:fillRect l="-31579" r="-36842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78E7BDB-58D7-4D1C-A491-FF86A4523DFD}"/>
              </a:ext>
            </a:extLst>
          </p:cNvPr>
          <p:cNvSpPr txBox="1"/>
          <p:nvPr/>
        </p:nvSpPr>
        <p:spPr>
          <a:xfrm>
            <a:off x="6345025" y="4234934"/>
            <a:ext cx="12022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4A4150-B833-4A43-9DC8-684091B26FE5}"/>
              </a:ext>
            </a:extLst>
          </p:cNvPr>
          <p:cNvSpPr txBox="1"/>
          <p:nvPr/>
        </p:nvSpPr>
        <p:spPr>
          <a:xfrm>
            <a:off x="6324600" y="5181600"/>
            <a:ext cx="12022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D2794A-5690-409F-88EB-D49C71CA64A8}"/>
                  </a:ext>
                </a:extLst>
              </p:cNvPr>
              <p:cNvSpPr txBox="1"/>
              <p:nvPr/>
            </p:nvSpPr>
            <p:spPr>
              <a:xfrm>
                <a:off x="6324600" y="5837495"/>
                <a:ext cx="1202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D2794A-5690-409F-88EB-D49C71CA6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837495"/>
                <a:ext cx="120225" cy="184666"/>
              </a:xfrm>
              <a:prstGeom prst="rect">
                <a:avLst/>
              </a:prstGeom>
              <a:blipFill>
                <a:blip r:embed="rId5"/>
                <a:stretch>
                  <a:fillRect l="-31579" r="-3157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7A8E003-A3B5-4145-AECB-05FF758CCB16}"/>
                  </a:ext>
                </a:extLst>
              </p:cNvPr>
              <p:cNvSpPr/>
              <p:nvPr/>
            </p:nvSpPr>
            <p:spPr>
              <a:xfrm>
                <a:off x="6629400" y="5715000"/>
                <a:ext cx="160165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7A8E003-A3B5-4145-AECB-05FF758CC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715000"/>
                <a:ext cx="1601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08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CDF7-5D39-0B42-98F9-DF16851D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latin typeface="+mn-lt"/>
              </a:rPr>
              <a:t>Traveling Salesperson Problem</a:t>
            </a:r>
            <a:br>
              <a:rPr lang="en-US" sz="4900" dirty="0">
                <a:latin typeface="+mn-lt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01E0C-072F-47C5-9A04-57D23D286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12874"/>
            <a:ext cx="7901709" cy="527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08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CDF7-5D39-0B42-98F9-DF16851D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latin typeface="+mn-lt"/>
              </a:rPr>
              <a:t>Traveling Salesperson Problem</a:t>
            </a:r>
            <a:br>
              <a:rPr lang="en-US" sz="4900" dirty="0">
                <a:latin typeface="+mn-lt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DA75A-9E24-44CE-A69C-BA9D0F0A7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8153400" cy="54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04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Planar Graph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30364"/>
                <a:ext cx="9144000" cy="5337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an undirected graph.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called a </a:t>
                </a:r>
                <a:r>
                  <a:rPr lang="en-US" altLang="zh-CN" sz="2400" b="1" dirty="0"/>
                  <a:t>planar </a:t>
                </a:r>
              </a:p>
              <a:p>
                <a:r>
                  <a:rPr lang="en-US" altLang="zh-CN" sz="2400" b="1" dirty="0"/>
                  <a:t>       graph</a:t>
                </a:r>
                <a:r>
                  <a:rPr lang="zh-CN" altLang="en-US" sz="1000" b="1" dirty="0"/>
                  <a:t>平面图</a:t>
                </a:r>
                <a:r>
                  <a:rPr lang="en-US" altLang="zh-CN" sz="2400" dirty="0"/>
                  <a:t> if it can be drawn in the plane without any edges crossing.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Crossing of edges: an intersection other than endpoints (vertices)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planar representation</a:t>
                </a:r>
                <a:r>
                  <a:rPr lang="zh-CN" altLang="en-US" sz="1000" b="1" dirty="0"/>
                  <a:t>平面表示</a:t>
                </a:r>
                <a:r>
                  <a:rPr lang="en-US" altLang="zh-CN" sz="2000" dirty="0"/>
                  <a:t>: a drawing w/o edge crossing; </a:t>
                </a:r>
                <a:r>
                  <a:rPr lang="en-US" altLang="zh-CN" sz="2000" b="1" dirty="0"/>
                  <a:t>nonplanar</a:t>
                </a:r>
                <a:r>
                  <a:rPr lang="zh-CN" altLang="en-US" sz="1000" b="1" dirty="0"/>
                  <a:t>非平面的</a:t>
                </a:r>
                <a:endParaRPr lang="en-US" altLang="zh-CN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are planar graphs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are planar graphs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≥3),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≥3)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are planar graphs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are planar graphs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0364"/>
                <a:ext cx="9144000" cy="533793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913" r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476" y="2872662"/>
            <a:ext cx="3175912" cy="2081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711" y="2573919"/>
            <a:ext cx="3399776" cy="25788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7B28841-9BD8-4B0E-B5AD-EF700024DF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598"/>
          <a:stretch/>
        </p:blipFill>
        <p:spPr>
          <a:xfrm>
            <a:off x="5638800" y="5809921"/>
            <a:ext cx="2667000" cy="9883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DD5C43-1125-4C3A-B799-2407CF376A0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443"/>
          <a:stretch/>
        </p:blipFill>
        <p:spPr>
          <a:xfrm>
            <a:off x="5486701" y="4953740"/>
            <a:ext cx="3505200" cy="92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6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Review: Euler Paths and Circuits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25229"/>
                <a:ext cx="9144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graph.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Euler Path</a:t>
                </a:r>
                <a:r>
                  <a:rPr lang="zh-CN" altLang="en-US" sz="1000" b="1" dirty="0"/>
                  <a:t>欧拉路径</a:t>
                </a:r>
                <a:r>
                  <a:rPr lang="en-US" altLang="zh-CN" sz="2400" b="1" dirty="0"/>
                  <a:t>:</a:t>
                </a:r>
                <a:r>
                  <a:rPr lang="en-US" altLang="zh-CN" sz="2400" dirty="0"/>
                  <a:t> a simple path that traverses every edge 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Euler Circuit</a:t>
                </a:r>
                <a:r>
                  <a:rPr lang="zh-CN" altLang="en-US" sz="1000" b="1" dirty="0"/>
                  <a:t>欧拉回路</a:t>
                </a:r>
                <a:r>
                  <a:rPr lang="en-US" altLang="zh-CN" sz="2400" b="1" dirty="0"/>
                  <a:t>:</a:t>
                </a:r>
                <a:r>
                  <a:rPr lang="en-US" altLang="zh-CN" sz="2400" dirty="0"/>
                  <a:t> a simple circuit that traverses every edge 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. 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25229"/>
                <a:ext cx="914400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538" y="2684699"/>
            <a:ext cx="6040441" cy="171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102" y="4401899"/>
            <a:ext cx="5888161" cy="217512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976747" y="2525558"/>
            <a:ext cx="1880755" cy="1876343"/>
          </a:xfrm>
          <a:prstGeom prst="frame">
            <a:avLst>
              <a:gd name="adj1" fmla="val 89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4630880" y="2522092"/>
            <a:ext cx="2656736" cy="1879808"/>
          </a:xfrm>
          <a:prstGeom prst="frame">
            <a:avLst>
              <a:gd name="adj1" fmla="val 897"/>
            </a:avLst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2857502" y="4453855"/>
            <a:ext cx="2618509" cy="2175121"/>
          </a:xfrm>
          <a:prstGeom prst="frame">
            <a:avLst>
              <a:gd name="adj1" fmla="val 64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5649193" y="4675909"/>
            <a:ext cx="1458243" cy="1808018"/>
          </a:xfrm>
          <a:prstGeom prst="frame">
            <a:avLst>
              <a:gd name="adj1" fmla="val 644"/>
            </a:avLst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6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Planar Graph</a:t>
            </a:r>
            <a:endParaRPr lang="en-US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96424C-B808-4BD4-AB08-45BBE0931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998872"/>
            <a:ext cx="8001000" cy="51812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C4DF25-0704-4034-B2E4-1F9A0A013EF8}"/>
              </a:ext>
            </a:extLst>
          </p:cNvPr>
          <p:cNvSpPr/>
          <p:nvPr/>
        </p:nvSpPr>
        <p:spPr>
          <a:xfrm>
            <a:off x="571501" y="60960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graph may be planar even if it is usually drawn with crossings, because it may be possible to draw it in a different way without crossings.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AB1E12-6B21-483D-8354-0F508E57620C}"/>
              </a:ext>
            </a:extLst>
          </p:cNvPr>
          <p:cNvCxnSpPr>
            <a:cxnSpLocks/>
          </p:cNvCxnSpPr>
          <p:nvPr/>
        </p:nvCxnSpPr>
        <p:spPr>
          <a:xfrm flipV="1">
            <a:off x="2971800" y="5029200"/>
            <a:ext cx="1295400" cy="76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2B94BB-0762-43A1-B5A7-CB846F641737}"/>
              </a:ext>
            </a:extLst>
          </p:cNvPr>
          <p:cNvCxnSpPr/>
          <p:nvPr/>
        </p:nvCxnSpPr>
        <p:spPr>
          <a:xfrm>
            <a:off x="2971800" y="5791200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04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Nonplanar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41983"/>
                <a:ext cx="9144000" cy="5585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Jordan Curve Theorem: </a:t>
                </a:r>
                <a:r>
                  <a:rPr lang="en-US" altLang="zh-CN" sz="2400" dirty="0"/>
                  <a:t>E</a:t>
                </a:r>
                <a:r>
                  <a:rPr lang="en-US" sz="2400" dirty="0"/>
                  <a:t>very </a:t>
                </a:r>
                <a:r>
                  <a:rPr lang="en-US" sz="2400" b="1" dirty="0"/>
                  <a:t>simple closed planar curve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separates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  the plane into a bounded interior region and an unbounded exterior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  region. Any planar </a:t>
                </a:r>
                <a:r>
                  <a:rPr lang="en-US" altLang="zh-CN" sz="2400" dirty="0"/>
                  <a:t>curve connecting the two regions must intersect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</a:t>
                </a:r>
                <a:r>
                  <a:rPr lang="en-US" altLang="zh-CN" sz="2400" dirty="0"/>
                  <a:t> The bipartite graph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en-US" altLang="zh-CN" sz="2400" dirty="0"/>
                  <a:t> is not planar.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choose a simple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is a planar, then the circuit forms a simple closed planar curve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and the edges incident with them.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Intersection occurs (due to the Jordan curve Theorem).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1983"/>
                <a:ext cx="9144000" cy="558550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9" b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82" y="2948578"/>
            <a:ext cx="3299401" cy="209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129" y="2948578"/>
            <a:ext cx="1878120" cy="2022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4197" y="2934783"/>
            <a:ext cx="1979640" cy="20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3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Nonplanar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01785"/>
                <a:ext cx="91440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EXAMPLE: </a:t>
                </a:r>
                <a:r>
                  <a:rPr lang="en-US" altLang="zh-CN" sz="2400" dirty="0"/>
                  <a:t>The complete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dirty="0"/>
                  <a:t> is not planar.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01785"/>
                <a:ext cx="9144000" cy="47788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127" b="-24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15" y="1767050"/>
            <a:ext cx="2060857" cy="1656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304" y="1831811"/>
            <a:ext cx="2060857" cy="1576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459" y="1794668"/>
            <a:ext cx="2025325" cy="16116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6459" y="3605341"/>
            <a:ext cx="2096389" cy="1540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7619" y="3617127"/>
            <a:ext cx="2060857" cy="1522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/>
              <p:cNvSpPr txBox="1"/>
              <p:nvPr/>
            </p:nvSpPr>
            <p:spPr>
              <a:xfrm>
                <a:off x="1478" y="5189345"/>
                <a:ext cx="9144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is a simple closed curve in the planar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Every remaining edge is in the interior region or in the exterior region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at least one is in the interior region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No matter how you draw the remaining edges, crossing occurs.</a:t>
                </a:r>
              </a:p>
            </p:txBody>
          </p:sp>
        </mc:Choice>
        <mc:Fallback xmlns="">
          <p:sp>
            <p:nvSpPr>
              <p:cNvPr id="1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" y="5189345"/>
                <a:ext cx="9144000" cy="1323439"/>
              </a:xfrm>
              <a:prstGeom prst="rect">
                <a:avLst/>
              </a:prstGeom>
              <a:blipFill rotWithShape="0">
                <a:blip r:embed="rId9"/>
                <a:stretch>
                  <a:fillRect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55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Regions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51690"/>
                <a:ext cx="9144000" cy="2855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planar graph. Then the plane is divided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into several </a:t>
                </a:r>
                <a:r>
                  <a:rPr lang="en-US" altLang="zh-CN" sz="2400" b="1" dirty="0"/>
                  <a:t>regions</a:t>
                </a:r>
                <a:r>
                  <a:rPr lang="zh-CN" altLang="en-US" sz="1000" b="1" dirty="0"/>
                  <a:t>面</a:t>
                </a:r>
                <a:r>
                  <a:rPr lang="en-US" altLang="zh-CN" sz="2400" dirty="0"/>
                  <a:t> by the edges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infinite region is </a:t>
                </a:r>
                <a:r>
                  <a:rPr lang="en-US" altLang="zh-CN" sz="2000" b="1" dirty="0"/>
                  <a:t>exterior region</a:t>
                </a:r>
                <a:r>
                  <a:rPr lang="zh-CN" altLang="en-US" sz="1000" b="1" dirty="0"/>
                  <a:t>外部面</a:t>
                </a:r>
                <a:r>
                  <a:rPr lang="en-US" altLang="zh-CN" sz="2000" dirty="0"/>
                  <a:t>. The others are </a:t>
                </a:r>
                <a:r>
                  <a:rPr lang="en-US" altLang="zh-CN" sz="2000" b="1" dirty="0"/>
                  <a:t>interior regions</a:t>
                </a:r>
                <a:r>
                  <a:rPr lang="zh-CN" altLang="en-US" sz="1000" b="1" dirty="0"/>
                  <a:t>内部面</a:t>
                </a:r>
                <a:r>
                  <a:rPr lang="en-US" altLang="zh-CN" sz="20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</a:t>
                </a:r>
                <a:r>
                  <a:rPr lang="en-US" altLang="zh-CN" sz="2000" b="1" dirty="0"/>
                  <a:t>boundary</a:t>
                </a:r>
                <a:r>
                  <a:rPr lang="zh-CN" altLang="en-US" sz="1000" b="1" dirty="0"/>
                  <a:t>边界</a:t>
                </a:r>
                <a:r>
                  <a:rPr lang="en-US" altLang="zh-CN" sz="1000" dirty="0"/>
                  <a:t> </a:t>
                </a:r>
                <a:r>
                  <a:rPr lang="en-US" altLang="zh-CN" sz="2000" dirty="0"/>
                  <a:t>of a region is a subset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</a:t>
                </a:r>
                <a:r>
                  <a:rPr lang="en-US" altLang="zh-CN" sz="2000" b="1" dirty="0"/>
                  <a:t>degree</a:t>
                </a:r>
                <a:r>
                  <a:rPr lang="zh-CN" altLang="en-US" sz="1000" b="1" dirty="0"/>
                  <a:t>度数</a:t>
                </a:r>
                <a:r>
                  <a:rPr lang="en-US" altLang="zh-CN" sz="1000" b="1" dirty="0"/>
                  <a:t> </a:t>
                </a:r>
                <a:r>
                  <a:rPr lang="en-US" altLang="zh-CN" sz="2000" dirty="0"/>
                  <a:t>of a region is the number of edges on its boundary.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If an edge is shared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, then it contributes 1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If an edge is on the boundary of a single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then it contributes 2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1690"/>
                <a:ext cx="9144000" cy="285501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14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365643" y="3986075"/>
            <a:ext cx="1296140" cy="976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 rot="1644768">
            <a:off x="442366" y="4891594"/>
            <a:ext cx="1225118" cy="13849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916726">
            <a:off x="2258017" y="4884230"/>
            <a:ext cx="1706527" cy="108369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4"/>
          </p:cNvCxnSpPr>
          <p:nvPr/>
        </p:nvCxnSpPr>
        <p:spPr>
          <a:xfrm flipH="1" flipV="1">
            <a:off x="3284702" y="5516880"/>
            <a:ext cx="506899" cy="656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16741" y="4335846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41" y="4335846"/>
                <a:ext cx="29841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8367" r="-61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>
            <a:stCxn id="4" idx="1"/>
            <a:endCxn id="4" idx="3"/>
          </p:cNvCxnSpPr>
          <p:nvPr/>
        </p:nvCxnSpPr>
        <p:spPr>
          <a:xfrm>
            <a:off x="511149" y="5302032"/>
            <a:ext cx="1087552" cy="564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19756" y="5163532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56" y="5163532"/>
                <a:ext cx="3037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000" r="-6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7974" y="5663557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74" y="5663557"/>
                <a:ext cx="30373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4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97124" y="5426076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124" y="5426076"/>
                <a:ext cx="30373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000" r="-6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77374" y="593343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374" y="5933431"/>
                <a:ext cx="30373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8000" r="-6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35085" y="3768290"/>
                <a:ext cx="5308916" cy="301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The plane is divided into 5 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 is the exterior region</a:t>
                </a:r>
                <a:endParaRPr lang="en-US" sz="16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 are interior regions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The boundary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accent5">
                        <a:lumMod val="50000"/>
                      </a:schemeClr>
                    </a:solidFill>
                  </a:rPr>
                  <a:t>There are 4 edges on the boundary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=1+1+1+2=5</m:t>
                    </m:r>
                  </m:oMath>
                </a14:m>
                <a:r>
                  <a:rPr lang="en-US" b="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solidFill>
                      <a:schemeClr val="accent5">
                        <a:lumMod val="50000"/>
                      </a:schemeClr>
                    </a:solidFill>
                  </a:rPr>
                  <a:t>because one of the edges contribute 2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=11,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085" y="3768290"/>
                <a:ext cx="5308916" cy="3010055"/>
              </a:xfrm>
              <a:prstGeom prst="rect">
                <a:avLst/>
              </a:prstGeom>
              <a:blipFill rotWithShape="0">
                <a:blip r:embed="rId9"/>
                <a:stretch>
                  <a:fillRect l="-689" r="-574" b="-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42908" y="376604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08" y="3766046"/>
                <a:ext cx="18678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698176" y="376604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176" y="3766046"/>
                <a:ext cx="18678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98176" y="4790802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176" y="4790802"/>
                <a:ext cx="16600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42908" y="4790802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08" y="4790802"/>
                <a:ext cx="19325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1250" r="-2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12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Review: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487362"/>
                <a:ext cx="9144000" cy="398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ALGORITHM (</a:t>
                </a:r>
                <a:r>
                  <a:rPr lang="en-US" sz="2400" b="1" dirty="0" err="1"/>
                  <a:t>Hierholzer</a:t>
                </a:r>
                <a:r>
                  <a:rPr lang="en-US" sz="2400" b="1" dirty="0"/>
                  <a:t>)</a:t>
                </a:r>
                <a:r>
                  <a:rPr lang="en-US" altLang="zh-CN" sz="2400" b="1" dirty="0"/>
                  <a:t>: 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Input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a connected multigraph,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2|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Output</a:t>
                </a:r>
                <a:r>
                  <a:rPr lang="en-US" altLang="zh-CN" sz="2400" dirty="0"/>
                  <a:t>: an Euler circuit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𝐜𝐢𝐫𝐜𝐮𝐢𝐭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:=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circuit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𝐜𝐢𝐫𝐜𝐮𝐢𝐭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isolated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vertices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while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has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edges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𝐬𝐮𝐛𝐜𝐢𝐫𝐜𝐮𝐢𝐭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circuit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intersects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𝐜𝐢𝐫𝐜𝐮𝐢𝐭</m:t>
                    </m:r>
                  </m:oMath>
                </a14:m>
                <a:endParaRPr lang="en-US" altLang="zh-CN" sz="2000" b="1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𝐬𝐮𝐛𝐜𝐢𝐫𝐜𝐮𝐢𝐭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isolated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vertices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𝐜𝐢𝐫𝐜𝐮𝐢𝐭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𝐜𝐢𝐫𝐜𝐮𝐢𝐭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 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𝐬𝐮𝐛𝐜𝐢𝐫𝐜𝐮𝐢𝐭</m:t>
                    </m:r>
                  </m:oMath>
                </a14:m>
                <a:endParaRPr lang="en-US" altLang="zh-CN" sz="2000" b="1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return</m:t>
                    </m:r>
                  </m:oMath>
                </a14:m>
                <a:r>
                  <a:rPr lang="en-US" altLang="zh-CN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𝐜𝐢𝐫𝐜𝐮𝐢𝐭</m:t>
                    </m:r>
                  </m:oMath>
                </a14:m>
                <a:endParaRPr lang="en-US" altLang="zh-CN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7362"/>
                <a:ext cx="9144000" cy="398185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3" b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7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Hamilton Paths and Circuits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40008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graph.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Hamilton Path</a:t>
                </a:r>
                <a:r>
                  <a:rPr lang="en-US" altLang="zh-CN" sz="2400" dirty="0"/>
                  <a:t>: A </a:t>
                </a:r>
                <a:r>
                  <a:rPr lang="en-US" altLang="zh-CN" sz="2400" b="1" dirty="0"/>
                  <a:t>simple path </a:t>
                </a:r>
                <a:r>
                  <a:rPr lang="en-US" altLang="zh-CN" sz="2400" dirty="0"/>
                  <a:t>that passes through every vertex exactly once.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Hamilton Circuit: </a:t>
                </a:r>
                <a:r>
                  <a:rPr lang="en-US" altLang="zh-CN" sz="2400" dirty="0"/>
                  <a:t>A </a:t>
                </a:r>
                <a:r>
                  <a:rPr lang="en-US" altLang="zh-CN" sz="2400" b="1" dirty="0"/>
                  <a:t>simple circuit </a:t>
                </a:r>
                <a:r>
                  <a:rPr lang="en-US" altLang="zh-CN" sz="2400" dirty="0"/>
                  <a:t>that passes through every vertex exactly once.  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00080"/>
                <a:ext cx="9144000" cy="2308324"/>
              </a:xfrm>
              <a:prstGeom prst="rect">
                <a:avLst/>
              </a:prstGeom>
              <a:blipFill>
                <a:blip r:embed="rId3"/>
                <a:stretch>
                  <a:fillRect l="-1000" t="-265"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8" y="3708404"/>
            <a:ext cx="1382880" cy="1342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74" y="3692013"/>
            <a:ext cx="1076789" cy="1576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122" y="3888419"/>
            <a:ext cx="984666" cy="11807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1968" y="3919283"/>
            <a:ext cx="2559170" cy="11867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5636" y="5301568"/>
            <a:ext cx="147296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√ Hamilton path</a:t>
            </a:r>
          </a:p>
          <a:p>
            <a:r>
              <a:rPr lang="en-US" sz="1600" dirty="0"/>
              <a:t>√ Hamilton circuit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70409" y="5301568"/>
            <a:ext cx="147296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√ Hamilton path</a:t>
            </a:r>
          </a:p>
          <a:p>
            <a:r>
              <a:rPr lang="en-US" sz="1600" dirty="0"/>
              <a:t>√ Hamilton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67528" y="5301568"/>
                <a:ext cx="1469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√ Hamilton path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/>
                  <a:t>Hamilton circuit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528" y="5301568"/>
                <a:ext cx="1469761" cy="492443"/>
              </a:xfrm>
              <a:prstGeom prst="rect">
                <a:avLst/>
              </a:prstGeom>
              <a:blipFill rotWithShape="0">
                <a:blip r:embed="rId8"/>
                <a:stretch>
                  <a:fillRect l="-8264" t="-13750" r="-78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606184" y="5301568"/>
                <a:ext cx="15146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600" dirty="0"/>
                  <a:t> Hamilton path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1600" dirty="0"/>
                  <a:t>Hamilton circuit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184" y="5301568"/>
                <a:ext cx="1514645" cy="492443"/>
              </a:xfrm>
              <a:prstGeom prst="rect">
                <a:avLst/>
              </a:prstGeom>
              <a:blipFill rotWithShape="0">
                <a:blip r:embed="rId9"/>
                <a:stretch>
                  <a:fillRect l="-4032" t="-13750" r="-766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9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Hamilton  Circuits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401694"/>
                <a:ext cx="9144000" cy="4819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Determine if there is a Hamilton circuit in a given graph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zh-CN" sz="2400" b="1" dirty="0"/>
                  <a:t>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This problem is NP-Complete. //that means very difficult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Necessary conditions on Hamilton circuit.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/>
                  <a:t> has a vertex of degree 1, 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/>
                  <a:t> cannot have a Hamilton circuit.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/>
                  <a:t> has a vertex of degree 2, then a Hamilton circuit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/>
                  <a:t> traverses both edges.</a:t>
                </a:r>
                <a:endParaRPr lang="en-US" altLang="zh-CN" sz="2400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Sufficient conditions on Hamilton circuit.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Ore’s Theorem: </a:t>
                </a:r>
                <a:r>
                  <a:rPr lang="en-US" altLang="zh-CN" sz="20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be a simple graph of order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zh-CN" sz="2000" dirty="0"/>
                  <a:t>.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 err="1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000" dirty="0"/>
                  <a:t>, then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/>
                  <a:t> has a Hamilton circuit.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Dirac’s Theorem: </a:t>
                </a:r>
                <a:r>
                  <a:rPr lang="en-US" altLang="zh-CN" sz="2000" dirty="0"/>
                  <a:t>Let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be a simple graph of order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≥3.</m:t>
                    </m:r>
                  </m:oMath>
                </a14:m>
                <a:r>
                  <a:rPr lang="en-US" altLang="zh-CN" sz="2000" b="1" dirty="0"/>
                  <a:t> </a:t>
                </a:r>
                <a:r>
                  <a:rPr lang="en-US" altLang="zh-CN" sz="2000" dirty="0"/>
                  <a:t>If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sz="2000" dirty="0"/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000" dirty="0"/>
                  <a:t>, then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/>
                  <a:t> has a Hamilton circuit.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This is a corollary of Ore’s Theorem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/2⇒∀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01694"/>
                <a:ext cx="9144000" cy="481978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6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0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polygon&#10;&#10;Description automatically generated">
            <a:extLst>
              <a:ext uri="{FF2B5EF4-FFF2-40B4-BE49-F238E27FC236}">
                <a16:creationId xmlns:a16="http://schemas.microsoft.com/office/drawing/2014/main" id="{46092781-666F-5F42-9108-5D273A2A39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4" y="3124200"/>
            <a:ext cx="4436580" cy="2798585"/>
          </a:xfrm>
          <a:prstGeom prst="rect">
            <a:avLst/>
          </a:prstGeom>
        </p:spPr>
      </p:pic>
      <p:pic>
        <p:nvPicPr>
          <p:cNvPr id="11" name="Picture 10" descr="A blue ferris wheel&#10;&#10;Description automatically generated with low confidence">
            <a:extLst>
              <a:ext uri="{FF2B5EF4-FFF2-40B4-BE49-F238E27FC236}">
                <a16:creationId xmlns:a16="http://schemas.microsoft.com/office/drawing/2014/main" id="{7CA68FA0-F32E-5249-812E-685085AFB5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75" y="3124200"/>
            <a:ext cx="4153452" cy="27308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3249-8907-46B7-9A40-AC6C02F23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(sufficient condition)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2D8444-35AE-4205-ABCF-AB171299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Hamilton  Circuits</a:t>
            </a:r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AAEEC2-CB15-4480-B614-6A62ECE5ADB9}"/>
              </a:ext>
            </a:extLst>
          </p:cNvPr>
          <p:cNvCxnSpPr/>
          <p:nvPr/>
        </p:nvCxnSpPr>
        <p:spPr>
          <a:xfrm flipV="1">
            <a:off x="4800600" y="3276600"/>
            <a:ext cx="6858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D3A43E-0315-4B7C-A03B-25C5CF5D07ED}"/>
              </a:ext>
            </a:extLst>
          </p:cNvPr>
          <p:cNvCxnSpPr>
            <a:cxnSpLocks/>
          </p:cNvCxnSpPr>
          <p:nvPr/>
        </p:nvCxnSpPr>
        <p:spPr>
          <a:xfrm flipH="1">
            <a:off x="5410200" y="3276600"/>
            <a:ext cx="152400" cy="1905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61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polygon&#10;&#10;Description automatically generated">
            <a:extLst>
              <a:ext uri="{FF2B5EF4-FFF2-40B4-BE49-F238E27FC236}">
                <a16:creationId xmlns:a16="http://schemas.microsoft.com/office/drawing/2014/main" id="{D0ADC179-68B9-7840-9DD5-EBC5D1E1A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1335885"/>
            <a:ext cx="5537200" cy="19431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2E4F438-AF59-7641-8F2F-22AE90567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3306694"/>
            <a:ext cx="7188200" cy="2603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389B354-3DB5-405B-9E3B-8B692BC6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Hamilton  Circuits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915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CDF7-5D39-0B42-98F9-DF16851D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latin typeface="+mn-lt"/>
              </a:rPr>
              <a:t>Shortest Path Problem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0D3909-7D58-464D-9843-A80B4450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0" y="914400"/>
            <a:ext cx="8549059" cy="559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CDF7-5D39-0B42-98F9-DF16851D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latin typeface="+mn-lt"/>
              </a:rPr>
              <a:t>Shortest Path Problem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FF801-640B-4862-8690-AF38B1798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014140"/>
            <a:ext cx="8583689" cy="538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66717</TotalTime>
  <Words>1014</Words>
  <Application>Microsoft Office PowerPoint</Application>
  <PresentationFormat>On-screen Show (4:3)</PresentationFormat>
  <Paragraphs>138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宋体</vt:lpstr>
      <vt:lpstr>Arial</vt:lpstr>
      <vt:lpstr>Calibri</vt:lpstr>
      <vt:lpstr>Cambria Math</vt:lpstr>
      <vt:lpstr>Office Theme</vt:lpstr>
      <vt:lpstr>Discrete Mathematics: Lecture 26 Part IV. Graph Theory  Hamilton Paths and Circuits, Shortest Paths and Djikstra’s Algorithm, Traveling Salesperson Problem, Planar Graph, Euler’s Formula </vt:lpstr>
      <vt:lpstr>Review: Euler Paths and Circuits</vt:lpstr>
      <vt:lpstr>Review: Construction</vt:lpstr>
      <vt:lpstr>Hamilton Paths and Circuits</vt:lpstr>
      <vt:lpstr>Hamilton  Circuits</vt:lpstr>
      <vt:lpstr>Hamilton  Circuits</vt:lpstr>
      <vt:lpstr>Hamilton  Circuits</vt:lpstr>
      <vt:lpstr>Shortest Path Problem </vt:lpstr>
      <vt:lpstr>Shortest Path Problem </vt:lpstr>
      <vt:lpstr>Shortest Path Problem </vt:lpstr>
      <vt:lpstr>Shortest Path Problem </vt:lpstr>
      <vt:lpstr>Djikstra’s Algorithm </vt:lpstr>
      <vt:lpstr>Djikstra’s Algorithm </vt:lpstr>
      <vt:lpstr>Djikstra’s Algorithm </vt:lpstr>
      <vt:lpstr>Djikstra’s Algorithm </vt:lpstr>
      <vt:lpstr>Djikstra’s Algorithm </vt:lpstr>
      <vt:lpstr>Traveling Salesperson Problem </vt:lpstr>
      <vt:lpstr>Traveling Salesperson Problem </vt:lpstr>
      <vt:lpstr>Planar Graph</vt:lpstr>
      <vt:lpstr>Planar Graph</vt:lpstr>
      <vt:lpstr>Nonplanar Graph</vt:lpstr>
      <vt:lpstr>Nonplanar Graph</vt:lpstr>
      <vt:lpstr>Regions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Xuming He</cp:lastModifiedBy>
  <cp:revision>2107</cp:revision>
  <cp:lastPrinted>2018-05-13T04:38:03Z</cp:lastPrinted>
  <dcterms:created xsi:type="dcterms:W3CDTF">2014-04-06T04:43:09Z</dcterms:created>
  <dcterms:modified xsi:type="dcterms:W3CDTF">2024-05-29T07:20:41Z</dcterms:modified>
</cp:coreProperties>
</file>