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004" r:id="rId2"/>
    <p:sldId id="337" r:id="rId3"/>
    <p:sldId id="1083" r:id="rId4"/>
    <p:sldId id="1094" r:id="rId5"/>
    <p:sldId id="1086" r:id="rId6"/>
    <p:sldId id="1089" r:id="rId7"/>
    <p:sldId id="283" r:id="rId8"/>
    <p:sldId id="264" r:id="rId9"/>
    <p:sldId id="265" r:id="rId10"/>
    <p:sldId id="266" r:id="rId11"/>
    <p:sldId id="1053" r:id="rId12"/>
    <p:sldId id="1090" r:id="rId13"/>
    <p:sldId id="1091" r:id="rId14"/>
    <p:sldId id="1092" r:id="rId15"/>
    <p:sldId id="1093" r:id="rId16"/>
    <p:sldId id="1054" r:id="rId17"/>
    <p:sldId id="302" r:id="rId18"/>
    <p:sldId id="286" r:id="rId19"/>
    <p:sldId id="287" r:id="rId20"/>
    <p:sldId id="289" r:id="rId21"/>
    <p:sldId id="1057" r:id="rId22"/>
    <p:sldId id="1055" r:id="rId23"/>
    <p:sldId id="1056" r:id="rId2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237" autoAdjust="0"/>
    <p:restoredTop sz="92347" autoAdjust="0"/>
  </p:normalViewPr>
  <p:slideViewPr>
    <p:cSldViewPr>
      <p:cViewPr varScale="1">
        <p:scale>
          <a:sx n="121" d="100"/>
          <a:sy n="121" d="100"/>
        </p:scale>
        <p:origin x="1229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1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658926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1" y="6658926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75" y="630238"/>
            <a:ext cx="2276475" cy="1706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8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91113" y="671513"/>
            <a:ext cx="2417762" cy="1814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82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91113" y="671513"/>
            <a:ext cx="2417762" cy="1814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88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91113" y="671513"/>
            <a:ext cx="2417762" cy="1814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61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91113" y="671513"/>
            <a:ext cx="2417762" cy="1814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9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56250" y="649288"/>
            <a:ext cx="2346325" cy="1760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56250" y="649288"/>
            <a:ext cx="2346325" cy="1760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7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56250" y="649288"/>
            <a:ext cx="2346325" cy="1760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56250" y="649288"/>
            <a:ext cx="2346325" cy="1760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9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56250" y="649288"/>
            <a:ext cx="2346325" cy="1760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6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56250" y="649288"/>
            <a:ext cx="2346325" cy="1760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63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56250" y="649288"/>
            <a:ext cx="2346325" cy="1760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56250" y="649288"/>
            <a:ext cx="2346325" cy="1760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8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920.png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3" Type="http://schemas.openxmlformats.org/officeDocument/2006/relationships/image" Target="../media/image950.png"/><Relationship Id="rId7" Type="http://schemas.openxmlformats.org/officeDocument/2006/relationships/image" Target="../media/image9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0.png"/><Relationship Id="rId11" Type="http://schemas.openxmlformats.org/officeDocument/2006/relationships/image" Target="../media/image1030.png"/><Relationship Id="rId5" Type="http://schemas.openxmlformats.org/officeDocument/2006/relationships/image" Target="../media/image970.png"/><Relationship Id="rId10" Type="http://schemas.openxmlformats.org/officeDocument/2006/relationships/image" Target="../media/image1020.png"/><Relationship Id="rId4" Type="http://schemas.openxmlformats.org/officeDocument/2006/relationships/image" Target="../media/image28.emf"/><Relationship Id="rId9" Type="http://schemas.openxmlformats.org/officeDocument/2006/relationships/image" Target="../media/image10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10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0.png"/><Relationship Id="rId5" Type="http://schemas.openxmlformats.org/officeDocument/2006/relationships/image" Target="../media/image1060.png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0.png"/><Relationship Id="rId13" Type="http://schemas.openxmlformats.org/officeDocument/2006/relationships/image" Target="../media/image2502.png"/><Relationship Id="rId3" Type="http://schemas.openxmlformats.org/officeDocument/2006/relationships/image" Target="../media/image1500.png"/><Relationship Id="rId7" Type="http://schemas.openxmlformats.org/officeDocument/2006/relationships/image" Target="../media/image1900.png"/><Relationship Id="rId12" Type="http://schemas.openxmlformats.org/officeDocument/2006/relationships/image" Target="../media/image24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1.png"/><Relationship Id="rId11" Type="http://schemas.openxmlformats.org/officeDocument/2006/relationships/image" Target="../media/image2300.png"/><Relationship Id="rId5" Type="http://schemas.openxmlformats.org/officeDocument/2006/relationships/image" Target="../media/image1700.png"/><Relationship Id="rId10" Type="http://schemas.openxmlformats.org/officeDocument/2006/relationships/image" Target="../media/image220.png"/><Relationship Id="rId4" Type="http://schemas.openxmlformats.org/officeDocument/2006/relationships/image" Target="../media/image1601.png"/><Relationship Id="rId9" Type="http://schemas.openxmlformats.org/officeDocument/2006/relationships/image" Target="../media/image6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8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2175"/>
            <a:ext cx="9144000" cy="2308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Discrete Mathematics: </a:t>
            </a:r>
            <a:r>
              <a:rPr lang="en-US" altLang="zh-CN" sz="3600"/>
              <a:t>Lecture 27</a:t>
            </a:r>
            <a:br>
              <a:rPr lang="en-US" altLang="zh-CN" sz="3600" dirty="0"/>
            </a:br>
            <a:r>
              <a:rPr lang="en-US" altLang="zh-CN" sz="2400" dirty="0">
                <a:solidFill>
                  <a:srgbClr val="0000CC"/>
                </a:solidFill>
              </a:rPr>
              <a:t>Part IV. Graph Theory</a:t>
            </a:r>
            <a:r>
              <a:rPr lang="en-US" altLang="zh-CN" sz="2000" dirty="0">
                <a:solidFill>
                  <a:srgbClr val="0000CC"/>
                </a:solidFill>
              </a:rPr>
              <a:t> </a:t>
            </a:r>
            <a:br>
              <a:rPr lang="en-US" altLang="zh-CN" sz="2000" dirty="0">
                <a:solidFill>
                  <a:srgbClr val="0000CC"/>
                </a:solidFill>
              </a:rPr>
            </a:br>
            <a:r>
              <a:rPr lang="en-US" altLang="zh-CN" sz="2200" dirty="0">
                <a:solidFill>
                  <a:srgbClr val="0000CC"/>
                </a:solidFill>
              </a:rPr>
              <a:t>Euler’s Formula</a:t>
            </a:r>
            <a:r>
              <a:rPr lang="en-US" altLang="zh-CN" sz="2000" dirty="0">
                <a:solidFill>
                  <a:srgbClr val="0000CC"/>
                </a:solidFill>
              </a:rPr>
              <a:t>, </a:t>
            </a:r>
            <a:r>
              <a:rPr lang="en-US" altLang="zh-CN" sz="2200" dirty="0">
                <a:solidFill>
                  <a:srgbClr val="0000CC"/>
                </a:solidFill>
              </a:rPr>
              <a:t>Homeomorphic, </a:t>
            </a:r>
            <a:r>
              <a:rPr lang="en-US" altLang="zh-CN" sz="2200" dirty="0" err="1">
                <a:solidFill>
                  <a:srgbClr val="0000CC"/>
                </a:solidFill>
              </a:rPr>
              <a:t>Kuratowski's</a:t>
            </a:r>
            <a:r>
              <a:rPr lang="en-US" altLang="zh-CN" sz="2200" dirty="0">
                <a:solidFill>
                  <a:srgbClr val="0000CC"/>
                </a:solidFill>
              </a:rPr>
              <a:t> Theorem, Graph Coloring</a:t>
            </a:r>
            <a:endParaRPr lang="en-US" sz="1050" dirty="0">
              <a:solidFill>
                <a:srgbClr val="0000CC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-76200" y="3581400"/>
            <a:ext cx="9220200" cy="230822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Xuming He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Associate Professor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ShanghaiTech</a:t>
            </a:r>
            <a:r>
              <a:rPr lang="en-US" sz="2400" dirty="0">
                <a:solidFill>
                  <a:schemeClr val="tx1"/>
                </a:solidFill>
              </a:rPr>
              <a:t> University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Spring Semester, 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197D46-725E-41C5-AB09-1E413256CB03}"/>
              </a:ext>
            </a:extLst>
          </p:cNvPr>
          <p:cNvSpPr/>
          <p:nvPr/>
        </p:nvSpPr>
        <p:spPr>
          <a:xfrm>
            <a:off x="457200" y="6172200"/>
            <a:ext cx="4771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Notes by Prof. </a:t>
            </a:r>
            <a:r>
              <a:rPr lang="en-US" dirty="0" err="1"/>
              <a:t>Liangfeng</a:t>
            </a:r>
            <a:r>
              <a:rPr lang="en-US" dirty="0"/>
              <a:t> Zhang &amp; </a:t>
            </a:r>
            <a:r>
              <a:rPr lang="en-US" dirty="0" err="1"/>
              <a:t>Noemie</a:t>
            </a:r>
            <a:r>
              <a:rPr lang="en-US" dirty="0"/>
              <a:t> </a:t>
            </a:r>
            <a:r>
              <a:rPr lang="en-US" dirty="0" err="1"/>
              <a:t>Legout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+mn-lt"/>
              </a:rPr>
              <a:t>Kuratowski's</a:t>
            </a:r>
            <a:r>
              <a:rPr lang="en-US" dirty="0">
                <a:latin typeface="+mn-lt"/>
              </a:rPr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87888"/>
                <a:ext cx="9144000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A graph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b="1" dirty="0"/>
                  <a:t>nonplanar</a:t>
                </a:r>
                <a:r>
                  <a:rPr lang="en-US" altLang="zh-CN" sz="2400" dirty="0"/>
                  <a:t> if and only if it has a subgraph </a:t>
                </a:r>
              </a:p>
              <a:p>
                <a:pPr marL="0" lvl="1"/>
                <a:r>
                  <a:rPr lang="en-US" altLang="zh-CN" sz="2400" dirty="0"/>
                  <a:t>        </a:t>
                </a:r>
                <a:r>
                  <a:rPr lang="en-US" altLang="zh-CN" sz="2400" dirty="0" err="1"/>
                  <a:t>homeomorphic</a:t>
                </a:r>
                <a:r>
                  <a:rPr lang="en-US" altLang="zh-CN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altLang="zh-CN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7888"/>
                <a:ext cx="9144000" cy="847220"/>
              </a:xfrm>
              <a:prstGeom prst="rect">
                <a:avLst/>
              </a:prstGeom>
              <a:blipFill>
                <a:blip r:embed="rId3"/>
                <a:stretch>
                  <a:fillRect l="-1000" t="-5755" b="-1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4"/>
          <p:cNvSpPr txBox="1"/>
          <p:nvPr/>
        </p:nvSpPr>
        <p:spPr>
          <a:xfrm>
            <a:off x="0" y="24737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b="1" dirty="0"/>
              <a:t>EXAMPLE: </a:t>
            </a:r>
            <a:r>
              <a:rPr lang="en-US" altLang="zh-CN" sz="2400" dirty="0"/>
              <a:t>The following graph is nonplanar.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79" y="2940855"/>
            <a:ext cx="5234526" cy="14756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87" y="4424023"/>
            <a:ext cx="5275157" cy="1607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284068" y="3419855"/>
                <a:ext cx="242218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There is a subgraph </a:t>
                </a:r>
              </a:p>
              <a:p>
                <a:r>
                  <a:rPr lang="en-US" dirty="0" err="1">
                    <a:solidFill>
                      <a:schemeClr val="accent5">
                        <a:lumMod val="50000"/>
                      </a:schemeClr>
                    </a:solidFill>
                  </a:rPr>
                  <a:t>homoemorphic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068" y="3419855"/>
                <a:ext cx="2422188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6045" t="-14286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80826" y="4875765"/>
                <a:ext cx="2422188" cy="566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There is a subgraph </a:t>
                </a:r>
              </a:p>
              <a:p>
                <a:r>
                  <a:rPr lang="en-US" dirty="0" err="1">
                    <a:solidFill>
                      <a:schemeClr val="accent5">
                        <a:lumMod val="50000"/>
                      </a:schemeClr>
                    </a:solidFill>
                  </a:rPr>
                  <a:t>homoemorphic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826" y="4875765"/>
                <a:ext cx="2422188" cy="566181"/>
              </a:xfrm>
              <a:prstGeom prst="rect">
                <a:avLst/>
              </a:prstGeom>
              <a:blipFill rotWithShape="0">
                <a:blip r:embed="rId7"/>
                <a:stretch>
                  <a:fillRect l="-5779" t="-13978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D267-9E65-40BA-9BC8-CC18F8A1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602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Dual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DA5D-2CF9-46E4-9551-32977611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7750E-4E9D-4EAA-96AE-562758A9D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96"/>
          <a:stretch/>
        </p:blipFill>
        <p:spPr>
          <a:xfrm>
            <a:off x="533400" y="1026639"/>
            <a:ext cx="8179009" cy="552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3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D267-9E65-40BA-9BC8-CC18F8A1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602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Dual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DA5D-2CF9-46E4-9551-32977611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59021"/>
            <a:ext cx="8229600" cy="4525963"/>
          </a:xfrm>
        </p:spPr>
        <p:txBody>
          <a:bodyPr/>
          <a:lstStyle/>
          <a:p>
            <a:r>
              <a:rPr lang="en-US" dirty="0"/>
              <a:t>Properties of dual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0DE2C-4BE7-4C38-8B2D-1E887C05D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162800" cy="41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2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D267-9E65-40BA-9BC8-CC18F8A1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602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Dual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DA5D-2CF9-46E4-9551-32977611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59021"/>
            <a:ext cx="8229600" cy="4525963"/>
          </a:xfrm>
        </p:spPr>
        <p:txBody>
          <a:bodyPr/>
          <a:lstStyle/>
          <a:p>
            <a:r>
              <a:rPr lang="en-US" dirty="0"/>
              <a:t>Properties of dual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D462C-0D04-49F8-9252-A4508B446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54" y="1981200"/>
            <a:ext cx="720664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9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D267-9E65-40BA-9BC8-CC18F8A1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602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Dual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DA5D-2CF9-46E4-9551-32977611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59021"/>
            <a:ext cx="8229600" cy="4525963"/>
          </a:xfrm>
        </p:spPr>
        <p:txBody>
          <a:bodyPr/>
          <a:lstStyle/>
          <a:p>
            <a:r>
              <a:rPr lang="en-US" dirty="0"/>
              <a:t>Properties of dual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0A6C0-642E-4644-B37E-B6F8B8E4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5" y="1752600"/>
            <a:ext cx="7924800" cy="47835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9CFAF8-8932-47DD-8F17-73E19135EC40}"/>
              </a:ext>
            </a:extLst>
          </p:cNvPr>
          <p:cNvSpPr/>
          <p:nvPr/>
        </p:nvSpPr>
        <p:spPr>
          <a:xfrm>
            <a:off x="762000" y="3124200"/>
            <a:ext cx="7696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D15D0-D163-43DB-887D-73A1302B2F6B}"/>
              </a:ext>
            </a:extLst>
          </p:cNvPr>
          <p:cNvSpPr/>
          <p:nvPr/>
        </p:nvSpPr>
        <p:spPr>
          <a:xfrm>
            <a:off x="685799" y="4520676"/>
            <a:ext cx="7862455" cy="1956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4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D267-9E65-40BA-9BC8-CC18F8A1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602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Dual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DA5D-2CF9-46E4-9551-32977611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59021"/>
            <a:ext cx="8229600" cy="4525963"/>
          </a:xfrm>
        </p:spPr>
        <p:txBody>
          <a:bodyPr/>
          <a:lstStyle/>
          <a:p>
            <a:r>
              <a:rPr lang="en-US" dirty="0"/>
              <a:t>Properties of dual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0A6C0-642E-4644-B37E-B6F8B8E4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5" y="1752600"/>
            <a:ext cx="7924800" cy="47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5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D267-9E65-40BA-9BC8-CC18F8A1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602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Coloring 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DA5D-2CF9-46E4-9551-32977611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95B3F-64C4-4F06-BBAB-55CA131A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5" y="6126163"/>
            <a:ext cx="6705600" cy="352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5C03C6-37B4-4E88-AFAD-A626568A1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38978"/>
            <a:ext cx="3030609" cy="2339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5891A8-30D5-49B2-8233-A576B46377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159021"/>
            <a:ext cx="2444314" cy="2215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E71943-9E27-429F-85DA-E40D9F93F6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4" y="3738615"/>
            <a:ext cx="2355424" cy="21905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EF5537-B6A8-4F88-AB76-C9161F97E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49" y="3773208"/>
            <a:ext cx="2413211" cy="21905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AC9D15-5E68-4FDF-BF1D-CD17A99EFB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488" y="3860291"/>
            <a:ext cx="2313226" cy="210346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13882B-1343-480E-88FE-4DF8906E8C17}"/>
              </a:ext>
            </a:extLst>
          </p:cNvPr>
          <p:cNvCxnSpPr/>
          <p:nvPr/>
        </p:nvCxnSpPr>
        <p:spPr>
          <a:xfrm>
            <a:off x="4419600" y="230880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AFF1CD-2B01-489D-B312-07ED917FD884}"/>
              </a:ext>
            </a:extLst>
          </p:cNvPr>
          <p:cNvCxnSpPr/>
          <p:nvPr/>
        </p:nvCxnSpPr>
        <p:spPr>
          <a:xfrm>
            <a:off x="2922049" y="493925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03F9DA-2C5A-473A-868A-1E84458CBC89}"/>
              </a:ext>
            </a:extLst>
          </p:cNvPr>
          <p:cNvCxnSpPr/>
          <p:nvPr/>
        </p:nvCxnSpPr>
        <p:spPr>
          <a:xfrm>
            <a:off x="5916374" y="493925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1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Graph Coloring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22912"/>
                <a:ext cx="9144000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simple graph. A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400" b="1" dirty="0"/>
                  <a:t>-coloring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1000" dirty="0"/>
                  <a:t>-</a:t>
                </a:r>
                <a:r>
                  <a:rPr lang="zh-CN" altLang="en-US" sz="1000" dirty="0"/>
                  <a:t>着色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map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whenever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chromatic number (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/>
                  <a:t>)</a:t>
                </a:r>
                <a:r>
                  <a:rPr lang="zh-CN" altLang="en-US" sz="1000" b="1" dirty="0"/>
                  <a:t>色数</a:t>
                </a:r>
                <a:r>
                  <a:rPr lang="en-US" altLang="zh-CN" sz="2400" b="1" dirty="0"/>
                  <a:t>:</a:t>
                </a:r>
                <a:r>
                  <a:rPr lang="en-US" altLang="zh-CN" sz="2400" dirty="0"/>
                  <a:t> the least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s.t.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has a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-coloring.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22912"/>
                <a:ext cx="9144000" cy="142192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29" r="-333" b="-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14775" y="4904101"/>
                <a:ext cx="966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775" y="4904101"/>
                <a:ext cx="96699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031" r="-566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941" y="2936700"/>
            <a:ext cx="2893321" cy="1666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926" y="2977995"/>
            <a:ext cx="3299401" cy="16408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E7CD8C-38CC-4965-B76D-875D37A0CC39}"/>
              </a:ext>
            </a:extLst>
          </p:cNvPr>
          <p:cNvSpPr/>
          <p:nvPr/>
        </p:nvSpPr>
        <p:spPr>
          <a:xfrm>
            <a:off x="685800" y="5466326"/>
            <a:ext cx="79623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MSS10"/>
              </a:rPr>
              <a:t>The chromatic number is at least 3 because </a:t>
            </a:r>
            <a:r>
              <a:rPr lang="en-US" sz="2000" i="1" dirty="0">
                <a:solidFill>
                  <a:srgbClr val="000000"/>
                </a:solidFill>
                <a:latin typeface="CMSSI10"/>
              </a:rPr>
              <a:t>a</a:t>
            </a:r>
            <a:r>
              <a:rPr lang="en-US" sz="2000" i="1" dirty="0">
                <a:solidFill>
                  <a:srgbClr val="000000"/>
                </a:solidFill>
                <a:latin typeface="CMMI10"/>
              </a:rPr>
              <a:t>; </a:t>
            </a:r>
            <a:r>
              <a:rPr lang="en-US" sz="2000" i="1" dirty="0">
                <a:solidFill>
                  <a:srgbClr val="000000"/>
                </a:solidFill>
                <a:latin typeface="CMSSI10"/>
              </a:rPr>
              <a:t>b</a:t>
            </a:r>
            <a:r>
              <a:rPr lang="en-US" sz="2000" i="1" dirty="0">
                <a:solidFill>
                  <a:srgbClr val="000000"/>
                </a:solidFill>
                <a:latin typeface="CMMI10"/>
              </a:rPr>
              <a:t>; </a:t>
            </a:r>
            <a:r>
              <a:rPr lang="en-US" sz="2000" i="1" dirty="0">
                <a:solidFill>
                  <a:srgbClr val="000000"/>
                </a:solidFill>
                <a:latin typeface="CMSSI10"/>
              </a:rPr>
              <a:t>c </a:t>
            </a:r>
            <a:r>
              <a:rPr lang="en-US" sz="2000" dirty="0">
                <a:solidFill>
                  <a:srgbClr val="000000"/>
                </a:solidFill>
                <a:latin typeface="CMSS10"/>
              </a:rPr>
              <a:t>is a circuit of length 3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971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Graph Coloring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22912"/>
                <a:ext cx="9144000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simple graph. A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400" b="1" dirty="0"/>
                  <a:t>-coloring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1000" dirty="0"/>
                  <a:t>-</a:t>
                </a:r>
                <a:r>
                  <a:rPr lang="zh-CN" altLang="en-US" sz="1000" dirty="0"/>
                  <a:t>着色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map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whenever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chromatic number (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/>
                  <a:t>)</a:t>
                </a:r>
                <a:r>
                  <a:rPr lang="zh-CN" altLang="en-US" sz="1000" b="1" dirty="0"/>
                  <a:t>色数</a:t>
                </a:r>
                <a:r>
                  <a:rPr lang="en-US" altLang="zh-CN" sz="2400" b="1" dirty="0"/>
                  <a:t>:</a:t>
                </a:r>
                <a:r>
                  <a:rPr lang="en-US" altLang="zh-CN" sz="2400" dirty="0"/>
                  <a:t> the least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s.t.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has a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-coloring.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22912"/>
                <a:ext cx="9144000" cy="142192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29" r="-333" b="-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24" y="2893036"/>
            <a:ext cx="2791801" cy="2073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3775" y="5205855"/>
                <a:ext cx="966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75" y="5205855"/>
                <a:ext cx="96699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696" r="-569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991" y="2912086"/>
            <a:ext cx="3147121" cy="20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Graph Coloring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49969"/>
                <a:ext cx="9144000" cy="312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simple graph.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/>
                  <a:t> iff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000" dirty="0"/>
                  <a:t> iff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is bipartite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000" dirty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for every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has a subgraph 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≥3)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49969"/>
                <a:ext cx="9144000" cy="312085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95" b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" y="4681148"/>
            <a:ext cx="3502441" cy="14882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62451" y="4681148"/>
            <a:ext cx="1315436" cy="1277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48093" y="59755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093" y="5975525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55414" y="59755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14" y="5975525"/>
                <a:ext cx="18113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/>
          <p:cNvSpPr/>
          <p:nvPr/>
        </p:nvSpPr>
        <p:spPr>
          <a:xfrm>
            <a:off x="6400800" y="4681148"/>
            <a:ext cx="1490416" cy="127217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47945" y="59755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945" y="5975525"/>
                <a:ext cx="18113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62772" y="59755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772" y="5975525"/>
                <a:ext cx="18113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55438" y="438059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438" y="4380599"/>
                <a:ext cx="18113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48093" y="456702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093" y="4567029"/>
                <a:ext cx="1811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5414" y="456702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14" y="4567029"/>
                <a:ext cx="18113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6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Review: Planar Graph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30364"/>
                <a:ext cx="9144000" cy="5337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an undirected graph.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called a </a:t>
                </a:r>
                <a:r>
                  <a:rPr lang="en-US" altLang="zh-CN" sz="2400" b="1" dirty="0"/>
                  <a:t>planar </a:t>
                </a:r>
              </a:p>
              <a:p>
                <a:r>
                  <a:rPr lang="en-US" altLang="zh-CN" sz="2400" b="1" dirty="0"/>
                  <a:t>       graph</a:t>
                </a:r>
                <a:r>
                  <a:rPr lang="zh-CN" altLang="en-US" sz="1000" b="1" dirty="0"/>
                  <a:t>平面图</a:t>
                </a:r>
                <a:r>
                  <a:rPr lang="en-US" altLang="zh-CN" sz="2400" dirty="0"/>
                  <a:t> if it can be drawn in the plane without any edges crossing.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Crossing of edges: an intersection other than endpoints (vertices)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planar representation</a:t>
                </a:r>
                <a:r>
                  <a:rPr lang="zh-CN" altLang="en-US" sz="1000" b="1" dirty="0"/>
                  <a:t>平面表示</a:t>
                </a:r>
                <a:r>
                  <a:rPr lang="en-US" altLang="zh-CN" sz="2000" dirty="0"/>
                  <a:t>: a drawing w/o edge crossing; </a:t>
                </a:r>
                <a:r>
                  <a:rPr lang="en-US" altLang="zh-CN" sz="2000" b="1" dirty="0"/>
                  <a:t>nonplanar</a:t>
                </a:r>
                <a:r>
                  <a:rPr lang="zh-CN" altLang="en-US" sz="1000" b="1" dirty="0"/>
                  <a:t>非平面的</a:t>
                </a:r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are planar graphs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are planar graphs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≥3),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≥3)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are planar graphs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are planar graphs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0364"/>
                <a:ext cx="9144000" cy="533793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913" r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476" y="2872662"/>
            <a:ext cx="3175912" cy="2081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711" y="2573919"/>
            <a:ext cx="3399776" cy="25788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B28841-9BD8-4B0E-B5AD-EF700024DF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598"/>
          <a:stretch/>
        </p:blipFill>
        <p:spPr>
          <a:xfrm>
            <a:off x="5638800" y="5809921"/>
            <a:ext cx="2667000" cy="988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DD5C43-1125-4C3A-B799-2407CF376A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443"/>
          <a:stretch/>
        </p:blipFill>
        <p:spPr>
          <a:xfrm>
            <a:off x="5486701" y="4953740"/>
            <a:ext cx="3505200" cy="9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6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Application</a:t>
            </a:r>
          </a:p>
        </p:txBody>
      </p:sp>
      <p:sp>
        <p:nvSpPr>
          <p:cNvPr id="50" name="TextBox 4"/>
          <p:cNvSpPr txBox="1"/>
          <p:nvPr/>
        </p:nvSpPr>
        <p:spPr>
          <a:xfrm>
            <a:off x="0" y="95097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PROBLEM: </a:t>
            </a:r>
            <a:r>
              <a:rPr lang="en-US" altLang="zh-CN" sz="2400" dirty="0"/>
              <a:t>How can the final exams at a university be scheduled so that </a:t>
            </a:r>
          </a:p>
          <a:p>
            <a:r>
              <a:rPr lang="en-US" altLang="zh-CN" sz="2400" dirty="0"/>
              <a:t>         no student has two exams at the same time?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1" y="1683604"/>
            <a:ext cx="3147121" cy="30909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221" y="1744751"/>
            <a:ext cx="3925755" cy="3019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/>
              <p:cNvSpPr txBox="1"/>
              <p:nvPr/>
            </p:nvSpPr>
            <p:spPr>
              <a:xfrm>
                <a:off x="0" y="4833472"/>
                <a:ext cx="9144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There are 7 different courses, they are vertices of a graph.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Two courses are adjacent if there is a student registered both courses.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Choose time slots for the courses such that no two adjacent courses take place at the same time.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time slots is needed. </a:t>
                </a:r>
              </a:p>
            </p:txBody>
          </p:sp>
        </mc:Choice>
        <mc:Fallback xmlns="">
          <p:sp>
            <p:nvSpPr>
              <p:cNvPr id="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33472"/>
                <a:ext cx="9144000" cy="1631216"/>
              </a:xfrm>
              <a:prstGeom prst="rect">
                <a:avLst/>
              </a:prstGeom>
              <a:blipFill rotWithShape="0">
                <a:blip r:embed="rId5"/>
                <a:stretch>
                  <a:fillRect t="-2247" r="-733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67442" y="5853422"/>
                <a:ext cx="497149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≤7</m:t>
                      </m:r>
                    </m:oMath>
                  </m:oMathPara>
                </a14:m>
                <a:endParaRPr lang="en-US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+1=6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has a subgraph 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442" y="5853422"/>
                <a:ext cx="4971493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718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68466" y="4398064"/>
                <a:ext cx="966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66" y="4398064"/>
                <a:ext cx="96699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696" r="-569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83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B53F-571C-48CC-9836-B81D507D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4-coloring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1289-AD64-4B5E-905A-E8343B34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EC02B-9AA2-485F-9C01-231450D43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0" y="1524000"/>
            <a:ext cx="85910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03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B53F-571C-48CC-9836-B81D507D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5-coloring Theorem*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1289-AD64-4B5E-905A-E8343B34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A7D0E-0441-4C4C-8ACA-400DAAF4C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57" y="1295400"/>
            <a:ext cx="839748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77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B53F-571C-48CC-9836-B81D507D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5-coloring Theorem*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1289-AD64-4B5E-905A-E8343B34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EB25D-EF1C-4DA2-9CEB-67C3A9AC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7638"/>
            <a:ext cx="8382000" cy="528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8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>
                <a:latin typeface="+mn-lt"/>
              </a:rPr>
              <a:t>Review: Regions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51690"/>
                <a:ext cx="9144000" cy="2855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planar graph. Then the plane is divided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into several </a:t>
                </a:r>
                <a:r>
                  <a:rPr lang="en-US" altLang="zh-CN" sz="2400" b="1" dirty="0"/>
                  <a:t>regions</a:t>
                </a:r>
                <a:r>
                  <a:rPr lang="zh-CN" altLang="en-US" sz="1000" b="1" dirty="0"/>
                  <a:t>面</a:t>
                </a:r>
                <a:r>
                  <a:rPr lang="en-US" altLang="zh-CN" sz="2400" dirty="0"/>
                  <a:t> by the edges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infinite region is </a:t>
                </a:r>
                <a:r>
                  <a:rPr lang="en-US" altLang="zh-CN" sz="2000" b="1" dirty="0"/>
                  <a:t>exterior region</a:t>
                </a:r>
                <a:r>
                  <a:rPr lang="zh-CN" altLang="en-US" sz="1000" b="1" dirty="0"/>
                  <a:t>外部面</a:t>
                </a:r>
                <a:r>
                  <a:rPr lang="en-US" altLang="zh-CN" sz="2000" dirty="0"/>
                  <a:t>. The others are </a:t>
                </a:r>
                <a:r>
                  <a:rPr lang="en-US" altLang="zh-CN" sz="2000" b="1" dirty="0"/>
                  <a:t>interior regions</a:t>
                </a:r>
                <a:r>
                  <a:rPr lang="zh-CN" altLang="en-US" sz="1000" b="1" dirty="0"/>
                  <a:t>内部面</a:t>
                </a:r>
                <a:r>
                  <a:rPr lang="en-US" altLang="zh-CN" sz="20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</a:t>
                </a:r>
                <a:r>
                  <a:rPr lang="en-US" altLang="zh-CN" sz="2000" b="1" dirty="0"/>
                  <a:t>boundary</a:t>
                </a:r>
                <a:r>
                  <a:rPr lang="zh-CN" altLang="en-US" sz="1000" b="1" dirty="0"/>
                  <a:t>边界</a:t>
                </a:r>
                <a:r>
                  <a:rPr lang="en-US" altLang="zh-CN" sz="1000" dirty="0"/>
                  <a:t> </a:t>
                </a:r>
                <a:r>
                  <a:rPr lang="en-US" altLang="zh-CN" sz="2000" dirty="0"/>
                  <a:t>of a region is a subset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</a:t>
                </a:r>
                <a:r>
                  <a:rPr lang="en-US" altLang="zh-CN" sz="2000" b="1" dirty="0"/>
                  <a:t>degree</a:t>
                </a:r>
                <a:r>
                  <a:rPr lang="zh-CN" altLang="en-US" sz="1000" b="1" dirty="0"/>
                  <a:t>度数</a:t>
                </a:r>
                <a:r>
                  <a:rPr lang="en-US" altLang="zh-CN" sz="1000" b="1" dirty="0"/>
                  <a:t> </a:t>
                </a:r>
                <a:r>
                  <a:rPr lang="en-US" altLang="zh-CN" sz="2000" dirty="0"/>
                  <a:t>of a region is the number of edges on its boundary.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 an edge is shared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, then it contributes 1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 an edge is on the boundary of a single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then it contributes 2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1690"/>
                <a:ext cx="9144000" cy="285501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4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65643" y="3986075"/>
            <a:ext cx="1296140" cy="976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 rot="1644768">
            <a:off x="442366" y="4891594"/>
            <a:ext cx="1225118" cy="13849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916726">
            <a:off x="2258017" y="4884230"/>
            <a:ext cx="1706527" cy="108369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4"/>
          </p:cNvCxnSpPr>
          <p:nvPr/>
        </p:nvCxnSpPr>
        <p:spPr>
          <a:xfrm flipH="1" flipV="1">
            <a:off x="3284702" y="5516880"/>
            <a:ext cx="506899" cy="656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16741" y="4335846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41" y="4335846"/>
                <a:ext cx="29841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8367" r="-61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stCxn id="4" idx="1"/>
            <a:endCxn id="4" idx="3"/>
          </p:cNvCxnSpPr>
          <p:nvPr/>
        </p:nvCxnSpPr>
        <p:spPr>
          <a:xfrm>
            <a:off x="511149" y="5302032"/>
            <a:ext cx="1087552" cy="564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19756" y="5163532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56" y="5163532"/>
                <a:ext cx="3037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7974" y="5663557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74" y="5663557"/>
                <a:ext cx="30373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4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97124" y="5426076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124" y="5426076"/>
                <a:ext cx="30373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000" r="-6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77374" y="593343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374" y="5933431"/>
                <a:ext cx="30373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8000" r="-6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35085" y="3768290"/>
                <a:ext cx="5308916" cy="301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The plane is divided into 5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 is the exterior region</a:t>
                </a:r>
                <a:endParaRPr lang="en-US" sz="16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 are interior regions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The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accent5">
                        <a:lumMod val="50000"/>
                      </a:schemeClr>
                    </a:solidFill>
                  </a:rPr>
                  <a:t>There are 4 edges on the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=1+1+1+2=5</m:t>
                    </m:r>
                  </m:oMath>
                </a14:m>
                <a:r>
                  <a:rPr lang="en-US" b="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solidFill>
                      <a:schemeClr val="accent5">
                        <a:lumMod val="50000"/>
                      </a:schemeClr>
                    </a:solidFill>
                  </a:rPr>
                  <a:t>because one of the edges contribute 2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=11,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85" y="3768290"/>
                <a:ext cx="5308916" cy="3010055"/>
              </a:xfrm>
              <a:prstGeom prst="rect">
                <a:avLst/>
              </a:prstGeom>
              <a:blipFill rotWithShape="0">
                <a:blip r:embed="rId9"/>
                <a:stretch>
                  <a:fillRect l="-689" r="-574" b="-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42908" y="376604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08" y="3766046"/>
                <a:ext cx="18678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698176" y="376604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176" y="3766046"/>
                <a:ext cx="18678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98176" y="4790802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176" y="4790802"/>
                <a:ext cx="16600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42908" y="4790802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08" y="4790802"/>
                <a:ext cx="19325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12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Euler’s Formula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46316"/>
                <a:ext cx="9144000" cy="5077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</a:t>
                </a:r>
                <a:r>
                  <a:rPr lang="en-US" altLang="zh-CN" sz="2400" b="1" dirty="0"/>
                  <a:t>connected planar simple</a:t>
                </a:r>
                <a:r>
                  <a:rPr lang="en-US" altLang="zh-CN" sz="2400" b="1" i="1" dirty="0"/>
                  <a:t> </a:t>
                </a:r>
                <a:r>
                  <a:rPr lang="en-US" altLang="zh-CN" sz="2400" b="1" dirty="0"/>
                  <a:t>graph </a:t>
                </a:r>
                <a:r>
                  <a:rPr lang="en-US" altLang="zh-CN" sz="2400" dirty="0"/>
                  <a:t>with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edges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vertices.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be the number of regions in a planar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representation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. Then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be a planar simple graph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</a:rPr>
                  <a:t> connected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       components</a:t>
                </a:r>
                <a:r>
                  <a:rPr lang="en-US" altLang="zh-CN" sz="24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000" i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be the connected components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i="1" dirty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By Euler’s formula,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+⋯+|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+⋯+|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46316"/>
                <a:ext cx="9144000" cy="5077544"/>
              </a:xfrm>
              <a:prstGeom prst="rect">
                <a:avLst/>
              </a:prstGeom>
              <a:blipFill>
                <a:blip r:embed="rId3"/>
                <a:stretch>
                  <a:fillRect l="-1000" t="-120" b="-5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0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Euler’s Formula: Proof*</a:t>
            </a:r>
            <a:endParaRPr lang="en-US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8E67D3-8E0F-4978-B959-66D5A2776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8534400" cy="58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Application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53056"/>
                <a:ext cx="9144000" cy="47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be a </a:t>
                </a:r>
                <a:r>
                  <a:rPr lang="en-US" altLang="zh-CN" sz="2400" b="1" dirty="0"/>
                  <a:t>connected planar simple graph</a:t>
                </a:r>
                <a:r>
                  <a:rPr lang="en-US" altLang="zh-CN" sz="2400" dirty="0"/>
                  <a:t>. If every region has degree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in a planar representation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, then  </a:t>
                </a:r>
              </a:p>
              <a:p>
                <a:r>
                  <a:rPr lang="en-US" altLang="zh-CN" sz="2400" dirty="0"/>
                  <a:t>       then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)| ≤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)| −2)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i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be the regions given by a planar representation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i="1" dirty="0">
                    <a:solidFill>
                      <a:schemeClr val="accent5">
                        <a:lumMod val="50000"/>
                      </a:schemeClr>
                    </a:solidFill>
                  </a:rPr>
                  <a:t>    </a:t>
                </a:r>
                <a:r>
                  <a:rPr lang="en-US" altLang="zh-CN" sz="1600" i="1" dirty="0">
                    <a:solidFill>
                      <a:schemeClr val="accent5">
                        <a:lumMod val="50000"/>
                      </a:schemeClr>
                    </a:solidFill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16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altLang="zh-CN" sz="20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i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0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i="1" dirty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Every edge contributes 2 to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20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</a:rPr>
                  <a:t> is on the boundary of a single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</a:rPr>
                  <a:t> contributes 2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</a:rPr>
                  <a:t>;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16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</a:rPr>
                  <a:t> is shared 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</a:rPr>
                  <a:t> contributes 1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sz="1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</a:rPr>
                  <a:t> and 1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  <a:endParaRPr lang="en-US" altLang="zh-CN" sz="16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𝑙𝑡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altLang="zh-CN" sz="2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zh-CN" sz="20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altLang="zh-CN" sz="20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3056"/>
                <a:ext cx="9144000" cy="4784708"/>
              </a:xfrm>
              <a:prstGeom prst="rect">
                <a:avLst/>
              </a:prstGeom>
              <a:blipFill>
                <a:blip r:embed="rId3"/>
                <a:stretch>
                  <a:fillRect l="-1000" t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28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Application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88380"/>
                <a:ext cx="9144000" cy="5786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COROLLARY: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be </a:t>
                </a:r>
                <a:r>
                  <a:rPr lang="en-US" altLang="zh-CN" sz="2400" b="1" dirty="0"/>
                  <a:t>a connected planar simple graph</a:t>
                </a:r>
                <a:r>
                  <a:rPr lang="en-US" altLang="zh-CN" sz="2400" dirty="0"/>
                  <a:t>.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then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)| ≤ 3|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)| − 6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Every region has degree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in a planar representation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in the previous theorem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3−2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</a:t>
                </a:r>
                <a:r>
                  <a:rPr lang="en-US" altLang="zh-CN" sz="2400" dirty="0"/>
                  <a:t> The 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/>
                  <a:t> is not planar.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is connected simple and of order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&gt;3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cannot be planar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COROLLARY: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be a connected planar simple graph. Then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has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vertex of degree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: the statement is true.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0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≥6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)|=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≥6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)|</m:t>
                        </m:r>
                      </m:e>
                    </m:nary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cannot be planar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8380"/>
                <a:ext cx="9144000" cy="5786841"/>
              </a:xfrm>
              <a:prstGeom prst="rect">
                <a:avLst/>
              </a:prstGeom>
              <a:blipFill>
                <a:blip r:embed="rId3"/>
                <a:stretch>
                  <a:fillRect l="-1000" t="-105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67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42343"/>
                <a:ext cx="9144000" cy="472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COROLLARY: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be </a:t>
                </a:r>
                <a:r>
                  <a:rPr lang="en-US" altLang="zh-CN" sz="2400" b="1" dirty="0"/>
                  <a:t>a connected planar simple graph</a:t>
                </a:r>
                <a:r>
                  <a:rPr lang="en-US" altLang="zh-CN" sz="2400" dirty="0"/>
                  <a:t>. If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)|≥3 </m:t>
                    </m:r>
                  </m:oMath>
                </a14:m>
                <a:r>
                  <a:rPr lang="en-US" altLang="zh-CN" sz="2400" dirty="0"/>
                  <a:t>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and there is no circuits of length 3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)|≤2|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)|−4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i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be the regions given by a planar representation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i="1" dirty="0">
                    <a:solidFill>
                      <a:schemeClr val="accent5">
                        <a:lumMod val="50000"/>
                      </a:schemeClr>
                    </a:solidFill>
                  </a:rPr>
                  <a:t>    </a:t>
                </a:r>
                <a:r>
                  <a:rPr lang="en-US" altLang="zh-CN" sz="1600" i="1" dirty="0">
                    <a:solidFill>
                      <a:schemeClr val="accent5">
                        <a:lumMod val="50000"/>
                      </a:schemeClr>
                    </a:solidFill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altLang="zh-CN" sz="20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sz="2000" i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0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altLang="zh-CN" sz="20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</a:t>
                </a:r>
                <a:r>
                  <a:rPr lang="en-US" altLang="zh-CN" sz="2400" dirty="0"/>
                  <a:t> The complete bipartite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altLang="zh-CN" sz="2400" dirty="0"/>
                  <a:t> is not planar.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3,3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3×3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3,3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3+3=6≥3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is connected, simple and of order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There is no circuits of length 3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3,3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8=2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3,3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cannot be planar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REMARKS: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altLang="zh-CN" sz="2400" dirty="0"/>
                  <a:t> are fundamental nonplanar graphs.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2343"/>
                <a:ext cx="9144000" cy="4721677"/>
              </a:xfrm>
              <a:prstGeom prst="rect">
                <a:avLst/>
              </a:prstGeom>
              <a:blipFill>
                <a:blip r:embed="rId3"/>
                <a:stretch>
                  <a:fillRect l="-1000" t="-129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75FD58C-F1BB-46BB-A530-0DA7F9FFD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4343400"/>
            <a:ext cx="3143250" cy="134302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99324ED-95DA-44E8-98AC-7DCD6B07786F}"/>
              </a:ext>
            </a:extLst>
          </p:cNvPr>
          <p:cNvSpPr/>
          <p:nvPr/>
        </p:nvSpPr>
        <p:spPr>
          <a:xfrm rot="2473983" flipH="1">
            <a:off x="7860662" y="4912195"/>
            <a:ext cx="165006" cy="376146"/>
          </a:xfrm>
          <a:custGeom>
            <a:avLst/>
            <a:gdLst>
              <a:gd name="connsiteX0" fmla="*/ 0 w 164994"/>
              <a:gd name="connsiteY0" fmla="*/ 194894 h 389788"/>
              <a:gd name="connsiteX1" fmla="*/ 82497 w 164994"/>
              <a:gd name="connsiteY1" fmla="*/ 0 h 389788"/>
              <a:gd name="connsiteX2" fmla="*/ 164994 w 164994"/>
              <a:gd name="connsiteY2" fmla="*/ 194894 h 389788"/>
              <a:gd name="connsiteX3" fmla="*/ 82497 w 164994"/>
              <a:gd name="connsiteY3" fmla="*/ 389788 h 389788"/>
              <a:gd name="connsiteX4" fmla="*/ 0 w 164994"/>
              <a:gd name="connsiteY4" fmla="*/ 194894 h 389788"/>
              <a:gd name="connsiteX0" fmla="*/ 101 w 165095"/>
              <a:gd name="connsiteY0" fmla="*/ 194894 h 412915"/>
              <a:gd name="connsiteX1" fmla="*/ 82598 w 165095"/>
              <a:gd name="connsiteY1" fmla="*/ 0 h 412915"/>
              <a:gd name="connsiteX2" fmla="*/ 165095 w 165095"/>
              <a:gd name="connsiteY2" fmla="*/ 194894 h 412915"/>
              <a:gd name="connsiteX3" fmla="*/ 70715 w 165095"/>
              <a:gd name="connsiteY3" fmla="*/ 412915 h 412915"/>
              <a:gd name="connsiteX4" fmla="*/ 101 w 165095"/>
              <a:gd name="connsiteY4" fmla="*/ 194894 h 412915"/>
              <a:gd name="connsiteX0" fmla="*/ 12 w 165006"/>
              <a:gd name="connsiteY0" fmla="*/ 158125 h 376146"/>
              <a:gd name="connsiteX1" fmla="*/ 67054 w 165006"/>
              <a:gd name="connsiteY1" fmla="*/ 0 h 376146"/>
              <a:gd name="connsiteX2" fmla="*/ 165006 w 165006"/>
              <a:gd name="connsiteY2" fmla="*/ 158125 h 376146"/>
              <a:gd name="connsiteX3" fmla="*/ 70626 w 165006"/>
              <a:gd name="connsiteY3" fmla="*/ 376146 h 376146"/>
              <a:gd name="connsiteX4" fmla="*/ 12 w 165006"/>
              <a:gd name="connsiteY4" fmla="*/ 158125 h 37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06" h="376146">
                <a:moveTo>
                  <a:pt x="12" y="158125"/>
                </a:moveTo>
                <a:cubicBezTo>
                  <a:pt x="-583" y="95434"/>
                  <a:pt x="21492" y="0"/>
                  <a:pt x="67054" y="0"/>
                </a:cubicBezTo>
                <a:cubicBezTo>
                  <a:pt x="112616" y="0"/>
                  <a:pt x="165006" y="50488"/>
                  <a:pt x="165006" y="158125"/>
                </a:cubicBezTo>
                <a:cubicBezTo>
                  <a:pt x="165006" y="265762"/>
                  <a:pt x="116188" y="376146"/>
                  <a:pt x="70626" y="376146"/>
                </a:cubicBezTo>
                <a:cubicBezTo>
                  <a:pt x="25064" y="376146"/>
                  <a:pt x="607" y="220816"/>
                  <a:pt x="12" y="15812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4B7FA79E-8B07-4938-ACCD-F39CB74BE453}"/>
              </a:ext>
            </a:extLst>
          </p:cNvPr>
          <p:cNvSpPr/>
          <p:nvPr/>
        </p:nvSpPr>
        <p:spPr>
          <a:xfrm rot="2473983" flipH="1">
            <a:off x="8180706" y="4503545"/>
            <a:ext cx="165006" cy="376146"/>
          </a:xfrm>
          <a:custGeom>
            <a:avLst/>
            <a:gdLst>
              <a:gd name="connsiteX0" fmla="*/ 0 w 164994"/>
              <a:gd name="connsiteY0" fmla="*/ 194894 h 389788"/>
              <a:gd name="connsiteX1" fmla="*/ 82497 w 164994"/>
              <a:gd name="connsiteY1" fmla="*/ 0 h 389788"/>
              <a:gd name="connsiteX2" fmla="*/ 164994 w 164994"/>
              <a:gd name="connsiteY2" fmla="*/ 194894 h 389788"/>
              <a:gd name="connsiteX3" fmla="*/ 82497 w 164994"/>
              <a:gd name="connsiteY3" fmla="*/ 389788 h 389788"/>
              <a:gd name="connsiteX4" fmla="*/ 0 w 164994"/>
              <a:gd name="connsiteY4" fmla="*/ 194894 h 389788"/>
              <a:gd name="connsiteX0" fmla="*/ 101 w 165095"/>
              <a:gd name="connsiteY0" fmla="*/ 194894 h 412915"/>
              <a:gd name="connsiteX1" fmla="*/ 82598 w 165095"/>
              <a:gd name="connsiteY1" fmla="*/ 0 h 412915"/>
              <a:gd name="connsiteX2" fmla="*/ 165095 w 165095"/>
              <a:gd name="connsiteY2" fmla="*/ 194894 h 412915"/>
              <a:gd name="connsiteX3" fmla="*/ 70715 w 165095"/>
              <a:gd name="connsiteY3" fmla="*/ 412915 h 412915"/>
              <a:gd name="connsiteX4" fmla="*/ 101 w 165095"/>
              <a:gd name="connsiteY4" fmla="*/ 194894 h 412915"/>
              <a:gd name="connsiteX0" fmla="*/ 12 w 165006"/>
              <a:gd name="connsiteY0" fmla="*/ 158125 h 376146"/>
              <a:gd name="connsiteX1" fmla="*/ 67054 w 165006"/>
              <a:gd name="connsiteY1" fmla="*/ 0 h 376146"/>
              <a:gd name="connsiteX2" fmla="*/ 165006 w 165006"/>
              <a:gd name="connsiteY2" fmla="*/ 158125 h 376146"/>
              <a:gd name="connsiteX3" fmla="*/ 70626 w 165006"/>
              <a:gd name="connsiteY3" fmla="*/ 376146 h 376146"/>
              <a:gd name="connsiteX4" fmla="*/ 12 w 165006"/>
              <a:gd name="connsiteY4" fmla="*/ 158125 h 37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06" h="376146">
                <a:moveTo>
                  <a:pt x="12" y="158125"/>
                </a:moveTo>
                <a:cubicBezTo>
                  <a:pt x="-583" y="95434"/>
                  <a:pt x="21492" y="0"/>
                  <a:pt x="67054" y="0"/>
                </a:cubicBezTo>
                <a:cubicBezTo>
                  <a:pt x="112616" y="0"/>
                  <a:pt x="165006" y="50488"/>
                  <a:pt x="165006" y="158125"/>
                </a:cubicBezTo>
                <a:cubicBezTo>
                  <a:pt x="165006" y="265762"/>
                  <a:pt x="116188" y="376146"/>
                  <a:pt x="70626" y="376146"/>
                </a:cubicBezTo>
                <a:cubicBezTo>
                  <a:pt x="25064" y="376146"/>
                  <a:pt x="607" y="220816"/>
                  <a:pt x="12" y="15812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22" y="3653744"/>
            <a:ext cx="7476485" cy="1545406"/>
          </a:xfrm>
          <a:prstGeom prst="rect">
            <a:avLst/>
          </a:prstGeom>
        </p:spPr>
      </p:pic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>
                <a:latin typeface="+mn-lt"/>
              </a:rPr>
              <a:t>Homeomorphic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97435"/>
                <a:ext cx="9144000" cy="223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DEFINITION:</a:t>
                </a:r>
                <a:r>
                  <a:rPr lang="en-US" altLang="zh-CN" sz="2400" dirty="0"/>
                  <a:t>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dirty="0"/>
                  <a:t> be a graph and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/>
                  <a:t>.</a:t>
                </a:r>
                <a:endParaRPr lang="en-US" altLang="zh-CN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elementary subdivision</a:t>
                </a:r>
                <a:r>
                  <a:rPr lang="zh-CN" altLang="en-US" sz="1000" b="1" dirty="0"/>
                  <a:t>初等细分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}+{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}+{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Two graphs are </a:t>
                </a:r>
                <a:r>
                  <a:rPr lang="en-US" altLang="zh-CN" sz="2400" b="1" dirty="0" err="1"/>
                  <a:t>homeomorphic</a:t>
                </a:r>
                <a:r>
                  <a:rPr lang="zh-CN" altLang="en-US" sz="1000" b="1" dirty="0"/>
                  <a:t>同胚的  </a:t>
                </a:r>
                <a:r>
                  <a:rPr lang="en-US" altLang="zh-CN" sz="2400" dirty="0"/>
                  <a:t>if they can be obtained from the same graph via elementary subdivisions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97435"/>
                <a:ext cx="9144000" cy="2234458"/>
              </a:xfrm>
              <a:prstGeom prst="rect">
                <a:avLst/>
              </a:prstGeom>
              <a:blipFill rotWithShape="0">
                <a:blip r:embed="rId4"/>
                <a:stretch>
                  <a:fillRect l="-1000" t="-272" b="-3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7800" y="5318760"/>
                <a:ext cx="37303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are </a:t>
                </a:r>
                <a:r>
                  <a:rPr lang="en-US" sz="2400" dirty="0" err="1"/>
                  <a:t>homeomorphic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800" y="5318760"/>
                <a:ext cx="37303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941" t="-26667" r="-343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08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66081</TotalTime>
  <Words>1593</Words>
  <Application>Microsoft Office PowerPoint</Application>
  <PresentationFormat>On-screen Show (4:3)</PresentationFormat>
  <Paragraphs>180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CMMI10</vt:lpstr>
      <vt:lpstr>CMSS10</vt:lpstr>
      <vt:lpstr>CMSSI10</vt:lpstr>
      <vt:lpstr>宋体</vt:lpstr>
      <vt:lpstr>Arial</vt:lpstr>
      <vt:lpstr>Calibri</vt:lpstr>
      <vt:lpstr>Cambria Math</vt:lpstr>
      <vt:lpstr>Office Theme</vt:lpstr>
      <vt:lpstr>Discrete Mathematics: Lecture 27 Part IV. Graph Theory  Euler’s Formula, Homeomorphic, Kuratowski's Theorem, Graph Coloring</vt:lpstr>
      <vt:lpstr>Review: Planar Graph</vt:lpstr>
      <vt:lpstr>Review: Regions</vt:lpstr>
      <vt:lpstr>Euler’s Formula</vt:lpstr>
      <vt:lpstr>Euler’s Formula: Proof*</vt:lpstr>
      <vt:lpstr>Application</vt:lpstr>
      <vt:lpstr>Application</vt:lpstr>
      <vt:lpstr>Application</vt:lpstr>
      <vt:lpstr>Homeomorphic</vt:lpstr>
      <vt:lpstr>Kuratowski's Theorem</vt:lpstr>
      <vt:lpstr>Dual Graph</vt:lpstr>
      <vt:lpstr>Dual Graph</vt:lpstr>
      <vt:lpstr>Dual Graph</vt:lpstr>
      <vt:lpstr>Dual Graph</vt:lpstr>
      <vt:lpstr>Dual Graph</vt:lpstr>
      <vt:lpstr>Coloring a Map</vt:lpstr>
      <vt:lpstr>Graph Coloring</vt:lpstr>
      <vt:lpstr>Graph Coloring</vt:lpstr>
      <vt:lpstr>Graph Coloring</vt:lpstr>
      <vt:lpstr>Application</vt:lpstr>
      <vt:lpstr>4-coloring Theorem</vt:lpstr>
      <vt:lpstr>5-coloring Theorem*</vt:lpstr>
      <vt:lpstr>5-coloring Theorem*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Xuming He</cp:lastModifiedBy>
  <cp:revision>2117</cp:revision>
  <cp:lastPrinted>2018-05-13T04:38:03Z</cp:lastPrinted>
  <dcterms:created xsi:type="dcterms:W3CDTF">2014-04-06T04:43:09Z</dcterms:created>
  <dcterms:modified xsi:type="dcterms:W3CDTF">2024-06-02T14:45:37Z</dcterms:modified>
</cp:coreProperties>
</file>