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1004" r:id="rId2"/>
    <p:sldId id="302" r:id="rId3"/>
    <p:sldId id="1098" r:id="rId4"/>
    <p:sldId id="289" r:id="rId5"/>
    <p:sldId id="1099" r:id="rId6"/>
    <p:sldId id="1100" r:id="rId7"/>
    <p:sldId id="1101" r:id="rId8"/>
    <p:sldId id="1085" r:id="rId9"/>
    <p:sldId id="1086" r:id="rId10"/>
    <p:sldId id="1087" r:id="rId11"/>
    <p:sldId id="1091" r:id="rId12"/>
    <p:sldId id="1092" r:id="rId13"/>
    <p:sldId id="1093" r:id="rId14"/>
    <p:sldId id="1102" r:id="rId15"/>
    <p:sldId id="1088" r:id="rId16"/>
    <p:sldId id="1089" r:id="rId17"/>
    <p:sldId id="1090" r:id="rId18"/>
    <p:sldId id="1094" r:id="rId19"/>
    <p:sldId id="1095" r:id="rId20"/>
    <p:sldId id="1097" r:id="rId21"/>
    <p:sldId id="1096" r:id="rId22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>
    <p:extLst>
      <p:ext uri="{19B8F6BF-5375-455C-9EA6-DF929625EA0E}">
        <p15:presenceInfo xmlns:p15="http://schemas.microsoft.com/office/powerpoint/2012/main" userId="D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3996" autoAdjust="0"/>
    <p:restoredTop sz="92347" autoAdjust="0"/>
  </p:normalViewPr>
  <p:slideViewPr>
    <p:cSldViewPr>
      <p:cViewPr varScale="1">
        <p:scale>
          <a:sx n="118" d="100"/>
          <a:sy n="118" d="100"/>
        </p:scale>
        <p:origin x="274" y="8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001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967960C5-1CDB-4EF4-9176-4FAD832A9628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6658926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001" y="6658926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567B6F1C-D737-4C0E-97E2-C15B6C95D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3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>
              <a:defRPr sz="1200"/>
            </a:lvl1pPr>
          </a:lstStyle>
          <a:p>
            <a:fld id="{32102203-0005-4F25-892A-D8BA64954F35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5" tIns="46587" rIns="93175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2"/>
            <a:ext cx="7437120" cy="3154680"/>
          </a:xfrm>
          <a:prstGeom prst="rect">
            <a:avLst/>
          </a:prstGeom>
        </p:spPr>
        <p:txBody>
          <a:bodyPr vert="horz" lIns="93175" tIns="46587" rIns="93175" bIns="4658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r">
              <a:defRPr sz="1200"/>
            </a:lvl1pPr>
          </a:lstStyle>
          <a:p>
            <a:fld id="{CD056948-DAD1-439C-9E1C-23575F6A2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91113" y="671513"/>
            <a:ext cx="2417762" cy="1814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82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91113" y="671513"/>
            <a:ext cx="2417762" cy="1814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961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91113" y="671513"/>
            <a:ext cx="2417762" cy="1814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097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6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2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3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2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8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7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1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9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16BE1-F6D1-4AFD-B993-C6824D21EFE1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image" Target="../media/image88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0.png"/><Relationship Id="rId3" Type="http://schemas.openxmlformats.org/officeDocument/2006/relationships/image" Target="../media/image950.png"/><Relationship Id="rId7" Type="http://schemas.openxmlformats.org/officeDocument/2006/relationships/image" Target="../media/image99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0.png"/><Relationship Id="rId11" Type="http://schemas.openxmlformats.org/officeDocument/2006/relationships/image" Target="../media/image1030.png"/><Relationship Id="rId5" Type="http://schemas.openxmlformats.org/officeDocument/2006/relationships/image" Target="../media/image970.png"/><Relationship Id="rId10" Type="http://schemas.openxmlformats.org/officeDocument/2006/relationships/image" Target="../media/image1020.png"/><Relationship Id="rId4" Type="http://schemas.openxmlformats.org/officeDocument/2006/relationships/image" Target="../media/image3.emf"/><Relationship Id="rId9" Type="http://schemas.openxmlformats.org/officeDocument/2006/relationships/image" Target="../media/image10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108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0.png"/><Relationship Id="rId5" Type="http://schemas.openxmlformats.org/officeDocument/2006/relationships/image" Target="../media/image1060.png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92175"/>
            <a:ext cx="9144000" cy="23082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dirty="0"/>
              <a:t>Discrete Mathematics: </a:t>
            </a:r>
            <a:r>
              <a:rPr lang="en-US" altLang="zh-CN" sz="3600" dirty="0"/>
              <a:t>Lecture 28</a:t>
            </a:r>
            <a:br>
              <a:rPr lang="en-US" altLang="zh-CN" sz="3600" dirty="0"/>
            </a:br>
            <a:r>
              <a:rPr lang="en-US" altLang="zh-CN" sz="2400" dirty="0">
                <a:solidFill>
                  <a:srgbClr val="0000CC"/>
                </a:solidFill>
              </a:rPr>
              <a:t>Part IV. Graph Theory </a:t>
            </a:r>
            <a:br>
              <a:rPr lang="en-US" altLang="zh-CN" sz="2000" dirty="0">
                <a:solidFill>
                  <a:srgbClr val="0000CC"/>
                </a:solidFill>
              </a:rPr>
            </a:br>
            <a:r>
              <a:rPr lang="en-US" altLang="zh-CN" sz="2200" dirty="0">
                <a:solidFill>
                  <a:srgbClr val="0000CC"/>
                </a:solidFill>
              </a:rPr>
              <a:t>Graph Coloring, Tree, Characterization of Tree, Rooted Tree </a:t>
            </a:r>
            <a:br>
              <a:rPr lang="en-US" altLang="zh-CN" sz="2200" dirty="0">
                <a:solidFill>
                  <a:srgbClr val="0000CC"/>
                </a:solidFill>
              </a:rPr>
            </a:br>
            <a:endParaRPr lang="en-US" sz="1050" dirty="0">
              <a:solidFill>
                <a:srgbClr val="0000CC"/>
              </a:solidFill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-76200" y="3581400"/>
            <a:ext cx="9220200" cy="2308224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Xuming He</a:t>
            </a:r>
          </a:p>
          <a:p>
            <a:r>
              <a:rPr lang="en-US" sz="2400" dirty="0">
                <a:solidFill>
                  <a:schemeClr val="tx1"/>
                </a:solidFill>
              </a:rPr>
              <a:t>Associate Professor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School of Information Science and Technology</a:t>
            </a:r>
          </a:p>
          <a:p>
            <a:r>
              <a:rPr lang="en-US" sz="2400" dirty="0" err="1">
                <a:solidFill>
                  <a:schemeClr val="tx1"/>
                </a:solidFill>
              </a:rPr>
              <a:t>ShanghaiTech</a:t>
            </a:r>
            <a:r>
              <a:rPr lang="en-US" sz="2400" dirty="0">
                <a:solidFill>
                  <a:schemeClr val="tx1"/>
                </a:solidFill>
              </a:rPr>
              <a:t> University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Spring Semester, 2024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197D46-725E-41C5-AB09-1E413256CB03}"/>
              </a:ext>
            </a:extLst>
          </p:cNvPr>
          <p:cNvSpPr/>
          <p:nvPr/>
        </p:nvSpPr>
        <p:spPr>
          <a:xfrm>
            <a:off x="457200" y="6172200"/>
            <a:ext cx="3075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Notes by Prof. </a:t>
            </a:r>
            <a:r>
              <a:rPr lang="en-US" dirty="0" err="1"/>
              <a:t>Liangfeng</a:t>
            </a:r>
            <a:r>
              <a:rPr lang="en-US" dirty="0"/>
              <a:t> Zhang</a:t>
            </a:r>
          </a:p>
        </p:txBody>
      </p:sp>
    </p:spTree>
    <p:extLst>
      <p:ext uri="{BB962C8B-B14F-4D97-AF65-F5344CB8AC3E}">
        <p14:creationId xmlns:p14="http://schemas.microsoft.com/office/powerpoint/2010/main" val="381253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2D48-A1EC-43DA-8CCA-8B3FF0574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36" y="0"/>
            <a:ext cx="8229600" cy="1143000"/>
          </a:xfrm>
        </p:spPr>
        <p:txBody>
          <a:bodyPr/>
          <a:lstStyle/>
          <a:p>
            <a:r>
              <a:rPr lang="en-US" dirty="0"/>
              <a:t>Characterization of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82429-8659-45D9-89E6-FF84E2982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89DD2D-7C57-43E5-B6A9-9EA121DDC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36" y="1371600"/>
            <a:ext cx="8103833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505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2D48-A1EC-43DA-8CCA-8B3FF0574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36" y="0"/>
            <a:ext cx="8229600" cy="1143000"/>
          </a:xfrm>
        </p:spPr>
        <p:txBody>
          <a:bodyPr/>
          <a:lstStyle/>
          <a:p>
            <a:r>
              <a:rPr lang="en-US" dirty="0"/>
              <a:t>Properties of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82429-8659-45D9-89E6-FF84E2982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C631CE-F649-4DD0-B7EF-37ECF2775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36" y="1223517"/>
            <a:ext cx="8610600" cy="441096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AD0DB38-FD0E-4B57-84DC-D3AA9A06391B}"/>
              </a:ext>
            </a:extLst>
          </p:cNvPr>
          <p:cNvSpPr/>
          <p:nvPr/>
        </p:nvSpPr>
        <p:spPr>
          <a:xfrm>
            <a:off x="301336" y="2209800"/>
            <a:ext cx="84201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17A6D3-A130-4AF1-AC61-1CB546151F4E}"/>
              </a:ext>
            </a:extLst>
          </p:cNvPr>
          <p:cNvSpPr/>
          <p:nvPr/>
        </p:nvSpPr>
        <p:spPr>
          <a:xfrm>
            <a:off x="361950" y="3048000"/>
            <a:ext cx="8420100" cy="9862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94FF47-6D6D-4E3C-92BB-79B9BAA41A32}"/>
              </a:ext>
            </a:extLst>
          </p:cNvPr>
          <p:cNvSpPr/>
          <p:nvPr/>
        </p:nvSpPr>
        <p:spPr>
          <a:xfrm>
            <a:off x="301336" y="4114798"/>
            <a:ext cx="8420100" cy="986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E11BFB-70AC-4244-AC33-EF9C39CA34B8}"/>
              </a:ext>
            </a:extLst>
          </p:cNvPr>
          <p:cNvSpPr/>
          <p:nvPr/>
        </p:nvSpPr>
        <p:spPr>
          <a:xfrm>
            <a:off x="361950" y="5101079"/>
            <a:ext cx="8420100" cy="461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893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2D48-A1EC-43DA-8CCA-8B3FF0574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36" y="0"/>
            <a:ext cx="8229600" cy="1143000"/>
          </a:xfrm>
        </p:spPr>
        <p:txBody>
          <a:bodyPr/>
          <a:lstStyle/>
          <a:p>
            <a:r>
              <a:rPr lang="en-US" dirty="0"/>
              <a:t>Properties of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82429-8659-45D9-89E6-FF84E2982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C631CE-F649-4DD0-B7EF-37ECF2775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36" y="1223517"/>
            <a:ext cx="8610600" cy="441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675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2D48-A1EC-43DA-8CCA-8B3FF0574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36" y="0"/>
            <a:ext cx="8229600" cy="1143000"/>
          </a:xfrm>
        </p:spPr>
        <p:txBody>
          <a:bodyPr/>
          <a:lstStyle/>
          <a:p>
            <a:r>
              <a:rPr lang="en-US" dirty="0"/>
              <a:t>Properties of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82429-8659-45D9-89E6-FF84E2982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260360-EEB8-460E-B847-5D795E064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09" y="1143000"/>
            <a:ext cx="8451711" cy="34859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C00624-841C-42F6-ADA1-4E0D500A9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4628937"/>
            <a:ext cx="6285346" cy="17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84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048A4-1CFB-B60E-5375-32789F55E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altLang="zh-CN" dirty="0"/>
              <a:t>Applications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51351-6E54-75DC-6FA4-61D7CE154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Trees are widely used in AI &amp; other CS sub-areas</a:t>
            </a:r>
            <a:r>
              <a:rPr lang="en-US" altLang="zh-CN" sz="2400" dirty="0"/>
              <a:t> </a:t>
            </a:r>
            <a:endParaRPr lang="zh-CN" altLang="en-US" sz="2400" dirty="0"/>
          </a:p>
        </p:txBody>
      </p:sp>
      <p:pic>
        <p:nvPicPr>
          <p:cNvPr id="1026" name="Picture 2" descr="AlphaGo vs. You: Not a Fair Fight | Shelly Palmer">
            <a:extLst>
              <a:ext uri="{FF2B5EF4-FFF2-40B4-BE49-F238E27FC236}">
                <a16:creationId xmlns:a16="http://schemas.microsoft.com/office/drawing/2014/main" id="{76934081-DC59-5ED7-D5BB-E9FD24217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846262"/>
            <a:ext cx="2812021" cy="158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94C4738-FA87-0604-EE2F-FEB89FF83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5016" y="1846262"/>
            <a:ext cx="2895600" cy="16298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7892F6-1A52-98A4-7819-8CB176EE7F1F}"/>
              </a:ext>
            </a:extLst>
          </p:cNvPr>
          <p:cNvSpPr txBox="1"/>
          <p:nvPr/>
        </p:nvSpPr>
        <p:spPr>
          <a:xfrm>
            <a:off x="1905000" y="35052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AlphaGo</a:t>
            </a:r>
            <a:endParaRPr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926EEF-11C3-B68F-D665-6B0AC0D6CFB8}"/>
              </a:ext>
            </a:extLst>
          </p:cNvPr>
          <p:cNvSpPr txBox="1"/>
          <p:nvPr/>
        </p:nvSpPr>
        <p:spPr>
          <a:xfrm>
            <a:off x="5005359" y="3476071"/>
            <a:ext cx="2494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Monte Carlo Tree Search</a:t>
            </a:r>
            <a:endParaRPr lang="zh-CN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8348D6-68B4-16A5-B209-5BF8EF8812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3965" y="4369217"/>
            <a:ext cx="2812022" cy="12306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F58AE8-63B2-B530-5903-1CADFEB8E62B}"/>
              </a:ext>
            </a:extLst>
          </p:cNvPr>
          <p:cNvSpPr txBox="1"/>
          <p:nvPr/>
        </p:nvSpPr>
        <p:spPr>
          <a:xfrm>
            <a:off x="5793669" y="5734133"/>
            <a:ext cx="90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KD Tree</a:t>
            </a:r>
            <a:endParaRPr lang="zh-CN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44474C-0CAF-8528-5FC4-3A87225AAB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0551" y="4159438"/>
            <a:ext cx="1752600" cy="15555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FB5AE4-C5C2-5159-07F7-6F7DB650E282}"/>
              </a:ext>
            </a:extLst>
          </p:cNvPr>
          <p:cNvSpPr txBox="1"/>
          <p:nvPr/>
        </p:nvSpPr>
        <p:spPr>
          <a:xfrm>
            <a:off x="1425550" y="5789295"/>
            <a:ext cx="2242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Point Cloud/3D Shape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6050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2D48-A1EC-43DA-8CCA-8B3FF0574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36" y="0"/>
            <a:ext cx="8229600" cy="1143000"/>
          </a:xfrm>
        </p:spPr>
        <p:txBody>
          <a:bodyPr/>
          <a:lstStyle/>
          <a:p>
            <a:r>
              <a:rPr lang="en-US" dirty="0"/>
              <a:t>Rooted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82429-8659-45D9-89E6-FF84E2982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438B9E-5234-42B8-95B6-C216C49EF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29" y="990600"/>
            <a:ext cx="8416580" cy="536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80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2D48-A1EC-43DA-8CCA-8B3FF0574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36" y="0"/>
            <a:ext cx="8229600" cy="1143000"/>
          </a:xfrm>
        </p:spPr>
        <p:txBody>
          <a:bodyPr/>
          <a:lstStyle/>
          <a:p>
            <a:r>
              <a:rPr lang="en-US" dirty="0"/>
              <a:t>Rooted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82429-8659-45D9-89E6-FF84E2982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49BAE9-2879-4AB1-8B4E-A2117DD5B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84" y="1122218"/>
            <a:ext cx="8767232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615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2D48-A1EC-43DA-8CCA-8B3FF0574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36" y="0"/>
            <a:ext cx="8229600" cy="1143000"/>
          </a:xfrm>
        </p:spPr>
        <p:txBody>
          <a:bodyPr/>
          <a:lstStyle/>
          <a:p>
            <a:r>
              <a:rPr lang="en-US" dirty="0"/>
              <a:t>Rooted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82429-8659-45D9-89E6-FF84E2982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83869F-3D10-4BE8-AA8E-EDA2EC659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94" y="990600"/>
            <a:ext cx="8554011" cy="54150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19EB6B-C542-47DB-8E3E-B7806D8AD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255" y="6357260"/>
            <a:ext cx="6858000" cy="40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357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2D48-A1EC-43DA-8CCA-8B3FF0574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36" y="0"/>
            <a:ext cx="8229600" cy="1143000"/>
          </a:xfrm>
        </p:spPr>
        <p:txBody>
          <a:bodyPr/>
          <a:lstStyle/>
          <a:p>
            <a:r>
              <a:rPr lang="en-US" dirty="0"/>
              <a:t>Properties of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82429-8659-45D9-89E6-FF84E2982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B575E7-3961-4464-95A3-25FB6AD06D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633"/>
          <a:stretch/>
        </p:blipFill>
        <p:spPr>
          <a:xfrm>
            <a:off x="272474" y="1015590"/>
            <a:ext cx="7735266" cy="29717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E3A8C6-E93D-4C52-8FAD-B9C5B41F13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576"/>
          <a:stretch/>
        </p:blipFill>
        <p:spPr>
          <a:xfrm>
            <a:off x="295565" y="3987389"/>
            <a:ext cx="7629236" cy="265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109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2D48-A1EC-43DA-8CCA-8B3FF0574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36" y="0"/>
            <a:ext cx="8229600" cy="1143000"/>
          </a:xfrm>
        </p:spPr>
        <p:txBody>
          <a:bodyPr/>
          <a:lstStyle/>
          <a:p>
            <a:r>
              <a:rPr lang="en-US" dirty="0"/>
              <a:t>Balanced m-</a:t>
            </a:r>
            <a:r>
              <a:rPr lang="en-US" dirty="0" err="1"/>
              <a:t>ary</a:t>
            </a:r>
            <a:r>
              <a:rPr lang="en-US" dirty="0"/>
              <a:t>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82429-8659-45D9-89E6-FF84E2982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B71635-FF5E-4422-BF90-F0E9D51B8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173811"/>
            <a:ext cx="8382000" cy="451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535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+mn-lt"/>
              </a:rPr>
              <a:t>Review: Graph Coloring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322912"/>
                <a:ext cx="9144000" cy="1421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DEFINITION: </a:t>
                </a:r>
                <a:r>
                  <a:rPr lang="en-US" altLang="zh-CN" sz="2400" dirty="0"/>
                  <a:t>Let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be a simple graph. A 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altLang="zh-CN" sz="2400" b="1" dirty="0"/>
                  <a:t>-coloring</a:t>
                </a:r>
                <a14:m>
                  <m:oMath xmlns:m="http://schemas.openxmlformats.org/officeDocument/2006/math">
                    <m:r>
                      <a:rPr lang="en-US" altLang="zh-CN" sz="1000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altLang="zh-CN" sz="1000" dirty="0"/>
                  <a:t>-</a:t>
                </a:r>
                <a:r>
                  <a:rPr lang="zh-CN" altLang="en-US" sz="1000" dirty="0"/>
                  <a:t>着色</a:t>
                </a:r>
                <a:r>
                  <a:rPr lang="en-US" altLang="zh-CN" sz="2400" dirty="0"/>
                  <a:t> of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400" dirty="0"/>
                  <a:t> is a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      map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→[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400" dirty="0"/>
                  <a:t> such that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whenever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sz="2400" dirty="0"/>
                  <a:t>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b="1" dirty="0"/>
                  <a:t>chromatic number (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𝜒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b="1" dirty="0"/>
                  <a:t>)</a:t>
                </a:r>
                <a:r>
                  <a:rPr lang="zh-CN" altLang="en-US" sz="1000" b="1" dirty="0"/>
                  <a:t>色数</a:t>
                </a:r>
                <a:r>
                  <a:rPr lang="en-US" altLang="zh-CN" sz="2400" b="1" dirty="0"/>
                  <a:t>:</a:t>
                </a:r>
                <a:r>
                  <a:rPr lang="en-US" altLang="zh-CN" sz="2400" dirty="0"/>
                  <a:t> the least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400" dirty="0"/>
                  <a:t> s.t.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400" dirty="0"/>
                  <a:t> has a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400" dirty="0"/>
                  <a:t>-coloring. </a:t>
                </a: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22912"/>
                <a:ext cx="9144000" cy="1421928"/>
              </a:xfrm>
              <a:prstGeom prst="rect">
                <a:avLst/>
              </a:prstGeom>
              <a:blipFill rotWithShape="0">
                <a:blip r:embed="rId3"/>
                <a:stretch>
                  <a:fillRect l="-1000" t="-429" r="-333" b="-6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914775" y="4904101"/>
                <a:ext cx="9669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4775" y="4904101"/>
                <a:ext cx="966996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5031" r="-5660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7941" y="2936700"/>
            <a:ext cx="2893321" cy="16663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3926" y="2977995"/>
            <a:ext cx="3299401" cy="164088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FE7CD8C-38CC-4965-B76D-875D37A0CC39}"/>
              </a:ext>
            </a:extLst>
          </p:cNvPr>
          <p:cNvSpPr/>
          <p:nvPr/>
        </p:nvSpPr>
        <p:spPr>
          <a:xfrm>
            <a:off x="685800" y="5466326"/>
            <a:ext cx="79623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MSS10"/>
              </a:rPr>
              <a:t>The chromatic number is at least 3 because </a:t>
            </a:r>
            <a:r>
              <a:rPr lang="en-US" sz="2000" i="1" dirty="0">
                <a:solidFill>
                  <a:srgbClr val="000000"/>
                </a:solidFill>
                <a:latin typeface="CMSSI10"/>
              </a:rPr>
              <a:t>a</a:t>
            </a:r>
            <a:r>
              <a:rPr lang="en-US" sz="2000" i="1" dirty="0">
                <a:solidFill>
                  <a:srgbClr val="000000"/>
                </a:solidFill>
                <a:latin typeface="CMMI10"/>
              </a:rPr>
              <a:t>; </a:t>
            </a:r>
            <a:r>
              <a:rPr lang="en-US" sz="2000" i="1" dirty="0">
                <a:solidFill>
                  <a:srgbClr val="000000"/>
                </a:solidFill>
                <a:latin typeface="CMSSI10"/>
              </a:rPr>
              <a:t>b</a:t>
            </a:r>
            <a:r>
              <a:rPr lang="en-US" sz="2000" i="1" dirty="0">
                <a:solidFill>
                  <a:srgbClr val="000000"/>
                </a:solidFill>
                <a:latin typeface="CMMI10"/>
              </a:rPr>
              <a:t>; </a:t>
            </a:r>
            <a:r>
              <a:rPr lang="en-US" sz="2000" i="1" dirty="0">
                <a:solidFill>
                  <a:srgbClr val="000000"/>
                </a:solidFill>
                <a:latin typeface="CMSSI10"/>
              </a:rPr>
              <a:t>c </a:t>
            </a:r>
            <a:r>
              <a:rPr lang="en-US" sz="2000" dirty="0">
                <a:solidFill>
                  <a:srgbClr val="000000"/>
                </a:solidFill>
                <a:latin typeface="CMSS10"/>
              </a:rPr>
              <a:t>is a circuit of length 3</a:t>
            </a:r>
            <a:r>
              <a:rPr lang="en-US" sz="2000" dirty="0"/>
              <a:t> 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39714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2D48-A1EC-43DA-8CCA-8B3FF0574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36" y="0"/>
            <a:ext cx="8229600" cy="1143000"/>
          </a:xfrm>
        </p:spPr>
        <p:txBody>
          <a:bodyPr/>
          <a:lstStyle/>
          <a:p>
            <a:r>
              <a:rPr lang="en-US" dirty="0"/>
              <a:t>Balanced m-</a:t>
            </a:r>
            <a:r>
              <a:rPr lang="en-US" dirty="0" err="1"/>
              <a:t>ary</a:t>
            </a:r>
            <a:r>
              <a:rPr lang="en-US" dirty="0"/>
              <a:t>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82429-8659-45D9-89E6-FF84E2982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6D6D41-A2ED-4BBA-A0F2-DD9A5D5420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881" b="72591"/>
          <a:stretch/>
        </p:blipFill>
        <p:spPr>
          <a:xfrm>
            <a:off x="153152" y="1219200"/>
            <a:ext cx="8229601" cy="1371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337B70-E664-4C02-BFAC-437FE7C92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53" y="3156606"/>
            <a:ext cx="8229600" cy="137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560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2D48-A1EC-43DA-8CCA-8B3FF0574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36" y="0"/>
            <a:ext cx="8229600" cy="1143000"/>
          </a:xfrm>
        </p:spPr>
        <p:txBody>
          <a:bodyPr/>
          <a:lstStyle/>
          <a:p>
            <a:r>
              <a:rPr lang="en-US" dirty="0"/>
              <a:t>Balanced m-</a:t>
            </a:r>
            <a:r>
              <a:rPr lang="en-US" dirty="0" err="1"/>
              <a:t>ary</a:t>
            </a:r>
            <a:r>
              <a:rPr lang="en-US" dirty="0"/>
              <a:t> Tree*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82429-8659-45D9-89E6-FF84E2982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6D6D41-A2ED-4BBA-A0F2-DD9A5D542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52" y="1219200"/>
            <a:ext cx="8837695" cy="500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06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+mn-lt"/>
              </a:rPr>
              <a:t>Graph Coloring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249969"/>
                <a:ext cx="9144000" cy="3120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THEOREM: </a:t>
                </a:r>
                <a:r>
                  <a:rPr lang="en-US" altLang="zh-CN" sz="2400" dirty="0"/>
                  <a:t>Let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be a simple graph. 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𝜒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≤|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CN" sz="20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𝜒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2000" dirty="0"/>
                  <a:t> iff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en-US" altLang="zh-CN" sz="20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𝜒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zh-CN" sz="2000" dirty="0"/>
                  <a:t> iff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000" dirty="0"/>
                  <a:t> is bipartite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altLang="zh-CN" sz="2000" dirty="0"/>
                  <a:t>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𝜒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for every integer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altLang="zh-CN" sz="2000" dirty="0"/>
                  <a:t>.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𝜒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if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000" dirty="0"/>
                  <a:t> has a subgraph isomorphic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20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𝜒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=2 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2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𝜒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=3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if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;(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≥3)</m:t>
                    </m:r>
                  </m:oMath>
                </a14:m>
                <a:endParaRPr lang="en-US" altLang="zh-CN" sz="20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𝜒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sz="2000" dirty="0"/>
                  <a:t>,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latin typeface="Cambria Math" panose="02040503050406030204" pitchFamily="18" charset="0"/>
                                  </a:rPr>
                                  <m:t>deg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func>
                          </m:e>
                        </m:d>
                      </m:e>
                    </m:func>
                    <m:r>
                      <a:rPr lang="en-US" altLang="zh-CN" sz="20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49969"/>
                <a:ext cx="9144000" cy="3120854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95" b="-1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156" y="4681148"/>
            <a:ext cx="3502441" cy="14882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362451" y="4681148"/>
            <a:ext cx="1315436" cy="12775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748093" y="5975525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8093" y="5975525"/>
                <a:ext cx="181139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155414" y="5975525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414" y="5975525"/>
                <a:ext cx="181139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Isosceles Triangle 11"/>
          <p:cNvSpPr/>
          <p:nvPr/>
        </p:nvSpPr>
        <p:spPr>
          <a:xfrm>
            <a:off x="6400800" y="4681148"/>
            <a:ext cx="1490416" cy="127217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847945" y="5975525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7945" y="5975525"/>
                <a:ext cx="181139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262772" y="5975525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772" y="5975525"/>
                <a:ext cx="181139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055438" y="438059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438" y="4380599"/>
                <a:ext cx="181139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748093" y="456702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8093" y="4567029"/>
                <a:ext cx="181139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155414" y="456702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414" y="4567029"/>
                <a:ext cx="181139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5573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+mn-lt"/>
              </a:rPr>
              <a:t>Application</a:t>
            </a:r>
          </a:p>
        </p:txBody>
      </p:sp>
      <p:sp>
        <p:nvSpPr>
          <p:cNvPr id="50" name="TextBox 4"/>
          <p:cNvSpPr txBox="1"/>
          <p:nvPr/>
        </p:nvSpPr>
        <p:spPr>
          <a:xfrm>
            <a:off x="0" y="950974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PROBLEM: </a:t>
            </a:r>
            <a:r>
              <a:rPr lang="en-US" altLang="zh-CN" sz="2400" dirty="0"/>
              <a:t>How can the final exams at a university be scheduled so that </a:t>
            </a:r>
          </a:p>
          <a:p>
            <a:r>
              <a:rPr lang="en-US" altLang="zh-CN" sz="2400" dirty="0"/>
              <a:t>         no student has two exams at the same time?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741" y="1683604"/>
            <a:ext cx="3147121" cy="309096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6221" y="1744751"/>
            <a:ext cx="3925755" cy="30199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4"/>
              <p:cNvSpPr txBox="1"/>
              <p:nvPr/>
            </p:nvSpPr>
            <p:spPr>
              <a:xfrm>
                <a:off x="0" y="4833472"/>
                <a:ext cx="9144000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5">
                        <a:lumMod val="50000"/>
                      </a:schemeClr>
                    </a:solidFill>
                  </a:rPr>
                  <a:t>There are 7 different courses, they are vertices of a graph.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5">
                        <a:lumMod val="50000"/>
                      </a:schemeClr>
                    </a:solidFill>
                  </a:rPr>
                  <a:t>Two courses are adjacent if there is a student registered both courses.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5">
                        <a:lumMod val="50000"/>
                      </a:schemeClr>
                    </a:solidFill>
                  </a:rPr>
                  <a:t>Choose time slots for the courses such that no two adjacent courses take place at the same time.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𝜒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solidFill>
                      <a:schemeClr val="accent5">
                        <a:lumMod val="50000"/>
                      </a:schemeClr>
                    </a:solidFill>
                  </a:rPr>
                  <a:t> time slots is needed. </a:t>
                </a:r>
              </a:p>
            </p:txBody>
          </p:sp>
        </mc:Choice>
        <mc:Fallback xmlns="">
          <p:sp>
            <p:nvSpPr>
              <p:cNvPr id="6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833472"/>
                <a:ext cx="9144000" cy="1631216"/>
              </a:xfrm>
              <a:prstGeom prst="rect">
                <a:avLst/>
              </a:prstGeom>
              <a:blipFill rotWithShape="0">
                <a:blip r:embed="rId5"/>
                <a:stretch>
                  <a:fillRect t="-2247" r="-733" b="-5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167442" y="5853422"/>
                <a:ext cx="4971493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1≤</m:t>
                      </m:r>
                      <m:r>
                        <a:rPr lang="en-US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≤7</m:t>
                      </m:r>
                    </m:oMath>
                  </m:oMathPara>
                </a14:m>
                <a:endParaRPr lang="en-US" b="0" dirty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1≤</m:t>
                      </m:r>
                      <m:r>
                        <a:rPr lang="en-US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+1=6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𝜒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≥4</m:t>
                    </m:r>
                  </m:oMath>
                </a14:m>
                <a:r>
                  <a:rPr lang="en-US" dirty="0">
                    <a:solidFill>
                      <a:schemeClr val="accent5">
                        <a:lumMod val="50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5">
                        <a:lumMod val="50000"/>
                      </a:schemeClr>
                    </a:solidFill>
                  </a:rPr>
                  <a:t> has a subgraph isomorphic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7442" y="5853422"/>
                <a:ext cx="4971493" cy="830997"/>
              </a:xfrm>
              <a:prstGeom prst="rect">
                <a:avLst/>
              </a:prstGeom>
              <a:blipFill rotWithShape="0">
                <a:blip r:embed="rId6"/>
                <a:stretch>
                  <a:fillRect l="-1718" b="-16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368466" y="4398064"/>
                <a:ext cx="9669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466" y="4398064"/>
                <a:ext cx="966996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5696" r="-5696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383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3B53F-571C-48CC-9836-B81D507DF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4-coloring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A1289-AD64-4B5E-905A-E8343B341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2EC02B-9AA2-485F-9C01-231450D43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80" y="1524000"/>
            <a:ext cx="859104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203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3B53F-571C-48CC-9836-B81D507DF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5-coloring Theorem*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A1289-AD64-4B5E-905A-E8343B341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6A7D0E-0441-4C4C-8ACA-400DAAF4C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57" y="1295400"/>
            <a:ext cx="8397486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567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3B53F-571C-48CC-9836-B81D507DF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5-coloring Theorem*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A1289-AD64-4B5E-905A-E8343B341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4EB25D-EF1C-4DA2-9CEB-67C3A9AC0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17638"/>
            <a:ext cx="8382000" cy="528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29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2D48-A1EC-43DA-8CCA-8B3FF0574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36" y="0"/>
            <a:ext cx="8229600" cy="1143000"/>
          </a:xfrm>
        </p:spPr>
        <p:txBody>
          <a:bodyPr/>
          <a:lstStyle/>
          <a:p>
            <a:r>
              <a:rPr lang="en-US" dirty="0"/>
              <a:t>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82429-8659-45D9-89E6-FF84E2982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09E2C6-CC86-4D66-B37C-12B0C384F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89" y="1066800"/>
            <a:ext cx="8709821" cy="540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714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2D48-A1EC-43DA-8CCA-8B3FF0574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36" y="0"/>
            <a:ext cx="8229600" cy="1143000"/>
          </a:xfrm>
        </p:spPr>
        <p:txBody>
          <a:bodyPr/>
          <a:lstStyle/>
          <a:p>
            <a:r>
              <a:rPr lang="en-US" dirty="0"/>
              <a:t>Characterization of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82429-8659-45D9-89E6-FF84E2982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BCF093-5C5B-46A7-8E6E-E12E1CED77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054"/>
          <a:stretch/>
        </p:blipFill>
        <p:spPr>
          <a:xfrm>
            <a:off x="173182" y="2758553"/>
            <a:ext cx="8797636" cy="33220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D5DC72-BB42-40B0-9A70-4F976DA9BD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1946"/>
          <a:stretch/>
        </p:blipFill>
        <p:spPr>
          <a:xfrm>
            <a:off x="237836" y="1143001"/>
            <a:ext cx="8797636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9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65194</TotalTime>
  <Words>429</Words>
  <Application>Microsoft Office PowerPoint</Application>
  <PresentationFormat>On-screen Show (4:3)</PresentationFormat>
  <Paragraphs>67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CMMI10</vt:lpstr>
      <vt:lpstr>CMSS10</vt:lpstr>
      <vt:lpstr>CMSSI10</vt:lpstr>
      <vt:lpstr>Arial</vt:lpstr>
      <vt:lpstr>Calibri</vt:lpstr>
      <vt:lpstr>Cambria Math</vt:lpstr>
      <vt:lpstr>Office Theme</vt:lpstr>
      <vt:lpstr>Discrete Mathematics: Lecture 28 Part IV. Graph Theory  Graph Coloring, Tree, Characterization of Tree, Rooted Tree  </vt:lpstr>
      <vt:lpstr>Review: Graph Coloring</vt:lpstr>
      <vt:lpstr>Graph Coloring</vt:lpstr>
      <vt:lpstr>Application</vt:lpstr>
      <vt:lpstr>4-coloring Theorem</vt:lpstr>
      <vt:lpstr>5-coloring Theorem*</vt:lpstr>
      <vt:lpstr>5-coloring Theorem*</vt:lpstr>
      <vt:lpstr>Tree</vt:lpstr>
      <vt:lpstr>Characterization of Tree</vt:lpstr>
      <vt:lpstr>Characterization of Tree</vt:lpstr>
      <vt:lpstr>Properties of Tree</vt:lpstr>
      <vt:lpstr>Properties of Tree</vt:lpstr>
      <vt:lpstr>Properties of Tree</vt:lpstr>
      <vt:lpstr>Applications</vt:lpstr>
      <vt:lpstr>Rooted Tree</vt:lpstr>
      <vt:lpstr>Rooted Tree</vt:lpstr>
      <vt:lpstr>Rooted Tree</vt:lpstr>
      <vt:lpstr>Properties of Tree</vt:lpstr>
      <vt:lpstr>Balanced m-ary Tree</vt:lpstr>
      <vt:lpstr>Balanced m-ary Tree</vt:lpstr>
      <vt:lpstr>Balanced m-ary Tree*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Homomorphic MACs with Efficient Verification</dc:title>
  <dc:creator>Liangfeng Zhang</dc:creator>
  <cp:lastModifiedBy>Xuming He</cp:lastModifiedBy>
  <cp:revision>2107</cp:revision>
  <cp:lastPrinted>2018-05-13T04:38:03Z</cp:lastPrinted>
  <dcterms:created xsi:type="dcterms:W3CDTF">2014-04-06T04:43:09Z</dcterms:created>
  <dcterms:modified xsi:type="dcterms:W3CDTF">2024-06-04T15:22:19Z</dcterms:modified>
</cp:coreProperties>
</file>