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004" r:id="rId2"/>
    <p:sldId id="689" r:id="rId3"/>
    <p:sldId id="1005" r:id="rId4"/>
    <p:sldId id="1012" r:id="rId5"/>
    <p:sldId id="1013" r:id="rId6"/>
    <p:sldId id="694" r:id="rId7"/>
    <p:sldId id="1007" r:id="rId8"/>
    <p:sldId id="1006" r:id="rId9"/>
    <p:sldId id="1008" r:id="rId10"/>
    <p:sldId id="722" r:id="rId11"/>
    <p:sldId id="1010" r:id="rId12"/>
    <p:sldId id="1011" r:id="rId13"/>
    <p:sldId id="695" r:id="rId14"/>
    <p:sldId id="696" r:id="rId15"/>
    <p:sldId id="697" r:id="rId16"/>
    <p:sldId id="871" r:id="rId17"/>
    <p:sldId id="702" r:id="rId18"/>
    <p:sldId id="703" r:id="rId19"/>
    <p:sldId id="725" r:id="rId20"/>
    <p:sldId id="706" r:id="rId21"/>
    <p:sldId id="707" r:id="rId22"/>
    <p:sldId id="708" r:id="rId23"/>
    <p:sldId id="709" r:id="rId24"/>
    <p:sldId id="710" r:id="rId25"/>
    <p:sldId id="711" r:id="rId26"/>
    <p:sldId id="727" r:id="rId27"/>
    <p:sldId id="728" r:id="rId28"/>
    <p:sldId id="729" r:id="rId29"/>
    <p:sldId id="730" r:id="rId3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96" autoAdjust="0"/>
    <p:restoredTop sz="92347" autoAdjust="0"/>
  </p:normalViewPr>
  <p:slideViewPr>
    <p:cSldViewPr>
      <p:cViewPr varScale="1">
        <p:scale>
          <a:sx n="82" d="100"/>
          <a:sy n="82" d="100"/>
        </p:scale>
        <p:origin x="17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5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6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8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9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3.emf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500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7.emf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 dirty="0"/>
              <a:t>Lecture 22</a:t>
            </a:r>
            <a:br>
              <a:rPr lang="en-US" altLang="zh-CN" sz="3600" dirty="0"/>
            </a:br>
            <a:r>
              <a:rPr lang="en-US" altLang="zh-CN" sz="2400" dirty="0">
                <a:solidFill>
                  <a:srgbClr val="0000CC"/>
                </a:solidFill>
              </a:rPr>
              <a:t>Part IV. Graph Theory </a:t>
            </a:r>
            <a:br>
              <a:rPr lang="en-US" altLang="zh-CN" sz="24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graph, vertex, edge, endpoints, directed, undirected, multiple edge, loop,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complete graph, cycle, wheel, cube, graph representation</a:t>
            </a: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455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 and Xuming He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Graph Examples</a:t>
            </a:r>
            <a:endParaRPr lang="en-US" altLang="zh-C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152400" y="1333158"/>
                <a:ext cx="89916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Call Graphs: </a:t>
                </a:r>
                <a:r>
                  <a:rPr lang="en-US" altLang="zh-CN" sz="2400" dirty="0"/>
                  <a:t>directed edges; the same edge may appear multiple times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Vertices: telephone numbers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Edges: there is an arc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called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AT&amp;T experiment: calls during 20 days (290 million vertices and 4 billion edges)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33158"/>
                <a:ext cx="8991600" cy="1692771"/>
              </a:xfrm>
              <a:prstGeom prst="rect">
                <a:avLst/>
              </a:prstGeom>
              <a:blipFill>
                <a:blip r:embed="rId3"/>
                <a:stretch>
                  <a:fillRect l="-1017" t="-2888" r="-271" b="-5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D4844F-F5FD-402D-9684-E3DD5329E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938048"/>
            <a:ext cx="5943600" cy="35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Graph Examples</a:t>
            </a:r>
            <a:endParaRPr lang="en-US" altLang="zh-CN" dirty="0">
              <a:latin typeface="+mn-lt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0" y="13331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Precedence Graph</a:t>
            </a:r>
            <a:endParaRPr lang="en-US" altLang="zh-C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80D0B-FAB6-495D-9A49-E53AA593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2701"/>
            <a:ext cx="7686596" cy="40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Graph Examples</a:t>
            </a:r>
            <a:endParaRPr lang="en-US" altLang="zh-CN" dirty="0">
              <a:latin typeface="+mn-lt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0" y="13331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Flights</a:t>
            </a:r>
            <a:endParaRPr lang="en-US" altLang="zh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BB1DC-81DB-4966-B2EE-714C2D29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5567"/>
            <a:ext cx="7899272" cy="41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Types of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34319"/>
                <a:ext cx="9144000" cy="298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be a graph with vertex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Question 1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are the edges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directed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有向的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an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undirected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无向图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 the edge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directed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有向图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 the edge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Question 2</a:t>
                </a:r>
                <a:r>
                  <a:rPr lang="en-US" altLang="zh-CN" sz="2000" dirty="0"/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are there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multiple </a:t>
                </a:r>
                <a:r>
                  <a:rPr lang="en-US" altLang="zh-CN" b="1" dirty="0"/>
                  <a:t>e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dges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多重边</a:t>
                </a:r>
                <a:r>
                  <a:rPr lang="en-US" altLang="zh-CN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connecting two different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simple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简单图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; </a:t>
                </a: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multigraph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多重图</a:t>
                </a:r>
                <a:endParaRPr lang="en-US" altLang="zh-CN" sz="10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Question 3: </a:t>
                </a:r>
                <a:r>
                  <a:rPr lang="en-US" altLang="zh-CN" dirty="0"/>
                  <a:t>are there </a:t>
                </a:r>
                <a:r>
                  <a:rPr lang="en-US" altLang="zh-CN" b="1" dirty="0"/>
                  <a:t>loops</a:t>
                </a:r>
                <a:r>
                  <a:rPr lang="zh-CN" altLang="en-US" sz="1000" b="1" dirty="0"/>
                  <a:t>自环</a:t>
                </a:r>
                <a:r>
                  <a:rPr lang="en-US" altLang="zh-CN" dirty="0"/>
                  <a:t> connecting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to itself?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pseudograph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伪图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319"/>
                <a:ext cx="9144000" cy="298979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04" r="-1533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41543" y="4066809"/>
          <a:ext cx="823847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Multiple</a:t>
                      </a:r>
                      <a:r>
                        <a:rPr lang="en-US" sz="1600" baseline="0" dirty="0"/>
                        <a:t> Edges Allowed?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Loops</a:t>
                      </a:r>
                      <a:r>
                        <a:rPr lang="en-US" sz="1600" baseline="0" dirty="0"/>
                        <a:t> Allowed?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Simple</a:t>
                      </a:r>
                      <a:r>
                        <a:rPr lang="en-US" sz="1600" b="0" baseline="0" dirty="0"/>
                        <a:t> graph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 + 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Types of Graphs</a:t>
            </a:r>
          </a:p>
        </p:txBody>
      </p:sp>
      <p:sp>
        <p:nvSpPr>
          <p:cNvPr id="4" name="Oval 3"/>
          <p:cNvSpPr/>
          <p:nvPr/>
        </p:nvSpPr>
        <p:spPr>
          <a:xfrm>
            <a:off x="1191024" y="1382008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6284" y="222713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215267" y="3058416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877813" y="222713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1921843" y="222713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Connector 34"/>
          <p:cNvCxnSpPr>
            <a:stCxn id="4" idx="3"/>
            <a:endCxn id="5" idx="7"/>
          </p:cNvCxnSpPr>
          <p:nvPr/>
        </p:nvCxnSpPr>
        <p:spPr>
          <a:xfrm flipH="1">
            <a:off x="531509" y="1547220"/>
            <a:ext cx="689579" cy="70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1"/>
            <a:endCxn id="5" idx="5"/>
          </p:cNvCxnSpPr>
          <p:nvPr/>
        </p:nvCxnSpPr>
        <p:spPr>
          <a:xfrm flipH="1" flipV="1">
            <a:off x="531509" y="2392351"/>
            <a:ext cx="713822" cy="69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4" idx="5"/>
          </p:cNvCxnSpPr>
          <p:nvPr/>
        </p:nvCxnSpPr>
        <p:spPr>
          <a:xfrm flipH="1" flipV="1">
            <a:off x="1366249" y="1547220"/>
            <a:ext cx="658239" cy="679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4"/>
            <a:endCxn id="6" idx="7"/>
          </p:cNvCxnSpPr>
          <p:nvPr/>
        </p:nvCxnSpPr>
        <p:spPr>
          <a:xfrm flipH="1">
            <a:off x="1390492" y="2420697"/>
            <a:ext cx="633996" cy="666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2" idx="6"/>
          </p:cNvCxnSpPr>
          <p:nvPr/>
        </p:nvCxnSpPr>
        <p:spPr>
          <a:xfrm>
            <a:off x="2127132" y="2323918"/>
            <a:ext cx="7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87559" y="3998968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352819" y="484409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211802" y="5675376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2874348" y="484409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Oval 57"/>
          <p:cNvSpPr/>
          <p:nvPr/>
        </p:nvSpPr>
        <p:spPr>
          <a:xfrm>
            <a:off x="1918378" y="4844099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>
            <a:stCxn id="54" idx="3"/>
            <a:endCxn id="55" idx="7"/>
          </p:cNvCxnSpPr>
          <p:nvPr/>
        </p:nvCxnSpPr>
        <p:spPr>
          <a:xfrm flipH="1">
            <a:off x="528044" y="4164180"/>
            <a:ext cx="689579" cy="70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5" idx="5"/>
          </p:cNvCxnSpPr>
          <p:nvPr/>
        </p:nvCxnSpPr>
        <p:spPr>
          <a:xfrm flipH="1" flipV="1">
            <a:off x="528044" y="5009311"/>
            <a:ext cx="713822" cy="69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0"/>
            <a:endCxn id="54" idx="5"/>
          </p:cNvCxnSpPr>
          <p:nvPr/>
        </p:nvCxnSpPr>
        <p:spPr>
          <a:xfrm flipH="1" flipV="1">
            <a:off x="1362784" y="4164180"/>
            <a:ext cx="658239" cy="679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4"/>
            <a:endCxn id="56" idx="7"/>
          </p:cNvCxnSpPr>
          <p:nvPr/>
        </p:nvCxnSpPr>
        <p:spPr>
          <a:xfrm flipH="1">
            <a:off x="1387027" y="5037657"/>
            <a:ext cx="633996" cy="666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6"/>
          </p:cNvCxnSpPr>
          <p:nvPr/>
        </p:nvCxnSpPr>
        <p:spPr>
          <a:xfrm>
            <a:off x="2123667" y="4940878"/>
            <a:ext cx="7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1107" y="3287228"/>
                <a:ext cx="2102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Simple 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7" y="3287228"/>
                <a:ext cx="21021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19" t="-8197" r="-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1442" y="5953901"/>
                <a:ext cx="2004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Multigraph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2" y="5953901"/>
                <a:ext cx="200430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urved Connector 66"/>
          <p:cNvCxnSpPr>
            <a:stCxn id="58" idx="5"/>
            <a:endCxn id="56" idx="6"/>
          </p:cNvCxnSpPr>
          <p:nvPr/>
        </p:nvCxnSpPr>
        <p:spPr>
          <a:xfrm rot="5400000">
            <a:off x="1373925" y="5052477"/>
            <a:ext cx="762844" cy="676512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067826" y="1385474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5233086" y="2230605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Oval 73"/>
          <p:cNvSpPr/>
          <p:nvPr/>
        </p:nvSpPr>
        <p:spPr>
          <a:xfrm>
            <a:off x="6092069" y="3061882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Oval 74"/>
          <p:cNvSpPr/>
          <p:nvPr/>
        </p:nvSpPr>
        <p:spPr>
          <a:xfrm>
            <a:off x="7754615" y="2230605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/>
          <p:cNvSpPr/>
          <p:nvPr/>
        </p:nvSpPr>
        <p:spPr>
          <a:xfrm>
            <a:off x="6798645" y="2230605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7" name="Straight Connector 76"/>
          <p:cNvCxnSpPr>
            <a:stCxn id="72" idx="3"/>
            <a:endCxn id="73" idx="7"/>
          </p:cNvCxnSpPr>
          <p:nvPr/>
        </p:nvCxnSpPr>
        <p:spPr>
          <a:xfrm flipH="1">
            <a:off x="5408311" y="1550686"/>
            <a:ext cx="689579" cy="70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1"/>
            <a:endCxn id="73" idx="5"/>
          </p:cNvCxnSpPr>
          <p:nvPr/>
        </p:nvCxnSpPr>
        <p:spPr>
          <a:xfrm flipH="1" flipV="1">
            <a:off x="5408311" y="2395817"/>
            <a:ext cx="713822" cy="69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6" idx="0"/>
            <a:endCxn id="72" idx="5"/>
          </p:cNvCxnSpPr>
          <p:nvPr/>
        </p:nvCxnSpPr>
        <p:spPr>
          <a:xfrm flipH="1" flipV="1">
            <a:off x="6243051" y="1550686"/>
            <a:ext cx="658239" cy="679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4"/>
            <a:endCxn id="74" idx="7"/>
          </p:cNvCxnSpPr>
          <p:nvPr/>
        </p:nvCxnSpPr>
        <p:spPr>
          <a:xfrm flipH="1">
            <a:off x="6267294" y="2424163"/>
            <a:ext cx="633996" cy="666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6"/>
          </p:cNvCxnSpPr>
          <p:nvPr/>
        </p:nvCxnSpPr>
        <p:spPr>
          <a:xfrm>
            <a:off x="7003934" y="2327384"/>
            <a:ext cx="7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88122" y="3287228"/>
                <a:ext cx="216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Pseudograph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22" y="3287228"/>
                <a:ext cx="2164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urved Connector 82"/>
          <p:cNvCxnSpPr>
            <a:stCxn id="76" idx="5"/>
            <a:endCxn id="74" idx="6"/>
          </p:cNvCxnSpPr>
          <p:nvPr/>
        </p:nvCxnSpPr>
        <p:spPr>
          <a:xfrm rot="5400000">
            <a:off x="6254192" y="2438983"/>
            <a:ext cx="762844" cy="676512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693110" y="3995097"/>
                <a:ext cx="5450889" cy="241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Vertex set: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Edge set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={{1,2},{2,3},{3,4},{1,4},{4,5}}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{4,5}</m:t>
                    </m:r>
                  </m:oMath>
                </a14:m>
                <a:r>
                  <a:rPr lang="en-US" dirty="0"/>
                  <a:t> is an edge of the simple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4,5</m:t>
                    </m:r>
                  </m:oMath>
                </a14:m>
                <a:r>
                  <a:rPr lang="en-US" dirty="0"/>
                  <a:t> are endpoints of the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{4,5}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connects 4 and 5.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{3,4}</m:t>
                    </m:r>
                  </m:oMath>
                </a14:m>
                <a:r>
                  <a:rPr lang="en-US" dirty="0"/>
                  <a:t> is a multiple edge of the multigraph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loop connecting 1 to itself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110" y="3995097"/>
                <a:ext cx="5450889" cy="2419124"/>
              </a:xfrm>
              <a:prstGeom prst="rect">
                <a:avLst/>
              </a:prstGeom>
              <a:blipFill rotWithShape="0">
                <a:blip r:embed="rId6"/>
                <a:stretch>
                  <a:fillRect l="-783" b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urved Connector 98"/>
          <p:cNvCxnSpPr>
            <a:stCxn id="72" idx="6"/>
            <a:endCxn id="72" idx="1"/>
          </p:cNvCxnSpPr>
          <p:nvPr/>
        </p:nvCxnSpPr>
        <p:spPr>
          <a:xfrm flipH="1" flipV="1">
            <a:off x="6097890" y="1413820"/>
            <a:ext cx="175225" cy="68433"/>
          </a:xfrm>
          <a:prstGeom prst="curvedConnector4">
            <a:avLst>
              <a:gd name="adj1" fmla="val -130461"/>
              <a:gd name="adj2" fmla="val 67286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Types of Graphs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91024" y="1408645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6284" y="2253776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215267" y="3085053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877813" y="2253776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1921843" y="2253776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202" y="3285063"/>
                <a:ext cx="3069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Simple Directed 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" y="3285063"/>
                <a:ext cx="30698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8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8574" y="6033803"/>
                <a:ext cx="272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Directed Multigraph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4" y="6033803"/>
                <a:ext cx="27233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13" t="-10000" r="-2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88122" y="3287228"/>
                <a:ext cx="209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Mixed 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22" y="3287228"/>
                <a:ext cx="20934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635420" y="3995097"/>
                <a:ext cx="5508579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Vertex set: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Edge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(5,4)}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(5,4)</m:t>
                    </m:r>
                  </m:oMath>
                </a14:m>
                <a:r>
                  <a:rPr lang="en-US" dirty="0"/>
                  <a:t> is a directed edge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(5,4) </m:t>
                    </m:r>
                  </m:oMath>
                </a14:m>
                <a:r>
                  <a:rPr lang="en-US" dirty="0"/>
                  <a:t>starts at 5 and ends at 4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dirty="0"/>
                  <a:t> is a directed multiple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loop connecting 1 to itself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20" y="3995097"/>
                <a:ext cx="5508579" cy="2086725"/>
              </a:xfrm>
              <a:prstGeom prst="rect">
                <a:avLst/>
              </a:prstGeom>
              <a:blipFill rotWithShape="0">
                <a:blip r:embed="rId6"/>
                <a:stretch>
                  <a:fillRect l="-664" b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531509" y="1573857"/>
            <a:ext cx="689579" cy="70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5"/>
            <a:endCxn id="6" idx="1"/>
          </p:cNvCxnSpPr>
          <p:nvPr/>
        </p:nvCxnSpPr>
        <p:spPr>
          <a:xfrm>
            <a:off x="531509" y="2418988"/>
            <a:ext cx="713822" cy="6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7"/>
            <a:endCxn id="22" idx="4"/>
          </p:cNvCxnSpPr>
          <p:nvPr/>
        </p:nvCxnSpPr>
        <p:spPr>
          <a:xfrm flipV="1">
            <a:off x="1390492" y="2447334"/>
            <a:ext cx="633996" cy="6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0"/>
            <a:endCxn id="4" idx="5"/>
          </p:cNvCxnSpPr>
          <p:nvPr/>
        </p:nvCxnSpPr>
        <p:spPr>
          <a:xfrm flipH="1" flipV="1">
            <a:off x="1366249" y="1573857"/>
            <a:ext cx="658239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  <a:endCxn id="22" idx="6"/>
          </p:cNvCxnSpPr>
          <p:nvPr/>
        </p:nvCxnSpPr>
        <p:spPr>
          <a:xfrm flipH="1">
            <a:off x="2127132" y="2350555"/>
            <a:ext cx="75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197950" y="4061317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363210" y="4906448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1222193" y="5737725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2884739" y="4906448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Oval 83"/>
          <p:cNvSpPr/>
          <p:nvPr/>
        </p:nvSpPr>
        <p:spPr>
          <a:xfrm>
            <a:off x="1928769" y="4906448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6" name="Straight Arrow Connector 85"/>
          <p:cNvCxnSpPr>
            <a:stCxn id="68" idx="3"/>
            <a:endCxn id="69" idx="7"/>
          </p:cNvCxnSpPr>
          <p:nvPr/>
        </p:nvCxnSpPr>
        <p:spPr>
          <a:xfrm flipH="1">
            <a:off x="538435" y="4226529"/>
            <a:ext cx="689579" cy="70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9" idx="5"/>
            <a:endCxn id="70" idx="1"/>
          </p:cNvCxnSpPr>
          <p:nvPr/>
        </p:nvCxnSpPr>
        <p:spPr>
          <a:xfrm>
            <a:off x="538435" y="5071660"/>
            <a:ext cx="713822" cy="6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7"/>
            <a:endCxn id="84" idx="4"/>
          </p:cNvCxnSpPr>
          <p:nvPr/>
        </p:nvCxnSpPr>
        <p:spPr>
          <a:xfrm flipV="1">
            <a:off x="1397418" y="5100006"/>
            <a:ext cx="633996" cy="6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0"/>
            <a:endCxn id="68" idx="5"/>
          </p:cNvCxnSpPr>
          <p:nvPr/>
        </p:nvCxnSpPr>
        <p:spPr>
          <a:xfrm flipH="1" flipV="1">
            <a:off x="1373175" y="4226529"/>
            <a:ext cx="658239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1" idx="2"/>
            <a:endCxn id="84" idx="6"/>
          </p:cNvCxnSpPr>
          <p:nvPr/>
        </p:nvCxnSpPr>
        <p:spPr>
          <a:xfrm flipH="1">
            <a:off x="2134058" y="5003227"/>
            <a:ext cx="75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0" idx="6"/>
          </p:cNvCxnSpPr>
          <p:nvPr/>
        </p:nvCxnSpPr>
        <p:spPr>
          <a:xfrm flipV="1">
            <a:off x="1427482" y="5100006"/>
            <a:ext cx="699650" cy="734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8" idx="7"/>
          </p:cNvCxnSpPr>
          <p:nvPr/>
        </p:nvCxnSpPr>
        <p:spPr>
          <a:xfrm rot="16200000" flipH="1" flipV="1">
            <a:off x="1247883" y="4032803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109385" y="1412112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5274645" y="2257243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6133628" y="3088520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7796174" y="2257243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" name="Oval 94"/>
          <p:cNvSpPr/>
          <p:nvPr/>
        </p:nvSpPr>
        <p:spPr>
          <a:xfrm>
            <a:off x="6840204" y="2257243"/>
            <a:ext cx="205289" cy="1935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6" name="Straight Arrow Connector 95"/>
          <p:cNvCxnSpPr>
            <a:stCxn id="91" idx="3"/>
            <a:endCxn id="92" idx="7"/>
          </p:cNvCxnSpPr>
          <p:nvPr/>
        </p:nvCxnSpPr>
        <p:spPr>
          <a:xfrm flipH="1">
            <a:off x="5449870" y="1577324"/>
            <a:ext cx="689579" cy="70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5"/>
            <a:endCxn id="93" idx="1"/>
          </p:cNvCxnSpPr>
          <p:nvPr/>
        </p:nvCxnSpPr>
        <p:spPr>
          <a:xfrm>
            <a:off x="5449870" y="2422455"/>
            <a:ext cx="713822" cy="6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7"/>
            <a:endCxn id="95" idx="4"/>
          </p:cNvCxnSpPr>
          <p:nvPr/>
        </p:nvCxnSpPr>
        <p:spPr>
          <a:xfrm flipV="1">
            <a:off x="6308853" y="2450801"/>
            <a:ext cx="633996" cy="6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0"/>
            <a:endCxn id="91" idx="5"/>
          </p:cNvCxnSpPr>
          <p:nvPr/>
        </p:nvCxnSpPr>
        <p:spPr>
          <a:xfrm flipH="1" flipV="1">
            <a:off x="6284610" y="1577324"/>
            <a:ext cx="658239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2"/>
            <a:endCxn id="95" idx="6"/>
          </p:cNvCxnSpPr>
          <p:nvPr/>
        </p:nvCxnSpPr>
        <p:spPr>
          <a:xfrm flipH="1">
            <a:off x="7045493" y="2354022"/>
            <a:ext cx="75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93" idx="6"/>
            <a:endCxn id="95" idx="5"/>
          </p:cNvCxnSpPr>
          <p:nvPr/>
        </p:nvCxnSpPr>
        <p:spPr>
          <a:xfrm flipV="1">
            <a:off x="6338917" y="2422455"/>
            <a:ext cx="676512" cy="7628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91" idx="7"/>
          </p:cNvCxnSpPr>
          <p:nvPr/>
        </p:nvCxnSpPr>
        <p:spPr>
          <a:xfrm rot="16200000" flipH="1" flipV="1">
            <a:off x="6159318" y="1383598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2" idx="3"/>
            <a:endCxn id="93" idx="2"/>
          </p:cNvCxnSpPr>
          <p:nvPr/>
        </p:nvCxnSpPr>
        <p:spPr>
          <a:xfrm rot="16200000" flipH="1">
            <a:off x="5337746" y="2389417"/>
            <a:ext cx="762844" cy="828919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0C5-B20F-D64D-AED3-5620E5B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</a:t>
            </a:r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B05A2750-C9F5-A946-9591-7C59CB7A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6786"/>
            <a:ext cx="2431011" cy="1524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C433D-FA22-E949-A03A-F230D3A04799}"/>
              </a:ext>
            </a:extLst>
          </p:cNvPr>
          <p:cNvSpPr txBox="1"/>
          <p:nvPr/>
        </p:nvSpPr>
        <p:spPr>
          <a:xfrm>
            <a:off x="708660" y="3280425"/>
            <a:ext cx="19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simple graph</a:t>
            </a: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6D4AEB5-F21E-5C4D-8C11-EFC1906F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1393206"/>
            <a:ext cx="2629886" cy="1769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BFFE4-EF3C-7B4E-A2BE-4C7C93BA7561}"/>
              </a:ext>
            </a:extLst>
          </p:cNvPr>
          <p:cNvSpPr/>
          <p:nvPr/>
        </p:nvSpPr>
        <p:spPr>
          <a:xfrm>
            <a:off x="4339408" y="3240783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multigraph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BFAF5-D52C-FC41-B24F-F0037BFA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738881"/>
            <a:ext cx="2171700" cy="24431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3BB8D2-4426-FF4E-A50C-331E91E88D8A}"/>
              </a:ext>
            </a:extLst>
          </p:cNvPr>
          <p:cNvSpPr/>
          <p:nvPr/>
        </p:nvSpPr>
        <p:spPr>
          <a:xfrm>
            <a:off x="723900" y="6214030"/>
            <a:ext cx="19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pseudograph</a:t>
            </a:r>
            <a:endParaRPr lang="en-US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350733-E7F0-1649-B9DD-8C24E2F52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2" y="3775630"/>
            <a:ext cx="2629887" cy="2244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3EC929-DEEB-A045-84DA-CE919C487CD7}"/>
              </a:ext>
            </a:extLst>
          </p:cNvPr>
          <p:cNvSpPr/>
          <p:nvPr/>
        </p:nvSpPr>
        <p:spPr>
          <a:xfrm>
            <a:off x="4339409" y="6182044"/>
            <a:ext cx="28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simple directed graph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DC26BA-B5C5-8442-A817-031F6E17C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750" y="1233193"/>
            <a:ext cx="2762250" cy="22318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85F646-9D8E-F04C-A84F-C6560D76597A}"/>
              </a:ext>
            </a:extLst>
          </p:cNvPr>
          <p:cNvSpPr/>
          <p:nvPr/>
        </p:nvSpPr>
        <p:spPr>
          <a:xfrm>
            <a:off x="6554191" y="3425449"/>
            <a:ext cx="262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directed multigraph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8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45" y="2143098"/>
            <a:ext cx="6812003" cy="1509261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17" y="4428151"/>
            <a:ext cx="5177521" cy="1590000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Special Simple Graphs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16194"/>
                <a:ext cx="91440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Complete Graph</a:t>
                </a:r>
                <a:r>
                  <a:rPr lang="zh-CN" altLang="en-US" sz="1000" b="1" dirty="0"/>
                  <a:t>完全图</a:t>
                </a:r>
                <a:r>
                  <a:rPr lang="en-US" altLang="zh-CN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6194"/>
                <a:ext cx="9144000" cy="751681"/>
              </a:xfrm>
              <a:prstGeom prst="rect">
                <a:avLst/>
              </a:prstGeom>
              <a:blipFill rotWithShape="0">
                <a:blip r:embed="rId5"/>
                <a:stretch>
                  <a:fillRect l="-100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771477"/>
                <a:ext cx="9144000" cy="5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Cycle</a:t>
                </a:r>
                <a:r>
                  <a:rPr lang="zh-CN" altLang="en-US" sz="1000" b="1" dirty="0"/>
                  <a:t>环</a:t>
                </a:r>
                <a:r>
                  <a:rPr lang="en-US" altLang="zh-CN" sz="1000" b="1" dirty="0"/>
                  <a:t>,</a:t>
                </a:r>
                <a:r>
                  <a:rPr lang="zh-CN" altLang="en-US" sz="1000" b="1" dirty="0"/>
                  <a:t>圈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;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1477"/>
                <a:ext cx="9144000" cy="590418"/>
              </a:xfrm>
              <a:prstGeom prst="rect">
                <a:avLst/>
              </a:prstGeom>
              <a:blipFill rotWithShape="0">
                <a:blip r:embed="rId6"/>
                <a:stretch>
                  <a:fillRect l="-1000" b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5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45" y="2214264"/>
            <a:ext cx="5177521" cy="1653600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Special Simple Graphs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64684"/>
                <a:ext cx="9144000" cy="103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Wheel</a:t>
                </a:r>
                <a:r>
                  <a:rPr lang="zh-CN" altLang="en-US" sz="1000" b="1" dirty="0"/>
                  <a:t>轮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4684"/>
                <a:ext cx="9144000" cy="1033616"/>
              </a:xfrm>
              <a:prstGeom prst="rect">
                <a:avLst/>
              </a:prstGeom>
              <a:blipFill rotWithShape="0">
                <a:blip r:embed="rId4"/>
                <a:stretch>
                  <a:fillRect l="-1000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601" y="4036902"/>
            <a:ext cx="5482081" cy="25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0" y="3813701"/>
                <a:ext cx="9144000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/>
                  <a:t>-Cubes</a:t>
                </a:r>
                <a:r>
                  <a:rPr lang="zh-CN" altLang="en-US" sz="1000" b="1" dirty="0"/>
                  <a:t>方体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altLang="zh-CN" sz="24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=|{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3701"/>
                <a:ext cx="9144000" cy="904863"/>
              </a:xfrm>
              <a:prstGeom prst="rect">
                <a:avLst/>
              </a:prstGeom>
              <a:blipFill rotWithShape="0">
                <a:blip r:embed="rId6"/>
                <a:stretch>
                  <a:fillRect t="-676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Adjacency List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840938"/>
                <a:ext cx="9144000" cy="153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 with no multiple edges.  The </a:t>
                </a:r>
              </a:p>
              <a:p>
                <a:r>
                  <a:rPr lang="en-US" altLang="zh-CN" sz="2400" b="1" dirty="0"/>
                  <a:t>       adjacency list</a:t>
                </a:r>
                <a:r>
                  <a:rPr lang="zh-CN" altLang="en-US" sz="1000" b="1" dirty="0"/>
                  <a:t>邻接表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list the vertices of the graph and all </a:t>
                </a:r>
              </a:p>
              <a:p>
                <a:r>
                  <a:rPr lang="en-US" altLang="zh-CN" sz="2400" dirty="0"/>
                  <a:t>       adjacent vertices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 are</a:t>
                </a:r>
                <a:r>
                  <a:rPr lang="en-US" altLang="zh-CN" sz="2000" b="1" dirty="0"/>
                  <a:t> adjacent</a:t>
                </a:r>
                <a:r>
                  <a:rPr lang="zh-CN" altLang="en-US" sz="1000" b="1" dirty="0"/>
                  <a:t>相邻的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an edge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0938"/>
                <a:ext cx="9144000" cy="15327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187" b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499366" y="3560634"/>
              <a:ext cx="1269066" cy="1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14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366" y="3560634"/>
              <a:ext cx="1269066" cy="1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08"/>
                    <a:gridCol w="991458"/>
                  </a:tblGrid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1639" r="-3586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1639" r="-1227" b="-4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101639" r="-3586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101639" r="-1227" b="-3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201639" r="-3586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201639" r="-1227" b="-2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301639" r="-3586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301639" r="-1227" b="-1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401639" r="-3586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401639" r="-122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47" y="3515336"/>
            <a:ext cx="2372072" cy="2002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2" y="3490444"/>
            <a:ext cx="2284755" cy="1908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7248016" y="3543189"/>
              <a:ext cx="1424928" cy="1846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48016" y="3543189"/>
              <a:ext cx="1424928" cy="1846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703"/>
                    <a:gridCol w="1113225"/>
                  </a:tblGrid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1639" r="-36470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1639" r="-1087" b="-40163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101639" r="-36470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101639" r="-1087" b="-30163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205000" r="-36470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205000" r="-1087" b="-206667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300000" r="-3647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300000" r="-1087" b="-10327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400000" r="-3647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400000" r="-108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24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Seven Bridges of Königsberg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1" y="1273568"/>
            <a:ext cx="34290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404007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QUESTION: </a:t>
                </a:r>
                <a:r>
                  <a:rPr lang="en-US" sz="2400" dirty="0"/>
                  <a:t>Is it possible to travel all seven bridges without repetition?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Start at one of the four locations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Travel across every bridge exactly once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Return to the starting point</a:t>
                </a:r>
              </a:p>
              <a:p>
                <a:r>
                  <a:rPr lang="en-US" sz="2400" b="1" dirty="0"/>
                  <a:t>Graph Notion</a:t>
                </a:r>
                <a:r>
                  <a:rPr lang="en-US" sz="2400" dirty="0"/>
                  <a:t>: Euler Circuit (1736)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4007"/>
                <a:ext cx="9144000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000" t="-277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735783" y="1479138"/>
            <a:ext cx="363682" cy="342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4921825" y="2473208"/>
            <a:ext cx="363682" cy="342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39244" y="3384148"/>
            <a:ext cx="363682" cy="342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8233065" y="2490525"/>
            <a:ext cx="363682" cy="342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0" name="Curved Connector 19"/>
          <p:cNvCxnSpPr>
            <a:stCxn id="7" idx="2"/>
            <a:endCxn id="11" idx="0"/>
          </p:cNvCxnSpPr>
          <p:nvPr/>
        </p:nvCxnSpPr>
        <p:spPr>
          <a:xfrm rot="10800000" flipV="1">
            <a:off x="5103667" y="1650588"/>
            <a:ext cx="632117" cy="8226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4"/>
            <a:endCxn id="11" idx="6"/>
          </p:cNvCxnSpPr>
          <p:nvPr/>
        </p:nvCxnSpPr>
        <p:spPr>
          <a:xfrm rot="5400000">
            <a:off x="5190256" y="1917290"/>
            <a:ext cx="822620" cy="63211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11" idx="4"/>
          </p:cNvCxnSpPr>
          <p:nvPr/>
        </p:nvCxnSpPr>
        <p:spPr>
          <a:xfrm rot="10800000">
            <a:off x="5103666" y="2816108"/>
            <a:ext cx="635578" cy="73949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2" idx="0"/>
            <a:endCxn id="11" idx="6"/>
          </p:cNvCxnSpPr>
          <p:nvPr/>
        </p:nvCxnSpPr>
        <p:spPr>
          <a:xfrm rot="16200000" flipV="1">
            <a:off x="5233551" y="2696614"/>
            <a:ext cx="739490" cy="63557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6"/>
            <a:endCxn id="13" idx="0"/>
          </p:cNvCxnSpPr>
          <p:nvPr/>
        </p:nvCxnSpPr>
        <p:spPr>
          <a:xfrm>
            <a:off x="6099465" y="1650588"/>
            <a:ext cx="2315441" cy="83993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6"/>
            <a:endCxn id="13" idx="4"/>
          </p:cNvCxnSpPr>
          <p:nvPr/>
        </p:nvCxnSpPr>
        <p:spPr>
          <a:xfrm flipV="1">
            <a:off x="6102926" y="2833425"/>
            <a:ext cx="2311980" cy="72217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6"/>
            <a:endCxn id="13" idx="2"/>
          </p:cNvCxnSpPr>
          <p:nvPr/>
        </p:nvCxnSpPr>
        <p:spPr>
          <a:xfrm>
            <a:off x="5285507" y="2644658"/>
            <a:ext cx="2947558" cy="173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036126" y="1718131"/>
            <a:ext cx="181841" cy="27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43052" y="3283692"/>
            <a:ext cx="181841" cy="27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0606" y="1885890"/>
            <a:ext cx="3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26276" y="2923997"/>
            <a:ext cx="3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48311" y="1483880"/>
            <a:ext cx="3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4846" y="3381950"/>
            <a:ext cx="3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44774" y="2365073"/>
            <a:ext cx="3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195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8526"/>
                <a:ext cx="9144000" cy="2039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u="sng" dirty="0"/>
                  <a:t>simple graph</a:t>
                </a:r>
                <a:r>
                  <a:rPr lang="en-US" altLang="zh-CN" sz="2400" dirty="0"/>
                  <a:t>. The 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adjacency matrix</a:t>
                </a:r>
                <a:r>
                  <a:rPr lang="zh-CN" altLang="en-US" sz="1000" b="1" dirty="0"/>
                  <a:t>邻接矩阵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8526"/>
                <a:ext cx="9144000" cy="20398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763528" y="380153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528" y="3801537"/>
                <a:ext cx="205289" cy="193558"/>
              </a:xfrm>
              <a:prstGeom prst="ellipse">
                <a:avLst/>
              </a:prstGeom>
              <a:blipFill rotWithShape="0">
                <a:blip r:embed="rId4"/>
                <a:stretch>
                  <a:fillRect l="-157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928788" y="464666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88" y="4646668"/>
                <a:ext cx="205289" cy="193558"/>
              </a:xfrm>
              <a:prstGeom prst="ellipse">
                <a:avLst/>
              </a:prstGeom>
              <a:blipFill rotWithShape="0">
                <a:blip r:embed="rId5"/>
                <a:stretch>
                  <a:fillRect l="-26316" t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787771" y="5477945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1" y="5477945"/>
                <a:ext cx="205289" cy="193558"/>
              </a:xfrm>
              <a:prstGeom prst="ellipse">
                <a:avLst/>
              </a:prstGeom>
              <a:blipFill rotWithShape="0">
                <a:blip r:embed="rId6"/>
                <a:stretch>
                  <a:fillRect l="-105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450317" y="464666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17" y="4646668"/>
                <a:ext cx="205289" cy="193558"/>
              </a:xfrm>
              <a:prstGeom prst="ellipse">
                <a:avLst/>
              </a:prstGeom>
              <a:blipFill rotWithShape="0">
                <a:blip r:embed="rId7"/>
                <a:stretch>
                  <a:fillRect l="-1315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494347" y="464666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47" y="4646668"/>
                <a:ext cx="205289" cy="193558"/>
              </a:xfrm>
              <a:prstGeom prst="ellipse">
                <a:avLst/>
              </a:prstGeom>
              <a:blipFill rotWithShape="0">
                <a:blip r:embed="rId8"/>
                <a:stretch>
                  <a:fillRect l="-28947" t="-11111" r="-26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74679" y="3587169"/>
              <a:ext cx="191192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6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86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86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86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86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865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46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960819"/>
                  </p:ext>
                </p:extLst>
              </p:nvPr>
            </p:nvGraphicFramePr>
            <p:xfrm>
              <a:off x="5174679" y="3587169"/>
              <a:ext cx="191192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654"/>
                    <a:gridCol w="318654"/>
                    <a:gridCol w="318654"/>
                    <a:gridCol w="318654"/>
                    <a:gridCol w="318654"/>
                    <a:gridCol w="318654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03846" t="-1667" r="-40769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00000" t="-1667" r="-3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5769" t="-1667" r="-205769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98113" t="-1667" r="-10188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507692" t="-1667" r="-3846" b="-5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887" t="-101667" r="-498113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887" t="-198361" r="-498113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887" t="-303333" r="-498113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887" t="-403333" r="-49811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887" t="-503333" r="-49811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>
            <a:stCxn id="7" idx="7"/>
            <a:endCxn id="6" idx="3"/>
          </p:cNvCxnSpPr>
          <p:nvPr/>
        </p:nvCxnSpPr>
        <p:spPr>
          <a:xfrm flipV="1">
            <a:off x="2104013" y="3966751"/>
            <a:ext cx="689579" cy="70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7"/>
            <a:endCxn id="10" idx="3"/>
          </p:cNvCxnSpPr>
          <p:nvPr/>
        </p:nvCxnSpPr>
        <p:spPr>
          <a:xfrm flipV="1">
            <a:off x="2962996" y="4811882"/>
            <a:ext cx="561415" cy="69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6" idx="5"/>
          </p:cNvCxnSpPr>
          <p:nvPr/>
        </p:nvCxnSpPr>
        <p:spPr>
          <a:xfrm flipH="1" flipV="1">
            <a:off x="2938751" y="3966751"/>
            <a:ext cx="585658" cy="70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1"/>
            <a:endCxn id="7" idx="5"/>
          </p:cNvCxnSpPr>
          <p:nvPr/>
        </p:nvCxnSpPr>
        <p:spPr>
          <a:xfrm flipH="1" flipV="1">
            <a:off x="2104011" y="4811882"/>
            <a:ext cx="713822" cy="69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9" idx="2"/>
          </p:cNvCxnSpPr>
          <p:nvPr/>
        </p:nvCxnSpPr>
        <p:spPr>
          <a:xfrm>
            <a:off x="3699636" y="4743447"/>
            <a:ext cx="7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an </a:t>
                </a:r>
                <a:r>
                  <a:rPr lang="en-US" altLang="zh-CN" sz="2400" u="sng" dirty="0"/>
                  <a:t>undirected graph</a:t>
                </a:r>
                <a:r>
                  <a:rPr lang="en-US" altLang="zh-CN" sz="2400" dirty="0"/>
                  <a:t>.  The       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adjacency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𝐦𝐮𝐥𝐭𝐢𝐩𝐥𝐢𝐜𝐢𝐭𝐲</m:t>
                    </m:r>
                  </m:oMath>
                </a14:m>
                <a:r>
                  <a:rPr lang="zh-CN" altLang="en-US" sz="1000" dirty="0"/>
                  <a:t>重数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400" dirty="0"/>
                  <a:t> a 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to itself;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, otherwise.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blipFill>
                <a:blip r:embed="rId3"/>
                <a:stretch>
                  <a:fillRect l="-1111" t="-2290" r="-472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71" y="3028770"/>
            <a:ext cx="2979679" cy="216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67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381264"/>
                  </p:ext>
                </p:extLst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4000" t="-3448" r="-4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000" t="-3448" r="-3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000" t="-3448" r="-2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4000" t="-3448" r="-1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4000" t="-3448" r="-4000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103448" r="-504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203448" r="-504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303448" r="-504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403448" r="-504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503448" r="-504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rame 1"/>
          <p:cNvSpPr/>
          <p:nvPr/>
        </p:nvSpPr>
        <p:spPr>
          <a:xfrm>
            <a:off x="5981500" y="3415110"/>
            <a:ext cx="229001" cy="251901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an </a:t>
                </a:r>
                <a:r>
                  <a:rPr lang="en-US" altLang="zh-CN" sz="2400" u="sng" dirty="0"/>
                  <a:t>undirected graph</a:t>
                </a:r>
                <a:r>
                  <a:rPr lang="en-US" altLang="zh-CN" sz="2400" dirty="0"/>
                  <a:t>.  The       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adjacency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𝐦𝐮𝐥𝐭𝐢𝐩𝐥𝐢𝐜𝐢𝐭𝐲</m:t>
                    </m:r>
                  </m:oMath>
                </a14:m>
                <a:r>
                  <a:rPr lang="zh-CN" altLang="en-US" sz="1000" dirty="0"/>
                  <a:t>重数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400" dirty="0"/>
                  <a:t> a 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to itself;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, otherwise.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blipFill>
                <a:blip r:embed="rId3"/>
                <a:stretch>
                  <a:fillRect l="-1111" t="-2290" r="-472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67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725703"/>
                  </p:ext>
                </p:extLst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4000" t="-3448" r="-4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000" t="-3448" r="-3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00" t="-3448" r="-2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000" t="-3448" r="-1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4000" t="-3448" r="-4000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103448" r="-504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203448" r="-504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303448" r="-504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403448" r="-504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503448" r="-504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5190936"/>
                <a:ext cx="9144000" cy="1409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REMARKs</a:t>
                </a:r>
                <a:r>
                  <a:rPr lang="en-US" altLang="zh-CN" sz="2400" dirty="0"/>
                  <a:t>: features of the adjacency matrices of undirected graphs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adjacency matrix depends on the ordering of the vertices</a:t>
                </a:r>
              </a:p>
              <a:p>
                <a:pPr marL="8001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adjacency matrix of a simple graph is always symmetric</a:t>
                </a:r>
              </a:p>
              <a:p>
                <a:pPr marL="8001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entry counts the multiplicity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0936"/>
                <a:ext cx="9144000" cy="1409681"/>
              </a:xfrm>
              <a:prstGeom prst="rect">
                <a:avLst/>
              </a:prstGeom>
              <a:blipFill rotWithShape="0">
                <a:blip r:embed="rId5"/>
                <a:stretch>
                  <a:fillRect l="-1000" t="-3463" b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71" y="3029517"/>
            <a:ext cx="2979679" cy="2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64671"/>
                <a:ext cx="9144000" cy="2039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u="sng" dirty="0"/>
                  <a:t>simple directed graph</a:t>
                </a:r>
                <a:r>
                  <a:rPr lang="en-US" altLang="zh-CN" sz="2400" dirty="0"/>
                  <a:t>. </a:t>
                </a:r>
              </a:p>
              <a:p>
                <a:r>
                  <a:rPr lang="en-US" altLang="zh-CN" sz="2400" dirty="0"/>
                  <a:t>    The </a:t>
                </a:r>
                <a:r>
                  <a:rPr lang="en-US" altLang="zh-CN" sz="2400" b="1" dirty="0"/>
                  <a:t>adjacency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0" lvl="1"/>
                <a:r>
                  <a:rPr lang="en-US" altLang="zh-CN" sz="2400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4671"/>
                <a:ext cx="9144000" cy="20398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0" y="569151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REMARKS</a:t>
            </a:r>
            <a:r>
              <a:rPr lang="en-US" altLang="zh-CN" sz="2400" dirty="0"/>
              <a:t>: The adjacency matrix is no longer 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3"/>
              <p:cNvSpPr/>
              <p:nvPr/>
            </p:nvSpPr>
            <p:spPr>
              <a:xfrm>
                <a:off x="3082185" y="362835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85" y="3628358"/>
                <a:ext cx="205289" cy="193558"/>
              </a:xfrm>
              <a:prstGeom prst="ellipse">
                <a:avLst/>
              </a:prstGeom>
              <a:blipFill rotWithShape="0">
                <a:blip r:embed="rId4"/>
                <a:stretch>
                  <a:fillRect l="-1891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4"/>
              <p:cNvSpPr/>
              <p:nvPr/>
            </p:nvSpPr>
            <p:spPr>
              <a:xfrm>
                <a:off x="2247445" y="4473489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5" y="4473489"/>
                <a:ext cx="205289" cy="193558"/>
              </a:xfrm>
              <a:prstGeom prst="ellipse">
                <a:avLst/>
              </a:prstGeom>
              <a:blipFill rotWithShape="0">
                <a:blip r:embed="rId5"/>
                <a:stretch>
                  <a:fillRect l="-27027" t="-11111" r="-270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5"/>
              <p:cNvSpPr/>
              <p:nvPr/>
            </p:nvSpPr>
            <p:spPr>
              <a:xfrm>
                <a:off x="3106428" y="5304766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28" y="5304766"/>
                <a:ext cx="205289" cy="193558"/>
              </a:xfrm>
              <a:prstGeom prst="ellipse">
                <a:avLst/>
              </a:prstGeom>
              <a:blipFill rotWithShape="0">
                <a:blip r:embed="rId6"/>
                <a:stretch>
                  <a:fillRect l="-1351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6"/>
              <p:cNvSpPr/>
              <p:nvPr/>
            </p:nvSpPr>
            <p:spPr>
              <a:xfrm>
                <a:off x="4768974" y="4473489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74" y="4473489"/>
                <a:ext cx="205289" cy="193558"/>
              </a:xfrm>
              <a:prstGeom prst="ellipse">
                <a:avLst/>
              </a:prstGeom>
              <a:blipFill rotWithShape="0">
                <a:blip r:embed="rId7"/>
                <a:stretch>
                  <a:fillRect l="-131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7"/>
              <p:cNvSpPr/>
              <p:nvPr/>
            </p:nvSpPr>
            <p:spPr>
              <a:xfrm>
                <a:off x="3813004" y="4473489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04" y="4473489"/>
                <a:ext cx="205289" cy="193558"/>
              </a:xfrm>
              <a:prstGeom prst="ellipse">
                <a:avLst/>
              </a:prstGeom>
              <a:blipFill rotWithShape="0">
                <a:blip r:embed="rId8"/>
                <a:stretch>
                  <a:fillRect l="-26316" t="-11111" r="-52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8"/>
          <p:cNvCxnSpPr>
            <a:stCxn id="7" idx="3"/>
            <a:endCxn id="9" idx="7"/>
          </p:cNvCxnSpPr>
          <p:nvPr/>
        </p:nvCxnSpPr>
        <p:spPr>
          <a:xfrm flipH="1">
            <a:off x="2422670" y="3793572"/>
            <a:ext cx="689579" cy="70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9"/>
          <p:cNvCxnSpPr>
            <a:stCxn id="9" idx="5"/>
            <a:endCxn id="11" idx="1"/>
          </p:cNvCxnSpPr>
          <p:nvPr/>
        </p:nvCxnSpPr>
        <p:spPr>
          <a:xfrm>
            <a:off x="2422668" y="4638703"/>
            <a:ext cx="713822" cy="6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0"/>
          <p:cNvCxnSpPr>
            <a:stCxn id="11" idx="7"/>
            <a:endCxn id="13" idx="4"/>
          </p:cNvCxnSpPr>
          <p:nvPr/>
        </p:nvCxnSpPr>
        <p:spPr>
          <a:xfrm flipV="1">
            <a:off x="3281651" y="4667049"/>
            <a:ext cx="633996" cy="6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1"/>
          <p:cNvCxnSpPr>
            <a:stCxn id="13" idx="0"/>
            <a:endCxn id="7" idx="5"/>
          </p:cNvCxnSpPr>
          <p:nvPr/>
        </p:nvCxnSpPr>
        <p:spPr>
          <a:xfrm flipH="1" flipV="1">
            <a:off x="3257410" y="3793572"/>
            <a:ext cx="658239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2"/>
          <p:cNvCxnSpPr>
            <a:stCxn id="12" idx="2"/>
            <a:endCxn id="13" idx="6"/>
          </p:cNvCxnSpPr>
          <p:nvPr/>
        </p:nvCxnSpPr>
        <p:spPr>
          <a:xfrm flipH="1">
            <a:off x="4018293" y="4570268"/>
            <a:ext cx="75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"/>
              <p:cNvGraphicFramePr>
                <a:graphicFrameLocks noGrp="1"/>
              </p:cNvGraphicFramePr>
              <p:nvPr/>
            </p:nvGraphicFramePr>
            <p:xfrm>
              <a:off x="5493336" y="3413990"/>
              <a:ext cx="154477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74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74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74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74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74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94602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6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6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46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46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46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93336" y="3413990"/>
              <a:ext cx="154477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3"/>
                    <a:gridCol w="257463"/>
                    <a:gridCol w="257463"/>
                    <a:gridCol w="257463"/>
                    <a:gridCol w="257463"/>
                    <a:gridCol w="25746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00000" t="-3333" r="-39767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04762" t="-3333" r="-30714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04762" t="-3333" r="-20714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95349" t="-3333" r="-10232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507143" t="-3333" r="-4762" b="-5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381" t="-103333" r="-50952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381" t="-200000" r="-50952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381" t="-305000" r="-5095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381" t="-405000" r="-5095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2381" t="-505000" r="-5095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85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64671"/>
                <a:ext cx="9144000" cy="2039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u="sng" dirty="0"/>
                  <a:t>directed </a:t>
                </a:r>
                <a:r>
                  <a:rPr lang="en-US" altLang="zh-CN" sz="2400" u="sng" dirty="0" err="1"/>
                  <a:t>multigraph</a:t>
                </a:r>
                <a:r>
                  <a:rPr lang="en-US" altLang="zh-CN" sz="2400" dirty="0"/>
                  <a:t>. The       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adjacency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0" lvl="1"/>
                <a:r>
                  <a:rPr lang="en-US" altLang="zh-CN" sz="2400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multiplicity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4671"/>
                <a:ext cx="9144000" cy="20398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39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"/>
              <p:cNvGraphicFramePr>
                <a:graphicFrameLocks noGrp="1"/>
              </p:cNvGraphicFramePr>
              <p:nvPr/>
            </p:nvGraphicFramePr>
            <p:xfrm>
              <a:off x="5514114" y="3619497"/>
              <a:ext cx="1607124" cy="2359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78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78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78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78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6785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93315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4114" y="3619497"/>
              <a:ext cx="1607124" cy="2359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854"/>
                    <a:gridCol w="267854"/>
                    <a:gridCol w="267854"/>
                    <a:gridCol w="267854"/>
                    <a:gridCol w="267854"/>
                    <a:gridCol w="267854"/>
                  </a:tblGrid>
                  <a:tr h="393315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73" t="-1538" r="-406818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7778" t="-1538" r="-297778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4545" t="-1538" r="-204545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04545" t="-1538" r="-104545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04545" t="-1538" r="-4545" b="-513846"/>
                          </a:stretch>
                        </a:blipFill>
                      </a:tcPr>
                    </a:tc>
                  </a:tr>
                  <a:tr h="393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73" t="-103125" r="-506818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3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73" t="-200000" r="-506818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3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73" t="-300000" r="-50681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3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73" t="-406250" r="-506818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3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73" t="-498462" r="-506818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7"/>
              <p:cNvSpPr/>
              <p:nvPr/>
            </p:nvSpPr>
            <p:spPr>
              <a:xfrm>
                <a:off x="3054469" y="388928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69" y="3889287"/>
                <a:ext cx="205289" cy="193558"/>
              </a:xfrm>
              <a:prstGeom prst="ellipse">
                <a:avLst/>
              </a:prstGeom>
              <a:blipFill rotWithShape="0">
                <a:blip r:embed="rId5"/>
                <a:stretch>
                  <a:fillRect l="-157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8"/>
              <p:cNvSpPr/>
              <p:nvPr/>
            </p:nvSpPr>
            <p:spPr>
              <a:xfrm>
                <a:off x="2219729" y="473441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29" y="4734418"/>
                <a:ext cx="205289" cy="193558"/>
              </a:xfrm>
              <a:prstGeom prst="ellipse">
                <a:avLst/>
              </a:prstGeom>
              <a:blipFill rotWithShape="0">
                <a:blip r:embed="rId6"/>
                <a:stretch>
                  <a:fillRect l="-26316" t="-1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9"/>
              <p:cNvSpPr/>
              <p:nvPr/>
            </p:nvSpPr>
            <p:spPr>
              <a:xfrm>
                <a:off x="3078712" y="5565695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712" y="5565695"/>
                <a:ext cx="205289" cy="193558"/>
              </a:xfrm>
              <a:prstGeom prst="ellipse">
                <a:avLst/>
              </a:prstGeom>
              <a:blipFill rotWithShape="0">
                <a:blip r:embed="rId7"/>
                <a:stretch>
                  <a:fillRect l="-131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30"/>
              <p:cNvSpPr/>
              <p:nvPr/>
            </p:nvSpPr>
            <p:spPr>
              <a:xfrm>
                <a:off x="4741258" y="473441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58" y="4734418"/>
                <a:ext cx="205289" cy="193558"/>
              </a:xfrm>
              <a:prstGeom prst="ellipse">
                <a:avLst/>
              </a:prstGeom>
              <a:blipFill rotWithShape="0">
                <a:blip r:embed="rId8"/>
                <a:stretch>
                  <a:fillRect l="-135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31"/>
              <p:cNvSpPr/>
              <p:nvPr/>
            </p:nvSpPr>
            <p:spPr>
              <a:xfrm>
                <a:off x="3785288" y="4734418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288" y="4734418"/>
                <a:ext cx="205289" cy="193558"/>
              </a:xfrm>
              <a:prstGeom prst="ellipse">
                <a:avLst/>
              </a:prstGeom>
              <a:blipFill rotWithShape="0">
                <a:blip r:embed="rId9"/>
                <a:stretch>
                  <a:fillRect l="-28947" t="-11429" r="-2632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32"/>
          <p:cNvCxnSpPr>
            <a:stCxn id="21" idx="3"/>
            <a:endCxn id="22" idx="7"/>
          </p:cNvCxnSpPr>
          <p:nvPr/>
        </p:nvCxnSpPr>
        <p:spPr>
          <a:xfrm flipH="1">
            <a:off x="2394954" y="4054501"/>
            <a:ext cx="689579" cy="70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33"/>
          <p:cNvCxnSpPr>
            <a:stCxn id="22" idx="5"/>
            <a:endCxn id="23" idx="1"/>
          </p:cNvCxnSpPr>
          <p:nvPr/>
        </p:nvCxnSpPr>
        <p:spPr>
          <a:xfrm>
            <a:off x="2394952" y="4899632"/>
            <a:ext cx="713822" cy="6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34"/>
          <p:cNvCxnSpPr>
            <a:stCxn id="23" idx="7"/>
            <a:endCxn id="25" idx="4"/>
          </p:cNvCxnSpPr>
          <p:nvPr/>
        </p:nvCxnSpPr>
        <p:spPr>
          <a:xfrm flipV="1">
            <a:off x="3253935" y="4927978"/>
            <a:ext cx="633996" cy="6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35"/>
          <p:cNvCxnSpPr>
            <a:stCxn id="25" idx="0"/>
            <a:endCxn id="21" idx="5"/>
          </p:cNvCxnSpPr>
          <p:nvPr/>
        </p:nvCxnSpPr>
        <p:spPr>
          <a:xfrm flipH="1" flipV="1">
            <a:off x="3229694" y="4054501"/>
            <a:ext cx="658239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36"/>
          <p:cNvCxnSpPr>
            <a:stCxn id="24" idx="2"/>
            <a:endCxn id="25" idx="6"/>
          </p:cNvCxnSpPr>
          <p:nvPr/>
        </p:nvCxnSpPr>
        <p:spPr>
          <a:xfrm flipH="1">
            <a:off x="3990577" y="4831197"/>
            <a:ext cx="75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7"/>
          <p:cNvCxnSpPr>
            <a:stCxn id="23" idx="6"/>
            <a:endCxn id="25" idx="5"/>
          </p:cNvCxnSpPr>
          <p:nvPr/>
        </p:nvCxnSpPr>
        <p:spPr>
          <a:xfrm flipV="1">
            <a:off x="3283999" y="4899630"/>
            <a:ext cx="676512" cy="7628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8"/>
          <p:cNvCxnSpPr>
            <a:stCxn id="21" idx="7"/>
          </p:cNvCxnSpPr>
          <p:nvPr/>
        </p:nvCxnSpPr>
        <p:spPr>
          <a:xfrm rot="16200000" flipH="1" flipV="1">
            <a:off x="3104402" y="3860775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3491"/>
                <a:ext cx="9144000" cy="20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u="sng" dirty="0"/>
                  <a:t>undirected</a:t>
                </a:r>
                <a:r>
                  <a:rPr lang="en-US" altLang="zh-CN" sz="2400" dirty="0"/>
                  <a:t>. </a:t>
                </a:r>
              </a:p>
              <a:p>
                <a:r>
                  <a:rPr lang="en-US" altLang="zh-CN" sz="2400" dirty="0"/>
                  <a:t>     The </a:t>
                </a:r>
                <a:r>
                  <a:rPr lang="en-US" altLang="zh-CN" sz="2400" b="1" dirty="0"/>
                  <a:t>incidence matrix</a:t>
                </a:r>
                <a:r>
                  <a:rPr lang="zh-CN" altLang="en-US" sz="1000" b="1" dirty="0"/>
                  <a:t>关联矩阵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0" lvl="1"/>
                <a:r>
                  <a:rPr lang="en-US" altLang="zh-CN" sz="2400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incident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incident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is an endpoint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3491"/>
                <a:ext cx="9144000" cy="20836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339" r="-1200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7" y="3128927"/>
            <a:ext cx="2100348" cy="1750290"/>
          </a:xfrm>
          <a:prstGeom prst="rect">
            <a:avLst/>
          </a:prstGeom>
        </p:spPr>
      </p:pic>
      <p:pic>
        <p:nvPicPr>
          <p:cNvPr id="33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789" y="3193276"/>
            <a:ext cx="2375745" cy="1508739"/>
          </a:xfrm>
          <a:prstGeom prst="rect">
            <a:avLst/>
          </a:prstGeom>
        </p:spPr>
      </p:pic>
      <p:pic>
        <p:nvPicPr>
          <p:cNvPr id="34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91" y="4838262"/>
            <a:ext cx="3702931" cy="15734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7" y="4710717"/>
            <a:ext cx="28194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Degree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06811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be an </a:t>
                </a:r>
                <a:r>
                  <a:rPr lang="en-US" altLang="zh-CN" sz="2400" u="sng" dirty="0"/>
                  <a:t>undirected</a:t>
                </a:r>
                <a:r>
                  <a:rPr lang="en-US" altLang="zh-CN" sz="2400" dirty="0"/>
                  <a:t> graph. We say that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vertices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adjacent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相邻的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(or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neighbors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邻居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n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eighborhood</a:t>
                </a:r>
                <a:r>
                  <a:rPr lang="zh-CN" altLang="en-US" sz="1000" b="1" dirty="0"/>
                  <a:t>邻域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degree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度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is the number of edges incident with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every loop from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contributes 2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isolated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孤立的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pendant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悬挂的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6811"/>
                <a:ext cx="9144000" cy="28253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71"/>
          <p:cNvSpPr/>
          <p:nvPr/>
        </p:nvSpPr>
        <p:spPr>
          <a:xfrm>
            <a:off x="1568736" y="440205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Oval 72"/>
          <p:cNvSpPr/>
          <p:nvPr/>
        </p:nvSpPr>
        <p:spPr>
          <a:xfrm>
            <a:off x="733996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Oval 73"/>
          <p:cNvSpPr/>
          <p:nvPr/>
        </p:nvSpPr>
        <p:spPr>
          <a:xfrm>
            <a:off x="1592979" y="6078466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" name="Oval 74"/>
          <p:cNvSpPr/>
          <p:nvPr/>
        </p:nvSpPr>
        <p:spPr>
          <a:xfrm>
            <a:off x="3255525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" name="Oval 75"/>
          <p:cNvSpPr/>
          <p:nvPr/>
        </p:nvSpPr>
        <p:spPr>
          <a:xfrm>
            <a:off x="2299555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76"/>
          <p:cNvCxnSpPr>
            <a:stCxn id="4" idx="3"/>
            <a:endCxn id="5" idx="7"/>
          </p:cNvCxnSpPr>
          <p:nvPr/>
        </p:nvCxnSpPr>
        <p:spPr>
          <a:xfrm flipH="1">
            <a:off x="909221" y="4567270"/>
            <a:ext cx="689579" cy="7082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7"/>
          <p:cNvCxnSpPr>
            <a:stCxn id="6" idx="1"/>
            <a:endCxn id="5" idx="5"/>
          </p:cNvCxnSpPr>
          <p:nvPr/>
        </p:nvCxnSpPr>
        <p:spPr>
          <a:xfrm flipH="1" flipV="1">
            <a:off x="909221" y="5412401"/>
            <a:ext cx="713822" cy="69441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78"/>
          <p:cNvCxnSpPr>
            <a:stCxn id="8" idx="0"/>
            <a:endCxn id="4" idx="5"/>
          </p:cNvCxnSpPr>
          <p:nvPr/>
        </p:nvCxnSpPr>
        <p:spPr>
          <a:xfrm flipH="1" flipV="1">
            <a:off x="1743961" y="4567270"/>
            <a:ext cx="658239" cy="67991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79"/>
          <p:cNvCxnSpPr>
            <a:stCxn id="8" idx="4"/>
            <a:endCxn id="6" idx="7"/>
          </p:cNvCxnSpPr>
          <p:nvPr/>
        </p:nvCxnSpPr>
        <p:spPr>
          <a:xfrm flipH="1">
            <a:off x="1768204" y="5440747"/>
            <a:ext cx="633996" cy="6660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80"/>
          <p:cNvCxnSpPr>
            <a:stCxn id="8" idx="6"/>
          </p:cNvCxnSpPr>
          <p:nvPr/>
        </p:nvCxnSpPr>
        <p:spPr>
          <a:xfrm>
            <a:off x="2504844" y="5343968"/>
            <a:ext cx="75068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82"/>
          <p:cNvCxnSpPr>
            <a:stCxn id="8" idx="5"/>
            <a:endCxn id="6" idx="6"/>
          </p:cNvCxnSpPr>
          <p:nvPr/>
        </p:nvCxnSpPr>
        <p:spPr>
          <a:xfrm rot="5400000">
            <a:off x="1755102" y="5455567"/>
            <a:ext cx="762844" cy="67651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98"/>
          <p:cNvCxnSpPr>
            <a:stCxn id="4" idx="6"/>
            <a:endCxn id="4" idx="1"/>
          </p:cNvCxnSpPr>
          <p:nvPr/>
        </p:nvCxnSpPr>
        <p:spPr>
          <a:xfrm flipH="1" flipV="1">
            <a:off x="1598800" y="4430404"/>
            <a:ext cx="175225" cy="68433"/>
          </a:xfrm>
          <a:prstGeom prst="curvedConnector4">
            <a:avLst>
              <a:gd name="adj1" fmla="val -130461"/>
              <a:gd name="adj2" fmla="val 672864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39"/>
          <p:cNvSpPr/>
          <p:nvPr/>
        </p:nvSpPr>
        <p:spPr>
          <a:xfrm>
            <a:off x="3754293" y="5254115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6"/>
              <p:cNvSpPr txBox="1"/>
              <p:nvPr/>
            </p:nvSpPr>
            <p:spPr>
              <a:xfrm>
                <a:off x="4346436" y="4077836"/>
                <a:ext cx="4797567" cy="229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4 and 5 are adjacent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{4,5}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incident with 4 and 5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{1,4}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={1,2,3,4, 5}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6 is isolated; 5 is pendant</a:t>
                </a:r>
              </a:p>
            </p:txBody>
          </p:sp>
        </mc:Choice>
        <mc:Fallback xmlns="">
          <p:sp>
            <p:nvSpPr>
              <p:cNvPr id="1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36" y="4077836"/>
                <a:ext cx="4797567" cy="2299797"/>
              </a:xfrm>
              <a:prstGeom prst="rect">
                <a:avLst/>
              </a:prstGeom>
              <a:blipFill rotWithShape="0">
                <a:blip r:embed="rId4"/>
                <a:stretch>
                  <a:fillRect l="-1144" b="-2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1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Degree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62903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be a </a:t>
                </a:r>
                <a:r>
                  <a:rPr lang="en-US" altLang="zh-CN" sz="2400" u="sng" dirty="0"/>
                  <a:t>directed</a:t>
                </a:r>
                <a:r>
                  <a:rPr lang="en-US" altLang="zh-CN" sz="2400" dirty="0"/>
                  <a:t> graph.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, we say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adjacent to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adjacent from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b="1" dirty="0"/>
                  <a:t>initial vertex</a:t>
                </a:r>
                <a:r>
                  <a:rPr lang="zh-CN" altLang="en-US" sz="1000" b="1" dirty="0"/>
                  <a:t>起始点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b="1" dirty="0"/>
                  <a:t>terminal vertex</a:t>
                </a:r>
                <a:r>
                  <a:rPr lang="zh-CN" altLang="en-US" sz="1000" b="1" dirty="0"/>
                  <a:t>终点</a:t>
                </a:r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is the initial vertex and the terminal vertex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in-degree</a:t>
                </a:r>
                <a:r>
                  <a:rPr lang="zh-CN" altLang="en-US" sz="1000" b="1" dirty="0"/>
                  <a:t>入度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the number of edges where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the terminal vertex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out-degree</a:t>
                </a:r>
                <a:r>
                  <a:rPr lang="zh-CN" altLang="en-US" sz="1000" b="1" dirty="0"/>
                  <a:t>出度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the number of edges where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is the initial vertex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the loop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/>
                  <a:t> and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2903"/>
                <a:ext cx="9144000" cy="28253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6"/>
              <p:cNvSpPr txBox="1"/>
              <p:nvPr/>
            </p:nvSpPr>
            <p:spPr>
              <a:xfrm>
                <a:off x="4121844" y="4077355"/>
                <a:ext cx="50132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5 is adjacent to 4; 4 is adjacent from 5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5 is the initial vertex of (5,4)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4 is the terminal vertex of (5,4)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1 is the initial and terminal vertex of a loop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44" y="4077355"/>
                <a:ext cx="5013281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094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90"/>
          <p:cNvSpPr/>
          <p:nvPr/>
        </p:nvSpPr>
        <p:spPr>
          <a:xfrm>
            <a:off x="1533453" y="4334071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" name="Oval 91"/>
          <p:cNvSpPr/>
          <p:nvPr/>
        </p:nvSpPr>
        <p:spPr>
          <a:xfrm>
            <a:off x="698713" y="517920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" name="Oval 92"/>
          <p:cNvSpPr/>
          <p:nvPr/>
        </p:nvSpPr>
        <p:spPr>
          <a:xfrm>
            <a:off x="1557696" y="601047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Oval 93"/>
          <p:cNvSpPr/>
          <p:nvPr/>
        </p:nvSpPr>
        <p:spPr>
          <a:xfrm>
            <a:off x="3220242" y="517920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2" name="Oval 94"/>
          <p:cNvSpPr/>
          <p:nvPr/>
        </p:nvSpPr>
        <p:spPr>
          <a:xfrm>
            <a:off x="2264272" y="517920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3" name="Straight Arrow Connector 95"/>
          <p:cNvCxnSpPr>
            <a:stCxn id="18" idx="3"/>
            <a:endCxn id="19" idx="7"/>
          </p:cNvCxnSpPr>
          <p:nvPr/>
        </p:nvCxnSpPr>
        <p:spPr>
          <a:xfrm flipH="1">
            <a:off x="873938" y="4499283"/>
            <a:ext cx="689579" cy="70826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97"/>
          <p:cNvCxnSpPr>
            <a:stCxn id="19" idx="5"/>
            <a:endCxn id="20" idx="1"/>
          </p:cNvCxnSpPr>
          <p:nvPr/>
        </p:nvCxnSpPr>
        <p:spPr>
          <a:xfrm>
            <a:off x="873938" y="5344414"/>
            <a:ext cx="713822" cy="6944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98"/>
          <p:cNvCxnSpPr>
            <a:stCxn id="20" idx="7"/>
            <a:endCxn id="22" idx="4"/>
          </p:cNvCxnSpPr>
          <p:nvPr/>
        </p:nvCxnSpPr>
        <p:spPr>
          <a:xfrm flipV="1">
            <a:off x="1732921" y="5372760"/>
            <a:ext cx="633996" cy="66606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99"/>
          <p:cNvCxnSpPr>
            <a:stCxn id="22" idx="0"/>
            <a:endCxn id="18" idx="5"/>
          </p:cNvCxnSpPr>
          <p:nvPr/>
        </p:nvCxnSpPr>
        <p:spPr>
          <a:xfrm flipH="1" flipV="1">
            <a:off x="1708678" y="4499283"/>
            <a:ext cx="658239" cy="6799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00"/>
          <p:cNvCxnSpPr>
            <a:stCxn id="21" idx="2"/>
            <a:endCxn id="22" idx="6"/>
          </p:cNvCxnSpPr>
          <p:nvPr/>
        </p:nvCxnSpPr>
        <p:spPr>
          <a:xfrm flipH="1">
            <a:off x="2469561" y="5275981"/>
            <a:ext cx="75068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101"/>
          <p:cNvCxnSpPr>
            <a:stCxn id="20" idx="6"/>
            <a:endCxn id="22" idx="5"/>
          </p:cNvCxnSpPr>
          <p:nvPr/>
        </p:nvCxnSpPr>
        <p:spPr>
          <a:xfrm flipV="1">
            <a:off x="1762985" y="5344414"/>
            <a:ext cx="676512" cy="762844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102"/>
          <p:cNvCxnSpPr>
            <a:stCxn id="18" idx="7"/>
          </p:cNvCxnSpPr>
          <p:nvPr/>
        </p:nvCxnSpPr>
        <p:spPr>
          <a:xfrm rot="16200000" flipH="1" flipV="1">
            <a:off x="1583386" y="4305557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41"/>
          <p:cNvSpPr/>
          <p:nvPr/>
        </p:nvSpPr>
        <p:spPr>
          <a:xfrm>
            <a:off x="3722465" y="5175737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36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25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be an </a:t>
                </a:r>
                <a:r>
                  <a:rPr lang="en-US" altLang="zh-CN" sz="2400" u="sng" dirty="0">
                    <a:solidFill>
                      <a:schemeClr val="tx1"/>
                    </a:solidFill>
                  </a:rPr>
                  <a:t>undirected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graph. 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odd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400" dirty="0"/>
                  <a:t>even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Any edge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contribute 2 to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1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edges contribute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∤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:2|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:2∤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odd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must be even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5533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865" b="-6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90883"/>
                <a:ext cx="9144000" cy="2100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be a </a:t>
                </a:r>
                <a:r>
                  <a:rPr lang="en-US" altLang="zh-CN" sz="2400" u="sng" dirty="0"/>
                  <a:t>directed</a:t>
                </a:r>
                <a:r>
                  <a:rPr lang="en-US" altLang="zh-CN" sz="2400" dirty="0"/>
                  <a:t> graph. Then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Every edge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0883"/>
                <a:ext cx="9144000" cy="210025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97" b="-3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71"/>
          <p:cNvSpPr/>
          <p:nvPr/>
        </p:nvSpPr>
        <p:spPr>
          <a:xfrm>
            <a:off x="1524347" y="3709591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72"/>
          <p:cNvSpPr/>
          <p:nvPr/>
        </p:nvSpPr>
        <p:spPr>
          <a:xfrm>
            <a:off x="689607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73"/>
          <p:cNvSpPr/>
          <p:nvPr/>
        </p:nvSpPr>
        <p:spPr>
          <a:xfrm>
            <a:off x="1548590" y="538599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74"/>
          <p:cNvSpPr/>
          <p:nvPr/>
        </p:nvSpPr>
        <p:spPr>
          <a:xfrm>
            <a:off x="3211136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5"/>
          <p:cNvSpPr/>
          <p:nvPr/>
        </p:nvSpPr>
        <p:spPr>
          <a:xfrm>
            <a:off x="2255166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76"/>
          <p:cNvCxnSpPr>
            <a:stCxn id="4" idx="3"/>
            <a:endCxn id="5" idx="7"/>
          </p:cNvCxnSpPr>
          <p:nvPr/>
        </p:nvCxnSpPr>
        <p:spPr>
          <a:xfrm flipH="1">
            <a:off x="864832" y="3874803"/>
            <a:ext cx="689579" cy="708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7"/>
          <p:cNvCxnSpPr>
            <a:stCxn id="6" idx="1"/>
            <a:endCxn id="5" idx="5"/>
          </p:cNvCxnSpPr>
          <p:nvPr/>
        </p:nvCxnSpPr>
        <p:spPr>
          <a:xfrm flipH="1" flipV="1">
            <a:off x="864832" y="4719934"/>
            <a:ext cx="713822" cy="69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78"/>
          <p:cNvCxnSpPr>
            <a:stCxn id="8" idx="0"/>
            <a:endCxn id="4" idx="5"/>
          </p:cNvCxnSpPr>
          <p:nvPr/>
        </p:nvCxnSpPr>
        <p:spPr>
          <a:xfrm flipH="1" flipV="1">
            <a:off x="1699572" y="3874803"/>
            <a:ext cx="658239" cy="67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79"/>
          <p:cNvCxnSpPr>
            <a:stCxn id="8" idx="4"/>
            <a:endCxn id="6" idx="7"/>
          </p:cNvCxnSpPr>
          <p:nvPr/>
        </p:nvCxnSpPr>
        <p:spPr>
          <a:xfrm flipH="1">
            <a:off x="1723815" y="4748280"/>
            <a:ext cx="633996" cy="66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80"/>
          <p:cNvCxnSpPr>
            <a:stCxn id="8" idx="6"/>
          </p:cNvCxnSpPr>
          <p:nvPr/>
        </p:nvCxnSpPr>
        <p:spPr>
          <a:xfrm>
            <a:off x="2460455" y="4651501"/>
            <a:ext cx="750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82"/>
          <p:cNvCxnSpPr>
            <a:stCxn id="8" idx="5"/>
            <a:endCxn id="6" idx="6"/>
          </p:cNvCxnSpPr>
          <p:nvPr/>
        </p:nvCxnSpPr>
        <p:spPr>
          <a:xfrm rot="5400000">
            <a:off x="1710713" y="4763100"/>
            <a:ext cx="762844" cy="67651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98"/>
          <p:cNvCxnSpPr>
            <a:stCxn id="4" idx="6"/>
            <a:endCxn id="4" idx="1"/>
          </p:cNvCxnSpPr>
          <p:nvPr/>
        </p:nvCxnSpPr>
        <p:spPr>
          <a:xfrm flipH="1" flipV="1">
            <a:off x="1554411" y="3737937"/>
            <a:ext cx="175225" cy="68433"/>
          </a:xfrm>
          <a:prstGeom prst="curvedConnector4">
            <a:avLst>
              <a:gd name="adj1" fmla="val -130461"/>
              <a:gd name="adj2" fmla="val 67286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39"/>
          <p:cNvSpPr/>
          <p:nvPr/>
        </p:nvSpPr>
        <p:spPr>
          <a:xfrm>
            <a:off x="3709904" y="456164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90"/>
          <p:cNvSpPr/>
          <p:nvPr/>
        </p:nvSpPr>
        <p:spPr>
          <a:xfrm>
            <a:off x="5927910" y="371262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91"/>
          <p:cNvSpPr/>
          <p:nvPr/>
        </p:nvSpPr>
        <p:spPr>
          <a:xfrm>
            <a:off x="5093170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92"/>
          <p:cNvSpPr/>
          <p:nvPr/>
        </p:nvSpPr>
        <p:spPr>
          <a:xfrm>
            <a:off x="5952153" y="5389036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93"/>
          <p:cNvSpPr/>
          <p:nvPr/>
        </p:nvSpPr>
        <p:spPr>
          <a:xfrm>
            <a:off x="7614699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94"/>
          <p:cNvSpPr/>
          <p:nvPr/>
        </p:nvSpPr>
        <p:spPr>
          <a:xfrm>
            <a:off x="6658729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95"/>
          <p:cNvCxnSpPr>
            <a:stCxn id="17" idx="3"/>
            <a:endCxn id="18" idx="7"/>
          </p:cNvCxnSpPr>
          <p:nvPr/>
        </p:nvCxnSpPr>
        <p:spPr>
          <a:xfrm flipH="1">
            <a:off x="5268395" y="3877840"/>
            <a:ext cx="689579" cy="70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97"/>
          <p:cNvCxnSpPr>
            <a:stCxn id="18" idx="5"/>
            <a:endCxn id="19" idx="1"/>
          </p:cNvCxnSpPr>
          <p:nvPr/>
        </p:nvCxnSpPr>
        <p:spPr>
          <a:xfrm>
            <a:off x="5268395" y="4722971"/>
            <a:ext cx="713822" cy="69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98"/>
          <p:cNvCxnSpPr>
            <a:stCxn id="19" idx="7"/>
            <a:endCxn id="21" idx="4"/>
          </p:cNvCxnSpPr>
          <p:nvPr/>
        </p:nvCxnSpPr>
        <p:spPr>
          <a:xfrm flipV="1">
            <a:off x="6127378" y="4751317"/>
            <a:ext cx="633996" cy="66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99"/>
          <p:cNvCxnSpPr>
            <a:stCxn id="21" idx="0"/>
            <a:endCxn id="17" idx="5"/>
          </p:cNvCxnSpPr>
          <p:nvPr/>
        </p:nvCxnSpPr>
        <p:spPr>
          <a:xfrm flipH="1" flipV="1">
            <a:off x="6103135" y="3877840"/>
            <a:ext cx="658239" cy="67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100"/>
          <p:cNvCxnSpPr>
            <a:stCxn id="20" idx="2"/>
            <a:endCxn id="21" idx="6"/>
          </p:cNvCxnSpPr>
          <p:nvPr/>
        </p:nvCxnSpPr>
        <p:spPr>
          <a:xfrm flipH="1">
            <a:off x="6864018" y="4654538"/>
            <a:ext cx="750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101"/>
          <p:cNvCxnSpPr>
            <a:stCxn id="19" idx="6"/>
            <a:endCxn id="21" idx="5"/>
          </p:cNvCxnSpPr>
          <p:nvPr/>
        </p:nvCxnSpPr>
        <p:spPr>
          <a:xfrm flipV="1">
            <a:off x="6157442" y="4722971"/>
            <a:ext cx="676512" cy="7628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102"/>
          <p:cNvCxnSpPr>
            <a:stCxn id="17" idx="7"/>
          </p:cNvCxnSpPr>
          <p:nvPr/>
        </p:nvCxnSpPr>
        <p:spPr>
          <a:xfrm rot="16200000" flipH="1" flipV="1">
            <a:off x="5977843" y="3684114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41"/>
          <p:cNvSpPr/>
          <p:nvPr/>
        </p:nvSpPr>
        <p:spPr>
          <a:xfrm>
            <a:off x="8116922" y="4554294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5159411" y="5712017"/>
              <a:ext cx="3160454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e>
                                  <m:sup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e>
                                  <m:sup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411" y="5712017"/>
              <a:ext cx="3160454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/>
                    <a:gridCol w="366944"/>
                    <a:gridCol w="366944"/>
                    <a:gridCol w="366944"/>
                    <a:gridCol w="366944"/>
                    <a:gridCol w="366944"/>
                    <a:gridCol w="366944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4444" r="-231847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4444" r="-496721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4444" r="-4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4444" r="-3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4444" r="-2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4444" r="-101639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4444" r="-3333" b="-208889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102174" r="-231847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102174" r="-496721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102174" r="-4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102174" r="-3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102174" r="-2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102174" r="-10163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102174" r="-3333" b="-10434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206667" r="-23184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206667" r="-49672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206667" r="-4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206667" r="-3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206667" r="-2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206667" r="-10163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206667" r="-3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13166" y="5712017"/>
              <a:ext cx="3160454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3166" y="5712017"/>
              <a:ext cx="3160454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/>
                    <a:gridCol w="366944"/>
                    <a:gridCol w="366944"/>
                    <a:gridCol w="366944"/>
                    <a:gridCol w="366944"/>
                    <a:gridCol w="366944"/>
                    <a:gridCol w="366944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3" t="-4348" r="-23038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5000" t="-4348" r="-506667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9016" t="-4348" r="-398361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6667" t="-4348" r="-3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6667" t="-4348" r="-2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55738" t="-4348" r="-10163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68333" t="-4348" r="-3333" b="-10434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3" t="-106667" r="-23038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5000" t="-106667" r="-50666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9016" t="-106667" r="-39836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6667" t="-106667" r="-3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6667" t="-106667" r="-2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55738" t="-106667" r="-10163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68333" t="-106667" r="-3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53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9C44-0A15-4C93-83B3-3A230072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02AF-B7E3-4549-BE9E-E4AAC84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C2EE14-1BEA-4BA1-AD5E-77712D4AC71F}"/>
              </a:ext>
            </a:extLst>
          </p:cNvPr>
          <p:cNvGrpSpPr/>
          <p:nvPr/>
        </p:nvGrpSpPr>
        <p:grpSpPr>
          <a:xfrm>
            <a:off x="-381000" y="1447800"/>
            <a:ext cx="9649446" cy="4830762"/>
            <a:chOff x="-304800" y="1417638"/>
            <a:chExt cx="9649446" cy="4830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94B0A7-A416-49AB-9A5D-DD0C0F5B2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2400" y="1615281"/>
              <a:ext cx="9497046" cy="44958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05766D-A72E-437C-B259-388DE232FDD5}"/>
                </a:ext>
              </a:extLst>
            </p:cNvPr>
            <p:cNvSpPr/>
            <p:nvPr/>
          </p:nvSpPr>
          <p:spPr>
            <a:xfrm>
              <a:off x="-152400" y="1417638"/>
              <a:ext cx="4572000" cy="868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C8E42C-A3C2-4961-8E6B-B5B81D2D00D4}"/>
                </a:ext>
              </a:extLst>
            </p:cNvPr>
            <p:cNvSpPr/>
            <p:nvPr/>
          </p:nvSpPr>
          <p:spPr>
            <a:xfrm>
              <a:off x="-304800" y="5380038"/>
              <a:ext cx="4572000" cy="868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50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1AC7-FC8A-4FEF-955B-75AD4765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B8F-FB84-488C-B060-FBA686D3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AME-Net: A Graph Neural Network for Fast Evaluation of the Adsorption  Energy in Heterogeneous Catalysis">
            <a:extLst>
              <a:ext uri="{FF2B5EF4-FFF2-40B4-BE49-F238E27FC236}">
                <a16:creationId xmlns:a16="http://schemas.microsoft.com/office/drawing/2014/main" id="{B0FA8047-C2AE-4F13-A358-ECE5F81A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458200" cy="4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8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AA7-DCBC-464F-A51D-F95AE3E7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2225-9717-4B8C-8D1E-C74FD958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26FAFC5F-23DE-49D9-A151-EF67DA2346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332" y="1741294"/>
            <a:ext cx="2822115" cy="1897629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C855938-579B-4DA0-927E-3B7D12EB1E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722120"/>
            <a:ext cx="2682709" cy="2004226"/>
          </a:xfrm>
          <a:prstGeom prst="rect">
            <a:avLst/>
          </a:prstGeom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id="{7631118B-C045-4557-967D-63EFC2B26EF5}"/>
              </a:ext>
            </a:extLst>
          </p:cNvPr>
          <p:cNvSpPr txBox="1"/>
          <p:nvPr/>
        </p:nvSpPr>
        <p:spPr>
          <a:xfrm>
            <a:off x="1174097" y="3764440"/>
            <a:ext cx="233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Input Image</a:t>
            </a:r>
            <a:endParaRPr lang="zh-CN" altLang="en-US" sz="1600" dirty="0"/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E92D449C-5D80-4117-8950-083C09614070}"/>
              </a:ext>
            </a:extLst>
          </p:cNvPr>
          <p:cNvSpPr txBox="1"/>
          <p:nvPr/>
        </p:nvSpPr>
        <p:spPr>
          <a:xfrm>
            <a:off x="6876061" y="3764440"/>
            <a:ext cx="233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Scene Graph</a:t>
            </a:r>
            <a:endParaRPr lang="zh-CN" altLang="en-US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10D04-FE32-404F-9445-A089B439A7CB}"/>
              </a:ext>
            </a:extLst>
          </p:cNvPr>
          <p:cNvGrpSpPr/>
          <p:nvPr/>
        </p:nvGrpSpPr>
        <p:grpSpPr>
          <a:xfrm>
            <a:off x="2947727" y="3748762"/>
            <a:ext cx="3277081" cy="2415406"/>
            <a:chOff x="2947727" y="3748762"/>
            <a:chExt cx="3277081" cy="2415406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841F4AC-080C-4DBB-82BD-34BBD1305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086" y="3748762"/>
              <a:ext cx="2390114" cy="1713907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71B1AB2-EB70-421A-9FEC-4834A2A3E656}"/>
                </a:ext>
              </a:extLst>
            </p:cNvPr>
            <p:cNvSpPr txBox="1"/>
            <p:nvPr/>
          </p:nvSpPr>
          <p:spPr>
            <a:xfrm>
              <a:off x="3885560" y="5513929"/>
              <a:ext cx="2339248" cy="650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Neighbor  Aggregation</a:t>
              </a:r>
              <a:endParaRPr lang="zh-CN" altLang="en-US" sz="1600" dirty="0"/>
            </a:p>
          </p:txBody>
        </p:sp>
        <p:cxnSp>
          <p:nvCxnSpPr>
            <p:cNvPr id="8" name="直接箭头连接符 87">
              <a:extLst>
                <a:ext uri="{FF2B5EF4-FFF2-40B4-BE49-F238E27FC236}">
                  <a16:creationId xmlns:a16="http://schemas.microsoft.com/office/drawing/2014/main" id="{A4AF192A-8D90-4D27-8B14-D8F3222E7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425" y="3878331"/>
              <a:ext cx="159759" cy="53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8">
              <a:extLst>
                <a:ext uri="{FF2B5EF4-FFF2-40B4-BE49-F238E27FC236}">
                  <a16:creationId xmlns:a16="http://schemas.microsoft.com/office/drawing/2014/main" id="{8328CA76-3EBB-4B90-82FE-EC3A276E40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8491" y="3962081"/>
              <a:ext cx="60620" cy="716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89">
              <a:extLst>
                <a:ext uri="{FF2B5EF4-FFF2-40B4-BE49-F238E27FC236}">
                  <a16:creationId xmlns:a16="http://schemas.microsoft.com/office/drawing/2014/main" id="{A23269FD-6B1C-485A-BC3A-C6606724F72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139" y="4347319"/>
              <a:ext cx="61103" cy="61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90">
              <a:extLst>
                <a:ext uri="{FF2B5EF4-FFF2-40B4-BE49-F238E27FC236}">
                  <a16:creationId xmlns:a16="http://schemas.microsoft.com/office/drawing/2014/main" id="{59FBEC5C-0698-4917-B967-FA4A74C52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564" y="4659565"/>
              <a:ext cx="30552" cy="460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91">
              <a:extLst>
                <a:ext uri="{FF2B5EF4-FFF2-40B4-BE49-F238E27FC236}">
                  <a16:creationId xmlns:a16="http://schemas.microsoft.com/office/drawing/2014/main" id="{6BD207B6-E9B3-460E-A280-4602E8627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9188" y="5118684"/>
              <a:ext cx="61932" cy="79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92">
              <a:extLst>
                <a:ext uri="{FF2B5EF4-FFF2-40B4-BE49-F238E27FC236}">
                  <a16:creationId xmlns:a16="http://schemas.microsoft.com/office/drawing/2014/main" id="{B87F6677-CE03-4793-9290-60554FBFCC33}"/>
                </a:ext>
              </a:extLst>
            </p:cNvPr>
            <p:cNvCxnSpPr>
              <a:cxnSpLocks/>
            </p:cNvCxnSpPr>
            <p:nvPr/>
          </p:nvCxnSpPr>
          <p:spPr>
            <a:xfrm>
              <a:off x="5377674" y="5096353"/>
              <a:ext cx="2722" cy="1148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93">
              <a:extLst>
                <a:ext uri="{FF2B5EF4-FFF2-40B4-BE49-F238E27FC236}">
                  <a16:creationId xmlns:a16="http://schemas.microsoft.com/office/drawing/2014/main" id="{EFF48FAF-573E-4EDF-8A54-3F5E6ABE81BE}"/>
                </a:ext>
              </a:extLst>
            </p:cNvPr>
            <p:cNvCxnSpPr>
              <a:cxnSpLocks/>
            </p:cNvCxnSpPr>
            <p:nvPr/>
          </p:nvCxnSpPr>
          <p:spPr>
            <a:xfrm>
              <a:off x="5256529" y="5151486"/>
              <a:ext cx="67951" cy="819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94">
              <a:extLst>
                <a:ext uri="{FF2B5EF4-FFF2-40B4-BE49-F238E27FC236}">
                  <a16:creationId xmlns:a16="http://schemas.microsoft.com/office/drawing/2014/main" id="{0AB8B562-B70F-41A6-A941-305F73A959EE}"/>
                </a:ext>
              </a:extLst>
            </p:cNvPr>
            <p:cNvCxnSpPr>
              <a:cxnSpLocks/>
            </p:cNvCxnSpPr>
            <p:nvPr/>
          </p:nvCxnSpPr>
          <p:spPr>
            <a:xfrm>
              <a:off x="5137124" y="5300942"/>
              <a:ext cx="121293" cy="31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95">
              <a:extLst>
                <a:ext uri="{FF2B5EF4-FFF2-40B4-BE49-F238E27FC236}">
                  <a16:creationId xmlns:a16="http://schemas.microsoft.com/office/drawing/2014/main" id="{1F81B8CF-D601-4676-82D0-CBFFDC7FF9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7043" y="5118684"/>
              <a:ext cx="87243" cy="170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96">
              <a:extLst>
                <a:ext uri="{FF2B5EF4-FFF2-40B4-BE49-F238E27FC236}">
                  <a16:creationId xmlns:a16="http://schemas.microsoft.com/office/drawing/2014/main" id="{68F80787-66C4-4566-9E20-53604589D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221" y="4795656"/>
              <a:ext cx="18084" cy="971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97">
              <a:extLst>
                <a:ext uri="{FF2B5EF4-FFF2-40B4-BE49-F238E27FC236}">
                  <a16:creationId xmlns:a16="http://schemas.microsoft.com/office/drawing/2014/main" id="{6DD39A19-0C4B-40AF-81F0-7E1F857E5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263" y="4135689"/>
              <a:ext cx="16747" cy="10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98">
              <a:extLst>
                <a:ext uri="{FF2B5EF4-FFF2-40B4-BE49-F238E27FC236}">
                  <a16:creationId xmlns:a16="http://schemas.microsoft.com/office/drawing/2014/main" id="{184014AB-C209-4E9E-A5A0-D41FD69D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4655" y="3903990"/>
              <a:ext cx="83169" cy="153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99">
              <a:extLst>
                <a:ext uri="{FF2B5EF4-FFF2-40B4-BE49-F238E27FC236}">
                  <a16:creationId xmlns:a16="http://schemas.microsoft.com/office/drawing/2014/main" id="{0E126276-B6A3-4F9B-91B9-5D7D2342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5681" y="4015057"/>
              <a:ext cx="83168" cy="18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100">
              <a:extLst>
                <a:ext uri="{FF2B5EF4-FFF2-40B4-BE49-F238E27FC236}">
                  <a16:creationId xmlns:a16="http://schemas.microsoft.com/office/drawing/2014/main" id="{D2CE19CF-0144-4AA8-B23C-318612B7AC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7804" y="4130783"/>
              <a:ext cx="63700" cy="58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101">
              <a:extLst>
                <a:ext uri="{FF2B5EF4-FFF2-40B4-BE49-F238E27FC236}">
                  <a16:creationId xmlns:a16="http://schemas.microsoft.com/office/drawing/2014/main" id="{20F0279E-A8BE-466D-81D9-9FAF77901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043" y="4869718"/>
              <a:ext cx="57938" cy="56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102">
              <a:extLst>
                <a:ext uri="{FF2B5EF4-FFF2-40B4-BE49-F238E27FC236}">
                  <a16:creationId xmlns:a16="http://schemas.microsoft.com/office/drawing/2014/main" id="{518005A7-B6A9-45D7-AF89-18858B3FB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7358" y="3962081"/>
              <a:ext cx="52594" cy="739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103">
              <a:extLst>
                <a:ext uri="{FF2B5EF4-FFF2-40B4-BE49-F238E27FC236}">
                  <a16:creationId xmlns:a16="http://schemas.microsoft.com/office/drawing/2014/main" id="{77BACE6A-11B8-403E-B205-10CBE3EEE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1408" y="4013571"/>
              <a:ext cx="3038" cy="104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104">
              <a:extLst>
                <a:ext uri="{FF2B5EF4-FFF2-40B4-BE49-F238E27FC236}">
                  <a16:creationId xmlns:a16="http://schemas.microsoft.com/office/drawing/2014/main" id="{771E3AC3-65EE-46C8-8D7B-C94F4B1A6536}"/>
                </a:ext>
              </a:extLst>
            </p:cNvPr>
            <p:cNvCxnSpPr>
              <a:cxnSpLocks/>
            </p:cNvCxnSpPr>
            <p:nvPr/>
          </p:nvCxnSpPr>
          <p:spPr>
            <a:xfrm>
              <a:off x="5611557" y="4407466"/>
              <a:ext cx="72993" cy="494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105">
              <a:extLst>
                <a:ext uri="{FF2B5EF4-FFF2-40B4-BE49-F238E27FC236}">
                  <a16:creationId xmlns:a16="http://schemas.microsoft.com/office/drawing/2014/main" id="{1A0C97A4-C575-4D6B-817B-C5313D6A6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188" y="4546563"/>
              <a:ext cx="103959" cy="354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510F589-8CC7-4832-88AE-79AF5A19B377}"/>
                </a:ext>
              </a:extLst>
            </p:cNvPr>
            <p:cNvSpPr/>
            <p:nvPr/>
          </p:nvSpPr>
          <p:spPr>
            <a:xfrm rot="2621718">
              <a:off x="2947727" y="4046060"/>
              <a:ext cx="381000" cy="2246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BF6C181-C11F-4027-AD4A-092D648C87D4}"/>
              </a:ext>
            </a:extLst>
          </p:cNvPr>
          <p:cNvSpPr/>
          <p:nvPr/>
        </p:nvSpPr>
        <p:spPr>
          <a:xfrm rot="19063911">
            <a:off x="6344898" y="4060262"/>
            <a:ext cx="381000" cy="22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4222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2400" b="1" dirty="0"/>
                  <a:t>g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raph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defined by a nonempty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vertices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顶点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and a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of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edges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边</a:t>
                </a:r>
                <a:r>
                  <a:rPr lang="en-US" altLang="zh-CN" sz="2400" dirty="0"/>
                  <a:t>, where each edge is associated with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one or two vertices (called </a:t>
                </a:r>
                <a:r>
                  <a:rPr lang="en-US" altLang="zh-CN" sz="2400" b="1" dirty="0"/>
                  <a:t>endpoints</a:t>
                </a:r>
                <a:r>
                  <a:rPr lang="zh-CN" altLang="en-US" sz="1000" b="1" dirty="0"/>
                  <a:t>端点</a:t>
                </a:r>
                <a:r>
                  <a:rPr lang="en-US" altLang="zh-CN" sz="2400" dirty="0"/>
                  <a:t> of the edge).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Infinite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无限图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Finite Graph</a:t>
                </a:r>
                <a:r>
                  <a:rPr lang="zh-CN" altLang="en-US" sz="1000" b="1" dirty="0"/>
                  <a:t>有限图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&lt;∞;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  //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called the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order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阶数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222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4" r="-1400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3" y="3870515"/>
            <a:ext cx="2740778" cy="1389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9233" y="349404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3" y="3494048"/>
                <a:ext cx="2831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9233" y="349404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33" y="3494048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9233" y="349404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33" y="3494048"/>
                <a:ext cx="2884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3" y="5211088"/>
                <a:ext cx="28315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33" y="5211088"/>
                <a:ext cx="2831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2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33" y="5211088"/>
                <a:ext cx="28315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8157" y="5731430"/>
                <a:ext cx="252037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7" y="5731430"/>
                <a:ext cx="2520370" cy="689035"/>
              </a:xfrm>
              <a:prstGeom prst="rect">
                <a:avLst/>
              </a:prstGeom>
              <a:blipFill rotWithShape="0">
                <a:blip r:embed="rId11"/>
                <a:stretch>
                  <a:fillRect l="-1208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110443" y="37545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0443" y="41355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10443" y="451143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10443" y="488735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0443" y="52531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52264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845371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447358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040465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633570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41137" y="5732907"/>
                <a:ext cx="4724498" cy="58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37" y="5732907"/>
                <a:ext cx="4724498" cy="588303"/>
              </a:xfrm>
              <a:prstGeom prst="rect">
                <a:avLst/>
              </a:prstGeom>
              <a:blipFill rotWithShape="0">
                <a:blip r:embed="rId12"/>
                <a:stretch>
                  <a:fillRect l="-129" t="-1031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08372" y="4518714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2" y="4518714"/>
                <a:ext cx="242054" cy="123111"/>
              </a:xfrm>
              <a:prstGeom prst="rect">
                <a:avLst/>
              </a:prstGeom>
              <a:blipFill rotWithShape="0">
                <a:blip r:embed="rId13"/>
                <a:stretch>
                  <a:fillRect l="-15000" r="-175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09348" y="4520196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48" y="4520196"/>
                <a:ext cx="242054" cy="123111"/>
              </a:xfrm>
              <a:prstGeom prst="rect">
                <a:avLst/>
              </a:prstGeom>
              <a:blipFill rotWithShape="0">
                <a:blip r:embed="rId14"/>
                <a:stretch>
                  <a:fillRect l="-15000" t="-5000" r="-17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10828" y="4148812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828" y="4148812"/>
                <a:ext cx="242054" cy="123111"/>
              </a:xfrm>
              <a:prstGeom prst="rect">
                <a:avLst/>
              </a:prstGeom>
              <a:blipFill rotWithShape="0">
                <a:blip r:embed="rId15"/>
                <a:stretch>
                  <a:fillRect l="-15000" t="-5000" r="-17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32804" y="4901935"/>
                <a:ext cx="4130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(−1,−1)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4" y="4901935"/>
                <a:ext cx="413062" cy="123111"/>
              </a:xfrm>
              <a:prstGeom prst="rect">
                <a:avLst/>
              </a:prstGeom>
              <a:blipFill rotWithShape="0">
                <a:blip r:embed="rId16"/>
                <a:stretch>
                  <a:fillRect l="-8824" r="-10294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9337-0CAE-4869-8D23-C2AC43B0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1CA-7365-4790-A8C1-9E64E505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Loop &amp; multiple edge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graph</a:t>
            </a:r>
          </a:p>
          <a:p>
            <a:endParaRPr lang="en-US" dirty="0"/>
          </a:p>
          <a:p>
            <a:r>
              <a:rPr lang="en-US" dirty="0"/>
              <a:t>Weighted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D313D-16B1-4997-AF24-C1D1FDFE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681568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7CDE5-63D0-496B-AB96-0F8DAA471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0" b="81808"/>
          <a:stretch/>
        </p:blipFill>
        <p:spPr>
          <a:xfrm>
            <a:off x="486937" y="3595376"/>
            <a:ext cx="8657064" cy="519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30DE-829A-49CE-834B-7114E0734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54"/>
          <a:stretch/>
        </p:blipFill>
        <p:spPr>
          <a:xfrm>
            <a:off x="486937" y="4855664"/>
            <a:ext cx="8651832" cy="8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9337-0CAE-4869-8D23-C2AC43B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1CA-7365-4790-A8C1-9E64E505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Directed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0DEAE-1CCD-418C-A4BB-19128C588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4" b="29824"/>
          <a:stretch/>
        </p:blipFill>
        <p:spPr>
          <a:xfrm>
            <a:off x="609600" y="1905000"/>
            <a:ext cx="853440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E7B4B-3FC9-4DCB-8C5C-CE04CC83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00601"/>
            <a:ext cx="8534400" cy="10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Graph Examples</a:t>
            </a:r>
          </a:p>
        </p:txBody>
      </p:sp>
      <p:sp>
        <p:nvSpPr>
          <p:cNvPr id="50" name="TextBox 4"/>
          <p:cNvSpPr txBox="1"/>
          <p:nvPr/>
        </p:nvSpPr>
        <p:spPr>
          <a:xfrm>
            <a:off x="381000" y="133315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Acquaintanceship </a:t>
            </a:r>
            <a:r>
              <a:rPr lang="en-US" altLang="zh-CN" sz="2400" b="1" dirty="0">
                <a:solidFill>
                  <a:schemeClr val="tx1"/>
                </a:solidFill>
              </a:rPr>
              <a:t>Graph:</a:t>
            </a:r>
            <a:endParaRPr lang="en-US" altLang="zh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67E75-8EB1-4388-B9E7-59111EFB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4981"/>
            <a:ext cx="76613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64808</TotalTime>
  <Words>2106</Words>
  <Application>Microsoft Office PowerPoint</Application>
  <PresentationFormat>On-screen Show (4:3)</PresentationFormat>
  <Paragraphs>553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Office Theme</vt:lpstr>
      <vt:lpstr>Discrete Mathematics: Lecture 22 Part IV. Graph Theory  graph, vertex, edge, endpoints, directed, undirected, multiple edge, loop,  complete graph, cycle, wheel, cube, graph representation</vt:lpstr>
      <vt:lpstr>Seven Bridges of Königsberg</vt:lpstr>
      <vt:lpstr>Real-world Graphs</vt:lpstr>
      <vt:lpstr>AI and Graphs</vt:lpstr>
      <vt:lpstr>CV and Graphs</vt:lpstr>
      <vt:lpstr>Graph</vt:lpstr>
      <vt:lpstr>Graphs</vt:lpstr>
      <vt:lpstr>Graphs</vt:lpstr>
      <vt:lpstr>Graph Examples</vt:lpstr>
      <vt:lpstr>Graph Examples</vt:lpstr>
      <vt:lpstr>Graph Examples</vt:lpstr>
      <vt:lpstr>Graph Examples</vt:lpstr>
      <vt:lpstr>Types of Graphs</vt:lpstr>
      <vt:lpstr>Types of Graphs</vt:lpstr>
      <vt:lpstr>Types of Graphs</vt:lpstr>
      <vt:lpstr>Bonus exercise</vt:lpstr>
      <vt:lpstr>Special Simple Graphs</vt:lpstr>
      <vt:lpstr>Special Simple Graphs</vt:lpstr>
      <vt:lpstr>Adjacency List</vt:lpstr>
      <vt:lpstr>Adjacency Matrix</vt:lpstr>
      <vt:lpstr>Adjacency Matrix</vt:lpstr>
      <vt:lpstr>Adjacency Matrix</vt:lpstr>
      <vt:lpstr>Adjacency Matrix</vt:lpstr>
      <vt:lpstr>Adjacency Matrix</vt:lpstr>
      <vt:lpstr>Incidence Matrix</vt:lpstr>
      <vt:lpstr>Degree</vt:lpstr>
      <vt:lpstr>Degree</vt:lpstr>
      <vt:lpstr>Handshaking Theorem</vt:lpstr>
      <vt:lpstr>Handshaking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Liangfeng Zhang</dc:creator>
  <cp:lastModifiedBy>Xuming He</cp:lastModifiedBy>
  <cp:revision>2057</cp:revision>
  <cp:lastPrinted>2018-05-13T04:38:03Z</cp:lastPrinted>
  <dcterms:created xsi:type="dcterms:W3CDTF">2014-04-06T04:43:09Z</dcterms:created>
  <dcterms:modified xsi:type="dcterms:W3CDTF">2024-05-18T04:10:34Z</dcterms:modified>
</cp:coreProperties>
</file>