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3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004" r:id="rId2"/>
    <p:sldId id="694" r:id="rId3"/>
    <p:sldId id="695" r:id="rId4"/>
    <p:sldId id="725" r:id="rId5"/>
    <p:sldId id="708" r:id="rId6"/>
    <p:sldId id="711" r:id="rId7"/>
    <p:sldId id="727" r:id="rId8"/>
    <p:sldId id="729" r:id="rId9"/>
    <p:sldId id="730" r:id="rId10"/>
    <p:sldId id="718" r:id="rId11"/>
    <p:sldId id="713" r:id="rId12"/>
    <p:sldId id="714" r:id="rId13"/>
    <p:sldId id="715" r:id="rId14"/>
    <p:sldId id="716" r:id="rId15"/>
    <p:sldId id="717" r:id="rId16"/>
    <p:sldId id="732" r:id="rId17"/>
    <p:sldId id="733" r:id="rId18"/>
    <p:sldId id="735" r:id="rId19"/>
    <p:sldId id="736" r:id="rId20"/>
    <p:sldId id="1005" r:id="rId21"/>
    <p:sldId id="737" r:id="rId22"/>
    <p:sldId id="1006" r:id="rId23"/>
    <p:sldId id="1007" r:id="rId24"/>
    <p:sldId id="1008" r:id="rId25"/>
    <p:sldId id="1009" r:id="rId26"/>
    <p:sldId id="738" r:id="rId27"/>
    <p:sldId id="1010" r:id="rId28"/>
    <p:sldId id="739" r:id="rId29"/>
    <p:sldId id="740" r:id="rId30"/>
    <p:sldId id="741" r:id="rId3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96" autoAdjust="0"/>
    <p:restoredTop sz="92347" autoAdjust="0"/>
  </p:normalViewPr>
  <p:slideViewPr>
    <p:cSldViewPr>
      <p:cViewPr varScale="1">
        <p:scale>
          <a:sx n="82" d="100"/>
          <a:sy n="82" d="100"/>
        </p:scale>
        <p:origin x="82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0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7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2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0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1179513"/>
            <a:ext cx="4240212" cy="318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10.jpg"/><Relationship Id="rId9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6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9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1.emf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14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.emf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00.png"/><Relationship Id="rId3" Type="http://schemas.openxmlformats.org/officeDocument/2006/relationships/image" Target="../media/image460.png"/><Relationship Id="rId7" Type="http://schemas.openxmlformats.org/officeDocument/2006/relationships/image" Target="../media/image501.png"/><Relationship Id="rId12" Type="http://schemas.openxmlformats.org/officeDocument/2006/relationships/image" Target="../media/image5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50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/>
              <a:t>Lecture 23</a:t>
            </a:r>
            <a:br>
              <a:rPr lang="en-US" altLang="zh-CN" sz="3600" dirty="0"/>
            </a:br>
            <a:r>
              <a:rPr lang="en-US" altLang="zh-CN" sz="2700" dirty="0">
                <a:solidFill>
                  <a:srgbClr val="0000CC"/>
                </a:solidFill>
              </a:rPr>
              <a:t>Part IV. Graph Theory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Handshaking Theorem, Graph Transform, Graph Isomorphism, Bipartite Graph, Matching</a:t>
            </a:r>
            <a:br>
              <a:rPr lang="en-US" altLang="zh-CN" sz="2200" dirty="0">
                <a:solidFill>
                  <a:srgbClr val="0000CC"/>
                </a:solidFill>
              </a:rPr>
            </a:b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455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 and Xuming He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Subgraph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979761"/>
                <a:ext cx="9144000" cy="5521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</a:t>
                </a:r>
                <a:r>
                  <a:rPr lang="en-US" altLang="zh-CN" sz="2400" b="1" i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i="1" dirty="0"/>
                  <a:t>      </a:t>
                </a:r>
                <a:r>
                  <a:rPr lang="en-US" altLang="zh-CN" sz="2400" b="1" dirty="0"/>
                  <a:t>subgraph</a:t>
                </a:r>
                <a:r>
                  <a:rPr lang="zh-CN" altLang="en-US" sz="1000" b="1" dirty="0"/>
                  <a:t>子图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proper subgraph</a:t>
                </a:r>
                <a:r>
                  <a:rPr lang="zh-CN" altLang="en-US" sz="1000" b="1" dirty="0"/>
                  <a:t>真子图</a:t>
                </a:r>
                <a:r>
                  <a:rPr lang="en-US" altLang="zh-CN" sz="2000" b="1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/>
                  <a:t> is a subgraph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subgraph induced</a:t>
                </a:r>
                <a:r>
                  <a:rPr lang="zh-CN" altLang="en-US" sz="1000" b="1" dirty="0"/>
                  <a:t>导出子图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by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.    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//Notation: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subgraph induced</a:t>
                </a:r>
                <a:r>
                  <a:rPr lang="zh-CN" altLang="en-US" sz="1000" b="1" dirty="0"/>
                  <a:t>导出子图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by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. 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//Notation: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400" dirty="0"/>
                  <a:t> be three graphs as below.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are subgraphs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are proper subgraphs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subgraph induced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subgraph induced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{4,5}}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9761"/>
                <a:ext cx="9144000" cy="5521512"/>
              </a:xfrm>
              <a:prstGeom prst="rect">
                <a:avLst/>
              </a:prstGeom>
              <a:blipFill>
                <a:blip r:embed="rId3"/>
                <a:stretch>
                  <a:fillRect l="-1000" t="-110" b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49" y="4229101"/>
            <a:ext cx="381000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47693" y="414250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93" y="4142509"/>
                <a:ext cx="1811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47693" y="489758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93" y="4897584"/>
                <a:ext cx="1811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00637" y="489758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37" y="4897584"/>
                <a:ext cx="18114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600637" y="414250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37" y="4142509"/>
                <a:ext cx="1811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94059" y="450965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59" y="4509656"/>
                <a:ext cx="1811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71" y="2555290"/>
            <a:ext cx="5410955" cy="2553056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Removing An Edge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7032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Define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− {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7032"/>
                <a:ext cx="9144000" cy="97872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7262" y="5101422"/>
                <a:ext cx="1094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62" y="5101422"/>
                <a:ext cx="10940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28" t="-2222" r="-78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5407" y="3122928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407" y="3122928"/>
                <a:ext cx="1717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07447" y="5097957"/>
                <a:ext cx="206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47" y="5097957"/>
                <a:ext cx="20628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71" t="-2174" r="-384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Adding An Edge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7032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Define</a:t>
                </a:r>
                <a:r>
                  <a:rPr lang="en-US" altLang="zh-CN" sz="2400" b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∪ {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7032"/>
                <a:ext cx="9144000" cy="97872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05" y="2488043"/>
            <a:ext cx="4815572" cy="2207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077" y="4792918"/>
                <a:ext cx="1094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77" y="4792918"/>
                <a:ext cx="10940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28" t="-2174" r="-78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30579" y="4789453"/>
                <a:ext cx="2046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579" y="4789453"/>
                <a:ext cx="20467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83" t="-4444" r="-386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0952" y="28975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52" y="2897552"/>
                <a:ext cx="1717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Edge Contraction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7028"/>
                <a:ext cx="9144000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/>
                  <a:t>       </a:t>
                </a:r>
                <a:r>
                  <a:rPr lang="en-US" altLang="zh-CN" sz="240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i="1" dirty="0"/>
                  <a:t>,</a:t>
                </a:r>
                <a:r>
                  <a:rPr lang="en-US" altLang="zh-CN" sz="24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and 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=∅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7028"/>
                <a:ext cx="9144000" cy="14768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0" y="3228240"/>
            <a:ext cx="7961905" cy="24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7126" y="3935535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26" y="3935535"/>
                <a:ext cx="191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97126" y="5334844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26" y="5334844"/>
                <a:ext cx="191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1236" y="4615117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36" y="4615117"/>
                <a:ext cx="1717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2026" y="4475861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26" y="4475861"/>
                <a:ext cx="22955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9823" y="447586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3" y="4475860"/>
                <a:ext cx="191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2389" y="3275946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9" y="3275946"/>
                <a:ext cx="18299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8669" y="327594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69" y="3275945"/>
                <a:ext cx="1660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41171" y="544647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1" y="5446479"/>
                <a:ext cx="19325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3598" y="4482786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98" y="4482786"/>
                <a:ext cx="1917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6164" y="32828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164" y="3282872"/>
                <a:ext cx="1829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72444" y="328287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44" y="3282871"/>
                <a:ext cx="16600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14946" y="5453405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946" y="5453405"/>
                <a:ext cx="19325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88375" y="40474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375" y="4047400"/>
                <a:ext cx="18671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08099" y="404887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99" y="4048877"/>
                <a:ext cx="18671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4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Removing A Vertex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78983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 and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/>
                  <a:t>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1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8983"/>
                <a:ext cx="9144000" cy="97872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21" b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67" y="2684649"/>
            <a:ext cx="6480812" cy="2882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6883" y="4280352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83" y="4280352"/>
                <a:ext cx="18466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9304" y="5691657"/>
                <a:ext cx="1094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04" y="5691657"/>
                <a:ext cx="109408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4444" r="-7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83834" y="5698583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34" y="5698583"/>
                <a:ext cx="61638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911" r="-49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25691"/>
                <a:ext cx="9144000" cy="1477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 of order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Define the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 complement graph</a:t>
                </a:r>
                <a:r>
                  <a:rPr lang="zh-CN" altLang="en-US" sz="1000" b="1" dirty="0"/>
                  <a:t>补图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ea typeface="+mj-ea"/>
                  </a:rPr>
                  <a:t>, where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+mj-ea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5691"/>
                <a:ext cx="9144000" cy="14777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71" y="2736502"/>
            <a:ext cx="6260090" cy="2570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3152" y="5470132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2" y="5470132"/>
                <a:ext cx="20890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7905" y="5466665"/>
                <a:ext cx="208903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05" y="5466665"/>
                <a:ext cx="208903" cy="277576"/>
              </a:xfrm>
              <a:prstGeom prst="rect">
                <a:avLst/>
              </a:prstGeom>
              <a:blipFill rotWithShape="0">
                <a:blip r:embed="rId6"/>
                <a:stretch>
                  <a:fillRect l="-29412" t="-4444" r="-9117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0" y="1365750"/>
                <a:ext cx="9143999" cy="185178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400" b="1" spc="-5" dirty="0">
                    <a:latin typeface="Calibri"/>
                    <a:cs typeface="Calibri"/>
                  </a:rPr>
                  <a:t>DEFINITION</a:t>
                </a:r>
                <a:r>
                  <a:rPr lang="en-US" sz="2400" b="1" dirty="0">
                    <a:latin typeface="Calibri"/>
                    <a:cs typeface="Calibri"/>
                  </a:rPr>
                  <a:t>:</a:t>
                </a:r>
                <a:r>
                  <a:rPr lang="en-US" sz="2400" b="1" spc="-5" dirty="0">
                    <a:latin typeface="Calibri"/>
                    <a:cs typeface="Calibri"/>
                  </a:rPr>
                  <a:t> </a:t>
                </a:r>
                <a:r>
                  <a:rPr lang="en-US" sz="2400" spc="5" dirty="0">
                    <a:latin typeface="Calibri"/>
                    <a:cs typeface="Calibri"/>
                  </a:rPr>
                  <a:t>The simple graphs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spc="-135" dirty="0">
                    <a:latin typeface="Cambria Math"/>
                    <a:cs typeface="Cambria Math"/>
                  </a:rPr>
                  <a:t>𝐺</a:t>
                </a:r>
                <a:r>
                  <a:rPr lang="en-US" sz="2400" spc="67" baseline="-15873" dirty="0">
                    <a:latin typeface="Cambria Math"/>
                    <a:cs typeface="Cambria Math"/>
                  </a:rPr>
                  <a:t>1</a:t>
                </a:r>
                <a:r>
                  <a:rPr lang="en-US" sz="2400" baseline="-15873" dirty="0">
                    <a:latin typeface="Cambria Math"/>
                    <a:cs typeface="Cambria Math"/>
                  </a:rPr>
                  <a:t> 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spc="135" dirty="0"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(</a:t>
                </a:r>
                <a:r>
                  <a:rPr lang="en-US" sz="2400" spc="-390" dirty="0">
                    <a:latin typeface="Cambria Math"/>
                    <a:cs typeface="Cambria Math"/>
                  </a:rPr>
                  <a:t>𝑉</a:t>
                </a:r>
                <a:r>
                  <a:rPr lang="en-US" sz="2400" spc="217" baseline="-15873" dirty="0">
                    <a:latin typeface="Cambria Math"/>
                    <a:cs typeface="Cambria Math"/>
                  </a:rPr>
                  <a:t>1</a:t>
                </a:r>
                <a:r>
                  <a:rPr lang="en-US" sz="2400" spc="-5" dirty="0">
                    <a:latin typeface="Cambria Math"/>
                    <a:cs typeface="Cambria Math"/>
                  </a:rPr>
                  <a:t>,</a:t>
                </a:r>
                <a:r>
                  <a:rPr lang="en-US" sz="2400" spc="-135" dirty="0">
                    <a:latin typeface="Cambria Math"/>
                    <a:cs typeface="Cambria Math"/>
                  </a:rPr>
                  <a:t> </a:t>
                </a:r>
                <a:r>
                  <a:rPr lang="en-US" sz="2400" spc="-195" dirty="0">
                    <a:latin typeface="Cambria Math"/>
                    <a:cs typeface="Cambria Math"/>
                  </a:rPr>
                  <a:t>𝐸</a:t>
                </a:r>
                <a:r>
                  <a:rPr lang="en-US" sz="2400" spc="225" baseline="-15873" dirty="0">
                    <a:latin typeface="Cambria Math"/>
                    <a:cs typeface="Cambria Math"/>
                  </a:rPr>
                  <a:t>1</a:t>
                </a:r>
                <a:r>
                  <a:rPr lang="en-US" sz="2400" dirty="0">
                    <a:latin typeface="Cambria Math"/>
                    <a:cs typeface="Cambria Math"/>
                  </a:rPr>
                  <a:t>)</a:t>
                </a:r>
                <a:r>
                  <a:rPr lang="en-US" sz="2400" spc="10" dirty="0">
                    <a:latin typeface="Cambria Math"/>
                    <a:cs typeface="Cambria Math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and </a:t>
                </a:r>
                <a:r>
                  <a:rPr lang="zh-CN" altLang="en-US" sz="2400" spc="-35" dirty="0">
                    <a:latin typeface="Cambria Math"/>
                    <a:cs typeface="Cambria Math"/>
                  </a:rPr>
                  <a:t>𝐺</a:t>
                </a:r>
                <a:r>
                  <a:rPr lang="en-US" altLang="zh-CN" sz="2400" spc="-52" baseline="-15873" dirty="0">
                    <a:latin typeface="Cambria Math"/>
                    <a:cs typeface="Cambria Math"/>
                  </a:rPr>
                  <a:t>2 </a:t>
                </a:r>
                <a:r>
                  <a:rPr lang="en-US" altLang="zh-CN" sz="2400" spc="-5" dirty="0">
                    <a:latin typeface="Cambria Math"/>
                    <a:cs typeface="Cambria Math"/>
                  </a:rPr>
                  <a:t>= </a:t>
                </a:r>
                <a:r>
                  <a:rPr lang="en-US" altLang="zh-CN" sz="2400" spc="10" dirty="0">
                    <a:latin typeface="Cambria Math"/>
                    <a:cs typeface="Cambria Math"/>
                  </a:rPr>
                  <a:t>(</a:t>
                </a:r>
                <a:r>
                  <a:rPr lang="zh-CN" altLang="en-US" sz="2400" spc="-330" dirty="0">
                    <a:latin typeface="Cambria Math"/>
                    <a:cs typeface="Cambria Math"/>
                  </a:rPr>
                  <a:t>𝑉</a:t>
                </a:r>
                <a:r>
                  <a:rPr lang="en-US" altLang="zh-CN" sz="2400" spc="217" baseline="-15873" dirty="0">
                    <a:latin typeface="Cambria Math"/>
                    <a:cs typeface="Cambria Math"/>
                  </a:rPr>
                  <a:t>2</a:t>
                </a:r>
                <a:r>
                  <a:rPr lang="en-US" altLang="zh-CN" sz="2400" spc="-5" dirty="0">
                    <a:latin typeface="Cambria Math"/>
                    <a:cs typeface="Cambria Math"/>
                  </a:rPr>
                  <a:t>,</a:t>
                </a:r>
                <a:r>
                  <a:rPr lang="en-US" altLang="zh-CN" sz="2400" spc="-135" dirty="0">
                    <a:latin typeface="Cambria Math"/>
                    <a:cs typeface="Cambria Math"/>
                  </a:rPr>
                  <a:t> </a:t>
                </a:r>
                <a:r>
                  <a:rPr lang="zh-CN" altLang="en-US" sz="2400" spc="-135" dirty="0">
                    <a:latin typeface="Cambria Math"/>
                    <a:cs typeface="Cambria Math"/>
                  </a:rPr>
                  <a:t>𝐸</a:t>
                </a:r>
                <a:r>
                  <a:rPr lang="en-US" altLang="zh-CN" sz="2400" spc="217" baseline="-15873" dirty="0">
                    <a:latin typeface="Cambria Math"/>
                    <a:cs typeface="Cambria Math"/>
                  </a:rPr>
                  <a:t>2</a:t>
                </a:r>
                <a:r>
                  <a:rPr lang="en-US" altLang="zh-CN" sz="2400" dirty="0">
                    <a:latin typeface="Cambria Math"/>
                    <a:cs typeface="Cambria Math"/>
                  </a:rPr>
                  <a:t>)</a:t>
                </a:r>
                <a:r>
                  <a:rPr lang="en-US" altLang="zh-CN" sz="2400" spc="-5" dirty="0">
                    <a:latin typeface="Cambria Math"/>
                    <a:cs typeface="Cambria Math"/>
                  </a:rPr>
                  <a:t> are </a:t>
                </a:r>
              </a:p>
              <a:p>
                <a:pPr marL="12700"/>
                <a:r>
                  <a:rPr lang="en-US" altLang="zh-CN" sz="2400" b="1" spc="-5" dirty="0">
                    <a:latin typeface="Cambria Math"/>
                    <a:cs typeface="Calibri"/>
                  </a:rPr>
                  <a:t>         </a:t>
                </a:r>
                <a:r>
                  <a:rPr lang="en-US" altLang="zh-CN" sz="2400" b="1" dirty="0">
                    <a:cs typeface="Calibri"/>
                  </a:rPr>
                  <a:t>isom</a:t>
                </a:r>
                <a:r>
                  <a:rPr lang="en-US" altLang="zh-CN" sz="2400" b="1" spc="-15" dirty="0">
                    <a:cs typeface="Calibri"/>
                  </a:rPr>
                  <a:t>o</a:t>
                </a:r>
                <a:r>
                  <a:rPr lang="en-US" altLang="zh-CN" sz="2400" b="1" spc="-5" dirty="0">
                    <a:cs typeface="Calibri"/>
                  </a:rPr>
                  <a:t>rph</a:t>
                </a:r>
                <a:r>
                  <a:rPr lang="en-US" altLang="zh-CN" sz="2400" b="1" spc="-10" dirty="0">
                    <a:cs typeface="Calibri"/>
                  </a:rPr>
                  <a:t>i</a:t>
                </a:r>
                <a:r>
                  <a:rPr lang="en-US" altLang="zh-CN" sz="2400" b="1" dirty="0">
                    <a:cs typeface="Calibri"/>
                  </a:rPr>
                  <a:t>c</a:t>
                </a:r>
                <a:r>
                  <a:rPr lang="zh-CN" altLang="en-US" sz="1000" b="1" dirty="0">
                    <a:cs typeface="Calibri"/>
                  </a:rPr>
                  <a:t>同构</a:t>
                </a:r>
                <a:r>
                  <a:rPr lang="en-US" altLang="zh-CN" sz="2400" b="1" dirty="0">
                    <a:cs typeface="Calibri"/>
                  </a:rPr>
                  <a:t> </a:t>
                </a:r>
                <a:r>
                  <a:rPr lang="en-US" altLang="zh-CN" sz="2400" dirty="0">
                    <a:cs typeface="Calibri"/>
                  </a:rPr>
                  <a:t>if</a:t>
                </a:r>
                <a:r>
                  <a:rPr lang="en-US" altLang="zh-CN" sz="2400" spc="-5" dirty="0">
                    <a:cs typeface="Calibri"/>
                  </a:rPr>
                  <a:t> </a:t>
                </a:r>
                <a:r>
                  <a:rPr lang="en-US" altLang="zh-CN" sz="2400" dirty="0">
                    <a:cs typeface="Calibri"/>
                  </a:rPr>
                  <a:t>the</a:t>
                </a:r>
                <a:r>
                  <a:rPr lang="en-US" altLang="zh-CN" sz="2400" spc="-35" dirty="0">
                    <a:cs typeface="Calibri"/>
                  </a:rPr>
                  <a:t>r</a:t>
                </a:r>
                <a:r>
                  <a:rPr lang="en-US" altLang="zh-CN" sz="2400" dirty="0">
                    <a:cs typeface="Calibri"/>
                  </a:rPr>
                  <a:t>e is</a:t>
                </a:r>
                <a:r>
                  <a:rPr lang="en-US" altLang="zh-CN" sz="2400" spc="-5" dirty="0">
                    <a:cs typeface="Calibri"/>
                  </a:rPr>
                  <a:t> </a:t>
                </a:r>
                <a:r>
                  <a:rPr lang="en-US" altLang="zh-CN" sz="2400" dirty="0">
                    <a:cs typeface="Calibri"/>
                  </a:rPr>
                  <a:t>a</a:t>
                </a:r>
                <a:r>
                  <a:rPr lang="en-US" altLang="zh-CN" sz="2400" spc="-5" dirty="0">
                    <a:cs typeface="Calibri"/>
                  </a:rPr>
                  <a:t> bije</a:t>
                </a:r>
                <a:r>
                  <a:rPr lang="en-US" altLang="zh-CN" sz="2400" spc="10" dirty="0">
                    <a:cs typeface="Calibri"/>
                  </a:rPr>
                  <a:t>c</a:t>
                </a:r>
                <a:r>
                  <a:rPr lang="en-US" altLang="zh-CN" sz="2400" dirty="0">
                    <a:cs typeface="Calibri"/>
                  </a:rPr>
                  <a:t>tion</a:t>
                </a:r>
                <a:r>
                  <a:rPr lang="en-US" altLang="zh-CN" sz="2400" spc="-2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pc="-20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US" altLang="zh-CN" sz="2400" b="0" i="1" spc="-20" smtClean="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  <m:sSub>
                      <m:sSubPr>
                        <m:ctrlP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sz="2400" b="0" i="1" spc="-20" smtClean="0">
                        <a:latin typeface="Cambria Math" panose="02040503050406030204" pitchFamily="18" charset="0"/>
                        <a:cs typeface="Calibri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pc="-2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spc="-5" dirty="0">
                    <a:cs typeface="Calibri"/>
                  </a:rPr>
                  <a:t> suc</a:t>
                </a:r>
                <a:r>
                  <a:rPr lang="en-US" altLang="zh-CN" sz="2400" dirty="0">
                    <a:cs typeface="Calibri"/>
                  </a:rPr>
                  <a:t>h  </a:t>
                </a:r>
                <a:r>
                  <a:rPr lang="en-US" altLang="zh-CN" sz="2400" spc="-10" dirty="0">
                    <a:cs typeface="Calibri"/>
                  </a:rPr>
                  <a:t>that</a:t>
                </a:r>
              </a:p>
              <a:p>
                <a:pPr marL="12700"/>
                <a:r>
                  <a:rPr lang="en-US" altLang="zh-CN" sz="2400" spc="-10" baseline="-15873" dirty="0">
                    <a:latin typeface="Cambria Math"/>
                    <a:cs typeface="Calibri"/>
                  </a:rPr>
                  <a:t>          </a:t>
                </a:r>
                <a:r>
                  <a:rPr lang="en-US" altLang="zh-CN" sz="2400" baseline="-15873" dirty="0">
                    <a:latin typeface="Cambria Math"/>
                    <a:cs typeface="Calibri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𝑢</m:t>
                        </m:r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d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pc="-1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2400" b="0" i="1" spc="-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pc="-1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sz="2400" b="0" i="1" spc="-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2400" b="0" i="1" spc="-10" smtClean="0">
                        <a:latin typeface="Cambria Math" panose="02040503050406030204" pitchFamily="18" charset="0"/>
                        <a:cs typeface="Calibri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altLang="zh-CN" sz="2400" b="0" i="0" spc="-10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US" altLang="zh-CN" sz="2400" spc="-10" dirty="0">
                  <a:cs typeface="Calibri"/>
                </a:endParaRPr>
              </a:p>
              <a:p>
                <a:pPr marL="812800" lvl="1" indent="-342900">
                  <a:lnSpc>
                    <a:spcPts val="2875"/>
                  </a:lnSpc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 Math"/>
                    <a:cs typeface="Cambria Math"/>
                  </a:rPr>
                  <a:t> </a:t>
                </a:r>
                <a:r>
                  <a:rPr lang="en-US" altLang="zh-CN" sz="2000" dirty="0">
                    <a:cs typeface="Calibri"/>
                  </a:rPr>
                  <a:t>is </a:t>
                </a:r>
                <a:r>
                  <a:rPr lang="en-US" altLang="zh-CN" sz="2000" spc="-5" dirty="0">
                    <a:cs typeface="Calibri"/>
                  </a:rPr>
                  <a:t>called </a:t>
                </a:r>
                <a:r>
                  <a:rPr lang="en-US" altLang="zh-CN" sz="2000" dirty="0">
                    <a:cs typeface="Calibri"/>
                  </a:rPr>
                  <a:t>an</a:t>
                </a:r>
                <a:r>
                  <a:rPr lang="en-US" altLang="zh-CN" sz="2000" spc="-25" dirty="0">
                    <a:cs typeface="Calibri"/>
                  </a:rPr>
                  <a:t> </a:t>
                </a:r>
                <a:r>
                  <a:rPr lang="en-US" altLang="zh-CN" sz="2000" b="1" spc="-5" dirty="0">
                    <a:cs typeface="Calibri"/>
                  </a:rPr>
                  <a:t>isomorphism</a:t>
                </a:r>
                <a:r>
                  <a:rPr lang="zh-CN" altLang="en-US" sz="1000" b="1" spc="-5" dirty="0">
                    <a:cs typeface="Calibri"/>
                  </a:rPr>
                  <a:t>同构映射</a:t>
                </a:r>
                <a:endParaRPr lang="en-US" altLang="zh-CN" sz="2000" b="1" spc="-5" dirty="0">
                  <a:cs typeface="Calibri"/>
                </a:endParaRPr>
              </a:p>
              <a:p>
                <a:pPr marL="812800" lvl="1" indent="-342900">
                  <a:lnSpc>
                    <a:spcPts val="2875"/>
                  </a:lnSpc>
                  <a:buFont typeface="Arial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altLang="zh-CN" sz="2000" b="1" spc="-10" dirty="0" err="1">
                    <a:cs typeface="Calibri"/>
                  </a:rPr>
                  <a:t>nonisomorphic</a:t>
                </a:r>
                <a:r>
                  <a:rPr lang="en-US" altLang="zh-CN" sz="2000" b="1" spc="-10" dirty="0">
                    <a:cs typeface="Calibri"/>
                  </a:rPr>
                  <a:t>: </a:t>
                </a:r>
                <a:r>
                  <a:rPr lang="en-US" altLang="zh-CN" sz="2000" spc="-5" dirty="0">
                    <a:cs typeface="Calibri"/>
                  </a:rPr>
                  <a:t>not</a:t>
                </a:r>
                <a:r>
                  <a:rPr lang="en-US" altLang="zh-CN" sz="2000" spc="15" dirty="0">
                    <a:cs typeface="Calibri"/>
                  </a:rPr>
                  <a:t> </a:t>
                </a:r>
                <a:r>
                  <a:rPr lang="en-US" altLang="zh-CN" sz="2000" spc="-5" dirty="0">
                    <a:cs typeface="Calibri"/>
                  </a:rPr>
                  <a:t>isomorphic</a:t>
                </a:r>
                <a:endParaRPr lang="en-US" altLang="zh-CN" sz="2400" spc="-1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750"/>
                <a:ext cx="9143999" cy="1851789"/>
              </a:xfrm>
              <a:prstGeom prst="rect">
                <a:avLst/>
              </a:prstGeom>
              <a:blipFill rotWithShape="0">
                <a:blip r:embed="rId2"/>
                <a:stretch>
                  <a:fillRect l="-1867" t="-55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/>
          <p:nvPr/>
        </p:nvSpPr>
        <p:spPr>
          <a:xfrm>
            <a:off x="559309" y="3260396"/>
            <a:ext cx="4023911" cy="1857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3941" y="3124772"/>
            <a:ext cx="3753807" cy="195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>
              <a:lnSpc>
                <a:spcPct val="90000"/>
              </a:lnSpc>
              <a:spcBef>
                <a:spcPct val="0"/>
              </a:spcBef>
            </a:pPr>
            <a:r>
              <a:rPr lang="en-US" sz="4400" spc="-15" dirty="0"/>
              <a:t>Graph</a:t>
            </a:r>
            <a:r>
              <a:rPr lang="en-US" sz="4400" spc="-55" dirty="0"/>
              <a:t> </a:t>
            </a:r>
            <a:r>
              <a:rPr lang="en-US" sz="4400" dirty="0"/>
              <a:t>Isomorphism</a:t>
            </a:r>
            <a:endParaRPr lang="en-US" altLang="zh-CN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80622" y="5189234"/>
              <a:ext cx="3731580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1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27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7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0622" y="5189234"/>
              <a:ext cx="3731580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1930"/>
                    <a:gridCol w="621930"/>
                    <a:gridCol w="621930"/>
                    <a:gridCol w="621930"/>
                    <a:gridCol w="621930"/>
                    <a:gridCol w="62193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80" t="-1639" r="-50294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980" t="-1639" r="-40294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9029" t="-1639" r="-2990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961" t="-1639" r="-20196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1961" t="-1639" r="-10196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1961" t="-1639" r="-1961" b="-10163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80" t="-103333" r="-50294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980" t="-103333" r="-40294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9029" t="-103333" r="-2990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961" t="-103333" r="-201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1961" t="-103333" r="-101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1961" t="-103333" r="-1961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48650" y="5992427"/>
                <a:ext cx="141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Isomorphism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50" y="5992427"/>
                <a:ext cx="14194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300" t="-28889" r="-3004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881251" y="5190713"/>
              <a:ext cx="3731580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1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19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27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7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81251" y="5190713"/>
              <a:ext cx="3731580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1930"/>
                    <a:gridCol w="621930"/>
                    <a:gridCol w="621930"/>
                    <a:gridCol w="621930"/>
                    <a:gridCol w="621930"/>
                    <a:gridCol w="62193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980" t="-1639" r="-50294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980" t="-1639" r="-40294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99029" t="-1639" r="-29902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961" t="-1639" r="-20196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1961" t="-1639" r="-10196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01961" t="-1639" r="-1961" b="-11147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980" t="-103333" r="-50294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980" t="-103333" r="-40294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99029" t="-103333" r="-2990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961" t="-103333" r="-20196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1961" t="-103333" r="-10196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01961" t="-103333" r="-1961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49279" y="5993906"/>
                <a:ext cx="141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Isomorphism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79" y="5993906"/>
                <a:ext cx="14194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300" t="-28261" r="-300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3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0022" y="3613758"/>
            <a:ext cx="2879392" cy="175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1950" y="3218797"/>
            <a:ext cx="4721066" cy="144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6993" y="4665170"/>
            <a:ext cx="3634768" cy="1531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>
              <a:lnSpc>
                <a:spcPct val="90000"/>
              </a:lnSpc>
              <a:spcBef>
                <a:spcPct val="0"/>
              </a:spcBef>
            </a:pPr>
            <a:r>
              <a:rPr lang="en-US" sz="4400" spc="-15" dirty="0"/>
              <a:t>Graph</a:t>
            </a:r>
            <a:r>
              <a:rPr lang="en-US" sz="4400" spc="-60" dirty="0"/>
              <a:t> </a:t>
            </a:r>
            <a:r>
              <a:rPr lang="en-US" sz="4400" spc="-20" dirty="0"/>
              <a:t>Invariants</a:t>
            </a:r>
            <a:endParaRPr lang="en-US" altLang="zh-CN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14300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/>
            <a:r>
              <a:rPr lang="en-US" sz="2400" b="1" spc="-5" dirty="0">
                <a:cs typeface="Calibri"/>
              </a:rPr>
              <a:t>DEFINITION</a:t>
            </a:r>
            <a:r>
              <a:rPr lang="en-US" sz="2400" spc="-5" dirty="0">
                <a:cs typeface="Calibri"/>
              </a:rPr>
              <a:t>: </a:t>
            </a:r>
            <a:r>
              <a:rPr lang="en-US" sz="2400" b="1" dirty="0">
                <a:cs typeface="Calibri"/>
              </a:rPr>
              <a:t>Graph invariants </a:t>
            </a:r>
            <a:r>
              <a:rPr lang="en-US" sz="2400" dirty="0">
                <a:cs typeface="Calibri"/>
              </a:rPr>
              <a:t>are properties</a:t>
            </a:r>
            <a:r>
              <a:rPr lang="en-US" sz="2400" spc="-10" dirty="0">
                <a:cs typeface="Calibri"/>
              </a:rPr>
              <a:t> preserved by graph </a:t>
            </a:r>
          </a:p>
          <a:p>
            <a:pPr marL="12700"/>
            <a:r>
              <a:rPr lang="en-US" sz="2400" spc="-10" dirty="0">
                <a:cs typeface="Calibri"/>
              </a:rPr>
              <a:t>       </a:t>
            </a:r>
            <a:r>
              <a:rPr lang="en-US" sz="2400" spc="-5" dirty="0">
                <a:cs typeface="Calibri"/>
              </a:rPr>
              <a:t>isomorphism. For example, 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cs typeface="Calibri"/>
              </a:rPr>
              <a:t>The number of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vertices</a:t>
            </a:r>
            <a:endParaRPr lang="en-US" sz="2000" dirty="0">
              <a:cs typeface="Calibri"/>
            </a:endParaRPr>
          </a:p>
          <a:p>
            <a:pPr marL="812800" indent="-342900"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US" sz="2000" spc="-5" dirty="0">
                <a:cs typeface="Calibri"/>
              </a:rPr>
              <a:t>The number of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edges</a:t>
            </a:r>
            <a:endParaRPr lang="en-US" sz="2000" dirty="0">
              <a:cs typeface="Calibri"/>
            </a:endParaRPr>
          </a:p>
          <a:p>
            <a:pPr marL="812800" indent="-342900"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US" sz="2000" spc="-5" dirty="0">
                <a:cs typeface="Calibri"/>
              </a:rPr>
              <a:t>The number of vertices of </a:t>
            </a:r>
            <a:r>
              <a:rPr lang="en-US" sz="2000" dirty="0">
                <a:cs typeface="Calibri"/>
              </a:rPr>
              <a:t>each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degree</a:t>
            </a:r>
            <a:endParaRPr lang="en-US" sz="2000" dirty="0">
              <a:cs typeface="Calibri"/>
            </a:endParaRPr>
          </a:p>
          <a:p>
            <a:r>
              <a:rPr lang="en-US" sz="2400" b="1" dirty="0"/>
              <a:t>REAMRKS</a:t>
            </a:r>
            <a:r>
              <a:rPr lang="en-US" sz="2400" dirty="0"/>
              <a:t>: The graph invariants can be used to determine if two graphs </a:t>
            </a:r>
          </a:p>
          <a:p>
            <a:r>
              <a:rPr lang="en-US" sz="2400" dirty="0"/>
              <a:t>      are isomorphic or not.</a:t>
            </a:r>
          </a:p>
        </p:txBody>
      </p:sp>
      <p:sp>
        <p:nvSpPr>
          <p:cNvPr id="15" name="Frame 14"/>
          <p:cNvSpPr/>
          <p:nvPr/>
        </p:nvSpPr>
        <p:spPr>
          <a:xfrm>
            <a:off x="2092310" y="4209736"/>
            <a:ext cx="310719" cy="275208"/>
          </a:xfrm>
          <a:prstGeom prst="frame">
            <a:avLst>
              <a:gd name="adj1" fmla="val 28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5087" y="6173527"/>
            <a:ext cx="47738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subgraphs</a:t>
            </a:r>
            <a:r>
              <a:rPr lang="en-US" dirty="0"/>
              <a:t> induced by the vertices of degree 3 </a:t>
            </a:r>
          </a:p>
          <a:p>
            <a:r>
              <a:rPr lang="en-US" dirty="0"/>
              <a:t>must be isomorphic to each other.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1429" y="4820572"/>
            <a:ext cx="162756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Induced </a:t>
            </a:r>
            <a:r>
              <a:rPr lang="en-US" sz="1600" dirty="0" err="1"/>
              <a:t>subgraphs</a:t>
            </a:r>
            <a:r>
              <a:rPr lang="en-US" sz="1600" dirty="0"/>
              <a:t> </a:t>
            </a:r>
          </a:p>
          <a:p>
            <a:r>
              <a:rPr lang="en-US" sz="1600" dirty="0"/>
              <a:t>are not isomorphic.</a:t>
            </a:r>
          </a:p>
          <a:p>
            <a:r>
              <a:rPr lang="en-US" sz="1600" dirty="0"/>
              <a:t>Original graphs are</a:t>
            </a:r>
          </a:p>
          <a:p>
            <a:r>
              <a:rPr lang="en-US" sz="1600" dirty="0"/>
              <a:t>not isomorphic.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022" y="5552750"/>
            <a:ext cx="279262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There is no vertex of degree 4</a:t>
            </a:r>
          </a:p>
          <a:p>
            <a:r>
              <a:rPr lang="en-US" dirty="0"/>
              <a:t> in the 1</a:t>
            </a:r>
            <a:r>
              <a:rPr lang="en-US" baseline="30000" dirty="0"/>
              <a:t>st</a:t>
            </a:r>
            <a:r>
              <a:rPr lang="en-US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30918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+mn-lt"/>
              </a:rPr>
              <a:t>Bipartite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17086"/>
                <a:ext cx="9144000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 err="1"/>
                  <a:t>bipartitie</a:t>
                </a:r>
                <a:r>
                  <a:rPr lang="en-US" altLang="zh-CN" sz="2400" b="1" dirty="0"/>
                  <a:t> graph</a:t>
                </a:r>
                <a:r>
                  <a:rPr lang="zh-CN" altLang="en-US" sz="1000" b="1" dirty="0"/>
                  <a:t>二分图、二部图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has a partition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/>
                  <a:t>bipartition</a:t>
                </a:r>
                <a:r>
                  <a:rPr lang="zh-CN" altLang="en-US" sz="1000" b="1" dirty="0"/>
                  <a:t>二划分</a:t>
                </a:r>
                <a:r>
                  <a:rPr lang="en-US" altLang="zh-CN" sz="2000" dirty="0"/>
                  <a:t> of the vertex set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7086"/>
                <a:ext cx="9144000" cy="14768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3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28152"/>
            <a:ext cx="314325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0" y="3328153"/>
            <a:ext cx="2969275" cy="1505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835" y="4962890"/>
            <a:ext cx="275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bipartite graph of order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1349" y="4955491"/>
                <a:ext cx="287052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bipartite graph of order 12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={7,8,9,10,11,12}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49" y="4955491"/>
                <a:ext cx="2870529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911" t="-3974" r="-637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10" y="3038508"/>
            <a:ext cx="6954121" cy="3116401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Complete Bipartite Graph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31519"/>
                <a:ext cx="9144000" cy="1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</a:t>
                </a:r>
                <a:r>
                  <a:rPr lang="en-US" altLang="zh-CN" sz="2400" dirty="0"/>
                  <a:t>: A </a:t>
                </a:r>
                <a:r>
                  <a:rPr lang="en-US" altLang="zh-CN" sz="2400" b="1" dirty="0"/>
                  <a:t>complete bipartite graph</a:t>
                </a:r>
                <a:r>
                  <a:rPr lang="zh-CN" altLang="en-US" sz="1000" b="1" dirty="0"/>
                  <a:t>完全二部图</a:t>
                </a:r>
                <a:r>
                  <a:rPr lang="en-US" altLang="zh-CN" sz="2400" dirty="0"/>
                  <a:t> is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Every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is adjacent to every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1519"/>
                <a:ext cx="9144000" cy="1558312"/>
              </a:xfrm>
              <a:prstGeom prst="rect">
                <a:avLst/>
              </a:prstGeom>
              <a:blipFill rotWithShape="0">
                <a:blip r:embed="rId4"/>
                <a:stretch>
                  <a:fillRect l="-1000" b="-6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3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Review: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4222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graph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defined by a nonempty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vertices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顶点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a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of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edges</a:t>
                </a:r>
                <a:r>
                  <a:rPr lang="zh-CN" altLang="en-US" sz="1000" b="1" dirty="0">
                    <a:solidFill>
                      <a:srgbClr val="0070C0"/>
                    </a:solidFill>
                  </a:rPr>
                  <a:t>边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400" dirty="0"/>
                  <a:t> where each edge is associated with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one or two vertices (called </a:t>
                </a:r>
                <a:r>
                  <a:rPr lang="en-US" altLang="zh-CN" sz="2400" b="1" dirty="0"/>
                  <a:t>endpoints</a:t>
                </a:r>
                <a:r>
                  <a:rPr lang="zh-CN" altLang="en-US" sz="1000" b="1" dirty="0"/>
                  <a:t>端点</a:t>
                </a:r>
                <a:r>
                  <a:rPr lang="en-US" altLang="zh-CN" sz="2400" dirty="0"/>
                  <a:t> of the edge).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Infinite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无限图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Finite Graph</a:t>
                </a:r>
                <a:r>
                  <a:rPr lang="zh-CN" altLang="en-US" sz="1000" b="1" dirty="0"/>
                  <a:t>有限图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&lt;∞;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  //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called the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order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阶数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222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000" t="-264" r="-1400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3" y="3870515"/>
            <a:ext cx="2740778" cy="1389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9233" y="349404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3" y="3494048"/>
                <a:ext cx="2831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9233" y="349404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33" y="3494048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9233" y="349404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33" y="3494048"/>
                <a:ext cx="2884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3" y="5211088"/>
                <a:ext cx="28315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33" y="5211088"/>
                <a:ext cx="2831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29233" y="521108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33" y="5211088"/>
                <a:ext cx="28315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8157" y="5731430"/>
                <a:ext cx="252037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7" y="5731430"/>
                <a:ext cx="2520370" cy="689035"/>
              </a:xfrm>
              <a:prstGeom prst="rect">
                <a:avLst/>
              </a:prstGeom>
              <a:blipFill rotWithShape="0">
                <a:blip r:embed="rId11"/>
                <a:stretch>
                  <a:fillRect l="-1208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110443" y="37545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0443" y="41355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10443" y="451143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10443" y="488735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0443" y="5253116"/>
            <a:ext cx="268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52264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845371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447358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040465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633570" y="4497577"/>
            <a:ext cx="2018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41137" y="5732907"/>
                <a:ext cx="4724498" cy="58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37" y="5732907"/>
                <a:ext cx="4724498" cy="588303"/>
              </a:xfrm>
              <a:prstGeom prst="rect">
                <a:avLst/>
              </a:prstGeom>
              <a:blipFill rotWithShape="0">
                <a:blip r:embed="rId12"/>
                <a:stretch>
                  <a:fillRect l="-129" t="-1031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08372" y="4518714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2" y="4518714"/>
                <a:ext cx="242054" cy="123111"/>
              </a:xfrm>
              <a:prstGeom prst="rect">
                <a:avLst/>
              </a:prstGeom>
              <a:blipFill rotWithShape="0">
                <a:blip r:embed="rId13"/>
                <a:stretch>
                  <a:fillRect l="-15000" r="-175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09348" y="4520196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48" y="4520196"/>
                <a:ext cx="242054" cy="123111"/>
              </a:xfrm>
              <a:prstGeom prst="rect">
                <a:avLst/>
              </a:prstGeom>
              <a:blipFill rotWithShape="0">
                <a:blip r:embed="rId14"/>
                <a:stretch>
                  <a:fillRect l="-15000" t="-5000" r="-17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10828" y="4148812"/>
                <a:ext cx="2420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828" y="4148812"/>
                <a:ext cx="242054" cy="123111"/>
              </a:xfrm>
              <a:prstGeom prst="rect">
                <a:avLst/>
              </a:prstGeom>
              <a:blipFill rotWithShape="0">
                <a:blip r:embed="rId15"/>
                <a:stretch>
                  <a:fillRect l="-15000" t="-5000" r="-17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32804" y="4901935"/>
                <a:ext cx="4130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(−1,−1)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4" y="4901935"/>
                <a:ext cx="413062" cy="123111"/>
              </a:xfrm>
              <a:prstGeom prst="rect">
                <a:avLst/>
              </a:prstGeom>
              <a:blipFill rotWithShape="0">
                <a:blip r:embed="rId16"/>
                <a:stretch>
                  <a:fillRect l="-8824" r="-10294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Bipartite Graph</a:t>
            </a: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2B1E3-7A8B-438B-B557-CDAC4ABC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8012784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8FB695-2420-45E0-81DB-213E5547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3" y="3048000"/>
            <a:ext cx="7467600" cy="32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Bipartite Graph*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3" y="1295400"/>
                <a:ext cx="9144000" cy="4989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A simple graph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bipartite graph iff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→{1,2}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"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)"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Only if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Def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ine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→{1,2}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map such that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)"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bipartition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bipartite graph.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1295400"/>
                <a:ext cx="9144000" cy="498925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0D7FCC1-E7D3-4F5A-89CD-69ECDF0D5D54}"/>
              </a:ext>
            </a:extLst>
          </p:cNvPr>
          <p:cNvSpPr/>
          <p:nvPr/>
        </p:nvSpPr>
        <p:spPr>
          <a:xfrm>
            <a:off x="838200" y="6284651"/>
            <a:ext cx="714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*: This indicates that this slide is an optional topic, which can be skipped.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Bipartite Graph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4BE7FB9-42E9-4262-8A5A-B2FF83303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86"/>
          <a:stretch/>
        </p:blipFill>
        <p:spPr>
          <a:xfrm>
            <a:off x="457200" y="1106905"/>
            <a:ext cx="8161798" cy="2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Bipartite Graph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4BE7FB9-42E9-4262-8A5A-B2FF83303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905"/>
            <a:ext cx="816179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969A-9258-4230-BCD1-5073EC8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Job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FD9-271E-4779-85AF-9419778A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AB8839-61C9-4AE6-903F-7B22D8199DD5}"/>
              </a:ext>
            </a:extLst>
          </p:cNvPr>
          <p:cNvGrpSpPr/>
          <p:nvPr/>
        </p:nvGrpSpPr>
        <p:grpSpPr>
          <a:xfrm>
            <a:off x="443163" y="1437691"/>
            <a:ext cx="8319837" cy="4963109"/>
            <a:chOff x="443163" y="1437691"/>
            <a:chExt cx="8319837" cy="49631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1CB841-94E4-4C59-85A8-4570F9496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7"/>
            <a:stretch/>
          </p:blipFill>
          <p:spPr>
            <a:xfrm>
              <a:off x="443163" y="1437691"/>
              <a:ext cx="8145380" cy="48016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26E6C9-EEAC-41A1-B510-1D8A6DD576AE}"/>
                </a:ext>
              </a:extLst>
            </p:cNvPr>
            <p:cNvSpPr/>
            <p:nvPr/>
          </p:nvSpPr>
          <p:spPr>
            <a:xfrm>
              <a:off x="4876800" y="2743200"/>
              <a:ext cx="38862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15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969A-9258-4230-BCD1-5073EC8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Job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FD9-271E-4779-85AF-9419778A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B841-94E4-4C59-85A8-4570F949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7"/>
          <a:stretch/>
        </p:blipFill>
        <p:spPr>
          <a:xfrm>
            <a:off x="443163" y="1437691"/>
            <a:ext cx="8145380" cy="48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3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Matching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be a simple graph.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/>
                  <a:t>matching</a:t>
                </a:r>
                <a:r>
                  <a:rPr lang="zh-CN" altLang="en-US" sz="1000" b="1" dirty="0"/>
                  <a:t>匹配</a:t>
                </a:r>
                <a:r>
                  <a:rPr lang="en-US" altLang="zh-CN" sz="2400" dirty="0"/>
                  <a:t>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4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. A vertex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matched</a:t>
                </a:r>
                <a:r>
                  <a:rPr lang="en-US" altLang="zh-CN" sz="2400" dirty="0"/>
                  <a:t> in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, otherwise,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not matched.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maximum matching</a:t>
                </a:r>
                <a:r>
                  <a:rPr lang="zh-CN" altLang="en-US" sz="1000" b="1" dirty="0"/>
                  <a:t>最大匹配</a:t>
                </a:r>
                <a:r>
                  <a:rPr lang="en-US" altLang="zh-CN" sz="2000" b="1" dirty="0"/>
                  <a:t>: </a:t>
                </a:r>
                <a:r>
                  <a:rPr lang="en-US" altLang="zh-CN" sz="2000" dirty="0"/>
                  <a:t>a matching with largest number of edges.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a bipartite graph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/>
                  <a:t>complete matching</a:t>
                </a:r>
                <a:r>
                  <a:rPr lang="zh-CN" altLang="en-US" sz="1000" b="1" dirty="0"/>
                  <a:t>完全匹配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if every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is matched.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r="-867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13"/>
              <p:cNvSpPr/>
              <p:nvPr/>
            </p:nvSpPr>
            <p:spPr>
              <a:xfrm>
                <a:off x="1028238" y="3600654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38" y="3600654"/>
                <a:ext cx="205289" cy="193558"/>
              </a:xfrm>
              <a:prstGeom prst="ellipse">
                <a:avLst/>
              </a:prstGeom>
              <a:blipFill rotWithShape="0">
                <a:blip r:embed="rId4"/>
                <a:stretch>
                  <a:fillRect l="-1891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14"/>
              <p:cNvSpPr/>
              <p:nvPr/>
            </p:nvSpPr>
            <p:spPr>
              <a:xfrm>
                <a:off x="1762530" y="3607580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30" y="3607580"/>
                <a:ext cx="205289" cy="193558"/>
              </a:xfrm>
              <a:prstGeom prst="ellipse">
                <a:avLst/>
              </a:prstGeom>
              <a:blipFill rotWithShape="0">
                <a:blip r:embed="rId5"/>
                <a:stretch>
                  <a:fillRect l="-26316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15"/>
              <p:cNvSpPr/>
              <p:nvPr/>
            </p:nvSpPr>
            <p:spPr>
              <a:xfrm>
                <a:off x="2500279" y="3597189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79" y="3597189"/>
                <a:ext cx="205289" cy="193558"/>
              </a:xfrm>
              <a:prstGeom prst="ellipse">
                <a:avLst/>
              </a:prstGeom>
              <a:blipFill rotWithShape="0">
                <a:blip r:embed="rId6"/>
                <a:stretch>
                  <a:fillRect l="-1052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16"/>
              <p:cNvSpPr/>
              <p:nvPr/>
            </p:nvSpPr>
            <p:spPr>
              <a:xfrm>
                <a:off x="3234571" y="3604115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71" y="3604115"/>
                <a:ext cx="205289" cy="193558"/>
              </a:xfrm>
              <a:prstGeom prst="ellipse">
                <a:avLst/>
              </a:prstGeom>
              <a:blipFill rotWithShape="0">
                <a:blip r:embed="rId7"/>
                <a:stretch>
                  <a:fillRect l="-29730" t="-11111" r="-54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17"/>
              <p:cNvSpPr/>
              <p:nvPr/>
            </p:nvSpPr>
            <p:spPr>
              <a:xfrm>
                <a:off x="588354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4" y="4767907"/>
                <a:ext cx="205289" cy="193558"/>
              </a:xfrm>
              <a:prstGeom prst="ellipse">
                <a:avLst/>
              </a:prstGeom>
              <a:blipFill rotWithShape="0">
                <a:blip r:embed="rId8"/>
                <a:stretch>
                  <a:fillRect l="-1891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18"/>
              <p:cNvSpPr/>
              <p:nvPr/>
            </p:nvSpPr>
            <p:spPr>
              <a:xfrm>
                <a:off x="1322646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46" y="4767907"/>
                <a:ext cx="205289" cy="193558"/>
              </a:xfrm>
              <a:prstGeom prst="ellipse">
                <a:avLst/>
              </a:prstGeom>
              <a:blipFill rotWithShape="0">
                <a:blip r:embed="rId9"/>
                <a:stretch>
                  <a:fillRect l="-157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19"/>
              <p:cNvSpPr/>
              <p:nvPr/>
            </p:nvSpPr>
            <p:spPr>
              <a:xfrm>
                <a:off x="2060395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95" y="4767907"/>
                <a:ext cx="205289" cy="193558"/>
              </a:xfrm>
              <a:prstGeom prst="ellipse">
                <a:avLst/>
              </a:prstGeom>
              <a:blipFill rotWithShape="0">
                <a:blip r:embed="rId10"/>
                <a:stretch>
                  <a:fillRect l="-2631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20"/>
              <p:cNvSpPr/>
              <p:nvPr/>
            </p:nvSpPr>
            <p:spPr>
              <a:xfrm>
                <a:off x="2794687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87" y="4767907"/>
                <a:ext cx="205289" cy="193558"/>
              </a:xfrm>
              <a:prstGeom prst="ellipse">
                <a:avLst/>
              </a:prstGeom>
              <a:blipFill rotWithShape="0">
                <a:blip r:embed="rId11"/>
                <a:stretch>
                  <a:fillRect l="-157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21"/>
              <p:cNvSpPr/>
              <p:nvPr/>
            </p:nvSpPr>
            <p:spPr>
              <a:xfrm>
                <a:off x="3570547" y="4767907"/>
                <a:ext cx="205289" cy="19355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47" y="4767907"/>
                <a:ext cx="205289" cy="193558"/>
              </a:xfrm>
              <a:prstGeom prst="ellipse">
                <a:avLst/>
              </a:prstGeom>
              <a:blipFill rotWithShape="0">
                <a:blip r:embed="rId12"/>
                <a:stretch>
                  <a:fillRect l="-29730" r="-2703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2"/>
          <p:cNvCxnSpPr>
            <a:stCxn id="4" idx="4"/>
            <a:endCxn id="10" idx="0"/>
          </p:cNvCxnSpPr>
          <p:nvPr/>
        </p:nvCxnSpPr>
        <p:spPr>
          <a:xfrm>
            <a:off x="1130883" y="3794214"/>
            <a:ext cx="1032157" cy="973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24"/>
          <p:cNvCxnSpPr>
            <a:stCxn id="4" idx="4"/>
            <a:endCxn id="8" idx="0"/>
          </p:cNvCxnSpPr>
          <p:nvPr/>
        </p:nvCxnSpPr>
        <p:spPr>
          <a:xfrm flipH="1">
            <a:off x="690997" y="3794214"/>
            <a:ext cx="439884" cy="97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27"/>
          <p:cNvCxnSpPr>
            <a:stCxn id="5" idx="4"/>
            <a:endCxn id="9" idx="0"/>
          </p:cNvCxnSpPr>
          <p:nvPr/>
        </p:nvCxnSpPr>
        <p:spPr>
          <a:xfrm flipH="1">
            <a:off x="1425289" y="3801140"/>
            <a:ext cx="439884" cy="966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30"/>
          <p:cNvCxnSpPr>
            <a:stCxn id="5" idx="4"/>
            <a:endCxn id="11" idx="0"/>
          </p:cNvCxnSpPr>
          <p:nvPr/>
        </p:nvCxnSpPr>
        <p:spPr>
          <a:xfrm>
            <a:off x="1865175" y="3801140"/>
            <a:ext cx="1032157" cy="96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34"/>
          <p:cNvCxnSpPr>
            <a:stCxn id="6" idx="4"/>
            <a:endCxn id="8" idx="0"/>
          </p:cNvCxnSpPr>
          <p:nvPr/>
        </p:nvCxnSpPr>
        <p:spPr>
          <a:xfrm flipH="1">
            <a:off x="690999" y="3790747"/>
            <a:ext cx="1911925" cy="977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37"/>
          <p:cNvCxnSpPr>
            <a:stCxn id="6" idx="4"/>
            <a:endCxn id="9" idx="0"/>
          </p:cNvCxnSpPr>
          <p:nvPr/>
        </p:nvCxnSpPr>
        <p:spPr>
          <a:xfrm flipH="1">
            <a:off x="1425291" y="3790747"/>
            <a:ext cx="1177633" cy="97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41"/>
          <p:cNvCxnSpPr>
            <a:stCxn id="7" idx="4"/>
            <a:endCxn id="10" idx="0"/>
          </p:cNvCxnSpPr>
          <p:nvPr/>
        </p:nvCxnSpPr>
        <p:spPr>
          <a:xfrm flipH="1">
            <a:off x="2163038" y="3797673"/>
            <a:ext cx="1174176" cy="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44"/>
          <p:cNvCxnSpPr>
            <a:stCxn id="7" idx="4"/>
            <a:endCxn id="12" idx="0"/>
          </p:cNvCxnSpPr>
          <p:nvPr/>
        </p:nvCxnSpPr>
        <p:spPr>
          <a:xfrm>
            <a:off x="3337214" y="3797673"/>
            <a:ext cx="335976" cy="970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52"/>
              <p:cNvSpPr txBox="1"/>
              <p:nvPr/>
            </p:nvSpPr>
            <p:spPr>
              <a:xfrm>
                <a:off x="3846589" y="3457814"/>
                <a:ext cx="52924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matching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are matched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are not matched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a maximum matching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maximum matching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89" y="3457814"/>
                <a:ext cx="5292436" cy="2308324"/>
              </a:xfrm>
              <a:prstGeom prst="rect">
                <a:avLst/>
              </a:prstGeom>
              <a:blipFill rotWithShape="0">
                <a:blip r:embed="rId13"/>
                <a:stretch>
                  <a:fillRect l="-1037" r="-922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5553" y="5055628"/>
                <a:ext cx="43780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3" y="5055628"/>
                <a:ext cx="4378036" cy="1569660"/>
              </a:xfrm>
              <a:prstGeom prst="rect">
                <a:avLst/>
              </a:prstGeom>
              <a:blipFill rotWithShape="0">
                <a:blip r:embed="rId14"/>
                <a:stretch>
                  <a:fillRect l="-1252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Matching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be a simple graph.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/>
                  <a:t>matching</a:t>
                </a:r>
                <a:r>
                  <a:rPr lang="zh-CN" altLang="en-US" sz="1000" b="1" dirty="0"/>
                  <a:t>匹配</a:t>
                </a:r>
                <a:r>
                  <a:rPr lang="en-US" altLang="zh-CN" sz="2400" dirty="0"/>
                  <a:t>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4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. A vertex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matched</a:t>
                </a:r>
                <a:r>
                  <a:rPr lang="en-US" altLang="zh-CN" sz="2400" dirty="0"/>
                  <a:t> in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, otherwise,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b="1" dirty="0"/>
                  <a:t>not matched.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maximum matching</a:t>
                </a:r>
                <a:r>
                  <a:rPr lang="zh-CN" altLang="en-US" sz="1000" b="1" dirty="0"/>
                  <a:t>最大匹配</a:t>
                </a:r>
                <a:r>
                  <a:rPr lang="en-US" altLang="zh-CN" sz="2000" b="1" dirty="0"/>
                  <a:t>: </a:t>
                </a:r>
                <a:r>
                  <a:rPr lang="en-US" altLang="zh-CN" sz="2000" dirty="0"/>
                  <a:t>a matching with largest number of edges.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a bipartite graph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is a </a:t>
                </a:r>
                <a:r>
                  <a:rPr lang="en-US" altLang="zh-CN" sz="2000" b="1" dirty="0"/>
                  <a:t>complete matching</a:t>
                </a:r>
                <a:r>
                  <a:rPr lang="zh-CN" altLang="en-US" sz="1000" b="1" dirty="0"/>
                  <a:t>完全匹配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if every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is matched.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0990"/>
                <a:ext cx="9144000" cy="252992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r="-867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9AB2B62-E3FA-43B5-B291-E46B7C38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733800"/>
            <a:ext cx="76165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71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Job assignment in a company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jobs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compatible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What is the largest number of jobs that can be completed?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 (Hall 1935): </a:t>
                </a:r>
                <a:r>
                  <a:rPr lang="en-US" altLang="zh-CN" sz="2400" dirty="0"/>
                  <a:t>A bipartitie graph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has a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complete matching from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/>
                  <a:t>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a complete matching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⊇{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complete matching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By induction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716950"/>
              </a:xfrm>
              <a:prstGeom prst="rect">
                <a:avLst/>
              </a:prstGeom>
              <a:blipFill>
                <a:blip r:embed="rId3"/>
                <a:stretch>
                  <a:fillRect l="-1000" t="-107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457200" y="1676400"/>
                <a:ext cx="9144000" cy="394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Induction hypothesis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complete matching” is true when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Prove that 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 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complete matching” when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altLang="zh-CN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’s neighborhood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6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+1−1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a complete matching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(IH)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1676400"/>
                <a:ext cx="9144000" cy="3941400"/>
              </a:xfrm>
              <a:prstGeom prst="rect">
                <a:avLst/>
              </a:prstGeom>
              <a:blipFill>
                <a:blip r:embed="rId3"/>
                <a:stretch>
                  <a:fillRect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Review: Types of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34319"/>
                <a:ext cx="9144000" cy="298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be a graph with vertex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Question 1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are the edges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directed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有向的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an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undirected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无向图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 the edge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directed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有向图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 the edge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Question 2</a:t>
                </a:r>
                <a:r>
                  <a:rPr lang="en-US" altLang="zh-CN" sz="2000" dirty="0"/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are there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multiple </a:t>
                </a:r>
                <a:r>
                  <a:rPr lang="en-US" altLang="zh-CN" b="1" dirty="0"/>
                  <a:t>e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dges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多重边</a:t>
                </a:r>
                <a:r>
                  <a:rPr lang="en-US" altLang="zh-CN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connecting two different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simple 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简单图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; </a:t>
                </a: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multigraph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多重图</a:t>
                </a:r>
                <a:endParaRPr lang="en-US" altLang="zh-CN" sz="10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Question 3: </a:t>
                </a:r>
                <a:r>
                  <a:rPr lang="en-US" altLang="zh-CN" dirty="0"/>
                  <a:t>are there </a:t>
                </a:r>
                <a:r>
                  <a:rPr lang="en-US" altLang="zh-CN" b="1" dirty="0"/>
                  <a:t>loops</a:t>
                </a:r>
                <a:r>
                  <a:rPr lang="zh-CN" altLang="en-US" sz="1000" b="1" dirty="0"/>
                  <a:t>自环</a:t>
                </a:r>
                <a:r>
                  <a:rPr lang="en-US" altLang="zh-CN" dirty="0"/>
                  <a:t> connecting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to itself?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Yes: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pseudograph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伪图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319"/>
                <a:ext cx="9144000" cy="298979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04" r="-1533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414"/>
              </p:ext>
            </p:extLst>
          </p:nvPr>
        </p:nvGraphicFramePr>
        <p:xfrm>
          <a:off x="541543" y="4066809"/>
          <a:ext cx="823847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Multiple</a:t>
                      </a:r>
                      <a:r>
                        <a:rPr lang="en-US" sz="1600" baseline="0" dirty="0"/>
                        <a:t> Edges Allowed?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Loops</a:t>
                      </a:r>
                      <a:r>
                        <a:rPr lang="en-US" sz="1600" baseline="0" dirty="0"/>
                        <a:t> Allowed?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600" b="0" baseline="0" dirty="0">
                          <a:solidFill>
                            <a:srgbClr val="0070C0"/>
                          </a:solidFill>
                        </a:rPr>
                        <a:t> graph</a:t>
                      </a:r>
                      <a:endParaRPr 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undirected + 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Hall’s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152400" y="1524000"/>
                <a:ext cx="9144000" cy="369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There is a complete matching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(IH)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 complete matching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(IH)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complete matching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524000"/>
                <a:ext cx="9144000" cy="3690882"/>
              </a:xfrm>
              <a:prstGeom prst="rect">
                <a:avLst/>
              </a:prstGeom>
              <a:blipFill>
                <a:blip r:embed="rId3"/>
                <a:stretch>
                  <a:fillRect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Review: </a:t>
            </a:r>
            <a:r>
              <a:rPr lang="en-US" altLang="zh-CN" dirty="0">
                <a:latin typeface="+mn-lt"/>
              </a:rPr>
              <a:t>Adjacency List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840938"/>
                <a:ext cx="9144000" cy="153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 with no multiple edges.  The </a:t>
                </a:r>
              </a:p>
              <a:p>
                <a:r>
                  <a:rPr lang="en-US" altLang="zh-CN" sz="2400" b="1" dirty="0"/>
                  <a:t>       adjacency list</a:t>
                </a:r>
                <a:r>
                  <a:rPr lang="zh-CN" altLang="en-US" sz="1000" b="1" dirty="0"/>
                  <a:t>邻接表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list the vertices of the graph and all </a:t>
                </a:r>
              </a:p>
              <a:p>
                <a:r>
                  <a:rPr lang="en-US" altLang="zh-CN" sz="2400" dirty="0"/>
                  <a:t>       adjacent vertices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 are</a:t>
                </a:r>
                <a:r>
                  <a:rPr lang="en-US" altLang="zh-CN" sz="2000" b="1" dirty="0"/>
                  <a:t> adjacent</a:t>
                </a:r>
                <a:r>
                  <a:rPr lang="zh-CN" altLang="en-US" sz="1000" b="1" dirty="0"/>
                  <a:t>相邻的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an edge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0938"/>
                <a:ext cx="9144000" cy="15327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187" b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499366" y="3560634"/>
              <a:ext cx="1269066" cy="1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14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366" y="3560634"/>
              <a:ext cx="1269066" cy="185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08"/>
                    <a:gridCol w="991458"/>
                  </a:tblGrid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1639" r="-3586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1639" r="-1227" b="-4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101639" r="-3586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101639" r="-1227" b="-3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201639" r="-3586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201639" r="-1227" b="-2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301639" r="-3586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301639" r="-1227" b="-103279"/>
                          </a:stretch>
                        </a:blipFill>
                      </a:tcPr>
                    </a:tc>
                  </a:tr>
                  <a:tr h="371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348" t="-401639" r="-3586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9448" t="-401639" r="-122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47" y="3515336"/>
            <a:ext cx="2372072" cy="2002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2" y="3490444"/>
            <a:ext cx="2284755" cy="1908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7248016" y="3543189"/>
              <a:ext cx="1424928" cy="1846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3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2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48016" y="3543189"/>
              <a:ext cx="1424928" cy="1846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703"/>
                    <a:gridCol w="1113225"/>
                  </a:tblGrid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1639" r="-36470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1639" r="-1087" b="-40163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101639" r="-36470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101639" r="-1087" b="-30163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205000" r="-36470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205000" r="-1087" b="-206667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300000" r="-3647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300000" r="-1087" b="-103279"/>
                          </a:stretch>
                        </a:blipFill>
                      </a:tcPr>
                    </a:tc>
                  </a:tr>
                  <a:tr h="3692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961" t="-400000" r="-3647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28261" t="-400000" r="-108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24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dirty="0"/>
              <a:t>Review: </a:t>
            </a: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an </a:t>
                </a:r>
                <a:r>
                  <a:rPr lang="en-US" altLang="zh-CN" sz="2400" u="sng" dirty="0"/>
                  <a:t>undirected graph</a:t>
                </a:r>
                <a:r>
                  <a:rPr lang="en-US" altLang="zh-CN" sz="2400" dirty="0"/>
                  <a:t>.  The       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adjacency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𝐦𝐮𝐥𝐭𝐢𝐩𝐥𝐢𝐜𝐢𝐭𝐲</m:t>
                    </m:r>
                  </m:oMath>
                </a14:m>
                <a:r>
                  <a:rPr lang="zh-CN" altLang="en-US" sz="1000" dirty="0"/>
                  <a:t>重数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400" dirty="0"/>
                  <a:t> a 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to itself;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, otherwise.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654684"/>
              </a:xfrm>
              <a:prstGeom prst="rect">
                <a:avLst/>
              </a:prstGeom>
              <a:blipFill>
                <a:blip r:embed="rId3"/>
                <a:stretch>
                  <a:fillRect l="-1111" t="-2290" r="-472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67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3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725703"/>
                  </p:ext>
                </p:extLst>
              </p:nvPr>
            </p:nvGraphicFramePr>
            <p:xfrm>
              <a:off x="5631871" y="2992488"/>
              <a:ext cx="189114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1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151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4000" t="-3448" r="-4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000" t="-3448" r="-3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00" t="-3448" r="-2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000" t="-3448" r="-104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4000" t="-3448" r="-4000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103448" r="-504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203448" r="-504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303448" r="-504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403448" r="-504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503448" r="-504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5190936"/>
                <a:ext cx="9144000" cy="1409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REMARKs</a:t>
                </a:r>
                <a:r>
                  <a:rPr lang="en-US" altLang="zh-CN" sz="2400" dirty="0"/>
                  <a:t>: features of the adjacency matrices of undirected graphs 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adjacency matrix depends on the ordering of the vertices</a:t>
                </a:r>
              </a:p>
              <a:p>
                <a:pPr marL="8001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adjacency matrix of a simple graph is always symmetric</a:t>
                </a:r>
              </a:p>
              <a:p>
                <a:pPr marL="800100" lvl="3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entry counts the multiplicity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0936"/>
                <a:ext cx="9144000" cy="1409681"/>
              </a:xfrm>
              <a:prstGeom prst="rect">
                <a:avLst/>
              </a:prstGeom>
              <a:blipFill rotWithShape="0">
                <a:blip r:embed="rId5"/>
                <a:stretch>
                  <a:fillRect l="-1000" t="-3463" b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71" y="3029517"/>
            <a:ext cx="2979679" cy="2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Review: 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3491"/>
                <a:ext cx="9144000" cy="20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</a:t>
                </a:r>
                <a:r>
                  <a:rPr lang="en-US" altLang="zh-CN" sz="2400" u="sng" dirty="0"/>
                  <a:t>undirected</a:t>
                </a:r>
                <a:r>
                  <a:rPr lang="en-US" altLang="zh-CN" sz="2400" dirty="0"/>
                  <a:t>. </a:t>
                </a:r>
              </a:p>
              <a:p>
                <a:r>
                  <a:rPr lang="en-US" altLang="zh-CN" sz="2400" dirty="0"/>
                  <a:t>     The </a:t>
                </a:r>
                <a:r>
                  <a:rPr lang="en-US" altLang="zh-CN" sz="2400" b="1" dirty="0"/>
                  <a:t>incidence matrix</a:t>
                </a:r>
                <a:r>
                  <a:rPr lang="zh-CN" altLang="en-US" sz="1000" b="1" dirty="0"/>
                  <a:t>关联矩阵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where</a:t>
                </a:r>
              </a:p>
              <a:p>
                <a:pPr marL="0" lvl="1"/>
                <a:r>
                  <a:rPr lang="en-US" altLang="zh-CN" sz="2400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incident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incident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is an endpoint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3491"/>
                <a:ext cx="9144000" cy="20836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339" r="-1200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7" y="3128927"/>
            <a:ext cx="2100348" cy="1750290"/>
          </a:xfrm>
          <a:prstGeom prst="rect">
            <a:avLst/>
          </a:prstGeom>
        </p:spPr>
      </p:pic>
      <p:pic>
        <p:nvPicPr>
          <p:cNvPr id="33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789" y="3193276"/>
            <a:ext cx="2375745" cy="1508739"/>
          </a:xfrm>
          <a:prstGeom prst="rect">
            <a:avLst/>
          </a:prstGeom>
        </p:spPr>
      </p:pic>
      <p:pic>
        <p:nvPicPr>
          <p:cNvPr id="34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91" y="4838262"/>
            <a:ext cx="3702931" cy="15734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7" y="4710717"/>
            <a:ext cx="28194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Degree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06811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be an </a:t>
                </a:r>
                <a:r>
                  <a:rPr lang="en-US" altLang="zh-CN" sz="2400" u="sng" dirty="0"/>
                  <a:t>undirected</a:t>
                </a:r>
                <a:r>
                  <a:rPr lang="en-US" altLang="zh-CN" sz="2400" dirty="0"/>
                  <a:t> graph. We say that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vertices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adjacent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相邻的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(or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neighbors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邻居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n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eighborhood</a:t>
                </a:r>
                <a:r>
                  <a:rPr lang="zh-CN" altLang="en-US" sz="1000" b="1" dirty="0"/>
                  <a:t>邻域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degree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度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is the number of edges incident with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every loop from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contributes 2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isolated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孤立的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pendant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悬挂的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6811"/>
                <a:ext cx="9144000" cy="28253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71"/>
          <p:cNvSpPr/>
          <p:nvPr/>
        </p:nvSpPr>
        <p:spPr>
          <a:xfrm>
            <a:off x="1568736" y="440205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Oval 72"/>
          <p:cNvSpPr/>
          <p:nvPr/>
        </p:nvSpPr>
        <p:spPr>
          <a:xfrm>
            <a:off x="733996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Oval 73"/>
          <p:cNvSpPr/>
          <p:nvPr/>
        </p:nvSpPr>
        <p:spPr>
          <a:xfrm>
            <a:off x="1592979" y="6078466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" name="Oval 74"/>
          <p:cNvSpPr/>
          <p:nvPr/>
        </p:nvSpPr>
        <p:spPr>
          <a:xfrm>
            <a:off x="3255525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" name="Oval 75"/>
          <p:cNvSpPr/>
          <p:nvPr/>
        </p:nvSpPr>
        <p:spPr>
          <a:xfrm>
            <a:off x="2299555" y="524718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76"/>
          <p:cNvCxnSpPr>
            <a:stCxn id="4" idx="3"/>
            <a:endCxn id="5" idx="7"/>
          </p:cNvCxnSpPr>
          <p:nvPr/>
        </p:nvCxnSpPr>
        <p:spPr>
          <a:xfrm flipH="1">
            <a:off x="909221" y="4567270"/>
            <a:ext cx="689579" cy="7082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7"/>
          <p:cNvCxnSpPr>
            <a:stCxn id="6" idx="1"/>
            <a:endCxn id="5" idx="5"/>
          </p:cNvCxnSpPr>
          <p:nvPr/>
        </p:nvCxnSpPr>
        <p:spPr>
          <a:xfrm flipH="1" flipV="1">
            <a:off x="909221" y="5412401"/>
            <a:ext cx="713822" cy="69441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78"/>
          <p:cNvCxnSpPr>
            <a:stCxn id="8" idx="0"/>
            <a:endCxn id="4" idx="5"/>
          </p:cNvCxnSpPr>
          <p:nvPr/>
        </p:nvCxnSpPr>
        <p:spPr>
          <a:xfrm flipH="1" flipV="1">
            <a:off x="1743961" y="4567270"/>
            <a:ext cx="658239" cy="67991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79"/>
          <p:cNvCxnSpPr>
            <a:stCxn id="8" idx="4"/>
            <a:endCxn id="6" idx="7"/>
          </p:cNvCxnSpPr>
          <p:nvPr/>
        </p:nvCxnSpPr>
        <p:spPr>
          <a:xfrm flipH="1">
            <a:off x="1768204" y="5440747"/>
            <a:ext cx="633996" cy="6660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80"/>
          <p:cNvCxnSpPr>
            <a:stCxn id="8" idx="6"/>
          </p:cNvCxnSpPr>
          <p:nvPr/>
        </p:nvCxnSpPr>
        <p:spPr>
          <a:xfrm>
            <a:off x="2504844" y="5343968"/>
            <a:ext cx="75068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82"/>
          <p:cNvCxnSpPr>
            <a:stCxn id="8" idx="5"/>
            <a:endCxn id="6" idx="6"/>
          </p:cNvCxnSpPr>
          <p:nvPr/>
        </p:nvCxnSpPr>
        <p:spPr>
          <a:xfrm rot="5400000">
            <a:off x="1755102" y="5455567"/>
            <a:ext cx="762844" cy="67651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98"/>
          <p:cNvCxnSpPr>
            <a:stCxn id="4" idx="6"/>
            <a:endCxn id="4" idx="1"/>
          </p:cNvCxnSpPr>
          <p:nvPr/>
        </p:nvCxnSpPr>
        <p:spPr>
          <a:xfrm flipH="1" flipV="1">
            <a:off x="1598800" y="4430404"/>
            <a:ext cx="175225" cy="68433"/>
          </a:xfrm>
          <a:prstGeom prst="curvedConnector4">
            <a:avLst>
              <a:gd name="adj1" fmla="val -130461"/>
              <a:gd name="adj2" fmla="val 672864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39"/>
          <p:cNvSpPr/>
          <p:nvPr/>
        </p:nvSpPr>
        <p:spPr>
          <a:xfrm>
            <a:off x="3754293" y="5254115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6"/>
              <p:cNvSpPr txBox="1"/>
              <p:nvPr/>
            </p:nvSpPr>
            <p:spPr>
              <a:xfrm>
                <a:off x="4346436" y="4077836"/>
                <a:ext cx="4797567" cy="229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4 and 5 are adjacent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{4,5}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incident with 4 and 5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{1,4}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={1,2,3,4, 5}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=4,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6 is isolated; 5 is pendant</a:t>
                </a:r>
              </a:p>
            </p:txBody>
          </p:sp>
        </mc:Choice>
        <mc:Fallback xmlns="">
          <p:sp>
            <p:nvSpPr>
              <p:cNvPr id="1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36" y="4077836"/>
                <a:ext cx="4797567" cy="2299797"/>
              </a:xfrm>
              <a:prstGeom prst="rect">
                <a:avLst/>
              </a:prstGeom>
              <a:blipFill rotWithShape="0">
                <a:blip r:embed="rId4"/>
                <a:stretch>
                  <a:fillRect l="-1144" b="-2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1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25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be an </a:t>
                </a:r>
                <a:r>
                  <a:rPr lang="en-US" altLang="zh-CN" sz="2400" u="sng" dirty="0">
                    <a:solidFill>
                      <a:schemeClr val="tx1"/>
                    </a:solidFill>
                  </a:rPr>
                  <a:t>undirected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graph. 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odd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400" dirty="0"/>
                  <a:t>even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Any edge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contribute 2 to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and 1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edges contribute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∤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:2|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2|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:2∤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odd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must be even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5533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865" b="-6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90883"/>
                <a:ext cx="9144000" cy="2100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be a </a:t>
                </a:r>
                <a:r>
                  <a:rPr lang="en-US" altLang="zh-CN" sz="2400" u="sng" dirty="0"/>
                  <a:t>directed</a:t>
                </a:r>
                <a:r>
                  <a:rPr lang="en-US" altLang="zh-CN" sz="2400" dirty="0"/>
                  <a:t> graph. Then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Every edge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0883"/>
                <a:ext cx="9144000" cy="210025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97" b="-3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71"/>
          <p:cNvSpPr/>
          <p:nvPr/>
        </p:nvSpPr>
        <p:spPr>
          <a:xfrm>
            <a:off x="1524347" y="3709591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72"/>
          <p:cNvSpPr/>
          <p:nvPr/>
        </p:nvSpPr>
        <p:spPr>
          <a:xfrm>
            <a:off x="689607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73"/>
          <p:cNvSpPr/>
          <p:nvPr/>
        </p:nvSpPr>
        <p:spPr>
          <a:xfrm>
            <a:off x="1548590" y="538599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74"/>
          <p:cNvSpPr/>
          <p:nvPr/>
        </p:nvSpPr>
        <p:spPr>
          <a:xfrm>
            <a:off x="3211136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5"/>
          <p:cNvSpPr/>
          <p:nvPr/>
        </p:nvSpPr>
        <p:spPr>
          <a:xfrm>
            <a:off x="2255166" y="4554722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76"/>
          <p:cNvCxnSpPr>
            <a:stCxn id="4" idx="3"/>
            <a:endCxn id="5" idx="7"/>
          </p:cNvCxnSpPr>
          <p:nvPr/>
        </p:nvCxnSpPr>
        <p:spPr>
          <a:xfrm flipH="1">
            <a:off x="864832" y="3874803"/>
            <a:ext cx="689579" cy="708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7"/>
          <p:cNvCxnSpPr>
            <a:stCxn id="6" idx="1"/>
            <a:endCxn id="5" idx="5"/>
          </p:cNvCxnSpPr>
          <p:nvPr/>
        </p:nvCxnSpPr>
        <p:spPr>
          <a:xfrm flipH="1" flipV="1">
            <a:off x="864832" y="4719934"/>
            <a:ext cx="713822" cy="69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78"/>
          <p:cNvCxnSpPr>
            <a:stCxn id="8" idx="0"/>
            <a:endCxn id="4" idx="5"/>
          </p:cNvCxnSpPr>
          <p:nvPr/>
        </p:nvCxnSpPr>
        <p:spPr>
          <a:xfrm flipH="1" flipV="1">
            <a:off x="1699572" y="3874803"/>
            <a:ext cx="658239" cy="67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79"/>
          <p:cNvCxnSpPr>
            <a:stCxn id="8" idx="4"/>
            <a:endCxn id="6" idx="7"/>
          </p:cNvCxnSpPr>
          <p:nvPr/>
        </p:nvCxnSpPr>
        <p:spPr>
          <a:xfrm flipH="1">
            <a:off x="1723815" y="4748280"/>
            <a:ext cx="633996" cy="66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80"/>
          <p:cNvCxnSpPr>
            <a:stCxn id="8" idx="6"/>
          </p:cNvCxnSpPr>
          <p:nvPr/>
        </p:nvCxnSpPr>
        <p:spPr>
          <a:xfrm>
            <a:off x="2460455" y="4651501"/>
            <a:ext cx="750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82"/>
          <p:cNvCxnSpPr>
            <a:stCxn id="8" idx="5"/>
            <a:endCxn id="6" idx="6"/>
          </p:cNvCxnSpPr>
          <p:nvPr/>
        </p:nvCxnSpPr>
        <p:spPr>
          <a:xfrm rot="5400000">
            <a:off x="1710713" y="4763100"/>
            <a:ext cx="762844" cy="67651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98"/>
          <p:cNvCxnSpPr>
            <a:stCxn id="4" idx="6"/>
            <a:endCxn id="4" idx="1"/>
          </p:cNvCxnSpPr>
          <p:nvPr/>
        </p:nvCxnSpPr>
        <p:spPr>
          <a:xfrm flipH="1" flipV="1">
            <a:off x="1554411" y="3737937"/>
            <a:ext cx="175225" cy="68433"/>
          </a:xfrm>
          <a:prstGeom prst="curvedConnector4">
            <a:avLst>
              <a:gd name="adj1" fmla="val -130461"/>
              <a:gd name="adj2" fmla="val 67286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39"/>
          <p:cNvSpPr/>
          <p:nvPr/>
        </p:nvSpPr>
        <p:spPr>
          <a:xfrm>
            <a:off x="3709904" y="456164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90"/>
          <p:cNvSpPr/>
          <p:nvPr/>
        </p:nvSpPr>
        <p:spPr>
          <a:xfrm>
            <a:off x="5927910" y="3712628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91"/>
          <p:cNvSpPr/>
          <p:nvPr/>
        </p:nvSpPr>
        <p:spPr>
          <a:xfrm>
            <a:off x="5093170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92"/>
          <p:cNvSpPr/>
          <p:nvPr/>
        </p:nvSpPr>
        <p:spPr>
          <a:xfrm>
            <a:off x="5952153" y="5389036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93"/>
          <p:cNvSpPr/>
          <p:nvPr/>
        </p:nvSpPr>
        <p:spPr>
          <a:xfrm>
            <a:off x="7614699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94"/>
          <p:cNvSpPr/>
          <p:nvPr/>
        </p:nvSpPr>
        <p:spPr>
          <a:xfrm>
            <a:off x="6658729" y="4557759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95"/>
          <p:cNvCxnSpPr>
            <a:stCxn id="17" idx="3"/>
            <a:endCxn id="18" idx="7"/>
          </p:cNvCxnSpPr>
          <p:nvPr/>
        </p:nvCxnSpPr>
        <p:spPr>
          <a:xfrm flipH="1">
            <a:off x="5268395" y="3877840"/>
            <a:ext cx="689579" cy="70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97"/>
          <p:cNvCxnSpPr>
            <a:stCxn id="18" idx="5"/>
            <a:endCxn id="19" idx="1"/>
          </p:cNvCxnSpPr>
          <p:nvPr/>
        </p:nvCxnSpPr>
        <p:spPr>
          <a:xfrm>
            <a:off x="5268395" y="4722971"/>
            <a:ext cx="713822" cy="69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98"/>
          <p:cNvCxnSpPr>
            <a:stCxn id="19" idx="7"/>
            <a:endCxn id="21" idx="4"/>
          </p:cNvCxnSpPr>
          <p:nvPr/>
        </p:nvCxnSpPr>
        <p:spPr>
          <a:xfrm flipV="1">
            <a:off x="6127378" y="4751317"/>
            <a:ext cx="633996" cy="66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99"/>
          <p:cNvCxnSpPr>
            <a:stCxn id="21" idx="0"/>
            <a:endCxn id="17" idx="5"/>
          </p:cNvCxnSpPr>
          <p:nvPr/>
        </p:nvCxnSpPr>
        <p:spPr>
          <a:xfrm flipH="1" flipV="1">
            <a:off x="6103135" y="3877840"/>
            <a:ext cx="658239" cy="67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100"/>
          <p:cNvCxnSpPr>
            <a:stCxn id="20" idx="2"/>
            <a:endCxn id="21" idx="6"/>
          </p:cNvCxnSpPr>
          <p:nvPr/>
        </p:nvCxnSpPr>
        <p:spPr>
          <a:xfrm flipH="1">
            <a:off x="6864018" y="4654538"/>
            <a:ext cx="750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101"/>
          <p:cNvCxnSpPr>
            <a:stCxn id="19" idx="6"/>
            <a:endCxn id="21" idx="5"/>
          </p:cNvCxnSpPr>
          <p:nvPr/>
        </p:nvCxnSpPr>
        <p:spPr>
          <a:xfrm flipV="1">
            <a:off x="6157442" y="4722971"/>
            <a:ext cx="676512" cy="7628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102"/>
          <p:cNvCxnSpPr>
            <a:stCxn id="17" idx="7"/>
          </p:cNvCxnSpPr>
          <p:nvPr/>
        </p:nvCxnSpPr>
        <p:spPr>
          <a:xfrm rot="16200000" flipH="1" flipV="1">
            <a:off x="5977843" y="3684114"/>
            <a:ext cx="68433" cy="182151"/>
          </a:xfrm>
          <a:prstGeom prst="curvedConnector4">
            <a:avLst>
              <a:gd name="adj1" fmla="val -501074"/>
              <a:gd name="adj2" fmla="val 200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41"/>
          <p:cNvSpPr/>
          <p:nvPr/>
        </p:nvSpPr>
        <p:spPr>
          <a:xfrm>
            <a:off x="8116922" y="4554294"/>
            <a:ext cx="205289" cy="193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5159411" y="5712017"/>
              <a:ext cx="3160454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e>
                                  <m:sup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e>
                                  <m:sup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411" y="5712017"/>
              <a:ext cx="3160454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/>
                    <a:gridCol w="366944"/>
                    <a:gridCol w="366944"/>
                    <a:gridCol w="366944"/>
                    <a:gridCol w="366944"/>
                    <a:gridCol w="366944"/>
                    <a:gridCol w="366944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4444" r="-231847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4444" r="-496721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4444" r="-4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4444" r="-3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4444" r="-205000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4444" r="-101639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4444" r="-3333" b="-208889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102174" r="-231847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102174" r="-496721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102174" r="-4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102174" r="-3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102174" r="-2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102174" r="-10163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102174" r="-3333" b="-10434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37" t="-206667" r="-23184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9016" t="-206667" r="-49672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5000" t="-206667" r="-4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65000" t="-206667" r="-3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000" t="-206667" r="-2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54098" t="-206667" r="-10163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66667" t="-206667" r="-3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13166" y="5712017"/>
              <a:ext cx="3160454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6694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3166" y="5712017"/>
              <a:ext cx="3160454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790"/>
                    <a:gridCol w="366944"/>
                    <a:gridCol w="366944"/>
                    <a:gridCol w="366944"/>
                    <a:gridCol w="366944"/>
                    <a:gridCol w="366944"/>
                    <a:gridCol w="366944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3" t="-4348" r="-23038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5000" t="-4348" r="-506667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9016" t="-4348" r="-398361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6667" t="-4348" r="-3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6667" t="-4348" r="-205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55738" t="-4348" r="-10163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68333" t="-4348" r="-3333" b="-10434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3" t="-106667" r="-23038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5000" t="-106667" r="-50666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9016" t="-106667" r="-39836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6667" t="-106667" r="-3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6667" t="-106667" r="-205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55738" t="-106667" r="-10163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68333" t="-106667" r="-3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53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64742</TotalTime>
  <Words>2982</Words>
  <Application>Microsoft Office PowerPoint</Application>
  <PresentationFormat>On-screen Show (4:3)</PresentationFormat>
  <Paragraphs>458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Cambria Math</vt:lpstr>
      <vt:lpstr>Office Theme</vt:lpstr>
      <vt:lpstr>Discrete Mathematics: Lecture 23 Part IV. Graph Theory  Handshaking Theorem, Graph Transform, Graph Isomorphism, Bipartite Graph, Matching </vt:lpstr>
      <vt:lpstr>Review: Graph</vt:lpstr>
      <vt:lpstr>Review: Types of Graphs</vt:lpstr>
      <vt:lpstr>Review: Adjacency List</vt:lpstr>
      <vt:lpstr>Review: Adjacency Matrix</vt:lpstr>
      <vt:lpstr>Review: Incidence Matrix</vt:lpstr>
      <vt:lpstr>Review: Degree</vt:lpstr>
      <vt:lpstr>Review: Handshaking Theorem</vt:lpstr>
      <vt:lpstr>Review: Handshaking Theorem</vt:lpstr>
      <vt:lpstr>Subgraph</vt:lpstr>
      <vt:lpstr>Removing An Edge</vt:lpstr>
      <vt:lpstr>Adding An Edge</vt:lpstr>
      <vt:lpstr>Edge Contraction</vt:lpstr>
      <vt:lpstr>Removing A Vertex</vt:lpstr>
      <vt:lpstr>Complement</vt:lpstr>
      <vt:lpstr>PowerPoint Presentation</vt:lpstr>
      <vt:lpstr>PowerPoint Presentation</vt:lpstr>
      <vt:lpstr>Bipartite Graph</vt:lpstr>
      <vt:lpstr>Complete Bipartite Graph</vt:lpstr>
      <vt:lpstr>Bipartite Graph</vt:lpstr>
      <vt:lpstr>Bipartite Graph*</vt:lpstr>
      <vt:lpstr>Bipartite Graph</vt:lpstr>
      <vt:lpstr>Bipartite Graph</vt:lpstr>
      <vt:lpstr>Motivation: Job Assignment</vt:lpstr>
      <vt:lpstr>Motivation: Job Assignment</vt:lpstr>
      <vt:lpstr>Matching</vt:lpstr>
      <vt:lpstr>Matching</vt:lpstr>
      <vt:lpstr>Hall’s Theorem</vt:lpstr>
      <vt:lpstr>Hall’s Theorem</vt:lpstr>
      <vt:lpstr>Hall’s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2073</cp:revision>
  <cp:lastPrinted>2018-05-13T04:38:03Z</cp:lastPrinted>
  <dcterms:created xsi:type="dcterms:W3CDTF">2014-04-06T04:43:09Z</dcterms:created>
  <dcterms:modified xsi:type="dcterms:W3CDTF">2024-05-20T06:25:27Z</dcterms:modified>
</cp:coreProperties>
</file>