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404" r:id="rId3"/>
    <p:sldId id="439" r:id="rId4"/>
    <p:sldId id="436" r:id="rId5"/>
    <p:sldId id="446" r:id="rId6"/>
    <p:sldId id="447" r:id="rId7"/>
    <p:sldId id="448" r:id="rId8"/>
    <p:sldId id="450" r:id="rId9"/>
    <p:sldId id="442" r:id="rId10"/>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196"/>
    <a:srgbClr val="31859C"/>
    <a:srgbClr val="1F497D"/>
    <a:srgbClr val="313E67"/>
    <a:srgbClr val="173A58"/>
    <a:srgbClr val="090F4D"/>
    <a:srgbClr val="0C2773"/>
    <a:srgbClr val="B85BBB"/>
    <a:srgbClr val="0F1721"/>
    <a:srgbClr val="0606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83" autoAdjust="0"/>
    <p:restoredTop sz="94660"/>
  </p:normalViewPr>
  <p:slideViewPr>
    <p:cSldViewPr snapToGrid="0">
      <p:cViewPr>
        <p:scale>
          <a:sx n="100" d="100"/>
          <a:sy n="100" d="100"/>
        </p:scale>
        <p:origin x="336" y="4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4.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dummy</c:v>
                </c:pt>
              </c:strCache>
            </c:strRef>
          </c:tx>
          <c:spPr>
            <a:solidFill>
              <a:srgbClr val="0066FF"/>
            </a:solidFill>
          </c:spPr>
          <c:explosion val="0"/>
          <c:dPt>
            <c:idx val="0"/>
            <c:bubble3D val="0"/>
            <c:spPr>
              <a:solidFill>
                <a:schemeClr val="tx2">
                  <a:lumMod val="60000"/>
                  <a:lumOff val="40000"/>
                </a:schemeClr>
              </a:solidFill>
              <a:ln w="19050">
                <a:solidFill>
                  <a:schemeClr val="lt1"/>
                </a:solidFill>
              </a:ln>
              <a:effectLst/>
            </c:spPr>
          </c:dPt>
          <c:dPt>
            <c:idx val="1"/>
            <c:bubble3D val="0"/>
            <c:spPr>
              <a:solidFill>
                <a:srgbClr val="225378"/>
              </a:solidFill>
              <a:ln w="19050">
                <a:solidFill>
                  <a:schemeClr val="lt1"/>
                </a:solidFill>
              </a:ln>
              <a:effectLst/>
            </c:spPr>
          </c:dPt>
          <c:dPt>
            <c:idx val="2"/>
            <c:bubble3D val="0"/>
            <c:spPr>
              <a:solidFill>
                <a:srgbClr val="00B196"/>
              </a:solidFill>
              <a:ln w="19050">
                <a:solidFill>
                  <a:schemeClr val="lt1"/>
                </a:solidFill>
              </a:ln>
              <a:effectLst/>
            </c:spPr>
          </c:dPt>
          <c:dPt>
            <c:idx val="3"/>
            <c:bubble3D val="0"/>
            <c:spPr>
              <a:solidFill>
                <a:schemeClr val="tx2">
                  <a:lumMod val="75000"/>
                </a:schemeClr>
              </a:solidFill>
              <a:ln w="19050">
                <a:solidFill>
                  <a:schemeClr val="lt1"/>
                </a:solidFill>
              </a:ln>
              <a:effectLst/>
            </c:spPr>
          </c:dPt>
          <c:dLbls>
            <c:delete val="1"/>
          </c:dLbls>
          <c:cat>
            <c:strRef>
              <c:f>Sheet1!$A$2:$A$5</c:f>
              <c:strCache>
                <c:ptCount val="4"/>
                <c:pt idx="0">
                  <c:v>Reborn</c:v>
                </c:pt>
                <c:pt idx="1">
                  <c:v>Reinforce</c:v>
                </c:pt>
                <c:pt idx="2">
                  <c:v>Reunite</c:v>
                </c:pt>
                <c:pt idx="3">
                  <c:v>Reality</c:v>
                </c:pt>
              </c:strCache>
            </c:strRef>
          </c:cat>
          <c:val>
            <c:numRef>
              <c:f>Sheet1!$B$2:$B$5</c:f>
              <c:numCache>
                <c:formatCode>General</c:formatCode>
                <c:ptCount val="4"/>
                <c:pt idx="0">
                  <c:v>1</c:v>
                </c:pt>
                <c:pt idx="1">
                  <c:v>2</c:v>
                </c:pt>
                <c:pt idx="2">
                  <c:v>3</c:v>
                </c:pt>
                <c:pt idx="3">
                  <c:v>4</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lang="zh-CN">
          <a:latin typeface="Arial" panose="020B0604020202020204" pitchFamily="34" charset="0"/>
          <a:ea typeface="微软雅黑" panose="020B0503020204020204" pitchFamily="34" charset="-122"/>
          <a:cs typeface="+mn-ea"/>
          <a:sym typeface="Arial" panose="020B0604020202020204" pitchFamily="34" charset="0"/>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7B663-BD2F-494A-BD97-7B22494036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82821-65EB-4606-A5E4-B8D9853FAD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空白">
    <p:bg>
      <p:bgPr>
        <a:gradFill>
          <a:gsLst>
            <a:gs pos="0">
              <a:srgbClr val="291F35"/>
            </a:gs>
            <a:gs pos="80000">
              <a:srgbClr val="071931"/>
            </a:gs>
          </a:gsLst>
          <a:lin ang="18600000" scaled="0"/>
        </a:gradFill>
        <a:effectLst/>
      </p:bgPr>
    </p:bg>
    <p:spTree>
      <p:nvGrpSpPr>
        <p:cNvPr id="1" name=""/>
        <p:cNvGrpSpPr/>
        <p:nvPr/>
      </p:nvGrpSpPr>
      <p:grpSpPr>
        <a:xfrm>
          <a:off x="0" y="0"/>
          <a:ext cx="0" cy="0"/>
          <a:chOff x="0" y="0"/>
          <a:chExt cx="0" cy="0"/>
        </a:xfrm>
      </p:grpSpPr>
      <p:sp>
        <p:nvSpPr>
          <p:cNvPr id="6" name="图片占位符 5"/>
          <p:cNvSpPr>
            <a:spLocks noGrp="1"/>
          </p:cNvSpPr>
          <p:nvPr>
            <p:ph type="pic" sz="quarter" idx="13"/>
          </p:nvPr>
        </p:nvSpPr>
        <p:spPr>
          <a:xfrm>
            <a:off x="0" y="0"/>
            <a:ext cx="12192000" cy="6858000"/>
          </a:xfrm>
          <a:prstGeom prst="rect">
            <a:avLst/>
          </a:prstGeom>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2000" cy="6858000"/>
          </a:xfrm>
          <a:prstGeom prst="rect">
            <a:avLst/>
          </a:prstGeom>
          <a:ln>
            <a:noFill/>
          </a:ln>
        </p:spPr>
        <p:txBody>
          <a:bodyPr>
            <a:normAutofit/>
          </a:bodyPr>
          <a:lstStyle>
            <a:lvl1pPr marL="0" indent="0" algn="ctr">
              <a:buNone/>
              <a:defRPr sz="16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2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2000" cy="6858000"/>
          </a:xfrm>
          <a:prstGeom prst="rect">
            <a:avLst/>
          </a:prstGeom>
          <a:ln>
            <a:noFill/>
          </a:ln>
        </p:spPr>
        <p:txBody>
          <a:bodyPr>
            <a:normAutofit/>
          </a:bodyPr>
          <a:lstStyle>
            <a:lvl1pPr marL="0" indent="0" algn="ctr">
              <a:buNone/>
              <a:defRPr sz="16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2000" cy="6858000"/>
          </a:xfrm>
          <a:prstGeom prst="rect">
            <a:avLst/>
          </a:prstGeom>
          <a:ln>
            <a:noFill/>
          </a:ln>
        </p:spPr>
        <p:txBody>
          <a:bodyPr>
            <a:normAutofit/>
          </a:bodyPr>
          <a:lstStyle>
            <a:lvl1pPr marL="0" indent="0" algn="ctr">
              <a:buNone/>
              <a:defRPr sz="16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835401"/>
            <a:ext cx="12192000" cy="3022601"/>
          </a:xfrm>
          <a:custGeom>
            <a:avLst/>
            <a:gdLst>
              <a:gd name="connsiteX0" fmla="*/ 0 w 12192000"/>
              <a:gd name="connsiteY0" fmla="*/ 0 h 2328862"/>
              <a:gd name="connsiteX1" fmla="*/ 12192000 w 12192000"/>
              <a:gd name="connsiteY1" fmla="*/ 0 h 2328862"/>
              <a:gd name="connsiteX2" fmla="*/ 12192000 w 12192000"/>
              <a:gd name="connsiteY2" fmla="*/ 2328862 h 2328862"/>
              <a:gd name="connsiteX3" fmla="*/ 0 w 12192000"/>
              <a:gd name="connsiteY3" fmla="*/ 2328862 h 2328862"/>
            </a:gdLst>
            <a:ahLst/>
            <a:cxnLst>
              <a:cxn ang="0">
                <a:pos x="connsiteX0" y="connsiteY0"/>
              </a:cxn>
              <a:cxn ang="0">
                <a:pos x="connsiteX1" y="connsiteY1"/>
              </a:cxn>
              <a:cxn ang="0">
                <a:pos x="connsiteX2" y="connsiteY2"/>
              </a:cxn>
              <a:cxn ang="0">
                <a:pos x="connsiteX3" y="connsiteY3"/>
              </a:cxn>
            </a:cxnLst>
            <a:rect l="l" t="t" r="r" b="b"/>
            <a:pathLst>
              <a:path w="12192000" h="2328862">
                <a:moveTo>
                  <a:pt x="0" y="0"/>
                </a:moveTo>
                <a:lnTo>
                  <a:pt x="12192000" y="0"/>
                </a:lnTo>
                <a:lnTo>
                  <a:pt x="12192000" y="2328862"/>
                </a:lnTo>
                <a:lnTo>
                  <a:pt x="0" y="2328862"/>
                </a:lnTo>
                <a:close/>
              </a:path>
            </a:pathLst>
          </a:custGeom>
        </p:spPr>
        <p:txBody>
          <a:bodyPr wrap="square">
            <a:noAutofit/>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bg>
      <p:bgPr>
        <a:gradFill>
          <a:gsLst>
            <a:gs pos="0">
              <a:srgbClr val="291F35"/>
            </a:gs>
            <a:gs pos="80000">
              <a:srgbClr val="071931"/>
            </a:gs>
          </a:gsLst>
          <a:lin ang="18600000" scaled="0"/>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Pag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4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2000" cy="6858000"/>
          </a:xfrm>
          <a:prstGeom prst="rect">
            <a:avLst/>
          </a:prstGeom>
          <a:ln>
            <a:noFill/>
          </a:ln>
        </p:spPr>
        <p:txBody>
          <a:bodyPr>
            <a:normAutofit/>
          </a:bodyPr>
          <a:lstStyle>
            <a:lvl1pPr marL="0" indent="0" algn="ctr">
              <a:buNone/>
              <a:defRPr sz="16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2000" cy="6858000"/>
          </a:xfrm>
          <a:prstGeom prst="rect">
            <a:avLst/>
          </a:prstGeom>
          <a:ln>
            <a:noFill/>
          </a:ln>
        </p:spPr>
        <p:txBody>
          <a:bodyPr>
            <a:normAutofit/>
          </a:bodyPr>
          <a:lstStyle>
            <a:lvl1pPr marL="0" indent="0" algn="ctr">
              <a:buNone/>
              <a:defRPr sz="16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2000" cy="6858000"/>
          </a:xfrm>
          <a:prstGeom prst="rect">
            <a:avLst/>
          </a:prstGeom>
          <a:ln>
            <a:noFill/>
          </a:ln>
        </p:spPr>
        <p:txBody>
          <a:bodyPr>
            <a:normAutofit/>
          </a:bodyPr>
          <a:lstStyle>
            <a:lvl1pPr marL="0" indent="0" algn="ctr">
              <a:buNone/>
              <a:defRPr sz="16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2000" cy="6858000"/>
          </a:xfrm>
          <a:prstGeom prst="rect">
            <a:avLst/>
          </a:prstGeom>
          <a:ln>
            <a:noFill/>
          </a:ln>
        </p:spPr>
        <p:txBody>
          <a:bodyPr>
            <a:normAutofit/>
          </a:bodyPr>
          <a:lstStyle>
            <a:lvl1pPr marL="0" indent="0" algn="ctr">
              <a:buNone/>
              <a:defRPr sz="16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2000" cy="6858000"/>
          </a:xfrm>
          <a:prstGeom prst="rect">
            <a:avLst/>
          </a:prstGeom>
          <a:ln>
            <a:noFill/>
          </a:ln>
        </p:spPr>
        <p:txBody>
          <a:bodyPr>
            <a:normAutofit/>
          </a:bodyPr>
          <a:lstStyle>
            <a:lvl1pPr marL="0" indent="0" algn="ctr">
              <a:buNone/>
              <a:defRPr sz="16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2000" cy="6858000"/>
          </a:xfrm>
          <a:prstGeom prst="rect">
            <a:avLst/>
          </a:prstGeom>
          <a:ln>
            <a:noFill/>
          </a:ln>
        </p:spPr>
        <p:txBody>
          <a:bodyPr>
            <a:normAutofit/>
          </a:bodyPr>
          <a:lstStyle>
            <a:lvl1pPr marL="0" indent="0" algn="ctr">
              <a:buNone/>
              <a:defRPr sz="16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8.png"/><Relationship Id="rId3" Type="http://schemas.openxmlformats.org/officeDocument/2006/relationships/tags" Target="../tags/tag2.xml"/><Relationship Id="rId2" Type="http://schemas.openxmlformats.org/officeDocument/2006/relationships/image" Target="../media/image7.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tags" Target="../tags/tag3.xml"/><Relationship Id="rId2" Type="http://schemas.microsoft.com/office/2007/relationships/media" Target="../media/media1.mp4"/><Relationship Id="rId1" Type="http://schemas.openxmlformats.org/officeDocument/2006/relationships/video" Target="../media/media1.mp4"/></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a:stretch>
            <a:fillRect/>
          </a:stretch>
        </p:blipFill>
        <p:spPr>
          <a:xfrm>
            <a:off x="0" y="0"/>
            <a:ext cx="12192000" cy="6858000"/>
          </a:xfrm>
        </p:spPr>
      </p:pic>
      <p:grpSp>
        <p:nvGrpSpPr>
          <p:cNvPr id="50" name="组合 49"/>
          <p:cNvGrpSpPr/>
          <p:nvPr/>
        </p:nvGrpSpPr>
        <p:grpSpPr>
          <a:xfrm>
            <a:off x="7933690" y="5167630"/>
            <a:ext cx="3261360" cy="1019175"/>
            <a:chOff x="5061093" y="5275549"/>
            <a:chExt cx="4198062" cy="549919"/>
          </a:xfrm>
        </p:grpSpPr>
        <p:sp>
          <p:nvSpPr>
            <p:cNvPr id="51" name="文本框 50"/>
            <p:cNvSpPr txBox="1"/>
            <p:nvPr/>
          </p:nvSpPr>
          <p:spPr>
            <a:xfrm>
              <a:off x="5507382" y="5354697"/>
              <a:ext cx="3751773" cy="381346"/>
            </a:xfrm>
            <a:prstGeom prst="rect">
              <a:avLst/>
            </a:prstGeom>
            <a:noFill/>
          </p:spPr>
          <p:txBody>
            <a:bodyPr wrap="square" rtlCol="0">
              <a:spAutoFit/>
            </a:bodyPr>
            <a:lstStyle/>
            <a:p>
              <a:pPr algn="l" defTabSz="913765"/>
              <a:r>
                <a:rPr lang="en-US" altLang="zh-CN" sz="2000" b="1" dirty="0">
                  <a:solidFill>
                    <a:srgbClr val="173A58"/>
                  </a:solidFill>
                  <a:latin typeface="Arial" panose="020B0604020202020204" pitchFamily="34" charset="0"/>
                  <a:ea typeface="微软雅黑" panose="020B0503020204020204" pitchFamily="34" charset="-122"/>
                  <a:cs typeface="+mn-ea"/>
                  <a:sym typeface="Arial" panose="020B0604020202020204" pitchFamily="34" charset="0"/>
                </a:rPr>
                <a:t>by: Jiayi Li     </a:t>
              </a:r>
              <a:endParaRPr lang="en-US" altLang="zh-CN" sz="2000" b="1" dirty="0">
                <a:solidFill>
                  <a:srgbClr val="173A58"/>
                </a:solidFill>
                <a:latin typeface="Arial" panose="020B0604020202020204" pitchFamily="34" charset="0"/>
                <a:ea typeface="微软雅黑" panose="020B0503020204020204" pitchFamily="34" charset="-122"/>
                <a:cs typeface="+mn-ea"/>
                <a:sym typeface="Arial" panose="020B0604020202020204" pitchFamily="34" charset="0"/>
              </a:endParaRPr>
            </a:p>
            <a:p>
              <a:pPr algn="l" defTabSz="913765"/>
              <a:r>
                <a:rPr lang="en-US" altLang="zh-CN" sz="2000" b="1" dirty="0">
                  <a:solidFill>
                    <a:srgbClr val="173A58"/>
                  </a:solidFill>
                  <a:latin typeface="Arial" panose="020B0604020202020204" pitchFamily="34" charset="0"/>
                  <a:ea typeface="微软雅黑" panose="020B0503020204020204" pitchFamily="34" charset="-122"/>
                  <a:cs typeface="+mn-ea"/>
                  <a:sym typeface="Arial" panose="020B0604020202020204" pitchFamily="34" charset="0"/>
                </a:rPr>
                <a:t>      Yongchen Zhao</a:t>
              </a:r>
              <a:endParaRPr lang="en-US" altLang="zh-CN" sz="2000" b="1" dirty="0">
                <a:solidFill>
                  <a:srgbClr val="173A58"/>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2" name="组合 51"/>
            <p:cNvGrpSpPr/>
            <p:nvPr/>
          </p:nvGrpSpPr>
          <p:grpSpPr>
            <a:xfrm>
              <a:off x="5061093" y="5275549"/>
              <a:ext cx="3894814" cy="549919"/>
              <a:chOff x="5121956" y="4318938"/>
              <a:chExt cx="3895827" cy="550062"/>
            </a:xfrm>
          </p:grpSpPr>
          <p:sp>
            <p:nvSpPr>
              <p:cNvPr id="53" name="圆角矩形 52"/>
              <p:cNvSpPr/>
              <p:nvPr/>
            </p:nvSpPr>
            <p:spPr>
              <a:xfrm>
                <a:off x="5121956" y="4318938"/>
                <a:ext cx="3895827" cy="540123"/>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3600" dirty="0">
                  <a:solidFill>
                    <a:srgbClr val="173A58"/>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矩形 53"/>
              <p:cNvSpPr/>
              <p:nvPr/>
            </p:nvSpPr>
            <p:spPr>
              <a:xfrm>
                <a:off x="5870756" y="4823269"/>
                <a:ext cx="540000" cy="45731"/>
              </a:xfrm>
              <a:prstGeom prst="rect">
                <a:avLst/>
              </a:prstGeom>
              <a:solidFill>
                <a:srgbClr val="00B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3600" dirty="0">
                  <a:solidFill>
                    <a:srgbClr val="173A58"/>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55" name="矩形 259"/>
          <p:cNvSpPr>
            <a:spLocks noChangeArrowheads="1"/>
          </p:cNvSpPr>
          <p:nvPr/>
        </p:nvSpPr>
        <p:spPr bwMode="auto">
          <a:xfrm>
            <a:off x="3518260" y="5314402"/>
            <a:ext cx="5416190" cy="430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defTabSz="913765">
              <a:buNone/>
            </a:pPr>
            <a:r>
              <a:rPr lang="en-US" sz="2800" b="1" cap="all" dirty="0">
                <a:solidFill>
                  <a:srgbClr val="173A58"/>
                </a:solidFill>
                <a:latin typeface="Arial" panose="020B0604020202020204" pitchFamily="34" charset="0"/>
                <a:cs typeface="+mn-ea"/>
                <a:sym typeface="Arial" panose="020B0604020202020204" pitchFamily="34" charset="0"/>
              </a:rPr>
              <a:t> FINAL PRESENTATION</a:t>
            </a:r>
            <a:endParaRPr lang="en-US" sz="2800" b="1" cap="all" dirty="0">
              <a:solidFill>
                <a:srgbClr val="173A58"/>
              </a:solidFill>
              <a:latin typeface="Arial" panose="020B0604020202020204" pitchFamily="34" charset="0"/>
              <a:cs typeface="+mn-ea"/>
              <a:sym typeface="Arial" panose="020B0604020202020204" pitchFamily="34" charset="0"/>
            </a:endParaRPr>
          </a:p>
        </p:txBody>
      </p:sp>
      <p:grpSp>
        <p:nvGrpSpPr>
          <p:cNvPr id="57" name="组合 56"/>
          <p:cNvGrpSpPr/>
          <p:nvPr/>
        </p:nvGrpSpPr>
        <p:grpSpPr>
          <a:xfrm>
            <a:off x="724384" y="518484"/>
            <a:ext cx="817517" cy="703257"/>
            <a:chOff x="3787022" y="1797643"/>
            <a:chExt cx="550817" cy="473832"/>
          </a:xfrm>
          <a:solidFill>
            <a:srgbClr val="00B196"/>
          </a:solidFill>
        </p:grpSpPr>
        <p:sp>
          <p:nvSpPr>
            <p:cNvPr id="58" name="Oval 217"/>
            <p:cNvSpPr>
              <a:spLocks noChangeArrowheads="1"/>
            </p:cNvSpPr>
            <p:nvPr/>
          </p:nvSpPr>
          <p:spPr bwMode="auto">
            <a:xfrm>
              <a:off x="4007132" y="1958458"/>
              <a:ext cx="108428" cy="1080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86649" tIns="43323" rIns="86649" bIns="43323" numCol="1" anchor="t" anchorCtr="0" compatLnSpc="1"/>
            <a:lstStyle/>
            <a:p>
              <a:pPr defTabSz="866140" fontAlgn="base">
                <a:spcBef>
                  <a:spcPct val="0"/>
                </a:spcBef>
                <a:spcAft>
                  <a:spcPct val="0"/>
                </a:spcAft>
              </a:pPr>
              <a:endParaRPr lang="zh-CN" altLang="en-US" sz="1705" dirty="0">
                <a:solidFill>
                  <a:srgbClr val="173A58"/>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218"/>
            <p:cNvSpPr/>
            <p:nvPr/>
          </p:nvSpPr>
          <p:spPr bwMode="auto">
            <a:xfrm>
              <a:off x="4079779" y="2081725"/>
              <a:ext cx="96502" cy="133367"/>
            </a:xfrm>
            <a:custGeom>
              <a:avLst/>
              <a:gdLst>
                <a:gd name="T0" fmla="*/ 36 w 38"/>
                <a:gd name="T1" fmla="*/ 12 h 52"/>
                <a:gd name="T2" fmla="*/ 24 w 38"/>
                <a:gd name="T3" fmla="*/ 1 h 52"/>
                <a:gd name="T4" fmla="*/ 12 w 38"/>
                <a:gd name="T5" fmla="*/ 1 h 52"/>
                <a:gd name="T6" fmla="*/ 20 w 38"/>
                <a:gd name="T7" fmla="*/ 7 h 52"/>
                <a:gd name="T8" fmla="*/ 9 w 38"/>
                <a:gd name="T9" fmla="*/ 13 h 52"/>
                <a:gd name="T10" fmla="*/ 14 w 38"/>
                <a:gd name="T11" fmla="*/ 21 h 52"/>
                <a:gd name="T12" fmla="*/ 0 w 38"/>
                <a:gd name="T13" fmla="*/ 52 h 52"/>
                <a:gd name="T14" fmla="*/ 0 w 38"/>
                <a:gd name="T15" fmla="*/ 52 h 52"/>
                <a:gd name="T16" fmla="*/ 38 w 38"/>
                <a:gd name="T17" fmla="*/ 37 h 52"/>
                <a:gd name="T18" fmla="*/ 36 w 38"/>
                <a:gd name="T19"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2">
                  <a:moveTo>
                    <a:pt x="36" y="12"/>
                  </a:moveTo>
                  <a:cubicBezTo>
                    <a:pt x="36" y="5"/>
                    <a:pt x="30" y="0"/>
                    <a:pt x="24" y="1"/>
                  </a:cubicBezTo>
                  <a:cubicBezTo>
                    <a:pt x="24" y="1"/>
                    <a:pt x="19" y="1"/>
                    <a:pt x="12" y="1"/>
                  </a:cubicBezTo>
                  <a:cubicBezTo>
                    <a:pt x="20" y="7"/>
                    <a:pt x="20" y="7"/>
                    <a:pt x="20" y="7"/>
                  </a:cubicBezTo>
                  <a:cubicBezTo>
                    <a:pt x="9" y="13"/>
                    <a:pt x="9" y="13"/>
                    <a:pt x="9" y="13"/>
                  </a:cubicBezTo>
                  <a:cubicBezTo>
                    <a:pt x="14" y="21"/>
                    <a:pt x="14" y="21"/>
                    <a:pt x="14" y="21"/>
                  </a:cubicBezTo>
                  <a:cubicBezTo>
                    <a:pt x="0" y="52"/>
                    <a:pt x="0" y="52"/>
                    <a:pt x="0" y="52"/>
                  </a:cubicBezTo>
                  <a:cubicBezTo>
                    <a:pt x="0" y="52"/>
                    <a:pt x="0" y="52"/>
                    <a:pt x="0" y="52"/>
                  </a:cubicBezTo>
                  <a:cubicBezTo>
                    <a:pt x="15" y="51"/>
                    <a:pt x="28" y="45"/>
                    <a:pt x="38" y="37"/>
                  </a:cubicBezTo>
                  <a:lnTo>
                    <a:pt x="36"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49" tIns="43323" rIns="86649" bIns="43323" numCol="1" anchor="t" anchorCtr="0" compatLnSpc="1"/>
            <a:lstStyle/>
            <a:p>
              <a:pPr defTabSz="866140" fontAlgn="base">
                <a:spcBef>
                  <a:spcPct val="0"/>
                </a:spcBef>
                <a:spcAft>
                  <a:spcPct val="0"/>
                </a:spcAft>
              </a:pPr>
              <a:endParaRPr lang="zh-CN" altLang="en-US" sz="1705" dirty="0">
                <a:solidFill>
                  <a:srgbClr val="173A58"/>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219"/>
            <p:cNvSpPr/>
            <p:nvPr/>
          </p:nvSpPr>
          <p:spPr bwMode="auto">
            <a:xfrm>
              <a:off x="3948581" y="2081725"/>
              <a:ext cx="95417" cy="133367"/>
            </a:xfrm>
            <a:custGeom>
              <a:avLst/>
              <a:gdLst>
                <a:gd name="T0" fmla="*/ 23 w 37"/>
                <a:gd name="T1" fmla="*/ 21 h 52"/>
                <a:gd name="T2" fmla="*/ 28 w 37"/>
                <a:gd name="T3" fmla="*/ 13 h 52"/>
                <a:gd name="T4" fmla="*/ 17 w 37"/>
                <a:gd name="T5" fmla="*/ 7 h 52"/>
                <a:gd name="T6" fmla="*/ 25 w 37"/>
                <a:gd name="T7" fmla="*/ 0 h 52"/>
                <a:gd name="T8" fmla="*/ 15 w 37"/>
                <a:gd name="T9" fmla="*/ 1 h 52"/>
                <a:gd name="T10" fmla="*/ 15 w 37"/>
                <a:gd name="T11" fmla="*/ 1 h 52"/>
                <a:gd name="T12" fmla="*/ 2 w 37"/>
                <a:gd name="T13" fmla="*/ 12 h 52"/>
                <a:gd name="T14" fmla="*/ 0 w 37"/>
                <a:gd name="T15" fmla="*/ 37 h 52"/>
                <a:gd name="T16" fmla="*/ 37 w 37"/>
                <a:gd name="T17" fmla="*/ 52 h 52"/>
                <a:gd name="T18" fmla="*/ 37 w 37"/>
                <a:gd name="T19" fmla="*/ 52 h 52"/>
                <a:gd name="T20" fmla="*/ 23 w 37"/>
                <a:gd name="T21"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52">
                  <a:moveTo>
                    <a:pt x="23" y="21"/>
                  </a:moveTo>
                  <a:cubicBezTo>
                    <a:pt x="28" y="13"/>
                    <a:pt x="28" y="13"/>
                    <a:pt x="28" y="13"/>
                  </a:cubicBezTo>
                  <a:cubicBezTo>
                    <a:pt x="17" y="7"/>
                    <a:pt x="17" y="7"/>
                    <a:pt x="17" y="7"/>
                  </a:cubicBezTo>
                  <a:cubicBezTo>
                    <a:pt x="25" y="0"/>
                    <a:pt x="25" y="0"/>
                    <a:pt x="25" y="0"/>
                  </a:cubicBezTo>
                  <a:cubicBezTo>
                    <a:pt x="19" y="0"/>
                    <a:pt x="15" y="0"/>
                    <a:pt x="15" y="1"/>
                  </a:cubicBezTo>
                  <a:cubicBezTo>
                    <a:pt x="15" y="1"/>
                    <a:pt x="15" y="1"/>
                    <a:pt x="15" y="1"/>
                  </a:cubicBezTo>
                  <a:cubicBezTo>
                    <a:pt x="8" y="0"/>
                    <a:pt x="3" y="5"/>
                    <a:pt x="2" y="12"/>
                  </a:cubicBezTo>
                  <a:cubicBezTo>
                    <a:pt x="0" y="37"/>
                    <a:pt x="0" y="37"/>
                    <a:pt x="0" y="37"/>
                  </a:cubicBezTo>
                  <a:cubicBezTo>
                    <a:pt x="10" y="46"/>
                    <a:pt x="23" y="51"/>
                    <a:pt x="37" y="52"/>
                  </a:cubicBezTo>
                  <a:cubicBezTo>
                    <a:pt x="37" y="52"/>
                    <a:pt x="37" y="52"/>
                    <a:pt x="37" y="52"/>
                  </a:cubicBezTo>
                  <a:lnTo>
                    <a:pt x="2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49" tIns="43323" rIns="86649" bIns="43323" numCol="1" anchor="t" anchorCtr="0" compatLnSpc="1"/>
            <a:lstStyle/>
            <a:p>
              <a:pPr defTabSz="866140" fontAlgn="base">
                <a:spcBef>
                  <a:spcPct val="0"/>
                </a:spcBef>
                <a:spcAft>
                  <a:spcPct val="0"/>
                </a:spcAft>
              </a:pPr>
              <a:endParaRPr lang="zh-CN" altLang="en-US" sz="1705" dirty="0">
                <a:solidFill>
                  <a:srgbClr val="173A58"/>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220"/>
            <p:cNvSpPr/>
            <p:nvPr/>
          </p:nvSpPr>
          <p:spPr bwMode="auto">
            <a:xfrm>
              <a:off x="4043998" y="2081725"/>
              <a:ext cx="35782" cy="28191"/>
            </a:xfrm>
            <a:custGeom>
              <a:avLst/>
              <a:gdLst>
                <a:gd name="T0" fmla="*/ 28 w 33"/>
                <a:gd name="T1" fmla="*/ 26 h 26"/>
                <a:gd name="T2" fmla="*/ 28 w 33"/>
                <a:gd name="T3" fmla="*/ 26 h 26"/>
                <a:gd name="T4" fmla="*/ 33 w 33"/>
                <a:gd name="T5" fmla="*/ 24 h 26"/>
                <a:gd name="T6" fmla="*/ 28 w 33"/>
                <a:gd name="T7" fmla="*/ 0 h 26"/>
                <a:gd name="T8" fmla="*/ 7 w 33"/>
                <a:gd name="T9" fmla="*/ 0 h 26"/>
                <a:gd name="T10" fmla="*/ 0 w 33"/>
                <a:gd name="T11" fmla="*/ 24 h 26"/>
                <a:gd name="T12" fmla="*/ 4 w 33"/>
                <a:gd name="T13" fmla="*/ 26 h 26"/>
                <a:gd name="T14" fmla="*/ 4 w 33"/>
                <a:gd name="T15" fmla="*/ 26 h 26"/>
                <a:gd name="T16" fmla="*/ 28 w 3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8" y="26"/>
                  </a:moveTo>
                  <a:lnTo>
                    <a:pt x="28" y="26"/>
                  </a:lnTo>
                  <a:lnTo>
                    <a:pt x="33" y="24"/>
                  </a:lnTo>
                  <a:lnTo>
                    <a:pt x="28" y="0"/>
                  </a:lnTo>
                  <a:lnTo>
                    <a:pt x="7" y="0"/>
                  </a:lnTo>
                  <a:lnTo>
                    <a:pt x="0" y="24"/>
                  </a:lnTo>
                  <a:lnTo>
                    <a:pt x="4" y="26"/>
                  </a:lnTo>
                  <a:lnTo>
                    <a:pt x="4" y="26"/>
                  </a:lnTo>
                  <a:lnTo>
                    <a:pt x="28"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49" tIns="43323" rIns="86649" bIns="43323" numCol="1" anchor="t" anchorCtr="0" compatLnSpc="1"/>
            <a:lstStyle/>
            <a:p>
              <a:pPr defTabSz="866140" fontAlgn="base">
                <a:spcBef>
                  <a:spcPct val="0"/>
                </a:spcBef>
                <a:spcAft>
                  <a:spcPct val="0"/>
                </a:spcAft>
              </a:pPr>
              <a:endParaRPr lang="zh-CN" altLang="en-US" sz="1705" dirty="0">
                <a:solidFill>
                  <a:srgbClr val="173A58"/>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221"/>
            <p:cNvSpPr/>
            <p:nvPr/>
          </p:nvSpPr>
          <p:spPr bwMode="auto">
            <a:xfrm>
              <a:off x="4043998" y="2109916"/>
              <a:ext cx="35782" cy="108428"/>
            </a:xfrm>
            <a:custGeom>
              <a:avLst/>
              <a:gdLst>
                <a:gd name="T0" fmla="*/ 12 w 14"/>
                <a:gd name="T1" fmla="*/ 0 h 42"/>
                <a:gd name="T2" fmla="*/ 12 w 14"/>
                <a:gd name="T3" fmla="*/ 0 h 42"/>
                <a:gd name="T4" fmla="*/ 2 w 14"/>
                <a:gd name="T5" fmla="*/ 0 h 42"/>
                <a:gd name="T6" fmla="*/ 2 w 14"/>
                <a:gd name="T7" fmla="*/ 0 h 42"/>
                <a:gd name="T8" fmla="*/ 0 w 14"/>
                <a:gd name="T9" fmla="*/ 41 h 42"/>
                <a:gd name="T10" fmla="*/ 0 w 14"/>
                <a:gd name="T11" fmla="*/ 41 h 42"/>
                <a:gd name="T12" fmla="*/ 7 w 14"/>
                <a:gd name="T13" fmla="*/ 42 h 42"/>
                <a:gd name="T14" fmla="*/ 14 w 14"/>
                <a:gd name="T15" fmla="*/ 41 h 42"/>
                <a:gd name="T16" fmla="*/ 14 w 14"/>
                <a:gd name="T17" fmla="*/ 41 h 42"/>
                <a:gd name="T18" fmla="*/ 12 w 14"/>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42">
                  <a:moveTo>
                    <a:pt x="12" y="0"/>
                  </a:moveTo>
                  <a:cubicBezTo>
                    <a:pt x="12" y="0"/>
                    <a:pt x="12" y="0"/>
                    <a:pt x="12" y="0"/>
                  </a:cubicBezTo>
                  <a:cubicBezTo>
                    <a:pt x="2" y="0"/>
                    <a:pt x="2" y="0"/>
                    <a:pt x="2" y="0"/>
                  </a:cubicBezTo>
                  <a:cubicBezTo>
                    <a:pt x="2" y="0"/>
                    <a:pt x="2" y="0"/>
                    <a:pt x="2" y="0"/>
                  </a:cubicBezTo>
                  <a:cubicBezTo>
                    <a:pt x="0" y="41"/>
                    <a:pt x="0" y="41"/>
                    <a:pt x="0" y="41"/>
                  </a:cubicBezTo>
                  <a:cubicBezTo>
                    <a:pt x="0" y="41"/>
                    <a:pt x="0" y="41"/>
                    <a:pt x="0" y="41"/>
                  </a:cubicBezTo>
                  <a:cubicBezTo>
                    <a:pt x="3" y="42"/>
                    <a:pt x="5" y="42"/>
                    <a:pt x="7" y="42"/>
                  </a:cubicBezTo>
                  <a:cubicBezTo>
                    <a:pt x="10" y="42"/>
                    <a:pt x="12" y="42"/>
                    <a:pt x="14" y="41"/>
                  </a:cubicBezTo>
                  <a:cubicBezTo>
                    <a:pt x="14" y="41"/>
                    <a:pt x="14" y="41"/>
                    <a:pt x="14" y="41"/>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49" tIns="43323" rIns="86649" bIns="43323" numCol="1" anchor="t" anchorCtr="0" compatLnSpc="1"/>
            <a:lstStyle/>
            <a:p>
              <a:pPr defTabSz="866140" fontAlgn="base">
                <a:spcBef>
                  <a:spcPct val="0"/>
                </a:spcBef>
                <a:spcAft>
                  <a:spcPct val="0"/>
                </a:spcAft>
              </a:pPr>
              <a:endParaRPr lang="zh-CN" altLang="en-US" sz="1705" dirty="0">
                <a:solidFill>
                  <a:srgbClr val="173A58"/>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222"/>
            <p:cNvSpPr/>
            <p:nvPr/>
          </p:nvSpPr>
          <p:spPr bwMode="auto">
            <a:xfrm>
              <a:off x="3826056" y="2032933"/>
              <a:ext cx="460821" cy="238542"/>
            </a:xfrm>
            <a:custGeom>
              <a:avLst/>
              <a:gdLst>
                <a:gd name="T0" fmla="*/ 92 w 180"/>
                <a:gd name="T1" fmla="*/ 93 h 93"/>
                <a:gd name="T2" fmla="*/ 0 w 180"/>
                <a:gd name="T3" fmla="*/ 0 h 93"/>
                <a:gd name="T4" fmla="*/ 23 w 180"/>
                <a:gd name="T5" fmla="*/ 0 h 93"/>
                <a:gd name="T6" fmla="*/ 92 w 180"/>
                <a:gd name="T7" fmla="*/ 70 h 93"/>
                <a:gd name="T8" fmla="*/ 158 w 180"/>
                <a:gd name="T9" fmla="*/ 22 h 93"/>
                <a:gd name="T10" fmla="*/ 180 w 180"/>
                <a:gd name="T11" fmla="*/ 30 h 93"/>
                <a:gd name="T12" fmla="*/ 92 w 180"/>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80" h="93">
                  <a:moveTo>
                    <a:pt x="92" y="93"/>
                  </a:moveTo>
                  <a:cubicBezTo>
                    <a:pt x="41" y="93"/>
                    <a:pt x="0" y="51"/>
                    <a:pt x="0" y="0"/>
                  </a:cubicBezTo>
                  <a:cubicBezTo>
                    <a:pt x="23" y="0"/>
                    <a:pt x="23" y="0"/>
                    <a:pt x="23" y="0"/>
                  </a:cubicBezTo>
                  <a:cubicBezTo>
                    <a:pt x="23" y="39"/>
                    <a:pt x="54" y="70"/>
                    <a:pt x="92" y="70"/>
                  </a:cubicBezTo>
                  <a:cubicBezTo>
                    <a:pt x="122" y="70"/>
                    <a:pt x="149" y="51"/>
                    <a:pt x="158" y="22"/>
                  </a:cubicBezTo>
                  <a:cubicBezTo>
                    <a:pt x="180" y="30"/>
                    <a:pt x="180" y="30"/>
                    <a:pt x="180" y="30"/>
                  </a:cubicBezTo>
                  <a:cubicBezTo>
                    <a:pt x="168" y="67"/>
                    <a:pt x="132" y="93"/>
                    <a:pt x="92"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49" tIns="43323" rIns="86649" bIns="43323" numCol="1" anchor="t" anchorCtr="0" compatLnSpc="1"/>
            <a:lstStyle/>
            <a:p>
              <a:pPr defTabSz="866140" fontAlgn="base">
                <a:spcBef>
                  <a:spcPct val="0"/>
                </a:spcBef>
                <a:spcAft>
                  <a:spcPct val="0"/>
                </a:spcAft>
              </a:pPr>
              <a:endParaRPr lang="zh-CN" altLang="en-US" sz="1705" dirty="0">
                <a:solidFill>
                  <a:srgbClr val="173A58"/>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223"/>
            <p:cNvSpPr/>
            <p:nvPr/>
          </p:nvSpPr>
          <p:spPr bwMode="auto">
            <a:xfrm>
              <a:off x="3787022" y="1979802"/>
              <a:ext cx="133367" cy="66142"/>
            </a:xfrm>
            <a:custGeom>
              <a:avLst/>
              <a:gdLst>
                <a:gd name="T0" fmla="*/ 123 w 123"/>
                <a:gd name="T1" fmla="*/ 61 h 61"/>
                <a:gd name="T2" fmla="*/ 62 w 123"/>
                <a:gd name="T3" fmla="*/ 0 h 61"/>
                <a:gd name="T4" fmla="*/ 0 w 123"/>
                <a:gd name="T5" fmla="*/ 61 h 61"/>
                <a:gd name="T6" fmla="*/ 123 w 123"/>
                <a:gd name="T7" fmla="*/ 61 h 61"/>
              </a:gdLst>
              <a:ahLst/>
              <a:cxnLst>
                <a:cxn ang="0">
                  <a:pos x="T0" y="T1"/>
                </a:cxn>
                <a:cxn ang="0">
                  <a:pos x="T2" y="T3"/>
                </a:cxn>
                <a:cxn ang="0">
                  <a:pos x="T4" y="T5"/>
                </a:cxn>
                <a:cxn ang="0">
                  <a:pos x="T6" y="T7"/>
                </a:cxn>
              </a:cxnLst>
              <a:rect l="0" t="0" r="r" b="b"/>
              <a:pathLst>
                <a:path w="123" h="61">
                  <a:moveTo>
                    <a:pt x="123" y="61"/>
                  </a:moveTo>
                  <a:lnTo>
                    <a:pt x="62" y="0"/>
                  </a:lnTo>
                  <a:lnTo>
                    <a:pt x="0" y="61"/>
                  </a:lnTo>
                  <a:lnTo>
                    <a:pt x="12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49" tIns="43323" rIns="86649" bIns="43323" numCol="1" anchor="t" anchorCtr="0" compatLnSpc="1"/>
            <a:lstStyle/>
            <a:p>
              <a:pPr defTabSz="866140" fontAlgn="base">
                <a:spcBef>
                  <a:spcPct val="0"/>
                </a:spcBef>
                <a:spcAft>
                  <a:spcPct val="0"/>
                </a:spcAft>
              </a:pPr>
              <a:endParaRPr lang="zh-CN" altLang="en-US" sz="1705" dirty="0">
                <a:solidFill>
                  <a:srgbClr val="173A58"/>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224"/>
            <p:cNvSpPr/>
            <p:nvPr/>
          </p:nvSpPr>
          <p:spPr bwMode="auto">
            <a:xfrm>
              <a:off x="3837984" y="1797643"/>
              <a:ext cx="461905" cy="235290"/>
            </a:xfrm>
            <a:custGeom>
              <a:avLst/>
              <a:gdLst>
                <a:gd name="T0" fmla="*/ 180 w 180"/>
                <a:gd name="T1" fmla="*/ 92 h 92"/>
                <a:gd name="T2" fmla="*/ 157 w 180"/>
                <a:gd name="T3" fmla="*/ 92 h 92"/>
                <a:gd name="T4" fmla="*/ 88 w 180"/>
                <a:gd name="T5" fmla="*/ 23 h 92"/>
                <a:gd name="T6" fmla="*/ 21 w 180"/>
                <a:gd name="T7" fmla="*/ 70 h 92"/>
                <a:gd name="T8" fmla="*/ 0 w 180"/>
                <a:gd name="T9" fmla="*/ 63 h 92"/>
                <a:gd name="T10" fmla="*/ 88 w 180"/>
                <a:gd name="T11" fmla="*/ 0 h 92"/>
                <a:gd name="T12" fmla="*/ 180 w 180"/>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80" h="92">
                  <a:moveTo>
                    <a:pt x="180" y="92"/>
                  </a:moveTo>
                  <a:cubicBezTo>
                    <a:pt x="157" y="92"/>
                    <a:pt x="157" y="92"/>
                    <a:pt x="157" y="92"/>
                  </a:cubicBezTo>
                  <a:cubicBezTo>
                    <a:pt x="157" y="54"/>
                    <a:pt x="126" y="23"/>
                    <a:pt x="88" y="23"/>
                  </a:cubicBezTo>
                  <a:cubicBezTo>
                    <a:pt x="57" y="23"/>
                    <a:pt x="31" y="42"/>
                    <a:pt x="21" y="70"/>
                  </a:cubicBezTo>
                  <a:cubicBezTo>
                    <a:pt x="0" y="63"/>
                    <a:pt x="0" y="63"/>
                    <a:pt x="0" y="63"/>
                  </a:cubicBezTo>
                  <a:cubicBezTo>
                    <a:pt x="12" y="25"/>
                    <a:pt x="48" y="0"/>
                    <a:pt x="88" y="0"/>
                  </a:cubicBezTo>
                  <a:cubicBezTo>
                    <a:pt x="139" y="0"/>
                    <a:pt x="180" y="41"/>
                    <a:pt x="180"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49" tIns="43323" rIns="86649" bIns="43323" numCol="1" anchor="t" anchorCtr="0" compatLnSpc="1"/>
            <a:lstStyle/>
            <a:p>
              <a:pPr defTabSz="866140" fontAlgn="base">
                <a:spcBef>
                  <a:spcPct val="0"/>
                </a:spcBef>
                <a:spcAft>
                  <a:spcPct val="0"/>
                </a:spcAft>
              </a:pPr>
              <a:endParaRPr lang="zh-CN" altLang="en-US" sz="1705" dirty="0">
                <a:solidFill>
                  <a:srgbClr val="173A58"/>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225"/>
            <p:cNvSpPr/>
            <p:nvPr/>
          </p:nvSpPr>
          <p:spPr bwMode="auto">
            <a:xfrm>
              <a:off x="4202303" y="2021005"/>
              <a:ext cx="135536" cy="68310"/>
            </a:xfrm>
            <a:custGeom>
              <a:avLst/>
              <a:gdLst>
                <a:gd name="T0" fmla="*/ 0 w 125"/>
                <a:gd name="T1" fmla="*/ 0 h 63"/>
                <a:gd name="T2" fmla="*/ 64 w 125"/>
                <a:gd name="T3" fmla="*/ 63 h 63"/>
                <a:gd name="T4" fmla="*/ 125 w 125"/>
                <a:gd name="T5" fmla="*/ 0 h 63"/>
                <a:gd name="T6" fmla="*/ 0 w 125"/>
                <a:gd name="T7" fmla="*/ 0 h 63"/>
              </a:gdLst>
              <a:ahLst/>
              <a:cxnLst>
                <a:cxn ang="0">
                  <a:pos x="T0" y="T1"/>
                </a:cxn>
                <a:cxn ang="0">
                  <a:pos x="T2" y="T3"/>
                </a:cxn>
                <a:cxn ang="0">
                  <a:pos x="T4" y="T5"/>
                </a:cxn>
                <a:cxn ang="0">
                  <a:pos x="T6" y="T7"/>
                </a:cxn>
              </a:cxnLst>
              <a:rect l="0" t="0" r="r" b="b"/>
              <a:pathLst>
                <a:path w="125" h="63">
                  <a:moveTo>
                    <a:pt x="0" y="0"/>
                  </a:moveTo>
                  <a:lnTo>
                    <a:pt x="64" y="63"/>
                  </a:lnTo>
                  <a:lnTo>
                    <a:pt x="125"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49" tIns="43323" rIns="86649" bIns="43323" numCol="1" anchor="t" anchorCtr="0" compatLnSpc="1"/>
            <a:lstStyle/>
            <a:p>
              <a:pPr defTabSz="866140" fontAlgn="base">
                <a:spcBef>
                  <a:spcPct val="0"/>
                </a:spcBef>
                <a:spcAft>
                  <a:spcPct val="0"/>
                </a:spcAft>
              </a:pPr>
              <a:endParaRPr lang="zh-CN" altLang="en-US" sz="1705" dirty="0">
                <a:solidFill>
                  <a:srgbClr val="173A58"/>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 name="矩形 259"/>
          <p:cNvSpPr>
            <a:spLocks noChangeArrowheads="1"/>
          </p:cNvSpPr>
          <p:nvPr/>
        </p:nvSpPr>
        <p:spPr bwMode="auto">
          <a:xfrm>
            <a:off x="1211580" y="1804670"/>
            <a:ext cx="8787765" cy="2510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defTabSz="913765">
              <a:buClrTx/>
              <a:buSzTx/>
              <a:buNone/>
            </a:pPr>
            <a:r>
              <a:rPr lang="en-US" sz="4800" b="1" cap="all" dirty="0">
                <a:solidFill>
                  <a:srgbClr val="173A58"/>
                </a:solidFill>
                <a:latin typeface="Arial" panose="020B0604020202020204" pitchFamily="34" charset="0"/>
                <a:cs typeface="+mn-ea"/>
                <a:sym typeface="Arial" panose="020B0604020202020204" pitchFamily="34" charset="0"/>
              </a:rPr>
              <a:t>Best Cities &amp;</a:t>
            </a:r>
            <a:endParaRPr lang="en-US" sz="4800" b="1" cap="all" dirty="0">
              <a:solidFill>
                <a:srgbClr val="173A58"/>
              </a:solidFill>
              <a:latin typeface="Arial" panose="020B0604020202020204" pitchFamily="34" charset="0"/>
              <a:cs typeface="+mn-ea"/>
              <a:sym typeface="Arial" panose="020B0604020202020204" pitchFamily="34" charset="0"/>
            </a:endParaRPr>
          </a:p>
          <a:p>
            <a:pPr algn="l" defTabSz="913765">
              <a:buClrTx/>
              <a:buSzTx/>
              <a:buNone/>
            </a:pPr>
            <a:r>
              <a:rPr lang="en-US" sz="4800" b="1" cap="all" dirty="0">
                <a:solidFill>
                  <a:srgbClr val="173A58"/>
                </a:solidFill>
                <a:latin typeface="Arial" panose="020B0604020202020204" pitchFamily="34" charset="0"/>
                <a:cs typeface="+mn-ea"/>
                <a:sym typeface="Arial" panose="020B0604020202020204" pitchFamily="34" charset="0"/>
              </a:rPr>
              <a:t>Countries </a:t>
            </a:r>
            <a:endParaRPr lang="en-US" sz="4800" b="1" cap="all" dirty="0">
              <a:solidFill>
                <a:srgbClr val="173A58"/>
              </a:solidFill>
              <a:latin typeface="Arial" panose="020B0604020202020204" pitchFamily="34" charset="0"/>
              <a:cs typeface="+mn-ea"/>
              <a:sym typeface="Arial" panose="020B0604020202020204" pitchFamily="34" charset="0"/>
            </a:endParaRPr>
          </a:p>
          <a:p>
            <a:pPr algn="l" defTabSz="913765">
              <a:buClrTx/>
              <a:buSzTx/>
              <a:buNone/>
            </a:pPr>
            <a:r>
              <a:rPr lang="en-US" sz="4800" b="1" cap="all" dirty="0">
                <a:solidFill>
                  <a:srgbClr val="173A58"/>
                </a:solidFill>
                <a:latin typeface="Arial" panose="020B0604020202020204" pitchFamily="34" charset="0"/>
                <a:cs typeface="+mn-ea"/>
                <a:sym typeface="Arial" panose="020B0604020202020204" pitchFamily="34" charset="0"/>
              </a:rPr>
              <a:t>for Startups</a:t>
            </a:r>
            <a:endParaRPr lang="en-US" sz="4800" b="1" cap="all" dirty="0">
              <a:solidFill>
                <a:srgbClr val="173A58"/>
              </a:solidFill>
              <a:latin typeface="Arial" panose="020B0604020202020204" pitchFamily="34" charset="0"/>
              <a:cs typeface="+mn-ea"/>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randombar(horizontal)">
                                      <p:cBhvr>
                                        <p:cTn id="7" dur="500"/>
                                        <p:tgtEl>
                                          <p:spTgt spid="57"/>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5"/>
                                        </p:tgtEl>
                                        <p:attrNameLst>
                                          <p:attrName>ppt_y</p:attrName>
                                        </p:attrNameLst>
                                      </p:cBhvr>
                                      <p:tavLst>
                                        <p:tav tm="0">
                                          <p:val>
                                            <p:strVal val="#ppt_y"/>
                                          </p:val>
                                        </p:tav>
                                        <p:tav tm="100000">
                                          <p:val>
                                            <p:strVal val="#ppt_y"/>
                                          </p:val>
                                        </p:tav>
                                      </p:tavLst>
                                    </p:anim>
                                    <p:anim calcmode="lin" valueType="num">
                                      <p:cBhvr>
                                        <p:cTn id="13"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5"/>
                                        </p:tgtEl>
                                      </p:cBhvr>
                                    </p:animEffect>
                                  </p:childTnLst>
                                </p:cTn>
                              </p:par>
                            </p:childTnLst>
                          </p:cTn>
                        </p:par>
                        <p:par>
                          <p:cTn id="16" fill="hold">
                            <p:stCondLst>
                              <p:cond delay="1899"/>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55"/>
                                        </p:tgtEl>
                                      </p:cBhvr>
                                    </p:animEffect>
                                    <p:animScale>
                                      <p:cBhvr>
                                        <p:cTn id="19" dur="250" autoRev="1" fill="hold"/>
                                        <p:tgtEl>
                                          <p:spTgt spid="55"/>
                                        </p:tgtEl>
                                      </p:cBhvr>
                                      <p:by x="105000" y="105000"/>
                                    </p:animScale>
                                  </p:childTnLst>
                                </p:cTn>
                              </p:par>
                            </p:childTnLst>
                          </p:cTn>
                        </p:par>
                        <p:par>
                          <p:cTn id="20" fill="hold">
                            <p:stCondLst>
                              <p:cond delay="2400"/>
                            </p:stCondLst>
                            <p:childTnLst>
                              <p:par>
                                <p:cTn id="21" presetID="16" presetClass="entr" presetSubtype="21"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barn(inVertical)">
                                      <p:cBhvr>
                                        <p:cTn id="23" dur="500"/>
                                        <p:tgtEl>
                                          <p:spTgt spid="50"/>
                                        </p:tgtEl>
                                      </p:cBhvr>
                                    </p:animEffect>
                                  </p:childTnLst>
                                </p:cTn>
                              </p:par>
                            </p:childTnLst>
                          </p:cTn>
                        </p:par>
                        <p:par>
                          <p:cTn id="24" fill="hold">
                            <p:stCondLst>
                              <p:cond delay="29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2"/>
                                        </p:tgtEl>
                                        <p:attrNameLst>
                                          <p:attrName>ppt_y</p:attrName>
                                        </p:attrNameLst>
                                      </p:cBhvr>
                                      <p:tavLst>
                                        <p:tav tm="0">
                                          <p:val>
                                            <p:strVal val="#ppt_y"/>
                                          </p:val>
                                        </p:tav>
                                        <p:tav tm="100000">
                                          <p:val>
                                            <p:strVal val="#ppt_y"/>
                                          </p:val>
                                        </p:tav>
                                      </p:tavLst>
                                    </p:anim>
                                    <p:anim calcmode="lin" valueType="num">
                                      <p:cBhvr>
                                        <p:cTn id="2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2"/>
                                        </p:tgtEl>
                                      </p:cBhvr>
                                    </p:animEffect>
                                  </p:childTnLst>
                                </p:cTn>
                              </p:par>
                            </p:childTnLst>
                          </p:cTn>
                        </p:par>
                        <p:par>
                          <p:cTn id="32" fill="hold">
                            <p:stCondLst>
                              <p:cond delay="5099"/>
                            </p:stCondLst>
                            <p:childTnLst>
                              <p:par>
                                <p:cTn id="33" presetID="26" presetClass="emph" presetSubtype="0" fill="hold" grpId="1" nodeType="afterEffect">
                                  <p:stCondLst>
                                    <p:cond delay="0"/>
                                  </p:stCondLst>
                                  <p:iterate type="lt">
                                    <p:tmPct val="0"/>
                                  </p:iterate>
                                  <p:childTnLst>
                                    <p:animEffect transition="out" filter="fade">
                                      <p:cBhvr>
                                        <p:cTn id="34" dur="500" tmFilter="0, 0; .2, .5; .8, .5; 1, 0"/>
                                        <p:tgtEl>
                                          <p:spTgt spid="2"/>
                                        </p:tgtEl>
                                      </p:cBhvr>
                                    </p:animEffect>
                                    <p:animScale>
                                      <p:cBhvr>
                                        <p:cTn id="35"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ldLvl="0" animBg="1"/>
      <p:bldP spid="55" grpId="1" bldLvl="0" animBg="1"/>
      <p:bldP spid="2" grpId="0" bldLvl="0" animBg="1"/>
      <p:bldP spid="2" grpId="1"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2879090" y="640080"/>
            <a:ext cx="6433820" cy="76200"/>
            <a:chOff x="4615664" y="960506"/>
            <a:chExt cx="9102718" cy="0"/>
          </a:xfrm>
        </p:grpSpPr>
        <p:cxnSp>
          <p:nvCxnSpPr>
            <p:cNvPr id="31" name="321"/>
            <p:cNvCxnSpPr/>
            <p:nvPr/>
          </p:nvCxnSpPr>
          <p:spPr bwMode="auto">
            <a:xfrm flipH="1">
              <a:off x="4615664" y="960506"/>
              <a:ext cx="1314679" cy="0"/>
            </a:xfrm>
            <a:prstGeom prst="line">
              <a:avLst/>
            </a:prstGeom>
            <a:ln>
              <a:solidFill>
                <a:srgbClr val="22004A"/>
              </a:solidFill>
            </a:ln>
          </p:spPr>
          <p:style>
            <a:lnRef idx="1">
              <a:schemeClr val="accent1"/>
            </a:lnRef>
            <a:fillRef idx="0">
              <a:schemeClr val="accent1"/>
            </a:fillRef>
            <a:effectRef idx="0">
              <a:schemeClr val="accent1"/>
            </a:effectRef>
            <a:fontRef idx="minor">
              <a:schemeClr val="tx1"/>
            </a:fontRef>
          </p:style>
        </p:cxnSp>
        <p:cxnSp>
          <p:nvCxnSpPr>
            <p:cNvPr id="32" name="3 22"/>
            <p:cNvCxnSpPr/>
            <p:nvPr/>
          </p:nvCxnSpPr>
          <p:spPr bwMode="auto">
            <a:xfrm flipH="1">
              <a:off x="12403703" y="960506"/>
              <a:ext cx="1314679" cy="0"/>
            </a:xfrm>
            <a:prstGeom prst="line">
              <a:avLst/>
            </a:prstGeom>
            <a:ln>
              <a:solidFill>
                <a:srgbClr val="22004A"/>
              </a:solidFill>
            </a:ln>
          </p:spPr>
          <p:style>
            <a:lnRef idx="1">
              <a:schemeClr val="accent1"/>
            </a:lnRef>
            <a:fillRef idx="0">
              <a:schemeClr val="accent1"/>
            </a:fillRef>
            <a:effectRef idx="0">
              <a:schemeClr val="accent1"/>
            </a:effectRef>
            <a:fontRef idx="minor">
              <a:schemeClr val="tx1"/>
            </a:fontRef>
          </p:style>
        </p:cxnSp>
      </p:grpSp>
      <p:sp>
        <p:nvSpPr>
          <p:cNvPr id="34" name="文本框 33"/>
          <p:cNvSpPr txBox="1"/>
          <p:nvPr/>
        </p:nvSpPr>
        <p:spPr>
          <a:xfrm>
            <a:off x="3668395" y="347980"/>
            <a:ext cx="485521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3200" b="1" dirty="0">
                <a:solidFill>
                  <a:srgbClr val="2F414B"/>
                </a:solidFill>
                <a:latin typeface="Arial" panose="020B0604020202020204" pitchFamily="34" charset="0"/>
                <a:cs typeface="+mn-ea"/>
                <a:sym typeface="Arial" panose="020B0604020202020204" pitchFamily="34" charset="0"/>
              </a:rPr>
              <a:t>Description of dataset</a:t>
            </a:r>
            <a:endParaRPr lang="en-US" altLang="zh-CN" sz="3200" b="1" dirty="0">
              <a:solidFill>
                <a:srgbClr val="2F414B"/>
              </a:solidFill>
              <a:latin typeface="Arial" panose="020B0604020202020204" pitchFamily="34" charset="0"/>
              <a:cs typeface="+mn-ea"/>
              <a:sym typeface="Arial" panose="020B0604020202020204" pitchFamily="34" charset="0"/>
            </a:endParaRPr>
          </a:p>
        </p:txBody>
      </p:sp>
      <p:sp>
        <p:nvSpPr>
          <p:cNvPr id="3" name="文本框 2"/>
          <p:cNvSpPr txBox="1"/>
          <p:nvPr/>
        </p:nvSpPr>
        <p:spPr>
          <a:xfrm>
            <a:off x="394970" y="932180"/>
            <a:ext cx="7188835" cy="521970"/>
          </a:xfrm>
          <a:prstGeom prst="rect">
            <a:avLst/>
          </a:prstGeom>
          <a:noFill/>
        </p:spPr>
        <p:txBody>
          <a:bodyPr wrap="square" rtlCol="0">
            <a:spAutoFit/>
          </a:bodyPr>
          <a:p>
            <a:r>
              <a:rPr lang="zh-CN" altLang="en-US" sz="2800" b="1"/>
              <a:t>Best Cities and Countries for Startup</a:t>
            </a:r>
            <a:r>
              <a:rPr lang="zh-CN" altLang="en-US" sz="2400" b="1"/>
              <a:t>s</a:t>
            </a:r>
            <a:endParaRPr lang="zh-CN" altLang="en-US" sz="2400" b="1"/>
          </a:p>
        </p:txBody>
      </p:sp>
      <p:sp>
        <p:nvSpPr>
          <p:cNvPr id="6" name="文本框 5"/>
          <p:cNvSpPr txBox="1"/>
          <p:nvPr/>
        </p:nvSpPr>
        <p:spPr>
          <a:xfrm>
            <a:off x="394970" y="1553210"/>
            <a:ext cx="11445875" cy="1441450"/>
          </a:xfrm>
          <a:prstGeom prst="rect">
            <a:avLst/>
          </a:prstGeom>
          <a:noFill/>
        </p:spPr>
        <p:txBody>
          <a:bodyPr wrap="square" rtlCol="0">
            <a:noAutofit/>
          </a:bodyPr>
          <a:p>
            <a:r>
              <a:rPr lang="en-US" altLang="zh-CN" sz="2000"/>
              <a:t>The dataset contains about 1000 unique data values and 9 columns. S</a:t>
            </a:r>
            <a:r>
              <a:rPr lang="zh-CN" altLang="en-US" sz="2000"/>
              <a:t>tartups refer to new businesses that intend to grow large beyond the solo founder</a:t>
            </a:r>
            <a:r>
              <a:rPr lang="en-US" altLang="zh-CN" sz="2000"/>
              <a:t>. The dataset provide us with information about to what extent can different factors influence startups and what element should people put much emphasis on if they want to achieve success when managing a startup.</a:t>
            </a:r>
            <a:endParaRPr lang="en-US" altLang="zh-CN" sz="2000"/>
          </a:p>
        </p:txBody>
      </p:sp>
      <p:pic>
        <p:nvPicPr>
          <p:cNvPr id="8" name="图片 7"/>
          <p:cNvPicPr>
            <a:picLocks noChangeAspect="1"/>
          </p:cNvPicPr>
          <p:nvPr/>
        </p:nvPicPr>
        <p:blipFill>
          <a:blip r:embed="rId1"/>
          <a:srcRect b="-18170"/>
          <a:stretch>
            <a:fillRect/>
          </a:stretch>
        </p:blipFill>
        <p:spPr>
          <a:xfrm>
            <a:off x="1059815" y="3093720"/>
            <a:ext cx="9519285" cy="3993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グラフ プレースホルダー 32"/>
          <p:cNvGraphicFramePr>
            <a:graphicFrameLocks noGrp="1"/>
          </p:cNvGraphicFramePr>
          <p:nvPr>
            <p:ph type="chart" sz="quarter" idx="4294967295"/>
          </p:nvPr>
        </p:nvGraphicFramePr>
        <p:xfrm>
          <a:off x="3949341" y="1362075"/>
          <a:ext cx="4090987" cy="4090988"/>
        </p:xfrm>
        <a:graphic>
          <a:graphicData uri="http://schemas.openxmlformats.org/drawingml/2006/chart">
            <c:chart xmlns:c="http://schemas.openxmlformats.org/drawingml/2006/chart" xmlns:r="http://schemas.openxmlformats.org/officeDocument/2006/relationships" r:id="rId1"/>
          </a:graphicData>
        </a:graphic>
      </p:graphicFrame>
      <p:sp>
        <p:nvSpPr>
          <p:cNvPr id="38" name="Text Placeholder 33"/>
          <p:cNvSpPr txBox="1"/>
          <p:nvPr/>
        </p:nvSpPr>
        <p:spPr>
          <a:xfrm>
            <a:off x="548640" y="4036695"/>
            <a:ext cx="3489325" cy="583565"/>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pPr indent="457200"/>
            <a:r>
              <a:rPr lang="en-US" altLang="zh-CN" sz="3200" dirty="0">
                <a:solidFill>
                  <a:schemeClr val="tx2">
                    <a:lumMod val="75000"/>
                  </a:schemeClr>
                </a:solidFill>
                <a:ea typeface="微软雅黑" panose="020B0503020204020204" pitchFamily="34" charset="-122"/>
                <a:cs typeface="+mn-ea"/>
                <a:sym typeface="Arial" panose="020B0604020202020204" pitchFamily="34" charset="0"/>
              </a:rPr>
              <a:t>Quantity score</a:t>
            </a:r>
            <a:endParaRPr lang="en-US" altLang="zh-CN" sz="3200" dirty="0">
              <a:solidFill>
                <a:schemeClr val="tx2">
                  <a:lumMod val="75000"/>
                </a:schemeClr>
              </a:solidFill>
              <a:ea typeface="微软雅黑" panose="020B0503020204020204" pitchFamily="34" charset="-122"/>
              <a:cs typeface="+mn-ea"/>
              <a:sym typeface="Arial" panose="020B0604020202020204" pitchFamily="34" charset="0"/>
            </a:endParaRPr>
          </a:p>
        </p:txBody>
      </p:sp>
      <p:sp>
        <p:nvSpPr>
          <p:cNvPr id="39" name="TextBox 20"/>
          <p:cNvSpPr txBox="1"/>
          <p:nvPr/>
        </p:nvSpPr>
        <p:spPr>
          <a:xfrm>
            <a:off x="1149830" y="4623228"/>
            <a:ext cx="2687751" cy="829945"/>
          </a:xfrm>
          <a:prstGeom prst="rect">
            <a:avLst/>
          </a:prstGeom>
          <a:noFill/>
        </p:spPr>
        <p:txBody>
          <a:bodyPr wrap="square" rtlCol="0">
            <a:spAutoFit/>
          </a:bodyPr>
          <a:lstStyle>
            <a:defPPr>
              <a:defRPr lang="zh-CN"/>
            </a:defPPr>
            <a:lvl1pPr defTabSz="1219200">
              <a:lnSpc>
                <a:spcPct val="150000"/>
              </a:lnSpc>
              <a:spcBef>
                <a:spcPct val="20000"/>
              </a:spcBef>
              <a:defRPr sz="1000">
                <a:solidFill>
                  <a:schemeClr val="bg1">
                    <a:lumMod val="50000"/>
                  </a:schemeClr>
                </a:solidFill>
                <a:cs typeface="+mn-ea"/>
              </a:defRPr>
            </a:lvl1pPr>
          </a:lstStyle>
          <a:p>
            <a:r>
              <a:rPr lang="zh-CN" altLang="en-US" sz="1600" dirty="0">
                <a:latin typeface="Arial" panose="020B0604020202020204" pitchFamily="34" charset="0"/>
                <a:ea typeface="微软雅黑" panose="020B0503020204020204" pitchFamily="34" charset="-122"/>
                <a:sym typeface="Arial" panose="020B0604020202020204" pitchFamily="34" charset="0"/>
              </a:rPr>
              <a:t>number of startups, number of coworking spaces</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40" name="Text Placeholder 33"/>
          <p:cNvSpPr txBox="1"/>
          <p:nvPr/>
        </p:nvSpPr>
        <p:spPr>
          <a:xfrm>
            <a:off x="8374380" y="1882775"/>
            <a:ext cx="2889250" cy="583565"/>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en-US" altLang="en-AU" sz="3200" dirty="0">
                <a:solidFill>
                  <a:schemeClr val="tx2">
                    <a:lumMod val="75000"/>
                  </a:schemeClr>
                </a:solidFill>
                <a:ea typeface="微软雅黑" panose="020B0503020204020204" pitchFamily="34" charset="-122"/>
                <a:cs typeface="+mn-ea"/>
                <a:sym typeface="Arial" panose="020B0604020202020204" pitchFamily="34" charset="0"/>
              </a:rPr>
              <a:t>Quality score</a:t>
            </a:r>
            <a:endParaRPr lang="en-US" altLang="en-AU" sz="3200" dirty="0">
              <a:solidFill>
                <a:schemeClr val="tx2">
                  <a:lumMod val="75000"/>
                </a:schemeClr>
              </a:solidFill>
              <a:ea typeface="微软雅黑" panose="020B0503020204020204" pitchFamily="34" charset="-122"/>
              <a:cs typeface="+mn-ea"/>
              <a:sym typeface="Arial" panose="020B0604020202020204" pitchFamily="34" charset="0"/>
            </a:endParaRPr>
          </a:p>
        </p:txBody>
      </p:sp>
      <p:sp>
        <p:nvSpPr>
          <p:cNvPr id="41" name="TextBox 20"/>
          <p:cNvSpPr txBox="1"/>
          <p:nvPr/>
        </p:nvSpPr>
        <p:spPr>
          <a:xfrm>
            <a:off x="8322188" y="2464760"/>
            <a:ext cx="2687751" cy="829945"/>
          </a:xfrm>
          <a:prstGeom prst="rect">
            <a:avLst/>
          </a:prstGeom>
          <a:noFill/>
        </p:spPr>
        <p:txBody>
          <a:bodyPr wrap="square" rtlCol="0">
            <a:spAutoFit/>
          </a:bodyPr>
          <a:lstStyle>
            <a:defPPr>
              <a:defRPr lang="zh-CN"/>
            </a:defPPr>
            <a:lvl1pPr defTabSz="1219200">
              <a:lnSpc>
                <a:spcPct val="150000"/>
              </a:lnSpc>
              <a:spcBef>
                <a:spcPct val="20000"/>
              </a:spcBef>
              <a:defRPr sz="1000">
                <a:solidFill>
                  <a:schemeClr val="bg1">
                    <a:lumMod val="50000"/>
                  </a:schemeClr>
                </a:solidFill>
                <a:cs typeface="+mn-ea"/>
              </a:defRPr>
            </a:lvl1pPr>
          </a:lstStyle>
          <a:p>
            <a:r>
              <a:rPr lang="en-US" altLang="zh-CN" sz="1600" dirty="0">
                <a:latin typeface="Arial" panose="020B0604020202020204" pitchFamily="34" charset="0"/>
                <a:ea typeface="微软雅黑" panose="020B0503020204020204" pitchFamily="34" charset="-122"/>
                <a:sym typeface="Arial" panose="020B0604020202020204" pitchFamily="34" charset="0"/>
              </a:rPr>
              <a:t>Q</a:t>
            </a:r>
            <a:r>
              <a:rPr lang="zh-CN" altLang="en-US" sz="1600" dirty="0">
                <a:latin typeface="Arial" panose="020B0604020202020204" pitchFamily="34" charset="0"/>
                <a:ea typeface="微软雅黑" panose="020B0503020204020204" pitchFamily="34" charset="-122"/>
                <a:sym typeface="Arial" panose="020B0604020202020204" pitchFamily="34" charset="0"/>
              </a:rPr>
              <a:t>ualitative results achieved by the ecosystem</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Text Placeholder 33"/>
          <p:cNvSpPr txBox="1"/>
          <p:nvPr/>
        </p:nvSpPr>
        <p:spPr>
          <a:xfrm>
            <a:off x="1261745" y="1881505"/>
            <a:ext cx="2463800" cy="583565"/>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en-US" altLang="zh-CN" sz="3200" dirty="0">
                <a:solidFill>
                  <a:schemeClr val="tx2">
                    <a:lumMod val="75000"/>
                  </a:schemeClr>
                </a:solidFill>
                <a:ea typeface="微软雅黑" panose="020B0503020204020204" pitchFamily="34" charset="-122"/>
                <a:cs typeface="+mn-ea"/>
                <a:sym typeface="Arial" panose="020B0604020202020204" pitchFamily="34" charset="0"/>
              </a:rPr>
              <a:t>Total score</a:t>
            </a:r>
            <a:endParaRPr lang="en-AU" altLang="zh-CN" sz="3200" dirty="0">
              <a:solidFill>
                <a:schemeClr val="tx2">
                  <a:lumMod val="75000"/>
                </a:schemeClr>
              </a:solidFill>
              <a:ea typeface="微软雅黑" panose="020B0503020204020204" pitchFamily="34" charset="-122"/>
              <a:cs typeface="+mn-ea"/>
              <a:sym typeface="Arial" panose="020B0604020202020204" pitchFamily="34" charset="0"/>
            </a:endParaRPr>
          </a:p>
        </p:txBody>
      </p:sp>
      <p:sp>
        <p:nvSpPr>
          <p:cNvPr id="43" name="TextBox 20"/>
          <p:cNvSpPr txBox="1"/>
          <p:nvPr/>
        </p:nvSpPr>
        <p:spPr>
          <a:xfrm>
            <a:off x="1150620" y="2339975"/>
            <a:ext cx="2887345" cy="1568450"/>
          </a:xfrm>
          <a:prstGeom prst="rect">
            <a:avLst/>
          </a:prstGeom>
          <a:noFill/>
        </p:spPr>
        <p:txBody>
          <a:bodyPr wrap="square" rtlCol="0">
            <a:spAutoFit/>
          </a:bodyPr>
          <a:lstStyle>
            <a:defPPr>
              <a:defRPr lang="zh-CN"/>
            </a:defPPr>
            <a:lvl1pPr defTabSz="1219200">
              <a:lnSpc>
                <a:spcPct val="150000"/>
              </a:lnSpc>
              <a:spcBef>
                <a:spcPct val="20000"/>
              </a:spcBef>
              <a:defRPr sz="1000">
                <a:solidFill>
                  <a:schemeClr val="bg1">
                    <a:lumMod val="50000"/>
                  </a:schemeClr>
                </a:solidFill>
                <a:cs typeface="+mn-ea"/>
              </a:defRPr>
            </a:lvl1pPr>
          </a:lstStyle>
          <a:p>
            <a:r>
              <a:rPr lang="zh-CN" altLang="en-US" sz="1600" dirty="0">
                <a:latin typeface="Arial" panose="020B0604020202020204" pitchFamily="34" charset="0"/>
                <a:ea typeface="微软雅黑" panose="020B0503020204020204" pitchFamily="34" charset="-122"/>
                <a:sym typeface="Arial" panose="020B0604020202020204" pitchFamily="34" charset="0"/>
              </a:rPr>
              <a:t>The total score of the rankings is a sum of the quantity, quality, and business environment</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44" name="Text Placeholder 33"/>
          <p:cNvSpPr txBox="1"/>
          <p:nvPr/>
        </p:nvSpPr>
        <p:spPr>
          <a:xfrm>
            <a:off x="7805420" y="4074160"/>
            <a:ext cx="3721100" cy="583565"/>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en-US" altLang="zh-CN" sz="3200" dirty="0">
                <a:solidFill>
                  <a:schemeClr val="tx2">
                    <a:lumMod val="75000"/>
                  </a:schemeClr>
                </a:solidFill>
                <a:ea typeface="微软雅黑" panose="020B0503020204020204" pitchFamily="34" charset="-122"/>
                <a:cs typeface="+mn-ea"/>
                <a:sym typeface="Arial" panose="020B0604020202020204" pitchFamily="34" charset="0"/>
              </a:rPr>
              <a:t>Bussiness score</a:t>
            </a:r>
            <a:endParaRPr lang="en-US" altLang="zh-CN" sz="3200" dirty="0">
              <a:solidFill>
                <a:schemeClr val="tx2">
                  <a:lumMod val="75000"/>
                </a:schemeClr>
              </a:solidFill>
              <a:ea typeface="微软雅黑" panose="020B0503020204020204" pitchFamily="34" charset="-122"/>
              <a:cs typeface="+mn-ea"/>
              <a:sym typeface="Arial" panose="020B0604020202020204" pitchFamily="34" charset="0"/>
            </a:endParaRPr>
          </a:p>
        </p:txBody>
      </p:sp>
      <p:sp>
        <p:nvSpPr>
          <p:cNvPr id="45" name="TextBox 20"/>
          <p:cNvSpPr txBox="1"/>
          <p:nvPr/>
        </p:nvSpPr>
        <p:spPr>
          <a:xfrm>
            <a:off x="7805298" y="4620567"/>
            <a:ext cx="2687751" cy="1198880"/>
          </a:xfrm>
          <a:prstGeom prst="rect">
            <a:avLst/>
          </a:prstGeom>
          <a:noFill/>
        </p:spPr>
        <p:txBody>
          <a:bodyPr wrap="square" rtlCol="0">
            <a:spAutoFit/>
          </a:bodyPr>
          <a:lstStyle>
            <a:defPPr>
              <a:defRPr lang="zh-CN"/>
            </a:defPPr>
            <a:lvl1pPr defTabSz="1219200">
              <a:lnSpc>
                <a:spcPct val="150000"/>
              </a:lnSpc>
              <a:spcBef>
                <a:spcPct val="20000"/>
              </a:spcBef>
              <a:defRPr sz="1000">
                <a:solidFill>
                  <a:schemeClr val="bg1">
                    <a:lumMod val="50000"/>
                  </a:schemeClr>
                </a:solidFill>
                <a:cs typeface="+mn-ea"/>
              </a:defRPr>
            </a:lvl1pPr>
          </a:lstStyle>
          <a:p>
            <a:r>
              <a:rPr lang="en-US" altLang="zh-CN" sz="1600" dirty="0">
                <a:latin typeface="Arial" panose="020B0604020202020204" pitchFamily="34" charset="0"/>
                <a:ea typeface="微软雅黑" panose="020B0503020204020204" pitchFamily="34" charset="-122"/>
                <a:sym typeface="Arial" panose="020B0604020202020204" pitchFamily="34" charset="0"/>
              </a:rPr>
              <a:t> a mix of business and economic indicators at the national level</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flipV="1">
            <a:off x="2575560" y="632460"/>
            <a:ext cx="7620635" cy="92710"/>
            <a:chOff x="4615664" y="960506"/>
            <a:chExt cx="9102718" cy="0"/>
          </a:xfrm>
        </p:grpSpPr>
        <p:cxnSp>
          <p:nvCxnSpPr>
            <p:cNvPr id="32" name="321"/>
            <p:cNvCxnSpPr/>
            <p:nvPr/>
          </p:nvCxnSpPr>
          <p:spPr bwMode="auto">
            <a:xfrm flipH="1">
              <a:off x="4615664" y="960506"/>
              <a:ext cx="1314679" cy="0"/>
            </a:xfrm>
            <a:prstGeom prst="line">
              <a:avLst/>
            </a:prstGeom>
            <a:ln>
              <a:solidFill>
                <a:srgbClr val="22004A"/>
              </a:solidFill>
            </a:ln>
          </p:spPr>
          <p:style>
            <a:lnRef idx="1">
              <a:schemeClr val="accent1"/>
            </a:lnRef>
            <a:fillRef idx="0">
              <a:schemeClr val="accent1"/>
            </a:fillRef>
            <a:effectRef idx="0">
              <a:schemeClr val="accent1"/>
            </a:effectRef>
            <a:fontRef idx="minor">
              <a:schemeClr val="tx1"/>
            </a:fontRef>
          </p:style>
        </p:cxnSp>
        <p:cxnSp>
          <p:nvCxnSpPr>
            <p:cNvPr id="34" name="3 22"/>
            <p:cNvCxnSpPr/>
            <p:nvPr/>
          </p:nvCxnSpPr>
          <p:spPr bwMode="auto">
            <a:xfrm flipH="1">
              <a:off x="12403703" y="960506"/>
              <a:ext cx="1314679" cy="0"/>
            </a:xfrm>
            <a:prstGeom prst="line">
              <a:avLst/>
            </a:prstGeom>
            <a:ln>
              <a:solidFill>
                <a:srgbClr val="22004A"/>
              </a:solidFill>
            </a:ln>
          </p:spPr>
          <p:style>
            <a:lnRef idx="1">
              <a:schemeClr val="accent1"/>
            </a:lnRef>
            <a:fillRef idx="0">
              <a:schemeClr val="accent1"/>
            </a:fillRef>
            <a:effectRef idx="0">
              <a:schemeClr val="accent1"/>
            </a:effectRef>
            <a:fontRef idx="minor">
              <a:schemeClr val="tx1"/>
            </a:fontRef>
          </p:style>
        </p:cxnSp>
      </p:grpSp>
      <p:sp>
        <p:nvSpPr>
          <p:cNvPr id="36" name="文本框 35"/>
          <p:cNvSpPr txBox="1"/>
          <p:nvPr/>
        </p:nvSpPr>
        <p:spPr>
          <a:xfrm>
            <a:off x="3296920" y="433070"/>
            <a:ext cx="620014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3200" b="1" dirty="0">
                <a:solidFill>
                  <a:srgbClr val="2F414B"/>
                </a:solidFill>
                <a:latin typeface="Arial" panose="020B0604020202020204" pitchFamily="34" charset="0"/>
                <a:cs typeface="+mn-ea"/>
                <a:sym typeface="Arial" panose="020B0604020202020204" pitchFamily="34" charset="0"/>
              </a:rPr>
              <a:t>Four Measurable Factors</a:t>
            </a:r>
            <a:endParaRPr lang="zh-CN" altLang="en-US" sz="3200" b="1" dirty="0">
              <a:solidFill>
                <a:srgbClr val="2F414B"/>
              </a:solidFill>
              <a:latin typeface="Arial" panose="020B0604020202020204" pitchFamily="34" charset="0"/>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2141855" y="518160"/>
            <a:ext cx="8305800" cy="92710"/>
            <a:chOff x="4615664" y="960506"/>
            <a:chExt cx="9102718" cy="0"/>
          </a:xfrm>
        </p:grpSpPr>
        <p:cxnSp>
          <p:nvCxnSpPr>
            <p:cNvPr id="44" name="321"/>
            <p:cNvCxnSpPr/>
            <p:nvPr/>
          </p:nvCxnSpPr>
          <p:spPr bwMode="auto">
            <a:xfrm flipH="1">
              <a:off x="4615664" y="960506"/>
              <a:ext cx="1314679" cy="0"/>
            </a:xfrm>
            <a:prstGeom prst="line">
              <a:avLst/>
            </a:prstGeom>
            <a:ln>
              <a:solidFill>
                <a:srgbClr val="22004A"/>
              </a:solidFill>
            </a:ln>
          </p:spPr>
          <p:style>
            <a:lnRef idx="1">
              <a:schemeClr val="accent1"/>
            </a:lnRef>
            <a:fillRef idx="0">
              <a:schemeClr val="accent1"/>
            </a:fillRef>
            <a:effectRef idx="0">
              <a:schemeClr val="accent1"/>
            </a:effectRef>
            <a:fontRef idx="minor">
              <a:schemeClr val="tx1"/>
            </a:fontRef>
          </p:style>
        </p:cxnSp>
        <p:cxnSp>
          <p:nvCxnSpPr>
            <p:cNvPr id="45" name="3 22"/>
            <p:cNvCxnSpPr/>
            <p:nvPr/>
          </p:nvCxnSpPr>
          <p:spPr bwMode="auto">
            <a:xfrm flipH="1">
              <a:off x="12403703" y="960506"/>
              <a:ext cx="1314679" cy="0"/>
            </a:xfrm>
            <a:prstGeom prst="line">
              <a:avLst/>
            </a:prstGeom>
            <a:ln>
              <a:solidFill>
                <a:srgbClr val="22004A"/>
              </a:solidFill>
            </a:ln>
          </p:spPr>
          <p:style>
            <a:lnRef idx="1">
              <a:schemeClr val="accent1"/>
            </a:lnRef>
            <a:fillRef idx="0">
              <a:schemeClr val="accent1"/>
            </a:fillRef>
            <a:effectRef idx="0">
              <a:schemeClr val="accent1"/>
            </a:effectRef>
            <a:fontRef idx="minor">
              <a:schemeClr val="tx1"/>
            </a:fontRef>
          </p:style>
        </p:cxnSp>
      </p:grpSp>
      <p:sp>
        <p:nvSpPr>
          <p:cNvPr id="49" name="文本框 48"/>
          <p:cNvSpPr txBox="1"/>
          <p:nvPr/>
        </p:nvSpPr>
        <p:spPr>
          <a:xfrm>
            <a:off x="3573145" y="201295"/>
            <a:ext cx="567563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3200" b="1" dirty="0">
                <a:solidFill>
                  <a:srgbClr val="2F414B"/>
                </a:solidFill>
                <a:latin typeface="Arial" panose="020B0604020202020204" pitchFamily="34" charset="0"/>
                <a:cs typeface="+mn-ea"/>
                <a:sym typeface="Arial" panose="020B0604020202020204" pitchFamily="34" charset="0"/>
              </a:rPr>
              <a:t>B</a:t>
            </a:r>
            <a:r>
              <a:rPr lang="zh-CN" altLang="en-US" sz="3200" b="1" dirty="0">
                <a:solidFill>
                  <a:srgbClr val="2F414B"/>
                </a:solidFill>
                <a:latin typeface="Arial" panose="020B0604020202020204" pitchFamily="34" charset="0"/>
                <a:cs typeface="+mn-ea"/>
                <a:sym typeface="Arial" panose="020B0604020202020204" pitchFamily="34" charset="0"/>
              </a:rPr>
              <a:t>est </a:t>
            </a:r>
            <a:r>
              <a:rPr lang="en-US" altLang="zh-CN" sz="3200" b="1" dirty="0">
                <a:solidFill>
                  <a:srgbClr val="2F414B"/>
                </a:solidFill>
                <a:latin typeface="Arial" panose="020B0604020202020204" pitchFamily="34" charset="0"/>
                <a:cs typeface="+mn-ea"/>
                <a:sym typeface="Arial" panose="020B0604020202020204" pitchFamily="34" charset="0"/>
              </a:rPr>
              <a:t>C</a:t>
            </a:r>
            <a:r>
              <a:rPr lang="zh-CN" altLang="en-US" sz="3200" b="1" dirty="0">
                <a:solidFill>
                  <a:srgbClr val="2F414B"/>
                </a:solidFill>
                <a:latin typeface="Arial" panose="020B0604020202020204" pitchFamily="34" charset="0"/>
                <a:cs typeface="+mn-ea"/>
                <a:sym typeface="Arial" panose="020B0604020202020204" pitchFamily="34" charset="0"/>
              </a:rPr>
              <a:t>ountr</a:t>
            </a:r>
            <a:r>
              <a:rPr lang="en-US" altLang="zh-CN" sz="3200" b="1" dirty="0">
                <a:solidFill>
                  <a:srgbClr val="2F414B"/>
                </a:solidFill>
                <a:latin typeface="Arial" panose="020B0604020202020204" pitchFamily="34" charset="0"/>
                <a:cs typeface="+mn-ea"/>
                <a:sym typeface="Arial" panose="020B0604020202020204" pitchFamily="34" charset="0"/>
              </a:rPr>
              <a:t>ies</a:t>
            </a:r>
            <a:r>
              <a:rPr lang="zh-CN" altLang="en-US" sz="3200" b="1" dirty="0">
                <a:solidFill>
                  <a:srgbClr val="2F414B"/>
                </a:solidFill>
                <a:latin typeface="Arial" panose="020B0604020202020204" pitchFamily="34" charset="0"/>
                <a:cs typeface="+mn-ea"/>
                <a:sym typeface="Arial" panose="020B0604020202020204" pitchFamily="34" charset="0"/>
              </a:rPr>
              <a:t> for </a:t>
            </a:r>
            <a:r>
              <a:rPr lang="en-US" altLang="zh-CN" sz="3200" b="1" dirty="0">
                <a:solidFill>
                  <a:srgbClr val="2F414B"/>
                </a:solidFill>
                <a:latin typeface="Arial" panose="020B0604020202020204" pitchFamily="34" charset="0"/>
                <a:cs typeface="+mn-ea"/>
                <a:sym typeface="Arial" panose="020B0604020202020204" pitchFamily="34" charset="0"/>
              </a:rPr>
              <a:t>S</a:t>
            </a:r>
            <a:r>
              <a:rPr lang="en-US" altLang="zh-CN" sz="3200" b="1" dirty="0">
                <a:solidFill>
                  <a:srgbClr val="2F414B"/>
                </a:solidFill>
                <a:latin typeface="Arial" panose="020B0604020202020204" pitchFamily="34" charset="0"/>
                <a:cs typeface="+mn-ea"/>
                <a:sym typeface="Arial" panose="020B0604020202020204" pitchFamily="34" charset="0"/>
              </a:rPr>
              <a:t>tartups</a:t>
            </a:r>
            <a:endParaRPr lang="en-US" altLang="zh-CN" sz="3200" b="1" dirty="0">
              <a:solidFill>
                <a:srgbClr val="2F414B"/>
              </a:solidFill>
              <a:latin typeface="Arial" panose="020B0604020202020204" pitchFamily="34" charset="0"/>
              <a:cs typeface="+mn-ea"/>
              <a:sym typeface="Arial" panose="020B0604020202020204" pitchFamily="34" charset="0"/>
            </a:endParaRPr>
          </a:p>
        </p:txBody>
      </p:sp>
      <p:sp>
        <p:nvSpPr>
          <p:cNvPr id="36" name="文本框 35"/>
          <p:cNvSpPr txBox="1"/>
          <p:nvPr/>
        </p:nvSpPr>
        <p:spPr>
          <a:xfrm>
            <a:off x="-203200" y="784860"/>
            <a:ext cx="8147685" cy="521970"/>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2800" b="1" dirty="0">
                <a:solidFill>
                  <a:srgbClr val="2F414B"/>
                </a:solidFill>
                <a:latin typeface="Arial" panose="020B0604020202020204" pitchFamily="34" charset="0"/>
                <a:cs typeface="+mn-ea"/>
                <a:sym typeface="Arial" panose="020B0604020202020204" pitchFamily="34" charset="0"/>
              </a:rPr>
              <a:t>What is the best countr</a:t>
            </a:r>
            <a:r>
              <a:rPr lang="en-US" altLang="zh-CN" sz="2800" b="1" dirty="0">
                <a:solidFill>
                  <a:srgbClr val="2F414B"/>
                </a:solidFill>
                <a:latin typeface="Arial" panose="020B0604020202020204" pitchFamily="34" charset="0"/>
                <a:cs typeface="+mn-ea"/>
                <a:sym typeface="Arial" panose="020B0604020202020204" pitchFamily="34" charset="0"/>
              </a:rPr>
              <a:t>ies</a:t>
            </a:r>
            <a:r>
              <a:rPr lang="zh-CN" altLang="en-US" sz="2800" b="1" dirty="0">
                <a:solidFill>
                  <a:srgbClr val="2F414B"/>
                </a:solidFill>
                <a:latin typeface="Arial" panose="020B0604020202020204" pitchFamily="34" charset="0"/>
                <a:cs typeface="+mn-ea"/>
                <a:sym typeface="Arial" panose="020B0604020202020204" pitchFamily="34" charset="0"/>
              </a:rPr>
              <a:t> for </a:t>
            </a:r>
            <a:r>
              <a:rPr lang="en-US" altLang="zh-CN" sz="2800" b="1" dirty="0">
                <a:solidFill>
                  <a:srgbClr val="2F414B"/>
                </a:solidFill>
                <a:latin typeface="Arial" panose="020B0604020202020204" pitchFamily="34" charset="0"/>
                <a:cs typeface="+mn-ea"/>
                <a:sym typeface="Arial" panose="020B0604020202020204" pitchFamily="34" charset="0"/>
              </a:rPr>
              <a:t>startups?</a:t>
            </a:r>
            <a:endParaRPr lang="en-US" altLang="zh-CN" sz="2800" b="1" dirty="0">
              <a:solidFill>
                <a:srgbClr val="2F414B"/>
              </a:solidFill>
              <a:latin typeface="Arial" panose="020B0604020202020204" pitchFamily="34" charset="0"/>
              <a:cs typeface="+mn-ea"/>
              <a:sym typeface="Arial" panose="020B0604020202020204" pitchFamily="34" charset="0"/>
            </a:endParaRPr>
          </a:p>
        </p:txBody>
      </p:sp>
      <p:sp>
        <p:nvSpPr>
          <p:cNvPr id="2" name="文本框 1"/>
          <p:cNvSpPr txBox="1"/>
          <p:nvPr/>
        </p:nvSpPr>
        <p:spPr>
          <a:xfrm>
            <a:off x="-86360" y="1423670"/>
            <a:ext cx="5680710" cy="398780"/>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000" b="1" dirty="0">
                <a:solidFill>
                  <a:srgbClr val="2F414B"/>
                </a:solidFill>
                <a:latin typeface="Arial" panose="020B0604020202020204" pitchFamily="34" charset="0"/>
                <a:cs typeface="+mn-ea"/>
                <a:sym typeface="Arial" panose="020B0604020202020204" pitchFamily="34" charset="0"/>
              </a:rPr>
              <a:t>Analyze by the number of best cities</a:t>
            </a:r>
            <a:endParaRPr lang="en-US" altLang="zh-CN" sz="2000" b="1" dirty="0">
              <a:solidFill>
                <a:srgbClr val="2F414B"/>
              </a:solidFill>
              <a:latin typeface="Arial" panose="020B0604020202020204" pitchFamily="34" charset="0"/>
              <a:cs typeface="+mn-ea"/>
              <a:sym typeface="Arial" panose="020B0604020202020204" pitchFamily="34" charset="0"/>
            </a:endParaRPr>
          </a:p>
        </p:txBody>
      </p:sp>
      <p:pic>
        <p:nvPicPr>
          <p:cNvPr id="3" name="图片 2"/>
          <p:cNvPicPr>
            <a:picLocks noChangeAspect="1"/>
          </p:cNvPicPr>
          <p:nvPr/>
        </p:nvPicPr>
        <p:blipFill>
          <a:blip r:embed="rId1"/>
          <a:stretch>
            <a:fillRect/>
          </a:stretch>
        </p:blipFill>
        <p:spPr>
          <a:xfrm>
            <a:off x="503555" y="2792095"/>
            <a:ext cx="5370830" cy="3311525"/>
          </a:xfrm>
          <a:prstGeom prst="rect">
            <a:avLst/>
          </a:prstGeom>
        </p:spPr>
      </p:pic>
      <p:sp>
        <p:nvSpPr>
          <p:cNvPr id="8" name="矩形 7"/>
          <p:cNvSpPr/>
          <p:nvPr/>
        </p:nvSpPr>
        <p:spPr>
          <a:xfrm>
            <a:off x="451432" y="1822633"/>
            <a:ext cx="5474779" cy="922020"/>
          </a:xfrm>
          <a:prstGeom prst="rect">
            <a:avLst/>
          </a:prstGeom>
          <a:noFill/>
        </p:spPr>
        <p:txBody>
          <a:bodyPr wrap="square" rtlCol="0">
            <a:spAutoFit/>
          </a:bodyPr>
          <a:p>
            <a:pPr defTabSz="1219200">
              <a:lnSpc>
                <a:spcPct val="150000"/>
              </a:lnSpc>
              <a:spcBef>
                <a:spcPct val="20000"/>
              </a:spcBef>
            </a:pPr>
            <a:r>
              <a:rPr lang="en-US" altLang="zh-CN" b="1"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The United States has a significant quantitative advantage over the best cities. </a:t>
            </a:r>
            <a:endParaRPr lang="en-US" altLang="zh-CN" b="1"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矩形 11"/>
          <p:cNvSpPr/>
          <p:nvPr/>
        </p:nvSpPr>
        <p:spPr>
          <a:xfrm>
            <a:off x="6243267" y="1822633"/>
            <a:ext cx="5474779" cy="922020"/>
          </a:xfrm>
          <a:prstGeom prst="rect">
            <a:avLst/>
          </a:prstGeom>
          <a:noFill/>
        </p:spPr>
        <p:txBody>
          <a:bodyPr wrap="square" rtlCol="0">
            <a:spAutoFit/>
          </a:bodyPr>
          <a:lstStyle/>
          <a:p>
            <a:pPr defTabSz="1219200">
              <a:lnSpc>
                <a:spcPct val="150000"/>
              </a:lnSpc>
              <a:spcBef>
                <a:spcPct val="20000"/>
              </a:spcBef>
            </a:pPr>
            <a:r>
              <a:rPr lang="en-US" altLang="zh-CN" b="1"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Singapore has a high overall score advantage over other countries </a:t>
            </a:r>
            <a:endParaRPr lang="en-US" altLang="zh-CN" b="1"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文本框 12"/>
          <p:cNvSpPr txBox="1"/>
          <p:nvPr/>
        </p:nvSpPr>
        <p:spPr>
          <a:xfrm>
            <a:off x="6000750" y="1423670"/>
            <a:ext cx="5680710" cy="398780"/>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000" b="1" dirty="0">
                <a:solidFill>
                  <a:srgbClr val="2F414B"/>
                </a:solidFill>
                <a:latin typeface="Arial" panose="020B0604020202020204" pitchFamily="34" charset="0"/>
                <a:cs typeface="+mn-ea"/>
                <a:sym typeface="Arial" panose="020B0604020202020204" pitchFamily="34" charset="0"/>
              </a:rPr>
              <a:t>Analyze by the average score of the cities</a:t>
            </a:r>
            <a:endParaRPr lang="en-US" altLang="zh-CN" sz="2000" b="1" dirty="0">
              <a:solidFill>
                <a:srgbClr val="2F414B"/>
              </a:solidFill>
              <a:latin typeface="Arial" panose="020B0604020202020204" pitchFamily="34" charset="0"/>
              <a:cs typeface="+mn-ea"/>
              <a:sym typeface="Arial" panose="020B0604020202020204" pitchFamily="34" charset="0"/>
            </a:endParaRPr>
          </a:p>
        </p:txBody>
      </p:sp>
      <p:pic>
        <p:nvPicPr>
          <p:cNvPr id="14" name="图片 13"/>
          <p:cNvPicPr>
            <a:picLocks noChangeAspect="1"/>
          </p:cNvPicPr>
          <p:nvPr/>
        </p:nvPicPr>
        <p:blipFill>
          <a:blip r:embed="rId2"/>
          <a:stretch>
            <a:fillRect/>
          </a:stretch>
        </p:blipFill>
        <p:spPr>
          <a:xfrm>
            <a:off x="6279515" y="2792095"/>
            <a:ext cx="5401945" cy="3311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flipV="1">
            <a:off x="1245870" y="563880"/>
            <a:ext cx="9744075" cy="83185"/>
            <a:chOff x="4615664" y="960506"/>
            <a:chExt cx="9102718" cy="0"/>
          </a:xfrm>
        </p:grpSpPr>
        <p:cxnSp>
          <p:nvCxnSpPr>
            <p:cNvPr id="44" name="321"/>
            <p:cNvCxnSpPr/>
            <p:nvPr/>
          </p:nvCxnSpPr>
          <p:spPr bwMode="auto">
            <a:xfrm flipH="1">
              <a:off x="4615664" y="960506"/>
              <a:ext cx="1314679" cy="0"/>
            </a:xfrm>
            <a:prstGeom prst="line">
              <a:avLst/>
            </a:prstGeom>
            <a:ln>
              <a:solidFill>
                <a:srgbClr val="22004A"/>
              </a:solidFill>
            </a:ln>
          </p:spPr>
          <p:style>
            <a:lnRef idx="1">
              <a:schemeClr val="accent1"/>
            </a:lnRef>
            <a:fillRef idx="0">
              <a:schemeClr val="accent1"/>
            </a:fillRef>
            <a:effectRef idx="0">
              <a:schemeClr val="accent1"/>
            </a:effectRef>
            <a:fontRef idx="minor">
              <a:schemeClr val="tx1"/>
            </a:fontRef>
          </p:style>
        </p:cxnSp>
        <p:cxnSp>
          <p:nvCxnSpPr>
            <p:cNvPr id="45" name="3 22"/>
            <p:cNvCxnSpPr/>
            <p:nvPr/>
          </p:nvCxnSpPr>
          <p:spPr bwMode="auto">
            <a:xfrm flipH="1">
              <a:off x="12403703" y="960506"/>
              <a:ext cx="1314679" cy="0"/>
            </a:xfrm>
            <a:prstGeom prst="line">
              <a:avLst/>
            </a:prstGeom>
            <a:ln>
              <a:solidFill>
                <a:srgbClr val="22004A"/>
              </a:solidFill>
            </a:ln>
          </p:spPr>
          <p:style>
            <a:lnRef idx="1">
              <a:schemeClr val="accent1"/>
            </a:lnRef>
            <a:fillRef idx="0">
              <a:schemeClr val="accent1"/>
            </a:fillRef>
            <a:effectRef idx="0">
              <a:schemeClr val="accent1"/>
            </a:effectRef>
            <a:fontRef idx="minor">
              <a:schemeClr val="tx1"/>
            </a:fontRef>
          </p:style>
        </p:cxnSp>
      </p:grpSp>
      <p:sp>
        <p:nvSpPr>
          <p:cNvPr id="49" name="文本框 48"/>
          <p:cNvSpPr txBox="1"/>
          <p:nvPr/>
        </p:nvSpPr>
        <p:spPr>
          <a:xfrm>
            <a:off x="2888615" y="108585"/>
            <a:ext cx="6693535" cy="107632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3200" b="1" dirty="0">
                <a:solidFill>
                  <a:srgbClr val="2F414B"/>
                </a:solidFill>
                <a:latin typeface="Arial" panose="020B0604020202020204" pitchFamily="34" charset="0"/>
                <a:cs typeface="+mn-ea"/>
                <a:sym typeface="Arial" panose="020B0604020202020204" pitchFamily="34" charset="0"/>
              </a:rPr>
              <a:t>P</a:t>
            </a:r>
            <a:r>
              <a:rPr lang="en-US" altLang="zh-CN" sz="3200" b="1" dirty="0">
                <a:solidFill>
                  <a:srgbClr val="2F414B"/>
                </a:solidFill>
                <a:latin typeface="Arial" panose="020B0604020202020204" pitchFamily="34" charset="0"/>
                <a:cs typeface="+mn-ea"/>
                <a:sym typeface="Arial" panose="020B0604020202020204" pitchFamily="34" charset="0"/>
              </a:rPr>
              <a:t>roportion of Best Cities in the Top 10 Countries</a:t>
            </a:r>
            <a:endParaRPr lang="en-US" altLang="zh-CN" sz="3200" b="1" dirty="0">
              <a:solidFill>
                <a:srgbClr val="2F414B"/>
              </a:solidFill>
              <a:latin typeface="Arial" panose="020B0604020202020204" pitchFamily="34" charset="0"/>
              <a:cs typeface="+mn-ea"/>
              <a:sym typeface="Arial" panose="020B0604020202020204" pitchFamily="34" charset="0"/>
            </a:endParaRPr>
          </a:p>
        </p:txBody>
      </p:sp>
      <p:sp>
        <p:nvSpPr>
          <p:cNvPr id="6" name="文本框 5"/>
          <p:cNvSpPr txBox="1"/>
          <p:nvPr/>
        </p:nvSpPr>
        <p:spPr>
          <a:xfrm>
            <a:off x="-190500" y="1184910"/>
            <a:ext cx="8147685" cy="521970"/>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2800" b="1" dirty="0">
                <a:solidFill>
                  <a:srgbClr val="2F414B"/>
                </a:solidFill>
                <a:latin typeface="Arial" panose="020B0604020202020204" pitchFamily="34" charset="0"/>
                <a:cs typeface="+mn-ea"/>
                <a:sym typeface="Arial" panose="020B0604020202020204" pitchFamily="34" charset="0"/>
              </a:rPr>
              <a:t>What is the best countr</a:t>
            </a:r>
            <a:r>
              <a:rPr lang="en-US" altLang="zh-CN" sz="2800" b="1" dirty="0">
                <a:solidFill>
                  <a:srgbClr val="2F414B"/>
                </a:solidFill>
                <a:latin typeface="Arial" panose="020B0604020202020204" pitchFamily="34" charset="0"/>
                <a:cs typeface="+mn-ea"/>
                <a:sym typeface="Arial" panose="020B0604020202020204" pitchFamily="34" charset="0"/>
              </a:rPr>
              <a:t>ies</a:t>
            </a:r>
            <a:r>
              <a:rPr lang="zh-CN" altLang="en-US" sz="2800" b="1" dirty="0">
                <a:solidFill>
                  <a:srgbClr val="2F414B"/>
                </a:solidFill>
                <a:latin typeface="Arial" panose="020B0604020202020204" pitchFamily="34" charset="0"/>
                <a:cs typeface="+mn-ea"/>
                <a:sym typeface="Arial" panose="020B0604020202020204" pitchFamily="34" charset="0"/>
              </a:rPr>
              <a:t> for </a:t>
            </a:r>
            <a:r>
              <a:rPr lang="en-US" altLang="zh-CN" sz="2800" b="1" dirty="0">
                <a:solidFill>
                  <a:srgbClr val="2F414B"/>
                </a:solidFill>
                <a:latin typeface="Arial" panose="020B0604020202020204" pitchFamily="34" charset="0"/>
                <a:cs typeface="+mn-ea"/>
                <a:sym typeface="Arial" panose="020B0604020202020204" pitchFamily="34" charset="0"/>
              </a:rPr>
              <a:t>startups?</a:t>
            </a:r>
            <a:endParaRPr lang="en-US" altLang="zh-CN" sz="2800" b="1" dirty="0">
              <a:solidFill>
                <a:srgbClr val="2F414B"/>
              </a:solidFill>
              <a:latin typeface="Arial" panose="020B0604020202020204" pitchFamily="34" charset="0"/>
              <a:cs typeface="+mn-ea"/>
              <a:sym typeface="Arial" panose="020B0604020202020204" pitchFamily="34" charset="0"/>
            </a:endParaRPr>
          </a:p>
        </p:txBody>
      </p:sp>
      <p:sp>
        <p:nvSpPr>
          <p:cNvPr id="8" name="文本框 7"/>
          <p:cNvSpPr txBox="1"/>
          <p:nvPr/>
        </p:nvSpPr>
        <p:spPr>
          <a:xfrm>
            <a:off x="494030" y="1746250"/>
            <a:ext cx="6182995" cy="70675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gn="l">
              <a:lnSpc>
                <a:spcPct val="100000"/>
              </a:lnSpc>
              <a:defRPr/>
            </a:pPr>
            <a:r>
              <a:rPr lang="en-US" altLang="zh-CN" sz="2000" b="1" dirty="0">
                <a:solidFill>
                  <a:srgbClr val="2F414B"/>
                </a:solidFill>
                <a:latin typeface="Arial" panose="020B0604020202020204" pitchFamily="34" charset="0"/>
                <a:cs typeface="+mn-ea"/>
                <a:sym typeface="Arial" panose="020B0604020202020204" pitchFamily="34" charset="0"/>
              </a:rPr>
              <a:t>Based on this situation, we created an interactive table to see why this is the case.</a:t>
            </a:r>
            <a:endParaRPr lang="en-US" altLang="zh-CN" sz="2000" b="1" dirty="0">
              <a:solidFill>
                <a:srgbClr val="2F414B"/>
              </a:solidFill>
              <a:latin typeface="Arial" panose="020B0604020202020204" pitchFamily="34" charset="0"/>
              <a:cs typeface="+mn-ea"/>
              <a:sym typeface="Arial" panose="020B0604020202020204" pitchFamily="34" charset="0"/>
            </a:endParaRPr>
          </a:p>
        </p:txBody>
      </p:sp>
      <p:pic>
        <p:nvPicPr>
          <p:cNvPr id="9" name="图片 8"/>
          <p:cNvPicPr>
            <a:picLocks noChangeAspect="1"/>
          </p:cNvPicPr>
          <p:nvPr/>
        </p:nvPicPr>
        <p:blipFill>
          <a:blip r:embed="rId1"/>
          <a:stretch>
            <a:fillRect/>
          </a:stretch>
        </p:blipFill>
        <p:spPr>
          <a:xfrm>
            <a:off x="494030" y="2687955"/>
            <a:ext cx="6115050" cy="3714750"/>
          </a:xfrm>
          <a:prstGeom prst="rect">
            <a:avLst/>
          </a:prstGeom>
        </p:spPr>
      </p:pic>
      <p:sp>
        <p:nvSpPr>
          <p:cNvPr id="10" name="文本框 9"/>
          <p:cNvSpPr txBox="1"/>
          <p:nvPr/>
        </p:nvSpPr>
        <p:spPr>
          <a:xfrm>
            <a:off x="7915910" y="1246505"/>
            <a:ext cx="3851275" cy="2061210"/>
          </a:xfrm>
          <a:prstGeom prst="rect">
            <a:avLst/>
          </a:prstGeom>
          <a:noFill/>
          <a:ln w="12700" cmpd="sng">
            <a:solidFill>
              <a:schemeClr val="accent1">
                <a:shade val="50000"/>
              </a:schemeClr>
            </a:solidFill>
            <a:prstDash val="sysDot"/>
          </a:ln>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gn="l">
              <a:lnSpc>
                <a:spcPct val="100000"/>
              </a:lnSpc>
              <a:defRPr/>
            </a:pPr>
            <a:r>
              <a:rPr lang="en-US" altLang="zh-CN" sz="1600" b="1" dirty="0">
                <a:solidFill>
                  <a:srgbClr val="2F414B"/>
                </a:solidFill>
                <a:latin typeface="Arial" panose="020B0604020202020204" pitchFamily="34" charset="0"/>
                <a:cs typeface="+mn-ea"/>
                <a:sym typeface="Arial" panose="020B0604020202020204" pitchFamily="34" charset="0"/>
              </a:rPr>
              <a:t>By using the pie chart for the top ten countries, we found that there are many cities with high scores in the United States, but because we averaged the 1000 best cities, this advantage was weakened by the number advantage of the United States</a:t>
            </a:r>
            <a:endParaRPr lang="en-US" altLang="zh-CN" sz="1600" b="1" dirty="0">
              <a:solidFill>
                <a:srgbClr val="2F414B"/>
              </a:solidFill>
              <a:latin typeface="Arial" panose="020B0604020202020204" pitchFamily="34" charset="0"/>
              <a:cs typeface="+mn-ea"/>
              <a:sym typeface="Arial" panose="020B0604020202020204" pitchFamily="34" charset="0"/>
            </a:endParaRPr>
          </a:p>
        </p:txBody>
      </p:sp>
      <p:pic>
        <p:nvPicPr>
          <p:cNvPr id="11" name="图片 10"/>
          <p:cNvPicPr>
            <a:picLocks noChangeAspect="1"/>
          </p:cNvPicPr>
          <p:nvPr/>
        </p:nvPicPr>
        <p:blipFill>
          <a:blip r:embed="rId2"/>
          <a:stretch>
            <a:fillRect/>
          </a:stretch>
        </p:blipFill>
        <p:spPr>
          <a:xfrm>
            <a:off x="6866890" y="3635375"/>
            <a:ext cx="5059680" cy="2644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rot="10800000" flipV="1">
            <a:off x="1606550" y="583565"/>
            <a:ext cx="9509760" cy="446405"/>
            <a:chOff x="4615664" y="960506"/>
            <a:chExt cx="9102718" cy="0"/>
          </a:xfrm>
        </p:grpSpPr>
        <p:cxnSp>
          <p:nvCxnSpPr>
            <p:cNvPr id="44" name="321"/>
            <p:cNvCxnSpPr/>
            <p:nvPr/>
          </p:nvCxnSpPr>
          <p:spPr bwMode="auto">
            <a:xfrm flipH="1">
              <a:off x="4615664" y="960506"/>
              <a:ext cx="1314679" cy="0"/>
            </a:xfrm>
            <a:prstGeom prst="line">
              <a:avLst/>
            </a:prstGeom>
            <a:ln>
              <a:solidFill>
                <a:srgbClr val="22004A"/>
              </a:solidFill>
            </a:ln>
          </p:spPr>
          <p:style>
            <a:lnRef idx="1">
              <a:schemeClr val="accent1"/>
            </a:lnRef>
            <a:fillRef idx="0">
              <a:schemeClr val="accent1"/>
            </a:fillRef>
            <a:effectRef idx="0">
              <a:schemeClr val="accent1"/>
            </a:effectRef>
            <a:fontRef idx="minor">
              <a:schemeClr val="tx1"/>
            </a:fontRef>
          </p:style>
        </p:cxnSp>
        <p:cxnSp>
          <p:nvCxnSpPr>
            <p:cNvPr id="45" name="3 22"/>
            <p:cNvCxnSpPr/>
            <p:nvPr/>
          </p:nvCxnSpPr>
          <p:spPr bwMode="auto">
            <a:xfrm flipH="1">
              <a:off x="12403703" y="960506"/>
              <a:ext cx="1314679" cy="0"/>
            </a:xfrm>
            <a:prstGeom prst="line">
              <a:avLst/>
            </a:prstGeom>
            <a:ln>
              <a:solidFill>
                <a:srgbClr val="22004A"/>
              </a:solidFill>
            </a:ln>
          </p:spPr>
          <p:style>
            <a:lnRef idx="1">
              <a:schemeClr val="accent1"/>
            </a:lnRef>
            <a:fillRef idx="0">
              <a:schemeClr val="accent1"/>
            </a:fillRef>
            <a:effectRef idx="0">
              <a:schemeClr val="accent1"/>
            </a:effectRef>
            <a:fontRef idx="minor">
              <a:schemeClr val="tx1"/>
            </a:fontRef>
          </p:style>
        </p:cxnSp>
      </p:grpSp>
      <p:sp>
        <p:nvSpPr>
          <p:cNvPr id="49" name="文本框 48"/>
          <p:cNvSpPr txBox="1"/>
          <p:nvPr/>
        </p:nvSpPr>
        <p:spPr>
          <a:xfrm>
            <a:off x="3263265" y="291465"/>
            <a:ext cx="6082665"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3200" b="1" dirty="0">
                <a:solidFill>
                  <a:srgbClr val="2F414B"/>
                </a:solidFill>
                <a:latin typeface="Arial" panose="020B0604020202020204" pitchFamily="34" charset="0"/>
                <a:cs typeface="+mn-ea"/>
                <a:sym typeface="Arial" panose="020B0604020202020204" pitchFamily="34" charset="0"/>
              </a:rPr>
              <a:t>The Impact of Different Scores</a:t>
            </a:r>
            <a:endParaRPr lang="en-US" altLang="zh-CN" sz="3200" b="1" dirty="0">
              <a:solidFill>
                <a:srgbClr val="2F414B"/>
              </a:solidFill>
              <a:latin typeface="Arial" panose="020B0604020202020204" pitchFamily="34" charset="0"/>
              <a:cs typeface="+mn-ea"/>
              <a:sym typeface="Arial" panose="020B0604020202020204" pitchFamily="34" charset="0"/>
            </a:endParaRPr>
          </a:p>
        </p:txBody>
      </p:sp>
      <p:sp>
        <p:nvSpPr>
          <p:cNvPr id="36" name="文本框 35"/>
          <p:cNvSpPr txBox="1"/>
          <p:nvPr/>
        </p:nvSpPr>
        <p:spPr>
          <a:xfrm>
            <a:off x="401320" y="901700"/>
            <a:ext cx="8147685" cy="521970"/>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800" b="1" dirty="0">
                <a:solidFill>
                  <a:srgbClr val="2F414B"/>
                </a:solidFill>
                <a:latin typeface="Arial" panose="020B0604020202020204" pitchFamily="34" charset="0"/>
                <a:cs typeface="+mn-ea"/>
                <a:sym typeface="Arial" panose="020B0604020202020204" pitchFamily="34" charset="0"/>
              </a:rPr>
              <a:t>What has greater impact on the best city score</a:t>
            </a:r>
            <a:endParaRPr lang="en-US" altLang="zh-CN" sz="2800" b="1" dirty="0">
              <a:solidFill>
                <a:srgbClr val="2F414B"/>
              </a:solidFill>
              <a:latin typeface="Arial" panose="020B0604020202020204" pitchFamily="34" charset="0"/>
              <a:cs typeface="+mn-ea"/>
              <a:sym typeface="Arial" panose="020B0604020202020204" pitchFamily="34" charset="0"/>
            </a:endParaRPr>
          </a:p>
        </p:txBody>
      </p:sp>
      <p:sp>
        <p:nvSpPr>
          <p:cNvPr id="8" name="矩形 7"/>
          <p:cNvSpPr/>
          <p:nvPr/>
        </p:nvSpPr>
        <p:spPr>
          <a:xfrm>
            <a:off x="873125" y="1734185"/>
            <a:ext cx="10429240" cy="506730"/>
          </a:xfrm>
          <a:prstGeom prst="rect">
            <a:avLst/>
          </a:prstGeom>
          <a:noFill/>
        </p:spPr>
        <p:txBody>
          <a:bodyPr wrap="square" rtlCol="0">
            <a:spAutoFit/>
          </a:bodyPr>
          <a:p>
            <a:pPr defTabSz="1219200">
              <a:lnSpc>
                <a:spcPct val="150000"/>
              </a:lnSpc>
              <a:spcBef>
                <a:spcPct val="20000"/>
              </a:spcBef>
            </a:pPr>
            <a:r>
              <a:rPr lang="en-US" altLang="zh-CN" b="1"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Obviously, the quality score, that is, the environmental score, plays a very important role. </a:t>
            </a:r>
            <a:endParaRPr lang="en-US" altLang="zh-CN" b="1"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文本框 12"/>
          <p:cNvSpPr txBox="1"/>
          <p:nvPr/>
        </p:nvSpPr>
        <p:spPr>
          <a:xfrm>
            <a:off x="6139815" y="1423670"/>
            <a:ext cx="5680710" cy="398780"/>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000" b="1" dirty="0">
                <a:solidFill>
                  <a:srgbClr val="2F414B"/>
                </a:solidFill>
                <a:latin typeface="Arial" panose="020B0604020202020204" pitchFamily="34" charset="0"/>
                <a:cs typeface="+mn-ea"/>
                <a:sym typeface="Arial" panose="020B0604020202020204" pitchFamily="34" charset="0"/>
              </a:rPr>
              <a:t>Analyze the relationship </a:t>
            </a:r>
            <a:r>
              <a:rPr lang="en-US" altLang="zh-CN" sz="2000" b="1" dirty="0">
                <a:solidFill>
                  <a:srgbClr val="2F414B"/>
                </a:solidFill>
                <a:latin typeface="Arial" panose="020B0604020202020204" pitchFamily="34" charset="0"/>
                <a:cs typeface="+mn-ea"/>
                <a:sym typeface="Arial" panose="020B0604020202020204" pitchFamily="34" charset="0"/>
              </a:rPr>
              <a:t>using the line chart </a:t>
            </a:r>
            <a:endParaRPr lang="en-US" altLang="zh-CN" sz="2000" b="1" dirty="0">
              <a:solidFill>
                <a:srgbClr val="2F414B"/>
              </a:solidFill>
              <a:latin typeface="Arial" panose="020B0604020202020204" pitchFamily="34" charset="0"/>
              <a:cs typeface="+mn-ea"/>
              <a:sym typeface="Arial" panose="020B0604020202020204" pitchFamily="34" charset="0"/>
            </a:endParaRPr>
          </a:p>
        </p:txBody>
      </p:sp>
      <p:pic>
        <p:nvPicPr>
          <p:cNvPr id="4" name="图片 3"/>
          <p:cNvPicPr>
            <a:picLocks noChangeAspect="1"/>
          </p:cNvPicPr>
          <p:nvPr>
            <p:custDataLst>
              <p:tags r:id="rId1"/>
            </p:custDataLst>
          </p:nvPr>
        </p:nvPicPr>
        <p:blipFill>
          <a:blip r:embed="rId2"/>
          <a:stretch>
            <a:fillRect/>
          </a:stretch>
        </p:blipFill>
        <p:spPr>
          <a:xfrm>
            <a:off x="500380" y="2731135"/>
            <a:ext cx="4592320" cy="2802255"/>
          </a:xfrm>
          <a:prstGeom prst="rect">
            <a:avLst/>
          </a:prstGeom>
        </p:spPr>
      </p:pic>
      <p:sp>
        <p:nvSpPr>
          <p:cNvPr id="5" name="文本框 4"/>
          <p:cNvSpPr txBox="1"/>
          <p:nvPr/>
        </p:nvSpPr>
        <p:spPr>
          <a:xfrm>
            <a:off x="401320" y="1423670"/>
            <a:ext cx="5680710" cy="398780"/>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000" b="1" dirty="0">
                <a:solidFill>
                  <a:srgbClr val="2F414B"/>
                </a:solidFill>
                <a:latin typeface="Arial" panose="020B0604020202020204" pitchFamily="34" charset="0"/>
                <a:cs typeface="+mn-ea"/>
                <a:sym typeface="Arial" panose="020B0604020202020204" pitchFamily="34" charset="0"/>
              </a:rPr>
              <a:t>Analyzed the top 20 cities using a stack chart</a:t>
            </a:r>
            <a:endParaRPr lang="en-US" altLang="zh-CN" sz="2000" b="1" dirty="0">
              <a:solidFill>
                <a:srgbClr val="2F414B"/>
              </a:solidFill>
              <a:latin typeface="Arial" panose="020B0604020202020204" pitchFamily="34" charset="0"/>
              <a:cs typeface="+mn-ea"/>
              <a:sym typeface="Arial" panose="020B0604020202020204" pitchFamily="34" charset="0"/>
            </a:endParaRPr>
          </a:p>
        </p:txBody>
      </p:sp>
      <p:sp>
        <p:nvSpPr>
          <p:cNvPr id="7" name="文本框 6"/>
          <p:cNvSpPr txBox="1"/>
          <p:nvPr/>
        </p:nvSpPr>
        <p:spPr>
          <a:xfrm>
            <a:off x="4990465" y="2731135"/>
            <a:ext cx="7201535" cy="337185"/>
          </a:xfrm>
          <a:prstGeom prst="rect">
            <a:avLst/>
          </a:prstGeom>
          <a:noFill/>
        </p:spPr>
        <p:txBody>
          <a:bodyPr wrap="square" rtlCol="0" anchor="t">
            <a:spAutoFit/>
          </a:bodyPr>
          <a:p>
            <a:pPr algn="ctr">
              <a:buClrTx/>
              <a:buSzTx/>
              <a:buFontTx/>
              <a:defRPr/>
            </a:pPr>
            <a:r>
              <a:rPr lang="en-US" altLang="zh-CN" sz="1600" b="1" dirty="0">
                <a:solidFill>
                  <a:srgbClr val="2F414B"/>
                </a:solidFill>
                <a:latin typeface="Arial" panose="020B0604020202020204" pitchFamily="34" charset="0"/>
                <a:ea typeface="微软雅黑" panose="020B0503020204020204" pitchFamily="34" charset="-122"/>
                <a:cs typeface="+mn-ea"/>
              </a:rPr>
              <a:t>Relationship between different scores and total scores</a:t>
            </a:r>
            <a:endParaRPr lang="en-US" altLang="zh-CN" sz="1600" b="1" dirty="0">
              <a:solidFill>
                <a:srgbClr val="2F414B"/>
              </a:solidFill>
              <a:latin typeface="Arial" panose="020B0604020202020204" pitchFamily="34" charset="0"/>
              <a:ea typeface="微软雅黑" panose="020B0503020204020204" pitchFamily="34" charset="-122"/>
              <a:cs typeface="+mn-ea"/>
            </a:endParaRPr>
          </a:p>
        </p:txBody>
      </p:sp>
      <p:pic>
        <p:nvPicPr>
          <p:cNvPr id="2" name="图片 1"/>
          <p:cNvPicPr>
            <a:picLocks noChangeAspect="1"/>
          </p:cNvPicPr>
          <p:nvPr>
            <p:custDataLst>
              <p:tags r:id="rId3"/>
            </p:custDataLst>
          </p:nvPr>
        </p:nvPicPr>
        <p:blipFill>
          <a:blip r:embed="rId4"/>
          <a:stretch>
            <a:fillRect/>
          </a:stretch>
        </p:blipFill>
        <p:spPr>
          <a:xfrm>
            <a:off x="5338445" y="3274695"/>
            <a:ext cx="6701155" cy="2406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3442970" y="610235"/>
            <a:ext cx="5112385" cy="76200"/>
            <a:chOff x="4615664" y="960506"/>
            <a:chExt cx="9102718" cy="0"/>
          </a:xfrm>
        </p:grpSpPr>
        <p:cxnSp>
          <p:nvCxnSpPr>
            <p:cNvPr id="44" name="321"/>
            <p:cNvCxnSpPr/>
            <p:nvPr/>
          </p:nvCxnSpPr>
          <p:spPr bwMode="auto">
            <a:xfrm flipH="1">
              <a:off x="4615664" y="960506"/>
              <a:ext cx="1314679" cy="0"/>
            </a:xfrm>
            <a:prstGeom prst="line">
              <a:avLst/>
            </a:prstGeom>
            <a:ln>
              <a:solidFill>
                <a:srgbClr val="22004A"/>
              </a:solidFill>
            </a:ln>
          </p:spPr>
          <p:style>
            <a:lnRef idx="1">
              <a:schemeClr val="accent1"/>
            </a:lnRef>
            <a:fillRef idx="0">
              <a:schemeClr val="accent1"/>
            </a:fillRef>
            <a:effectRef idx="0">
              <a:schemeClr val="accent1"/>
            </a:effectRef>
            <a:fontRef idx="minor">
              <a:schemeClr val="tx1"/>
            </a:fontRef>
          </p:style>
        </p:cxnSp>
        <p:cxnSp>
          <p:nvCxnSpPr>
            <p:cNvPr id="45" name="3 22"/>
            <p:cNvCxnSpPr/>
            <p:nvPr/>
          </p:nvCxnSpPr>
          <p:spPr bwMode="auto">
            <a:xfrm flipH="1">
              <a:off x="12403703" y="960506"/>
              <a:ext cx="1314679" cy="0"/>
            </a:xfrm>
            <a:prstGeom prst="line">
              <a:avLst/>
            </a:prstGeom>
            <a:ln>
              <a:solidFill>
                <a:srgbClr val="22004A"/>
              </a:solidFill>
            </a:ln>
          </p:spPr>
          <p:style>
            <a:lnRef idx="1">
              <a:schemeClr val="accent1"/>
            </a:lnRef>
            <a:fillRef idx="0">
              <a:schemeClr val="accent1"/>
            </a:fillRef>
            <a:effectRef idx="0">
              <a:schemeClr val="accent1"/>
            </a:effectRef>
            <a:fontRef idx="minor">
              <a:schemeClr val="tx1"/>
            </a:fontRef>
          </p:style>
        </p:cxnSp>
      </p:grpSp>
      <p:sp>
        <p:nvSpPr>
          <p:cNvPr id="49" name="文本框 48"/>
          <p:cNvSpPr txBox="1"/>
          <p:nvPr/>
        </p:nvSpPr>
        <p:spPr>
          <a:xfrm>
            <a:off x="4208688" y="317922"/>
            <a:ext cx="3758691"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sz="3200" b="1" dirty="0">
                <a:solidFill>
                  <a:srgbClr val="2F414B"/>
                </a:solidFill>
                <a:latin typeface="Arial" panose="020B0604020202020204" pitchFamily="34" charset="0"/>
                <a:cs typeface="+mn-ea"/>
                <a:sym typeface="Arial" panose="020B0604020202020204" pitchFamily="34" charset="0"/>
              </a:rPr>
              <a:t>Data App Demo</a:t>
            </a:r>
            <a:endParaRPr lang="en-US" sz="3200" b="1" dirty="0">
              <a:solidFill>
                <a:srgbClr val="2F414B"/>
              </a:solidFill>
              <a:latin typeface="Arial" panose="020B0604020202020204" pitchFamily="34" charset="0"/>
              <a:cs typeface="+mn-ea"/>
              <a:sym typeface="Arial" panose="020B0604020202020204" pitchFamily="34" charset="0"/>
            </a:endParaRPr>
          </a:p>
        </p:txBody>
      </p:sp>
      <p:sp>
        <p:nvSpPr>
          <p:cNvPr id="5" name="文本框 4"/>
          <p:cNvSpPr txBox="1"/>
          <p:nvPr/>
        </p:nvSpPr>
        <p:spPr>
          <a:xfrm>
            <a:off x="-287655" y="901700"/>
            <a:ext cx="5680710" cy="398780"/>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000" b="1" dirty="0">
                <a:solidFill>
                  <a:srgbClr val="2F414B"/>
                </a:solidFill>
                <a:latin typeface="Arial" panose="020B0604020202020204" pitchFamily="34" charset="0"/>
                <a:cs typeface="+mn-ea"/>
                <a:sym typeface="Arial" panose="020B0604020202020204" pitchFamily="34" charset="0"/>
              </a:rPr>
              <a:t>some of our interactive part</a:t>
            </a:r>
            <a:endParaRPr lang="en-US" altLang="zh-CN" sz="2000" b="1" dirty="0">
              <a:solidFill>
                <a:srgbClr val="2F414B"/>
              </a:solidFill>
              <a:latin typeface="Arial" panose="020B0604020202020204" pitchFamily="34" charset="0"/>
              <a:cs typeface="+mn-ea"/>
              <a:sym typeface="Arial" panose="020B0604020202020204" pitchFamily="34" charset="0"/>
            </a:endParaRPr>
          </a:p>
        </p:txBody>
      </p:sp>
      <p:sp>
        <p:nvSpPr>
          <p:cNvPr id="7" name="文本框 6"/>
          <p:cNvSpPr txBox="1"/>
          <p:nvPr/>
        </p:nvSpPr>
        <p:spPr>
          <a:xfrm>
            <a:off x="5624195" y="2258695"/>
            <a:ext cx="7201535" cy="337185"/>
          </a:xfrm>
          <a:prstGeom prst="rect">
            <a:avLst/>
          </a:prstGeom>
          <a:noFill/>
        </p:spPr>
        <p:txBody>
          <a:bodyPr wrap="square" rtlCol="0" anchor="t">
            <a:spAutoFit/>
          </a:bodyPr>
          <a:p>
            <a:pPr algn="ctr">
              <a:buClrTx/>
              <a:buSzTx/>
              <a:buFontTx/>
              <a:defRPr/>
            </a:pPr>
            <a:r>
              <a:rPr lang="en-US" altLang="zh-CN" sz="1600" b="1" dirty="0">
                <a:solidFill>
                  <a:srgbClr val="2F414B"/>
                </a:solidFill>
                <a:latin typeface="Arial" panose="020B0604020202020204" pitchFamily="34" charset="0"/>
                <a:ea typeface="微软雅黑" panose="020B0503020204020204" pitchFamily="34" charset="-122"/>
                <a:cs typeface="+mn-ea"/>
              </a:rPr>
              <a:t>the map of best cities in China</a:t>
            </a:r>
            <a:endParaRPr lang="en-US" altLang="zh-CN" sz="1600" b="1" dirty="0">
              <a:solidFill>
                <a:srgbClr val="2F414B"/>
              </a:solidFill>
              <a:latin typeface="Arial" panose="020B0604020202020204" pitchFamily="34" charset="0"/>
              <a:ea typeface="微软雅黑" panose="020B0503020204020204" pitchFamily="34" charset="-122"/>
              <a:cs typeface="+mn-ea"/>
            </a:endParaRPr>
          </a:p>
        </p:txBody>
      </p:sp>
      <p:pic>
        <p:nvPicPr>
          <p:cNvPr id="2" name="QQ视频20221102200635">
            <a:hlinkClick r:id="" action="ppaction://media"/>
          </p:cNvPr>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601345" y="1605915"/>
            <a:ext cx="5481320" cy="2974975"/>
          </a:xfrm>
          <a:prstGeom prst="rect">
            <a:avLst/>
          </a:prstGeom>
        </p:spPr>
      </p:pic>
      <p:pic>
        <p:nvPicPr>
          <p:cNvPr id="3" name="图片 2"/>
          <p:cNvPicPr>
            <a:picLocks noChangeAspect="1"/>
          </p:cNvPicPr>
          <p:nvPr/>
        </p:nvPicPr>
        <p:blipFill>
          <a:blip r:embed="rId5"/>
          <a:stretch>
            <a:fillRect/>
          </a:stretch>
        </p:blipFill>
        <p:spPr>
          <a:xfrm>
            <a:off x="6379210" y="2877185"/>
            <a:ext cx="5354320" cy="27070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video fullScrn="0">
              <p:cMediaNode vol="0" mute="1">
                <p:cTn id="2" repeatCount="indefinite" fill="remove" display="1">
                  <p:stCondLst>
                    <p:cond delay="indefinite"/>
                  </p:stCondLst>
                  <p:endCondLst>
                    <p:cond evt="onNext">
                      <p:tgtEl>
                        <p:sldTgt/>
                      </p:tgtEl>
                    </p:cond>
                    <p:cond evt="onPrev">
                      <p:tgtEl>
                        <p:sldTgt/>
                      </p:tgtEl>
                    </p:cond>
                  </p:end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a:stretch>
            <a:fillRect/>
          </a:stretch>
        </p:blipFill>
        <p:spPr/>
      </p:pic>
      <p:sp>
        <p:nvSpPr>
          <p:cNvPr id="55" name="矩形 259"/>
          <p:cNvSpPr>
            <a:spLocks noChangeArrowheads="1"/>
          </p:cNvSpPr>
          <p:nvPr/>
        </p:nvSpPr>
        <p:spPr bwMode="auto">
          <a:xfrm>
            <a:off x="515980" y="3250652"/>
            <a:ext cx="5416190" cy="1353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913765">
              <a:buNone/>
            </a:pPr>
            <a:r>
              <a:rPr lang="en-US" altLang="zh-CN" sz="4400" b="1" cap="all" dirty="0">
                <a:solidFill>
                  <a:srgbClr val="173A58"/>
                </a:solidFill>
                <a:latin typeface="Arial" panose="020B0604020202020204" pitchFamily="34" charset="0"/>
                <a:cs typeface="+mn-ea"/>
                <a:sym typeface="Arial" panose="020B0604020202020204" pitchFamily="34" charset="0"/>
              </a:rPr>
              <a:t>Thank you very much</a:t>
            </a:r>
            <a:endParaRPr lang="en-US" altLang="zh-CN" sz="4400" b="1" cap="all" dirty="0">
              <a:solidFill>
                <a:srgbClr val="173A58"/>
              </a:solidFill>
              <a:latin typeface="Arial" panose="020B0604020202020204" pitchFamily="34" charset="0"/>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5"/>
                                        </p:tgtEl>
                                        <p:attrNameLst>
                                          <p:attrName>ppt_y</p:attrName>
                                        </p:attrNameLst>
                                      </p:cBhvr>
                                      <p:tavLst>
                                        <p:tav tm="0">
                                          <p:val>
                                            <p:strVal val="#ppt_y"/>
                                          </p:val>
                                        </p:tav>
                                        <p:tav tm="100000">
                                          <p:val>
                                            <p:strVal val="#ppt_y"/>
                                          </p:val>
                                        </p:tav>
                                      </p:tavLst>
                                    </p:anim>
                                    <p:anim calcmode="lin" valueType="num">
                                      <p:cBhvr>
                                        <p:cTn id="9"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5"/>
                                        </p:tgtEl>
                                      </p:cBhvr>
                                    </p:animEffect>
                                  </p:childTnLst>
                                </p:cTn>
                              </p:par>
                            </p:childTnLst>
                          </p:cTn>
                        </p:par>
                        <p:par>
                          <p:cTn id="12" fill="hold">
                            <p:stCondLst>
                              <p:cond delay="1399"/>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55"/>
                                        </p:tgtEl>
                                      </p:cBhvr>
                                    </p:animEffect>
                                    <p:animScale>
                                      <p:cBhvr>
                                        <p:cTn id="15" dur="250" autoRev="1" fill="hold"/>
                                        <p:tgtEl>
                                          <p:spTgt spid="5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bldLvl="0" animBg="1"/>
    </p:bldLst>
  </p:timing>
</p:sld>
</file>

<file path=ppt/tags/tag1.xml><?xml version="1.0" encoding="utf-8"?>
<p:tagLst xmlns:p="http://schemas.openxmlformats.org/presentationml/2006/main">
  <p:tag name="KSO_WM_UNIT_PLACING_PICTURE_USER_VIEWPORT" val="{&quot;height&quot;:4413,&quot;width&quot;:7232}"/>
</p:tagLst>
</file>

<file path=ppt/tags/tag2.xml><?xml version="1.0" encoding="utf-8"?>
<p:tagLst xmlns:p="http://schemas.openxmlformats.org/presentationml/2006/main">
  <p:tag name="KSO_WM_UNIT_PLACING_PICTURE_USER_VIEWPORT" val="{&quot;height&quot;:4701,&quot;width&quot;:13093}"/>
</p:tagLst>
</file>

<file path=ppt/tags/tag3.xml><?xml version="1.0" encoding="utf-8"?>
<p:tagLst xmlns:p="http://schemas.openxmlformats.org/presentationml/2006/main">
  <p:tag name="KSO_WM_MEDIACOVER_FLAG" val="1"/>
  <p:tag name="KSO_WM_UNIT_MEDIACOVER_BTN_STATE" val="1"/>
  <p:tag name="KSO_WM_UNIT_MEDIACOVER_BTNRECT" val="0*0*0*0"/>
</p:tagLst>
</file>

<file path=ppt/tags/tag4.xml><?xml version="1.0" encoding="utf-8"?>
<p:tagLst xmlns:p="http://schemas.openxmlformats.org/presentationml/2006/main">
  <p:tag name="COMMONDATA" val="eyJjb3VudCI6MywiaGRpZCI6ImE0NTM1Y2Y1NmJiN2JiY2ZhM2RjNGY1ODRlNmJhYzRiIiwidXNlckNvdW50IjozfQ=="/>
  <p:tag name="KSO_WPP_MARK_KEY" val="2a557d8b-152d-4fff-9834-e7fd7dd96997"/>
</p:tagLst>
</file>

<file path=ppt/theme/theme1.xml><?xml version="1.0" encoding="utf-8"?>
<a:theme xmlns:a="http://schemas.openxmlformats.org/drawingml/2006/main" name="1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5v0vevt">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1947</Words>
  <Application>WPS 演示</Application>
  <PresentationFormat>宽屏</PresentationFormat>
  <Paragraphs>73</Paragraphs>
  <Slides>8</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宋体</vt:lpstr>
      <vt:lpstr>Wingdings</vt:lpstr>
      <vt:lpstr>微软雅黑</vt:lpstr>
      <vt:lpstr>Calibri</vt:lpstr>
      <vt:lpstr>Arial Unicode MS</vt:lpstr>
      <vt:lpstr>1主题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Jiayi Li</cp:lastModifiedBy>
  <cp:revision>164</cp:revision>
  <dcterms:created xsi:type="dcterms:W3CDTF">2019-05-24T06:29:00Z</dcterms:created>
  <dcterms:modified xsi:type="dcterms:W3CDTF">2022-11-04T10:31:21Z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y fmtid="{D5CDD505-2E9C-101B-9397-08002B2CF9AE}" pid="3" name="KSOTemplateUUID">
    <vt:lpwstr>v1.0_mb_7vSVvzn+BNR62YGaIBg/oQ==</vt:lpwstr>
  </property>
  <property fmtid="{D5CDD505-2E9C-101B-9397-08002B2CF9AE}" pid="4" name="ICV">
    <vt:lpwstr>6BCB034BC7AB412E87BAFAD1EADE9196</vt:lpwstr>
  </property>
</Properties>
</file>