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6.png" ContentType="image/png"/>
  <Override PartName="/ppt/media/image7.png" ContentType="image/png"/>
  <Override PartName="/ppt/media/image8.png" ContentType="image/png"/>
  <Override PartName="/ppt/media/image1.png" ContentType="image/png"/>
  <Override PartName="/ppt/media/image2.png" ContentType="image/png"/>
  <Override PartName="/ppt/media/image4.png" ContentType="image/png"/>
  <Override PartName="/ppt/media/image5.jpeg" ContentType="image/jpeg"/>
  <Override PartName="/ppt/media/image3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3587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8BB114-8DAF-4C91-8171-A31F34D6A7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3926ED-F934-419A-91C3-93448BDF56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ABCF3F-3845-4D00-893D-8965A856D49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6A69B2-3D2F-42E5-9E49-D62EFC93164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80DD54-9E6C-4D3D-A30E-566C8B6DD0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02BD43-11F5-4FFA-8B13-9752D869EB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2CC934-6B2E-44D8-9C6A-B26F5A69EE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E1AF5C-E42D-4A5D-A953-AD7DDF8A24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D64A25-0415-4EC5-84CC-D4D9902573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1552A1-724C-429B-9FCE-2E3A46852F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9E24CE-E9E8-47AC-B9CF-EB4F73C10E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00FD73-A01A-4423-B7B6-A9A3011953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27D6E9-018F-4550-AF5C-1C4D2FAA2B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835236-9563-4F4E-A3C8-3E2484EB74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04B90D-AD3F-478D-89C5-1DCE73C0AD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8100E1D-2D0C-4D48-AEF8-D26B44F0ACC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80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880" y="182556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80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880" y="4098240"/>
            <a:ext cx="338616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908603-7128-4902-847B-4D55143713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42FBFF-621B-4F81-8FA4-D1C62BBD10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2AB3C6-07C6-4A40-BCED-CD4B6EBCB4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205738-7FB4-47AC-A508-11932C8C69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632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4AFCB0-E354-489B-AABD-D1F852CA47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37D8D5-926F-4C76-AFC1-8F4928AC4A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920" y="409824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7A3F1F-C36B-4E8A-ADEC-17D55984B1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920" y="1825560"/>
            <a:ext cx="5131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632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835CEA-6C0C-44EE-A0CC-8F7231FEA3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436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de-DE" sz="60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&lt;Datum/Uhrzeit&gt;</a:t>
            </a:r>
            <a:endParaRPr b="0" lang="de-DE" sz="1200" spc="-1" strike="noStrike"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0" lang="de-DE" sz="1400" spc="-1" strike="noStrike">
                <a:latin typeface="Calibri"/>
              </a:defRPr>
            </a:lvl1pPr>
          </a:lstStyle>
          <a:p>
            <a:pPr algn="ctr"/>
            <a:r>
              <a:rPr b="0" lang="de-DE" sz="1400" spc="-1" strike="noStrike">
                <a:latin typeface="Calibri"/>
              </a:rPr>
              <a:t>&lt;Fußzeile&gt;</a:t>
            </a:r>
            <a:endParaRPr b="0" lang="de-DE" sz="1400" spc="-1" strike="noStrike"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</a:pPr>
            <a:fld id="{DBAFD505-9079-43A8-8511-6780AB9A7187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Format des Gliederungstextes durch Klicken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Zweite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632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 Light"/>
              </a:rPr>
              <a:t>Mastertitelformat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63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Mastertextformat bearbeiten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Zweite Ebene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Dritte Ebene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Vierte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</a:rPr>
              <a:t>Fünfte Ebene</a:t>
            </a:r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</a:pPr>
            <a:r>
              <a:rPr b="0" lang="de-DE" sz="1200" spc="-1" strike="noStrike">
                <a:solidFill>
                  <a:srgbClr val="8b8b8b"/>
                </a:solidFill>
                <a:latin typeface="Calibri"/>
              </a:rPr>
              <a:t>&lt;Datum/Uhrzeit&gt;</a:t>
            </a:r>
            <a:endParaRPr b="0" lang="de-DE" sz="1200" spc="-1" strike="noStrike"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800" cy="3646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b="0" lang="de-DE" sz="1400" spc="-1" strike="noStrike">
                <a:latin typeface="Calibri"/>
              </a:defRPr>
            </a:lvl1pPr>
          </a:lstStyle>
          <a:p>
            <a:pPr algn="ctr"/>
            <a:r>
              <a:rPr b="0" lang="de-DE" sz="1400" spc="-1" strike="noStrike">
                <a:latin typeface="Calibri"/>
              </a:rPr>
              <a:t>&lt;Fußzeile&gt;</a:t>
            </a:r>
            <a:endParaRPr b="0" lang="de-DE" sz="1400" spc="-1" strike="noStrike"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1200" y="6356520"/>
            <a:ext cx="2743200" cy="364680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b="0" lang="de-D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</a:pPr>
            <a:fld id="{6AC2C867-1644-4E78-AFF1-B7BAA0639572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&lt;Foliennummer&gt;</a:t>
            </a:fld>
            <a:endParaRPr b="0" lang="de-DE" sz="1200" spc="-1" strike="noStrike"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el 1"/>
          <p:cNvSpPr txBox="1"/>
          <p:nvPr/>
        </p:nvSpPr>
        <p:spPr>
          <a:xfrm>
            <a:off x="-408240" y="465840"/>
            <a:ext cx="9144360" cy="904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3000"/>
          </a:bodyPr>
          <a:p>
            <a:pPr algn="ctr">
              <a:lnSpc>
                <a:spcPct val="90000"/>
              </a:lnSpc>
            </a:pPr>
            <a:r>
              <a:rPr b="1" lang="de-DE" sz="6000" spc="-1" strike="noStrike" u="sng">
                <a:solidFill>
                  <a:srgbClr val="000000"/>
                </a:solidFill>
                <a:uFillTx/>
                <a:latin typeface="Calibri Light"/>
              </a:rPr>
              <a:t>„</a:t>
            </a:r>
            <a:r>
              <a:rPr b="1" lang="de-DE" sz="6000" spc="-1" strike="noStrike" u="sng">
                <a:solidFill>
                  <a:srgbClr val="000000"/>
                </a:solidFill>
                <a:uFillTx/>
                <a:latin typeface="Calibri Light"/>
              </a:rPr>
              <a:t>Das m&amp;m-Experiment“</a:t>
            </a:r>
            <a:endParaRPr b="0" lang="de-DE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Untertitel 2"/>
          <p:cNvSpPr txBox="1"/>
          <p:nvPr/>
        </p:nvSpPr>
        <p:spPr>
          <a:xfrm>
            <a:off x="586440" y="1937880"/>
            <a:ext cx="5676120" cy="39196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Simulation eines Bakterienwachstums</a:t>
            </a:r>
            <a:br/>
            <a:endParaRPr b="0" lang="de-DE" sz="2400" spc="-1" strike="noStrike"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▶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Ein m&amp;m-Bakterium, dass mit dem „m“ nach oben auf dem Tisch liegt, </a:t>
            </a: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verdoppelt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 sich.  </a:t>
            </a:r>
            <a:endParaRPr b="0" lang="de-DE" sz="2400" spc="-1" strike="noStrike"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de-DE" sz="2400" spc="-1" strike="noStrike"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▶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Ein m&amp;m-Bakterium, dass mit dem „m“ nach oben auf dem Tisch liegt, </a:t>
            </a: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verdreifacht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 sich. </a:t>
            </a:r>
            <a:endParaRPr b="0" lang="de-DE" sz="2400" spc="-1" strike="noStrike">
              <a:latin typeface="Calibri"/>
            </a:endParaRPr>
          </a:p>
        </p:txBody>
      </p:sp>
      <p:pic>
        <p:nvPicPr>
          <p:cNvPr id="84" name="Bild 3" descr=""/>
          <p:cNvPicPr/>
          <p:nvPr/>
        </p:nvPicPr>
        <p:blipFill>
          <a:blip r:embed="rId1"/>
          <a:stretch/>
        </p:blipFill>
        <p:spPr>
          <a:xfrm>
            <a:off x="8028720" y="684720"/>
            <a:ext cx="3657600" cy="685440"/>
          </a:xfrm>
          <a:prstGeom prst="rect">
            <a:avLst/>
          </a:prstGeom>
          <a:ln w="0">
            <a:noFill/>
          </a:ln>
        </p:spPr>
      </p:pic>
      <p:sp>
        <p:nvSpPr>
          <p:cNvPr id="85" name="Textfeld 4"/>
          <p:cNvSpPr/>
          <p:nvPr/>
        </p:nvSpPr>
        <p:spPr>
          <a:xfrm>
            <a:off x="6717600" y="1953720"/>
            <a:ext cx="496872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Calibri"/>
              </a:rPr>
              <a:t>Simulation eines radioaktiven Zerfalls</a:t>
            </a:r>
            <a:endParaRPr b="0" lang="de-DE" sz="24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▶ </a:t>
            </a: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Ein m&amp;m-Atom, dass mit dem „m“ nach oben auf dem Tisch liegt, zerfällt und kann gegessen werden.</a:t>
            </a:r>
            <a:endParaRPr b="0" lang="de-DE" sz="2400" spc="-1" strike="noStrike">
              <a:latin typeface="Calibri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nhaltsplatzhalter 3" descr=""/>
          <p:cNvPicPr/>
          <p:nvPr/>
        </p:nvPicPr>
        <p:blipFill>
          <a:blip r:embed="rId1"/>
          <a:stretch/>
        </p:blipFill>
        <p:spPr>
          <a:xfrm>
            <a:off x="175320" y="854640"/>
            <a:ext cx="3654720" cy="4550040"/>
          </a:xfrm>
          <a:prstGeom prst="rect">
            <a:avLst/>
          </a:prstGeom>
          <a:ln w="0">
            <a:noFill/>
          </a:ln>
        </p:spPr>
      </p:pic>
      <p:pic>
        <p:nvPicPr>
          <p:cNvPr id="87" name="Bild 4" descr=""/>
          <p:cNvPicPr/>
          <p:nvPr/>
        </p:nvPicPr>
        <p:blipFill>
          <a:blip r:embed="rId2"/>
          <a:stretch/>
        </p:blipFill>
        <p:spPr>
          <a:xfrm>
            <a:off x="4230000" y="854640"/>
            <a:ext cx="3654720" cy="4550040"/>
          </a:xfrm>
          <a:prstGeom prst="rect">
            <a:avLst/>
          </a:prstGeom>
          <a:ln w="0">
            <a:noFill/>
          </a:ln>
        </p:spPr>
      </p:pic>
      <p:pic>
        <p:nvPicPr>
          <p:cNvPr id="88" name="Bild 5" descr=""/>
          <p:cNvPicPr/>
          <p:nvPr/>
        </p:nvPicPr>
        <p:blipFill>
          <a:blip r:embed="rId3"/>
          <a:stretch/>
        </p:blipFill>
        <p:spPr>
          <a:xfrm>
            <a:off x="8285040" y="854640"/>
            <a:ext cx="3654720" cy="455004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9" name="Tabelle 6"/>
          <p:cNvGraphicFramePr/>
          <p:nvPr/>
        </p:nvGraphicFramePr>
        <p:xfrm>
          <a:off x="140760" y="5405040"/>
          <a:ext cx="3830040" cy="1081800"/>
        </p:xfrm>
        <a:graphic>
          <a:graphicData uri="http://schemas.openxmlformats.org/drawingml/2006/table">
            <a:tbl>
              <a:tblPr/>
              <a:tblGrid>
                <a:gridCol w="439920"/>
                <a:gridCol w="308160"/>
                <a:gridCol w="308160"/>
                <a:gridCol w="308160"/>
                <a:gridCol w="308160"/>
                <a:gridCol w="308160"/>
                <a:gridCol w="308160"/>
                <a:gridCol w="308160"/>
                <a:gridCol w="308160"/>
                <a:gridCol w="308160"/>
                <a:gridCol w="308160"/>
                <a:gridCol w="308520"/>
              </a:tblGrid>
              <a:tr h="20916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Würfe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0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2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3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4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5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6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7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8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9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10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632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Anzahl der m&amp;m’s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632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Anzahl der m&amp;m’s</a:t>
                      </a:r>
                      <a:endParaRPr b="0" lang="de-DE" sz="700" spc="-1" strike="noStrike">
                        <a:latin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Tabelle 9"/>
          <p:cNvGraphicFramePr/>
          <p:nvPr/>
        </p:nvGraphicFramePr>
        <p:xfrm>
          <a:off x="4142520" y="5405040"/>
          <a:ext cx="3830040" cy="1081800"/>
        </p:xfrm>
        <a:graphic>
          <a:graphicData uri="http://schemas.openxmlformats.org/drawingml/2006/table">
            <a:tbl>
              <a:tblPr/>
              <a:tblGrid>
                <a:gridCol w="439920"/>
                <a:gridCol w="308160"/>
                <a:gridCol w="308160"/>
                <a:gridCol w="308160"/>
                <a:gridCol w="308160"/>
                <a:gridCol w="308160"/>
                <a:gridCol w="308160"/>
                <a:gridCol w="308160"/>
                <a:gridCol w="308160"/>
                <a:gridCol w="308160"/>
                <a:gridCol w="308160"/>
                <a:gridCol w="308520"/>
              </a:tblGrid>
              <a:tr h="20916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Würfe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0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2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3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4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5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6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7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8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9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10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632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Anzahl der m&amp;m’s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632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Anzahl der m&amp;m’s</a:t>
                      </a:r>
                      <a:endParaRPr b="0" lang="de-DE" sz="700" spc="-1" strike="noStrike">
                        <a:latin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Tabelle 10"/>
          <p:cNvGraphicFramePr/>
          <p:nvPr/>
        </p:nvGraphicFramePr>
        <p:xfrm>
          <a:off x="8143920" y="5405040"/>
          <a:ext cx="3830040" cy="1081800"/>
        </p:xfrm>
        <a:graphic>
          <a:graphicData uri="http://schemas.openxmlformats.org/drawingml/2006/table">
            <a:tbl>
              <a:tblPr/>
              <a:tblGrid>
                <a:gridCol w="439920"/>
                <a:gridCol w="308160"/>
                <a:gridCol w="308160"/>
                <a:gridCol w="308160"/>
                <a:gridCol w="308160"/>
                <a:gridCol w="308160"/>
                <a:gridCol w="308160"/>
                <a:gridCol w="308160"/>
                <a:gridCol w="308160"/>
                <a:gridCol w="308160"/>
                <a:gridCol w="308160"/>
                <a:gridCol w="308520"/>
              </a:tblGrid>
              <a:tr h="20916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Würfe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0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2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3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4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5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6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7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8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9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10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632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Anzahl der m&amp;m’s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68400" rIns="68400" tIns="0" bIns="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 </a:t>
                      </a: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36320">
                <a:tc>
                  <a:txBody>
                    <a:bodyPr lIns="68400" rIns="68400" tIns="0" bIns="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de-DE" sz="700" spc="-1" strike="noStrike">
                          <a:solidFill>
                            <a:srgbClr val="000000"/>
                          </a:solidFill>
                          <a:latin typeface="Arial"/>
                          <a:ea typeface="Times New Roman"/>
                        </a:rPr>
                        <a:t>Anzahl der m&amp;m’s</a:t>
                      </a:r>
                      <a:endParaRPr b="0" lang="de-DE" sz="700" spc="-1" strike="noStrike">
                        <a:latin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de-DE" sz="700" spc="-1" strike="noStrike">
                        <a:latin typeface="Calibri"/>
                      </a:endParaRPr>
                    </a:p>
                  </a:txBody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68400" marR="684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2" name="Textfeld 11"/>
          <p:cNvSpPr/>
          <p:nvPr/>
        </p:nvSpPr>
        <p:spPr>
          <a:xfrm>
            <a:off x="286200" y="485280"/>
            <a:ext cx="3433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Bakterienwachstums (verdoppelt)</a:t>
            </a:r>
            <a:endParaRPr b="0" lang="de-DE" sz="1800" spc="-1" strike="noStrike">
              <a:latin typeface="Calibri"/>
            </a:endParaRPr>
          </a:p>
        </p:txBody>
      </p:sp>
      <p:sp>
        <p:nvSpPr>
          <p:cNvPr id="93" name="Textfeld 12"/>
          <p:cNvSpPr/>
          <p:nvPr/>
        </p:nvSpPr>
        <p:spPr>
          <a:xfrm>
            <a:off x="4291920" y="533880"/>
            <a:ext cx="3592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Bakterienwachstums (verdreifacht)</a:t>
            </a:r>
            <a:endParaRPr b="0" lang="de-DE" sz="1800" spc="-1" strike="noStrike">
              <a:latin typeface="Calibri"/>
            </a:endParaRPr>
          </a:p>
        </p:txBody>
      </p:sp>
      <p:sp>
        <p:nvSpPr>
          <p:cNvPr id="94" name="Textfeld 13"/>
          <p:cNvSpPr/>
          <p:nvPr/>
        </p:nvSpPr>
        <p:spPr>
          <a:xfrm>
            <a:off x="8395560" y="485280"/>
            <a:ext cx="3433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de-DE" sz="1800" spc="-1" strike="noStrike">
                <a:solidFill>
                  <a:srgbClr val="000000"/>
                </a:solidFill>
                <a:latin typeface="Calibri"/>
              </a:rPr>
              <a:t>Radioaktiver Zerfall</a:t>
            </a:r>
            <a:endParaRPr b="0" lang="de-DE" sz="18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itel 1"/>
          <p:cNvSpPr txBox="1"/>
          <p:nvPr/>
        </p:nvSpPr>
        <p:spPr>
          <a:xfrm>
            <a:off x="373680" y="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1" lang="de-DE" sz="4400" spc="-1" strike="noStrike" u="sng">
                <a:solidFill>
                  <a:srgbClr val="000000"/>
                </a:solidFill>
                <a:uFillTx/>
                <a:latin typeface="Calibri Light"/>
              </a:rPr>
              <a:t>Wachstum berechnen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Inhaltsplatzhalter 2"/>
          <p:cNvSpPr txBox="1"/>
          <p:nvPr/>
        </p:nvSpPr>
        <p:spPr>
          <a:xfrm>
            <a:off x="373680" y="110124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Im Jahr 2018 hat ein Sportverein 700 Mitglieder. 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Im neuen Jahr steigert sich die Gesamtzahl der 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Mitglieder um 5%. </a:t>
            </a:r>
            <a:br/>
            <a:r>
              <a:rPr b="0" lang="de-DE" sz="2800" spc="-1" strike="noStrike">
                <a:solidFill>
                  <a:srgbClr val="000000"/>
                </a:solidFill>
                <a:latin typeface="Calibri"/>
              </a:rPr>
              <a:t>Wie viele Personen sind im Jahr 2019 angemeldet?</a:t>
            </a:r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7" name="Grafik 3" descr="Bildergebnis für prozentrechnen arbeitsblatt"/>
          <p:cNvPicPr/>
          <p:nvPr/>
        </p:nvPicPr>
        <p:blipFill>
          <a:blip r:embed="rId1"/>
          <a:stretch/>
        </p:blipFill>
        <p:spPr>
          <a:xfrm>
            <a:off x="7931520" y="399960"/>
            <a:ext cx="3887280" cy="258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el 1"/>
          <p:cNvSpPr txBox="1"/>
          <p:nvPr/>
        </p:nvSpPr>
        <p:spPr>
          <a:xfrm>
            <a:off x="219600" y="30888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de-DE" sz="4000" spc="-1" strike="noStrike" u="sng">
                <a:solidFill>
                  <a:srgbClr val="000000"/>
                </a:solidFill>
                <a:uFillTx/>
                <a:latin typeface="Calibri Light"/>
              </a:rPr>
              <a:t>Wachstumsrate und Wachstumsfaktor a</a:t>
            </a:r>
            <a:endParaRPr b="0" lang="de-DE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9" name="Inhaltsplatzhalter 3" descr=""/>
          <p:cNvPicPr/>
          <p:nvPr/>
        </p:nvPicPr>
        <p:blipFill>
          <a:blip r:embed="rId1"/>
          <a:stretch/>
        </p:blipFill>
        <p:spPr>
          <a:xfrm>
            <a:off x="147960" y="2534760"/>
            <a:ext cx="9121320" cy="2121120"/>
          </a:xfrm>
          <a:prstGeom prst="rect">
            <a:avLst/>
          </a:prstGeom>
          <a:ln w="0">
            <a:noFill/>
          </a:ln>
        </p:spPr>
      </p:pic>
      <p:pic>
        <p:nvPicPr>
          <p:cNvPr id="100" name="Bild 4" descr=""/>
          <p:cNvPicPr/>
          <p:nvPr/>
        </p:nvPicPr>
        <p:blipFill>
          <a:blip r:embed="rId2"/>
          <a:stretch/>
        </p:blipFill>
        <p:spPr>
          <a:xfrm>
            <a:off x="9338760" y="1576080"/>
            <a:ext cx="2793960" cy="4038120"/>
          </a:xfrm>
          <a:prstGeom prst="rect">
            <a:avLst/>
          </a:prstGeom>
          <a:ln w="0">
            <a:noFill/>
          </a:ln>
        </p:spPr>
      </p:pic>
      <p:sp>
        <p:nvSpPr>
          <p:cNvPr id="101" name="Rechteck 5"/>
          <p:cNvSpPr/>
          <p:nvPr/>
        </p:nvSpPr>
        <p:spPr>
          <a:xfrm>
            <a:off x="217080" y="5130720"/>
            <a:ext cx="7322760" cy="54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3000" spc="-1" strike="noStrike">
                <a:solidFill>
                  <a:srgbClr val="000000"/>
                </a:solidFill>
                <a:latin typeface="Calibri"/>
              </a:rPr>
              <a:t>Neuer Wert = Alter Wert ∙ Wachstumsfaktor </a:t>
            </a:r>
            <a:endParaRPr b="0" lang="de-DE" sz="3000" spc="-1" strike="noStrike"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nhaltsplatzhalter 3" descr=""/>
          <p:cNvPicPr/>
          <p:nvPr/>
        </p:nvPicPr>
        <p:blipFill>
          <a:blip r:embed="rId1"/>
          <a:stretch/>
        </p:blipFill>
        <p:spPr>
          <a:xfrm>
            <a:off x="1138320" y="703080"/>
            <a:ext cx="9880920" cy="311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el 1"/>
          <p:cNvSpPr txBox="1"/>
          <p:nvPr/>
        </p:nvSpPr>
        <p:spPr>
          <a:xfrm>
            <a:off x="838080" y="365040"/>
            <a:ext cx="105163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Inhaltsplatzhalter 2"/>
          <p:cNvSpPr txBox="1"/>
          <p:nvPr/>
        </p:nvSpPr>
        <p:spPr>
          <a:xfrm>
            <a:off x="838080" y="1825560"/>
            <a:ext cx="10516320" cy="4350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de-DE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Collabora_Office/21.06.32.1$Linux_X86_64 LibreOffice_project/e211b5bd8f650e41def794c1d21bb82130000f3c</Application>
  <AppVersion>15.0000</AppVersion>
  <Words>136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2019-01-20T13:41:29Z</dcterms:created>
  <dc:creator>Microsoft Office-Anwender</dc:creator>
  <dc:description/>
  <dc:language>de-DE</dc:language>
  <cp:lastModifiedBy/>
  <dcterms:modified xsi:type="dcterms:W3CDTF">2023-01-09T20:35:00Z</dcterms:modified>
  <cp:revision>10</cp:revision>
  <dc:subject/>
  <dc:title>„Das m&amp;m-Experiment“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6</vt:i4>
  </property>
</Properties>
</file>