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4" r:id="rId3"/>
    <p:sldId id="276" r:id="rId4"/>
    <p:sldId id="257" r:id="rId5"/>
    <p:sldId id="259" r:id="rId6"/>
    <p:sldId id="260" r:id="rId7"/>
    <p:sldId id="277" r:id="rId8"/>
    <p:sldId id="262" r:id="rId9"/>
    <p:sldId id="263" r:id="rId10"/>
    <p:sldId id="264" r:id="rId11"/>
    <p:sldId id="279" r:id="rId12"/>
    <p:sldId id="281" r:id="rId13"/>
    <p:sldId id="265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747"/>
  </p:normalViewPr>
  <p:slideViewPr>
    <p:cSldViewPr snapToGrid="0" snapToObjects="1">
      <p:cViewPr varScale="1">
        <p:scale>
          <a:sx n="85" d="100"/>
          <a:sy n="85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AZSNrwJL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D43B9-7271-1A43-AA54-4D13E17C0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de-DE" dirty="0"/>
              <a:t>B-Klasse</a:t>
            </a:r>
          </a:p>
        </p:txBody>
      </p:sp>
    </p:spTree>
    <p:extLst>
      <p:ext uri="{BB962C8B-B14F-4D97-AF65-F5344CB8AC3E}">
        <p14:creationId xmlns:p14="http://schemas.microsoft.com/office/powerpoint/2010/main" val="84728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21685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„Sprache“ des Prozentrechnens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131B81-F072-A444-B3F2-89EC94A2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93" y="1413540"/>
            <a:ext cx="9548214" cy="44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8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61966" y="146932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„Sprache“ der Prozentrechnens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131B81-F072-A444-B3F2-89EC94A2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761" y="146932"/>
            <a:ext cx="5601324" cy="25930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3E297EB-AF65-5A43-AD98-5B85E3E2CBB5}"/>
              </a:ext>
            </a:extLst>
          </p:cNvPr>
          <p:cNvSpPr txBox="1"/>
          <p:nvPr/>
        </p:nvSpPr>
        <p:spPr>
          <a:xfrm>
            <a:off x="209862" y="2887682"/>
            <a:ext cx="10912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de-DE" sz="2600" dirty="0"/>
              <a:t>In einer Klasse mit 28 Schülerinnen und Schülern tragen 6 Kinder eine Brille. 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de-DE" sz="2600" dirty="0"/>
              <a:t>20% der befragten 80 Kinder essen am liebsten Pizza.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de-DE" sz="2600" dirty="0"/>
              <a:t>In einer </a:t>
            </a:r>
            <a:r>
              <a:rPr lang="de-DE" sz="2600" dirty="0" err="1"/>
              <a:t>Haribotüte</a:t>
            </a:r>
            <a:r>
              <a:rPr lang="de-DE" sz="2600" dirty="0"/>
              <a:t> sind 21 rote Gummibärchen gezählt worden,  das sind 15% aller Gummibärchen.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de-DE" sz="2600" dirty="0"/>
              <a:t>30% der </a:t>
            </a:r>
            <a:r>
              <a:rPr lang="de-DE" sz="2600" dirty="0" err="1"/>
              <a:t>SuS</a:t>
            </a:r>
            <a:r>
              <a:rPr lang="de-DE" sz="2600" dirty="0"/>
              <a:t> einer Schule kommen mit dem Fahrrad zur Schule. Die Schülerschaft besteht aus 335 Mädchen und 311 Jungen.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B49229-42C7-D049-9760-67BCC89BF8A0}"/>
              </a:ext>
            </a:extLst>
          </p:cNvPr>
          <p:cNvSpPr txBox="1"/>
          <p:nvPr/>
        </p:nvSpPr>
        <p:spPr>
          <a:xfrm>
            <a:off x="209862" y="963309"/>
            <a:ext cx="6505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Was ist bekannt, was ist gesucht? </a:t>
            </a:r>
            <a:br>
              <a:rPr lang="de-DE" sz="2300" b="1" dirty="0"/>
            </a:br>
            <a:r>
              <a:rPr lang="de-DE" sz="2300" b="1" dirty="0"/>
              <a:t>Kennzeichne G (blau), P (grün) und p% (rot)!</a:t>
            </a:r>
            <a:endParaRPr lang="de-DE" sz="23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65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521685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„Sprache“ des Prozentrechnens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15312A-F6A1-5D45-BB3B-CC084BB2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555750"/>
            <a:ext cx="889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3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360353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„Sprache“ des Prozentrechnens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136F2C-C981-644D-899B-BAEE7A36BDFD}"/>
              </a:ext>
            </a:extLst>
          </p:cNvPr>
          <p:cNvSpPr txBox="1"/>
          <p:nvPr/>
        </p:nvSpPr>
        <p:spPr>
          <a:xfrm>
            <a:off x="192474" y="2665124"/>
            <a:ext cx="118445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/>
              <a:t>Die Zinsrechnung ist eine Anwendung der Prozentrechnung in Bezug auf Geldbeträge.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F8F517EC-5069-A343-BF68-9312551E7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99665"/>
              </p:ext>
            </p:extLst>
          </p:nvPr>
        </p:nvGraphicFramePr>
        <p:xfrm>
          <a:off x="902069" y="3321557"/>
          <a:ext cx="10387861" cy="324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1267">
                <a:tc>
                  <a:txBody>
                    <a:bodyPr/>
                    <a:lstStyle/>
                    <a:p>
                      <a:r>
                        <a:rPr lang="de-DE" dirty="0"/>
                        <a:t>Begriffe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Zeichen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Beispiele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Prozentsatz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Zinssatz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7030A0"/>
                          </a:solidFill>
                        </a:rPr>
                        <a:t>Prozentwert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7030A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7030A0"/>
                          </a:solidFill>
                        </a:rPr>
                        <a:t>150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7030A0"/>
                          </a:solidFill>
                        </a:rPr>
                        <a:t>90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7030A0"/>
                          </a:solidFill>
                        </a:rPr>
                        <a:t>60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Zinsen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150 €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C00000"/>
                          </a:solidFill>
                        </a:rPr>
                        <a:t>Grundwert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solidFill>
                            <a:srgbClr val="C00000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C00000"/>
                          </a:solidFill>
                        </a:rPr>
                        <a:t>300 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e-DE" b="1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de-DE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Kapital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800" b="1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C18AFD65-86FF-2E49-867B-94CAD13D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81" y="290136"/>
            <a:ext cx="6648038" cy="703453"/>
          </a:xfrm>
        </p:spPr>
        <p:txBody>
          <a:bodyPr>
            <a:normAutofit fontScale="90000"/>
          </a:bodyPr>
          <a:lstStyle/>
          <a:p>
            <a:r>
              <a:rPr lang="de-DE" dirty="0"/>
              <a:t>Zinsrechnung</a:t>
            </a:r>
          </a:p>
        </p:txBody>
      </p:sp>
    </p:spTree>
    <p:extLst>
      <p:ext uri="{BB962C8B-B14F-4D97-AF65-F5344CB8AC3E}">
        <p14:creationId xmlns:p14="http://schemas.microsoft.com/office/powerpoint/2010/main" val="299990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61966" y="146932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„Sprache“ der Zinsrechnung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E297EB-AF65-5A43-AD98-5B85E3E2CBB5}"/>
              </a:ext>
            </a:extLst>
          </p:cNvPr>
          <p:cNvSpPr txBox="1"/>
          <p:nvPr/>
        </p:nvSpPr>
        <p:spPr>
          <a:xfrm>
            <a:off x="129915" y="2740012"/>
            <a:ext cx="10912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de-DE" sz="2600" dirty="0"/>
              <a:t>Ich lege 1000€ bei der Bank an und erhalte nach einem Jahr 20€ Zinsen. 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de-DE" sz="2600" dirty="0"/>
              <a:t>Peter möchte sich ein neues Auto kaufen und nimmt einen Kredit von 12000€ auf. Er zahlt 6,5% Zinsen.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de-DE" sz="2600" dirty="0"/>
              <a:t>Lina bekommt von der Bank 23€ Zinsen. Das sind 4% ihres Ersparten.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de-DE" sz="2600" dirty="0"/>
              <a:t>Herr Meier legt 2400€ bei seiner Bank an. Nach einem Jahr hat er 2472€ auf seinem Konto.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615455-8DD0-D14E-AA98-A0DEACD08C3B}"/>
              </a:ext>
            </a:extLst>
          </p:cNvPr>
          <p:cNvSpPr txBox="1"/>
          <p:nvPr/>
        </p:nvSpPr>
        <p:spPr>
          <a:xfrm>
            <a:off x="154898" y="1143925"/>
            <a:ext cx="6505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Was ist bekannt, was ist gesucht? </a:t>
            </a:r>
            <a:br>
              <a:rPr lang="de-DE" sz="2300" b="1" dirty="0"/>
            </a:br>
            <a:r>
              <a:rPr lang="de-DE" sz="2300" b="1" dirty="0"/>
              <a:t>Kennzeichne K (blau), Z (grün) und p% (rot)!</a:t>
            </a:r>
            <a:endParaRPr lang="de-DE" sz="2300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D45D9A-12F7-D147-BCF2-F3471844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47" y="166595"/>
            <a:ext cx="5706255" cy="2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8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1406105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„Sprache“ des Zinsrechnens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0A8CC62-1F27-C949-B582-06BFAD718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34447"/>
              </p:ext>
            </p:extLst>
          </p:nvPr>
        </p:nvGraphicFramePr>
        <p:xfrm>
          <a:off x="902069" y="2503132"/>
          <a:ext cx="10387861" cy="211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7920">
                <a:tc>
                  <a:txBody>
                    <a:bodyPr/>
                    <a:lstStyle/>
                    <a:p>
                      <a:r>
                        <a:rPr lang="de-DE" dirty="0"/>
                        <a:t>Begriffe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Zeichen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Beispiele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Zinssatz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Zinsen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150 €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Kapital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300 €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800" b="1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4B57FEA4-61FD-4C4F-9809-08056530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1" y="4613572"/>
            <a:ext cx="9324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9127B3F-0D52-5644-960F-51EDD702DA14}"/>
              </a:ext>
            </a:extLst>
          </p:cNvPr>
          <p:cNvSpPr txBox="1"/>
          <p:nvPr/>
        </p:nvSpPr>
        <p:spPr>
          <a:xfrm>
            <a:off x="9440152" y="-12703"/>
            <a:ext cx="263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mathe</a:t>
            </a:r>
            <a:r>
              <a:rPr lang="de-DE" sz="1200" dirty="0"/>
              <a:t> live Jg. 8 W, S. 53 (KLETT Verlag)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BA22AB1-A52B-F240-9F60-6062E55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81" y="290136"/>
            <a:ext cx="6648038" cy="703453"/>
          </a:xfrm>
        </p:spPr>
        <p:txBody>
          <a:bodyPr>
            <a:normAutofit fontScale="90000"/>
          </a:bodyPr>
          <a:lstStyle/>
          <a:p>
            <a:r>
              <a:rPr lang="de-DE" dirty="0"/>
              <a:t>Wiederholungen (8er) </a:t>
            </a:r>
          </a:p>
        </p:txBody>
      </p:sp>
    </p:spTree>
    <p:extLst>
      <p:ext uri="{BB962C8B-B14F-4D97-AF65-F5344CB8AC3E}">
        <p14:creationId xmlns:p14="http://schemas.microsoft.com/office/powerpoint/2010/main" val="370075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D43B9-7271-1A43-AA54-4D13E17C0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17314"/>
            <a:ext cx="8991600" cy="1645920"/>
          </a:xfrm>
        </p:spPr>
        <p:txBody>
          <a:bodyPr/>
          <a:lstStyle/>
          <a:p>
            <a:r>
              <a:rPr lang="de-DE" dirty="0"/>
              <a:t>7er: Prozentrechnung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039CEC9-B549-1943-8852-AE5B79EF6CC4}"/>
              </a:ext>
            </a:extLst>
          </p:cNvPr>
          <p:cNvSpPr txBox="1">
            <a:spLocks/>
          </p:cNvSpPr>
          <p:nvPr/>
        </p:nvSpPr>
        <p:spPr bwMode="blackWhite">
          <a:xfrm>
            <a:off x="1600200" y="3694766"/>
            <a:ext cx="8991600" cy="16459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8er: Zinsrechnung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47F47F-AA39-7241-AD60-EDA9E9E92CD6}"/>
              </a:ext>
            </a:extLst>
          </p:cNvPr>
          <p:cNvSpPr/>
          <p:nvPr/>
        </p:nvSpPr>
        <p:spPr>
          <a:xfrm>
            <a:off x="1273828" y="134032"/>
            <a:ext cx="6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F4A175-586C-CF4B-9BFE-CE53E3E8D07A}"/>
              </a:ext>
            </a:extLst>
          </p:cNvPr>
          <p:cNvSpPr/>
          <p:nvPr/>
        </p:nvSpPr>
        <p:spPr>
          <a:xfrm>
            <a:off x="6661463" y="134032"/>
            <a:ext cx="9957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%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26AC2FC-19DB-7C42-977B-54B66A2BC0A8}"/>
              </a:ext>
            </a:extLst>
          </p:cNvPr>
          <p:cNvSpPr/>
          <p:nvPr/>
        </p:nvSpPr>
        <p:spPr>
          <a:xfrm>
            <a:off x="206428" y="4017247"/>
            <a:ext cx="9220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%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98B960-9D21-3149-9921-CD3A8318DFEF}"/>
              </a:ext>
            </a:extLst>
          </p:cNvPr>
          <p:cNvSpPr/>
          <p:nvPr/>
        </p:nvSpPr>
        <p:spPr>
          <a:xfrm>
            <a:off x="8090157" y="5534561"/>
            <a:ext cx="9284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%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902380-D5D2-FA48-8BD2-CEFA5E5ACAA9}"/>
              </a:ext>
            </a:extLst>
          </p:cNvPr>
          <p:cNvSpPr/>
          <p:nvPr/>
        </p:nvSpPr>
        <p:spPr>
          <a:xfrm>
            <a:off x="11108160" y="3694766"/>
            <a:ext cx="683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%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987C497-6DC9-C44F-A0C8-182E991E5C05}"/>
              </a:ext>
            </a:extLst>
          </p:cNvPr>
          <p:cNvSpPr/>
          <p:nvPr/>
        </p:nvSpPr>
        <p:spPr>
          <a:xfrm>
            <a:off x="3760244" y="5370666"/>
            <a:ext cx="6831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%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E6AEFA4-8317-B941-81C4-3B2EBA29BE45}"/>
              </a:ext>
            </a:extLst>
          </p:cNvPr>
          <p:cNvSpPr/>
          <p:nvPr/>
        </p:nvSpPr>
        <p:spPr>
          <a:xfrm>
            <a:off x="11071291" y="472586"/>
            <a:ext cx="7569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3747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0106BCEB-43E5-694B-A86D-94CD051D6F06}"/>
              </a:ext>
            </a:extLst>
          </p:cNvPr>
          <p:cNvSpPr txBox="1"/>
          <p:nvPr/>
        </p:nvSpPr>
        <p:spPr>
          <a:xfrm>
            <a:off x="1860212" y="4775124"/>
            <a:ext cx="9757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https://www.youtube.com/watch?v=tsAZSNrwJLE</a:t>
            </a:r>
            <a:endParaRPr lang="de-DE" sz="3600" u="sng" dirty="0"/>
          </a:p>
          <a:p>
            <a:endParaRPr lang="de-DE" sz="2400" u="sng" dirty="0"/>
          </a:p>
          <a:p>
            <a:r>
              <a:rPr lang="de-DE" sz="2400" dirty="0"/>
              <a:t>➤  </a:t>
            </a:r>
            <a:r>
              <a:rPr lang="de-DE" sz="2400" u="sng" dirty="0"/>
              <a:t>Achtung: </a:t>
            </a:r>
            <a:r>
              <a:rPr lang="de-DE" sz="2400" dirty="0"/>
              <a:t> andere Reihenfolge als in der Präsentation und im Plan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225859-8A0A-9F4F-8852-1B0188E7C769}"/>
              </a:ext>
            </a:extLst>
          </p:cNvPr>
          <p:cNvSpPr txBox="1"/>
          <p:nvPr/>
        </p:nvSpPr>
        <p:spPr>
          <a:xfrm>
            <a:off x="1860212" y="3987385"/>
            <a:ext cx="7809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Mögliches </a:t>
            </a:r>
            <a:r>
              <a:rPr lang="de-DE" sz="3200" dirty="0" err="1"/>
              <a:t>Erklärvideo</a:t>
            </a:r>
            <a:r>
              <a:rPr lang="de-DE" sz="3200" dirty="0"/>
              <a:t> zum gesamten Thema: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AA7D32-1D68-5D4C-9761-EA522C3FA184}"/>
              </a:ext>
            </a:extLst>
          </p:cNvPr>
          <p:cNvSpPr/>
          <p:nvPr/>
        </p:nvSpPr>
        <p:spPr>
          <a:xfrm>
            <a:off x="328332" y="4572160"/>
            <a:ext cx="15318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600" dirty="0"/>
              <a:t>🎬</a:t>
            </a:r>
          </a:p>
        </p:txBody>
      </p:sp>
    </p:spTree>
    <p:extLst>
      <p:ext uri="{BB962C8B-B14F-4D97-AF65-F5344CB8AC3E}">
        <p14:creationId xmlns:p14="http://schemas.microsoft.com/office/powerpoint/2010/main" val="236419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531" y="2762428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Was bedeutet Prozent?</a:t>
            </a:r>
          </a:p>
        </p:txBody>
      </p:sp>
    </p:spTree>
    <p:extLst>
      <p:ext uri="{BB962C8B-B14F-4D97-AF65-F5344CB8AC3E}">
        <p14:creationId xmlns:p14="http://schemas.microsoft.com/office/powerpoint/2010/main" val="83772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682317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Was bedeutet Prozent?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956DA97-B946-E341-B6A5-8B5D74BA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349127"/>
            <a:ext cx="6223000" cy="2476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87F0B97-3C1D-6149-AE01-F387ECE1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1" y="4941445"/>
            <a:ext cx="11709400" cy="1612900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80223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22217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Anteile in Prozent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932BAD-6978-A34D-BA95-7489AAB6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979708"/>
            <a:ext cx="11963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7017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Anteile in Prozent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932BAD-6978-A34D-BA95-7489AAB6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85229"/>
            <a:ext cx="11963400" cy="193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3E50FFA-DC01-314E-81B9-C69DDA33F5AC}"/>
                  </a:ext>
                </a:extLst>
              </p:cNvPr>
              <p:cNvSpPr txBox="1"/>
              <p:nvPr/>
            </p:nvSpPr>
            <p:spPr>
              <a:xfrm>
                <a:off x="6524011" y="3115629"/>
                <a:ext cx="5186597" cy="361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Aufgabe 2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Schreibe in Prozent und </a:t>
                </a:r>
                <a:b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als Dezimalzahl.</a:t>
                </a:r>
              </a:p>
              <a:p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de-DE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3E50FFA-DC01-314E-81B9-C69DDA33F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011" y="3115629"/>
                <a:ext cx="5186597" cy="3610091"/>
              </a:xfrm>
              <a:prstGeom prst="rect">
                <a:avLst/>
              </a:prstGeom>
              <a:blipFill>
                <a:blip r:embed="rId3"/>
                <a:stretch>
                  <a:fillRect l="-1222" t="-6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15C1F4B-420C-7646-9642-EE0249AD07DD}"/>
                  </a:ext>
                </a:extLst>
              </p:cNvPr>
              <p:cNvSpPr txBox="1"/>
              <p:nvPr/>
            </p:nvSpPr>
            <p:spPr>
              <a:xfrm>
                <a:off x="696256" y="3115629"/>
                <a:ext cx="4971735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Aufgabe 1:  </a:t>
                </a:r>
                <a:r>
                  <a:rPr lang="de-DE" sz="2000" dirty="0"/>
                  <a:t>Schreibe als Dezimalzahl und als  </a:t>
                </a:r>
              </a:p>
              <a:p>
                <a:r>
                  <a:rPr lang="de-DE" sz="2000" dirty="0"/>
                  <a:t>                    Bruch. Kürze falls möglich.</a:t>
                </a:r>
              </a:p>
              <a:p>
                <a:pPr>
                  <a:lnSpc>
                    <a:spcPct val="150000"/>
                  </a:lnSpc>
                </a:pPr>
                <a:endParaRPr lang="de-DE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de-DE" sz="2200" dirty="0"/>
                  <a:t>10</a:t>
                </a:r>
                <a:r>
                  <a:rPr lang="de-DE" sz="2200" b="0" dirty="0"/>
                  <a:t>%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de-DE" sz="2200" dirty="0"/>
              </a:p>
              <a:p>
                <a:pPr algn="ctr">
                  <a:lnSpc>
                    <a:spcPct val="150000"/>
                  </a:lnSpc>
                </a:pPr>
                <a:r>
                  <a:rPr lang="de-DE" sz="2200" dirty="0"/>
                  <a:t>96 %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/>
                  <a:t> </a:t>
                </a:r>
                <a:endParaRPr lang="de-DE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de-DE" sz="2200" dirty="0"/>
              </a:p>
              <a:p>
                <a:pPr algn="ctr">
                  <a:lnSpc>
                    <a:spcPct val="150000"/>
                  </a:lnSpc>
                </a:pPr>
                <a:r>
                  <a:rPr lang="de-DE" sz="2200" dirty="0"/>
                  <a:t>200%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de-DE" sz="220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15C1F4B-420C-7646-9642-EE0249AD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56" y="3115629"/>
                <a:ext cx="4971735" cy="4262705"/>
              </a:xfrm>
              <a:prstGeom prst="rect">
                <a:avLst/>
              </a:prstGeom>
              <a:blipFill>
                <a:blip r:embed="rId4"/>
                <a:stretch>
                  <a:fillRect l="-1276" t="-593" r="-1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1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5850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Anteile in Prozent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051C094-B797-5942-894B-E32A8F31ADD5}"/>
                  </a:ext>
                </a:extLst>
              </p:cNvPr>
              <p:cNvSpPr txBox="1"/>
              <p:nvPr/>
            </p:nvSpPr>
            <p:spPr>
              <a:xfrm>
                <a:off x="1034321" y="3013022"/>
                <a:ext cx="5186597" cy="361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Aufgabe 1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Schreibe in Prozent und </a:t>
                </a:r>
                <a:b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als Dezimalzahl.</a:t>
                </a:r>
              </a:p>
              <a:p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endParaRPr lang="de-D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den>
                      </m:f>
                      <m:r>
                        <a:rPr lang="de-DE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20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051C094-B797-5942-894B-E32A8F31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21" y="3013022"/>
                <a:ext cx="5186597" cy="3610091"/>
              </a:xfrm>
              <a:prstGeom prst="rect">
                <a:avLst/>
              </a:prstGeom>
              <a:blipFill>
                <a:blip r:embed="rId2"/>
                <a:stretch>
                  <a:fillRect l="-976" t="-6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C23F026-0223-D441-9489-B698ABDF5284}"/>
                  </a:ext>
                </a:extLst>
              </p:cNvPr>
              <p:cNvSpPr txBox="1"/>
              <p:nvPr/>
            </p:nvSpPr>
            <p:spPr>
              <a:xfrm>
                <a:off x="6840513" y="3013022"/>
                <a:ext cx="4971735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Aufgabe 2:  </a:t>
                </a:r>
                <a:r>
                  <a:rPr lang="de-DE" sz="2000" dirty="0"/>
                  <a:t>Schreibe als Dezimalzahl und als  </a:t>
                </a:r>
              </a:p>
              <a:p>
                <a:r>
                  <a:rPr lang="de-DE" sz="2000" dirty="0"/>
                  <a:t>                    Bruch. Kürze falls möglich.</a:t>
                </a:r>
              </a:p>
              <a:p>
                <a:pPr>
                  <a:lnSpc>
                    <a:spcPct val="150000"/>
                  </a:lnSpc>
                </a:pPr>
                <a:endParaRPr lang="de-DE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de-DE" sz="2200" b="0" dirty="0"/>
                  <a:t>6% </a:t>
                </a:r>
                <a14:m>
                  <m:oMath xmlns:m="http://schemas.openxmlformats.org/officeDocument/2006/math">
                    <m:r>
                      <a:rPr lang="de-DE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de-DE" sz="2200" dirty="0"/>
              </a:p>
              <a:p>
                <a:pPr algn="ctr">
                  <a:lnSpc>
                    <a:spcPct val="150000"/>
                  </a:lnSpc>
                </a:pPr>
                <a:r>
                  <a:rPr lang="de-DE" sz="2200" dirty="0"/>
                  <a:t>25 %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200" dirty="0"/>
                  <a:t> </a:t>
                </a:r>
                <a:endParaRPr lang="de-DE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de-DE" sz="2200" dirty="0"/>
              </a:p>
              <a:p>
                <a:pPr algn="ctr">
                  <a:lnSpc>
                    <a:spcPct val="150000"/>
                  </a:lnSpc>
                </a:pPr>
                <a:r>
                  <a:rPr lang="de-DE" sz="2200" dirty="0"/>
                  <a:t>70% </a:t>
                </a:r>
                <a14:m>
                  <m:oMath xmlns:m="http://schemas.openxmlformats.org/officeDocument/2006/math">
                    <m:r>
                      <a:rPr lang="de-DE" sz="2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de-DE" sz="220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C23F026-0223-D441-9489-B698ABDF5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13" y="3013022"/>
                <a:ext cx="4971735" cy="4262705"/>
              </a:xfrm>
              <a:prstGeom prst="rect">
                <a:avLst/>
              </a:prstGeom>
              <a:blipFill>
                <a:blip r:embed="rId3"/>
                <a:stretch>
                  <a:fillRect l="-1276" t="-593" r="-1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el 1">
            <a:extLst>
              <a:ext uri="{FF2B5EF4-FFF2-40B4-BE49-F238E27FC236}">
                <a16:creationId xmlns:a16="http://schemas.microsoft.com/office/drawing/2014/main" id="{6B63C585-3806-CF4E-9340-4C39D00B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81" y="290136"/>
            <a:ext cx="6648038" cy="703453"/>
          </a:xfrm>
        </p:spPr>
        <p:txBody>
          <a:bodyPr>
            <a:normAutofit fontScale="90000"/>
          </a:bodyPr>
          <a:lstStyle/>
          <a:p>
            <a:r>
              <a:rPr lang="de-DE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02000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A0CAF9-9550-FC45-95C0-A45F8DAA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5850"/>
            <a:ext cx="772972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000" dirty="0"/>
              <a:t>Anteile in Prozent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051C094-B797-5942-894B-E32A8F31ADD5}"/>
                  </a:ext>
                </a:extLst>
              </p:cNvPr>
              <p:cNvSpPr txBox="1"/>
              <p:nvPr/>
            </p:nvSpPr>
            <p:spPr>
              <a:xfrm>
                <a:off x="1034321" y="3013022"/>
                <a:ext cx="5186597" cy="3769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Aufgabe 1</a:t>
                </a: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Schreibe in Prozent und </a:t>
                </a:r>
                <a:b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de-D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als Dezimalzahl.</a:t>
                </a:r>
              </a:p>
              <a:p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de-DE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75% </a:t>
                </a: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0,75</a:t>
                </a:r>
              </a:p>
              <a:p>
                <a:endParaRPr lang="de-D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de-DE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40% </a:t>
                </a: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0,40</a:t>
                </a:r>
              </a:p>
              <a:p>
                <a:pPr algn="ctr"/>
                <a:endParaRPr lang="de-DE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de-DE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15% </a:t>
                </a:r>
                <a:r>
                  <a:rPr lang="de-DE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de-DE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0,15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051C094-B797-5942-894B-E32A8F31A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21" y="3013022"/>
                <a:ext cx="5186597" cy="3769622"/>
              </a:xfrm>
              <a:prstGeom prst="rect">
                <a:avLst/>
              </a:prstGeom>
              <a:blipFill>
                <a:blip r:embed="rId2"/>
                <a:stretch>
                  <a:fillRect l="-976" t="-6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C23F026-0223-D441-9489-B698ABDF5284}"/>
                  </a:ext>
                </a:extLst>
              </p:cNvPr>
              <p:cNvSpPr txBox="1"/>
              <p:nvPr/>
            </p:nvSpPr>
            <p:spPr>
              <a:xfrm>
                <a:off x="6840513" y="3013022"/>
                <a:ext cx="4971735" cy="3856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Aufgabe 2:  </a:t>
                </a:r>
                <a:r>
                  <a:rPr lang="de-DE" sz="2000" dirty="0"/>
                  <a:t>Schreibe als Dezimalzahl und als  </a:t>
                </a:r>
              </a:p>
              <a:p>
                <a:r>
                  <a:rPr lang="de-DE" sz="2000" dirty="0"/>
                  <a:t>                    Bruch. Kürze falls möglich.</a:t>
                </a:r>
              </a:p>
              <a:p>
                <a:endParaRPr lang="de-DE" dirty="0"/>
              </a:p>
              <a:p>
                <a:pPr algn="ctr"/>
                <a:r>
                  <a:rPr lang="de-DE" sz="2400" b="0" dirty="0"/>
                  <a:t>6%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>
                    <a:solidFill>
                      <a:srgbClr val="FF0000"/>
                    </a:solidFill>
                  </a:rPr>
                  <a:t>0,06 </a:t>
                </a:r>
                <a:r>
                  <a:rPr lang="de-DE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de-DE" sz="2400" dirty="0"/>
              </a:p>
              <a:p>
                <a:endParaRPr lang="de-DE" sz="2400" dirty="0"/>
              </a:p>
              <a:p>
                <a:pPr algn="ctr"/>
                <a:r>
                  <a:rPr lang="de-DE" sz="2400" dirty="0"/>
                  <a:t>25 %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0,25</m:t>
                    </m:r>
                    <m:r>
                      <a:rPr lang="de-D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=</a:t>
                </a:r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de-DE" sz="2400" dirty="0">
                  <a:solidFill>
                    <a:srgbClr val="FF0000"/>
                  </a:solidFill>
                </a:endParaRPr>
              </a:p>
              <a:p>
                <a:endParaRPr lang="de-DE" sz="2400" dirty="0"/>
              </a:p>
              <a:p>
                <a:pPr algn="ctr"/>
                <a:r>
                  <a:rPr lang="de-DE" sz="2400" dirty="0"/>
                  <a:t>70%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>
                    <a:solidFill>
                      <a:srgbClr val="FF0000"/>
                    </a:solidFill>
                  </a:rPr>
                  <a:t>0,70 </a:t>
                </a:r>
                <a:r>
                  <a:rPr lang="de-DE" sz="2400" dirty="0"/>
                  <a:t>=</a:t>
                </a:r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70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:r>
                  <a:rPr lang="de-DE" sz="2400" dirty="0"/>
                  <a:t>=</a:t>
                </a:r>
                <a:r>
                  <a:rPr lang="de-DE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de-DE" sz="240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C23F026-0223-D441-9489-B698ABDF5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13" y="3013022"/>
                <a:ext cx="4971735" cy="3856697"/>
              </a:xfrm>
              <a:prstGeom prst="rect">
                <a:avLst/>
              </a:prstGeom>
              <a:blipFill>
                <a:blip r:embed="rId3"/>
                <a:stretch>
                  <a:fillRect l="-1276" t="-656" r="-1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el 1">
            <a:extLst>
              <a:ext uri="{FF2B5EF4-FFF2-40B4-BE49-F238E27FC236}">
                <a16:creationId xmlns:a16="http://schemas.microsoft.com/office/drawing/2014/main" id="{7863E957-12E8-EF4B-BB29-6154D7FD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81" y="290136"/>
            <a:ext cx="6648038" cy="703453"/>
          </a:xfrm>
        </p:spPr>
        <p:txBody>
          <a:bodyPr>
            <a:normAutofit fontScale="90000"/>
          </a:bodyPr>
          <a:lstStyle/>
          <a:p>
            <a:r>
              <a:rPr lang="de-DE" dirty="0"/>
              <a:t>Lösung</a:t>
            </a:r>
          </a:p>
        </p:txBody>
      </p:sp>
    </p:spTree>
    <p:extLst>
      <p:ext uri="{BB962C8B-B14F-4D97-AF65-F5344CB8AC3E}">
        <p14:creationId xmlns:p14="http://schemas.microsoft.com/office/powerpoint/2010/main" val="389402058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463</Words>
  <Application>Microsoft Macintosh PowerPoint</Application>
  <PresentationFormat>Breitbild</PresentationFormat>
  <Paragraphs>133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Paket</vt:lpstr>
      <vt:lpstr>B-Klasse</vt:lpstr>
      <vt:lpstr>7er: Prozentrechnung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Übung</vt:lpstr>
      <vt:lpstr>Lösung</vt:lpstr>
      <vt:lpstr>PowerPoint-Präsentation</vt:lpstr>
      <vt:lpstr>PowerPoint-Präsentation</vt:lpstr>
      <vt:lpstr>PowerPoint-Präsentation</vt:lpstr>
      <vt:lpstr>Zinsrechnung</vt:lpstr>
      <vt:lpstr>PowerPoint-Präsentation</vt:lpstr>
      <vt:lpstr>Wiederholungen (8er)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Prozentrechnung</dc:title>
  <dc:creator>Leonie Kneip</dc:creator>
  <cp:lastModifiedBy>Leonie Kneip</cp:lastModifiedBy>
  <cp:revision>31</cp:revision>
  <dcterms:created xsi:type="dcterms:W3CDTF">2020-05-13T06:56:25Z</dcterms:created>
  <dcterms:modified xsi:type="dcterms:W3CDTF">2022-04-27T19:37:40Z</dcterms:modified>
</cp:coreProperties>
</file>