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667" r:id="rId3"/>
    <p:sldId id="696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21" r:id="rId12"/>
    <p:sldId id="736" r:id="rId1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000"/>
    <a:srgbClr val="C4C4C4"/>
    <a:srgbClr val="D8D8D8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0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6436-D180-42BB-ABDC-BB950096C27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83DB0-65F6-4513-A42C-29533E2D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7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1757-C559-4D28-9664-FBCDDE7F62A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31086-62D1-497D-A87B-62E0A6FD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447"/>
            <a:ext cx="9144000" cy="600690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A30000"/>
          </a:solidFill>
          <a:ln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4864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0B53042A-CF19-4DA0-AE91-4A23E34E6EA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93304"/>
          </a:xfrm>
          <a:prstGeom prst="rect">
            <a:avLst/>
          </a:prstGeom>
          <a:solidFill>
            <a:srgbClr val="A30000"/>
          </a:solidFill>
          <a:ln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9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35B3A-C680-416D-8444-4B5D17AC3ADF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3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B6304-8492-4E8F-A0DB-C97DB44C3FBD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93F3D0-FE5A-461D-8B21-DEE9B2CC15C7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545237"/>
            <a:ext cx="2133600" cy="3401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B53042A-CF19-4DA0-AE91-4A23E34E6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7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F4ED8F-F085-4DE9-9F10-8B4B265F463A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9ED66E-6CEB-4F42-A583-71F6EB33E792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6E65F-0463-4CD9-B1BD-20A5FE2592CC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0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8071D6-01D8-4474-B49F-CF87BA606004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7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6542D-27F4-4390-A513-A99AD1A56207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E374BF-816B-42BA-9334-14B94BE3413E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B12BB7-70E0-429D-B83F-401714EAD3EF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53042A-CF19-4DA0-AE91-4A23E34E6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99392"/>
            <a:ext cx="9144000" cy="1512168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A30000"/>
          </a:solidFill>
          <a:ln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4864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0B53042A-CF19-4DA0-AE91-4A23E34E6EA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-107005"/>
            <a:ext cx="9144000" cy="166328"/>
          </a:xfrm>
          <a:prstGeom prst="rect">
            <a:avLst/>
          </a:prstGeom>
          <a:solidFill>
            <a:srgbClr val="A30000"/>
          </a:solidFill>
          <a:ln>
            <a:solidFill>
              <a:srgbClr val="A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30000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33412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大数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据技术在精细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化网络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划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优化中的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应用研究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7920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皇甫伟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博士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北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京科技大学计算机与通信工程学院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49436"/>
            <a:ext cx="4054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教育部 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中国移动科研基金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2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10164"/>
            <a:ext cx="6912768" cy="46085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8000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优化效果（优化前和优化后）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" y="3068960"/>
            <a:ext cx="6588224" cy="33458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" t="13795" r="7587" b="8933"/>
          <a:stretch/>
        </p:blipFill>
        <p:spPr>
          <a:xfrm>
            <a:off x="3303364" y="1511735"/>
            <a:ext cx="5616624" cy="27813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8568" y="1660158"/>
            <a:ext cx="13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6601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3450</a:t>
            </a:r>
            <a:r>
              <a:rPr lang="zh-CN" altLang="en-US" dirty="0" smtClean="0"/>
              <a:t>次迭代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45%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9425" r="23749" b="4149"/>
          <a:stretch/>
        </p:blipFill>
        <p:spPr>
          <a:xfrm>
            <a:off x="-36512" y="2060848"/>
            <a:ext cx="4826000" cy="43089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优化效果（优化前和优化后）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3068960"/>
            <a:ext cx="13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6601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3450</a:t>
            </a:r>
            <a:r>
              <a:rPr lang="zh-CN" altLang="en-US" dirty="0" smtClean="0"/>
              <a:t>次迭代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45%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9609" r="12726"/>
          <a:stretch/>
        </p:blipFill>
        <p:spPr>
          <a:xfrm>
            <a:off x="4741564" y="2078560"/>
            <a:ext cx="4630812" cy="44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基站分布（兰州）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61973" cy="47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地形地貌</a:t>
            </a:r>
            <a:r>
              <a:rPr lang="en-US" altLang="zh-CN" dirty="0" smtClean="0"/>
              <a:t>(</a:t>
            </a:r>
            <a:r>
              <a:rPr lang="zh-CN" altLang="en-US" dirty="0" smtClean="0"/>
              <a:t>修正版本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073778" cy="4752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8264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共计</a:t>
            </a:r>
            <a:r>
              <a:rPr lang="en-US" altLang="zh-CN" b="1" dirty="0" smtClean="0"/>
              <a:t>718639</a:t>
            </a:r>
            <a:r>
              <a:rPr lang="zh-CN" altLang="en-US" b="1" dirty="0" smtClean="0"/>
              <a:t>个点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85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680840"/>
            <a:ext cx="8646911" cy="43924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基站位置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按修正地形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8264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共计</a:t>
            </a:r>
            <a:r>
              <a:rPr lang="en-US" altLang="zh-CN" b="1" dirty="0" smtClean="0"/>
              <a:t>658</a:t>
            </a:r>
            <a:r>
              <a:rPr lang="zh-CN" altLang="en-US" b="1" dirty="0" smtClean="0"/>
              <a:t>扇区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29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天线：</a:t>
            </a:r>
            <a:r>
              <a:rPr lang="en-US" altLang="zh-CN" dirty="0" smtClean="0"/>
              <a:t>GSM900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640962" cy="432048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COST231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Cost-</a:t>
            </a:r>
            <a:r>
              <a:rPr lang="en-US" altLang="zh-CN" dirty="0" err="1" smtClean="0"/>
              <a:t>HataMC</a:t>
            </a:r>
            <a:r>
              <a:rPr lang="zh-CN" altLang="en-US" dirty="0"/>
              <a:t>模型计算公式：</a:t>
            </a:r>
          </a:p>
          <a:p>
            <a:pPr lvl="1"/>
            <a:r>
              <a:rPr lang="en-US" altLang="zh-CN" dirty="0" err="1"/>
              <a:t>PathLossValue</a:t>
            </a:r>
            <a:r>
              <a:rPr lang="en-US" altLang="zh-CN" dirty="0"/>
              <a:t>=</a:t>
            </a:r>
            <a:r>
              <a:rPr lang="en-US" altLang="zh-CN" dirty="0" err="1"/>
              <a:t>m_ModelCoefficient</a:t>
            </a:r>
            <a:r>
              <a:rPr lang="en-US" altLang="zh-CN" dirty="0"/>
              <a:t>[0]+</a:t>
            </a:r>
            <a:r>
              <a:rPr lang="en-US" altLang="zh-CN" dirty="0" err="1"/>
              <a:t>m_ModelCoefficient</a:t>
            </a:r>
            <a:r>
              <a:rPr lang="en-US" altLang="zh-CN" dirty="0"/>
              <a:t>[1]*log10(</a:t>
            </a:r>
            <a:r>
              <a:rPr lang="en-US" altLang="zh-CN" dirty="0" err="1"/>
              <a:t>m_Frequency</a:t>
            </a:r>
            <a:r>
              <a:rPr lang="en-US" altLang="zh-CN" dirty="0"/>
              <a:t>)+</a:t>
            </a:r>
            <a:r>
              <a:rPr lang="en-US" altLang="zh-CN" dirty="0" err="1"/>
              <a:t>m_ModelCoefficient</a:t>
            </a:r>
            <a:r>
              <a:rPr lang="en-US" altLang="zh-CN" dirty="0"/>
              <a:t>[2]*log10(</a:t>
            </a:r>
            <a:r>
              <a:rPr lang="en-US" altLang="zh-CN" dirty="0" err="1"/>
              <a:t>hb</a:t>
            </a:r>
            <a:r>
              <a:rPr lang="en-US" altLang="zh-CN" dirty="0"/>
              <a:t>)+(</a:t>
            </a:r>
            <a:r>
              <a:rPr lang="en-US" altLang="zh-CN" dirty="0" err="1"/>
              <a:t>m_ModelCoefficient</a:t>
            </a:r>
            <a:r>
              <a:rPr lang="en-US" altLang="zh-CN" dirty="0"/>
              <a:t>[3]+</a:t>
            </a:r>
            <a:r>
              <a:rPr lang="en-US" altLang="zh-CN" dirty="0" err="1"/>
              <a:t>m_ModelCoefficient</a:t>
            </a:r>
            <a:r>
              <a:rPr lang="en-US" altLang="zh-CN" dirty="0"/>
              <a:t>[4]*log10(</a:t>
            </a:r>
            <a:r>
              <a:rPr lang="en-US" altLang="zh-CN" dirty="0" err="1"/>
              <a:t>hb</a:t>
            </a:r>
            <a:r>
              <a:rPr lang="en-US" altLang="zh-CN" dirty="0"/>
              <a:t>))*log10(Distance/1000.0)-(</a:t>
            </a:r>
            <a:r>
              <a:rPr lang="en-US" altLang="zh-CN" dirty="0" err="1"/>
              <a:t>m_ModelCoefficient</a:t>
            </a:r>
            <a:r>
              <a:rPr lang="en-US" altLang="zh-CN" dirty="0"/>
              <a:t>[5]*(log10(11.75*</a:t>
            </a:r>
            <a:r>
              <a:rPr lang="en-US" altLang="zh-CN" dirty="0" err="1"/>
              <a:t>hm</a:t>
            </a:r>
            <a:r>
              <a:rPr lang="en-US" altLang="zh-CN" dirty="0"/>
              <a:t>))*(log10(11.75*</a:t>
            </a:r>
            <a:r>
              <a:rPr lang="en-US" altLang="zh-CN" dirty="0" err="1"/>
              <a:t>hm</a:t>
            </a:r>
            <a:r>
              <a:rPr lang="en-US" altLang="zh-CN" dirty="0"/>
              <a:t>))-</a:t>
            </a:r>
            <a:r>
              <a:rPr lang="en-US" altLang="zh-CN" dirty="0" err="1"/>
              <a:t>m_ModelCoefficient</a:t>
            </a:r>
            <a:r>
              <a:rPr lang="en-US" altLang="zh-CN" dirty="0"/>
              <a:t>[6])+3;</a:t>
            </a:r>
          </a:p>
          <a:p>
            <a:pPr marL="0" indent="0">
              <a:buNone/>
            </a:pPr>
            <a:r>
              <a:rPr lang="zh-CN" altLang="en-US" dirty="0"/>
              <a:t>其中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[0]=46.29</a:t>
            </a:r>
            <a:r>
              <a:rPr lang="zh-CN" altLang="en-US" sz="2900" dirty="0"/>
              <a:t>；</a:t>
            </a:r>
          </a:p>
          <a:p>
            <a:pPr lvl="1"/>
            <a:r>
              <a:rPr lang="zh-CN" altLang="en-US" sz="2900" dirty="0"/>
              <a:t> </a:t>
            </a:r>
            <a:r>
              <a:rPr lang="en-US" altLang="zh-CN" sz="2900" dirty="0" err="1"/>
              <a:t>m_ModelCoefficient</a:t>
            </a:r>
            <a:r>
              <a:rPr lang="en-US" altLang="zh-CN" sz="2900" dirty="0"/>
              <a:t>[1]=33.89</a:t>
            </a:r>
            <a:r>
              <a:rPr lang="zh-CN" altLang="en-US" sz="2900" dirty="0"/>
              <a:t>；</a:t>
            </a:r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[2]=-13.82</a:t>
            </a:r>
            <a:r>
              <a:rPr lang="zh-CN" altLang="en-US" sz="2900" dirty="0"/>
              <a:t>；</a:t>
            </a:r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[3]=44.89</a:t>
            </a:r>
            <a:r>
              <a:rPr lang="zh-CN" altLang="en-US" sz="2900" dirty="0"/>
              <a:t>；</a:t>
            </a:r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[4]=-6.54</a:t>
            </a:r>
            <a:r>
              <a:rPr lang="zh-CN" altLang="en-US" sz="2900" dirty="0"/>
              <a:t>；</a:t>
            </a:r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[5]=3.2</a:t>
            </a:r>
            <a:r>
              <a:rPr lang="zh-CN" altLang="en-US" sz="2900" dirty="0"/>
              <a:t>；</a:t>
            </a:r>
          </a:p>
          <a:p>
            <a:pPr lvl="1"/>
            <a:r>
              <a:rPr lang="en-US" altLang="zh-CN" sz="2900" dirty="0" err="1"/>
              <a:t>m_ModelCoefficient</a:t>
            </a:r>
            <a:r>
              <a:rPr lang="en-US" altLang="zh-CN" sz="2900" dirty="0"/>
              <a:t>[6]=4.79</a:t>
            </a:r>
            <a:r>
              <a:rPr lang="zh-CN" altLang="en-US" sz="2900" dirty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COST231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hb</a:t>
            </a:r>
            <a:r>
              <a:rPr lang="zh-CN" altLang="en-US" dirty="0"/>
              <a:t>为发射端天线挂高，与海拔高度无关；</a:t>
            </a:r>
          </a:p>
          <a:p>
            <a:pPr marL="0" indent="0">
              <a:buNone/>
            </a:pPr>
            <a:r>
              <a:rPr lang="en-US" altLang="zh-CN" dirty="0" err="1"/>
              <a:t>hm</a:t>
            </a:r>
            <a:r>
              <a:rPr lang="en-US" altLang="zh-CN" dirty="0"/>
              <a:t>=</a:t>
            </a:r>
            <a:r>
              <a:rPr lang="zh-CN" altLang="en-US" dirty="0"/>
              <a:t>接收机海拔高度</a:t>
            </a:r>
            <a:r>
              <a:rPr lang="en-US" altLang="zh-CN" dirty="0"/>
              <a:t>+</a:t>
            </a:r>
            <a:r>
              <a:rPr lang="zh-CN" altLang="en-US" dirty="0"/>
              <a:t>接收机天线高度（</a:t>
            </a:r>
            <a:r>
              <a:rPr lang="en-US" altLang="zh-CN" dirty="0"/>
              <a:t>1.5m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发射机海拔高度；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在</a:t>
            </a:r>
            <a:r>
              <a:rPr lang="zh-CN" altLang="en-US" b="1" dirty="0"/>
              <a:t>计算路劲损耗时的一些细节：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发射机高度</a:t>
            </a:r>
            <a:r>
              <a:rPr lang="en-US" altLang="zh-CN" dirty="0" err="1"/>
              <a:t>hb</a:t>
            </a:r>
            <a:r>
              <a:rPr lang="zh-CN" altLang="en-US" dirty="0"/>
              <a:t>比接收机</a:t>
            </a:r>
            <a:r>
              <a:rPr lang="en-US" altLang="zh-CN" dirty="0" err="1"/>
              <a:t>hm</a:t>
            </a:r>
            <a:r>
              <a:rPr lang="zh-CN" altLang="en-US" dirty="0"/>
              <a:t>高度矮，那么两者高度互换；</a:t>
            </a:r>
          </a:p>
          <a:p>
            <a:r>
              <a:rPr lang="zh-CN" altLang="en-US" dirty="0" smtClean="0"/>
              <a:t>移动台</a:t>
            </a:r>
            <a:r>
              <a:rPr lang="zh-CN" altLang="en-US" dirty="0"/>
              <a:t>高度</a:t>
            </a:r>
            <a:r>
              <a:rPr lang="en-US" altLang="zh-CN" dirty="0" err="1"/>
              <a:t>hm</a:t>
            </a:r>
            <a:r>
              <a:rPr lang="zh-CN" altLang="en-US" dirty="0"/>
              <a:t>如果大于</a:t>
            </a:r>
            <a:r>
              <a:rPr lang="en-US" altLang="zh-CN" dirty="0"/>
              <a:t>10</a:t>
            </a:r>
            <a:r>
              <a:rPr lang="zh-CN" altLang="en-US" dirty="0"/>
              <a:t>或者小于</a:t>
            </a:r>
            <a:r>
              <a:rPr lang="en-US" altLang="zh-CN" dirty="0"/>
              <a:t>1</a:t>
            </a:r>
            <a:r>
              <a:rPr lang="zh-CN" altLang="en-US" dirty="0"/>
              <a:t>，则取</a:t>
            </a:r>
            <a:r>
              <a:rPr lang="en-US" altLang="zh-CN" dirty="0"/>
              <a:t>1.5</a:t>
            </a:r>
            <a:r>
              <a:rPr lang="zh-CN" altLang="en-US" dirty="0"/>
              <a:t>；</a:t>
            </a:r>
          </a:p>
          <a:p>
            <a:r>
              <a:rPr lang="zh-CN" altLang="en-US" dirty="0" smtClean="0"/>
              <a:t>路</a:t>
            </a:r>
            <a:r>
              <a:rPr lang="zh-CN" altLang="en-US" dirty="0"/>
              <a:t>损半径是</a:t>
            </a:r>
            <a:r>
              <a:rPr lang="en-US" altLang="zh-CN" dirty="0"/>
              <a:t>1000</a:t>
            </a:r>
            <a:r>
              <a:rPr lang="zh-CN" altLang="en-US" dirty="0"/>
              <a:t>米，即如果发射机和接收栅格之间的距离大于</a:t>
            </a:r>
            <a:r>
              <a:rPr lang="en-US" altLang="zh-CN" dirty="0"/>
              <a:t>1000</a:t>
            </a:r>
            <a:r>
              <a:rPr lang="zh-CN" altLang="en-US" dirty="0"/>
              <a:t>米，则路损为</a:t>
            </a:r>
            <a:r>
              <a:rPr lang="en-US" altLang="zh-CN" dirty="0"/>
              <a:t>1000dB</a:t>
            </a:r>
            <a:r>
              <a:rPr lang="zh-CN" altLang="en-US" dirty="0"/>
              <a:t>，发射机所处在的栅格点的路损为</a:t>
            </a:r>
            <a:r>
              <a:rPr lang="en-US" altLang="zh-CN" dirty="0"/>
              <a:t>70dB</a:t>
            </a:r>
            <a:r>
              <a:rPr lang="zh-CN" altLang="en-US" dirty="0"/>
              <a:t>；</a:t>
            </a:r>
          </a:p>
          <a:p>
            <a:r>
              <a:rPr lang="zh-CN" altLang="en-US" dirty="0" smtClean="0"/>
              <a:t>每个</a:t>
            </a:r>
            <a:r>
              <a:rPr lang="zh-CN" altLang="en-US" dirty="0"/>
              <a:t>栅格的经纬度为栅格中心位置的经纬度。</a:t>
            </a:r>
          </a:p>
          <a:p>
            <a:pPr marL="0" indent="0">
              <a:buNone/>
            </a:pPr>
            <a:r>
              <a:rPr lang="en-US" altLang="zh-CN" b="1" dirty="0" smtClean="0"/>
              <a:t>RSRP</a:t>
            </a:r>
            <a:r>
              <a:rPr lang="zh-CN" altLang="en-US" b="1" dirty="0"/>
              <a:t>的计算公式：</a:t>
            </a:r>
          </a:p>
          <a:p>
            <a:r>
              <a:rPr lang="zh-CN" altLang="en-US" dirty="0"/>
              <a:t>接收功率</a:t>
            </a:r>
            <a:r>
              <a:rPr lang="en-US" altLang="zh-CN" dirty="0"/>
              <a:t>=</a:t>
            </a:r>
            <a:r>
              <a:rPr lang="zh-CN" altLang="en-US" dirty="0"/>
              <a:t>发射功率</a:t>
            </a:r>
            <a:r>
              <a:rPr lang="en-US" altLang="zh-CN" dirty="0"/>
              <a:t>+</a:t>
            </a:r>
            <a:r>
              <a:rPr lang="zh-CN" altLang="en-US" dirty="0"/>
              <a:t>天线增益</a:t>
            </a:r>
            <a:r>
              <a:rPr lang="en-US" altLang="zh-CN" dirty="0"/>
              <a:t>-</a:t>
            </a:r>
            <a:r>
              <a:rPr lang="zh-CN" altLang="en-US" dirty="0"/>
              <a:t>路径损耗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初始覆盖情况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Tx</a:t>
            </a:r>
            <a:r>
              <a:rPr lang="en-US" altLang="zh-CN" dirty="0" smtClean="0"/>
              <a:t>=18.2dB</a:t>
            </a:r>
          </a:p>
          <a:p>
            <a:r>
              <a:rPr lang="en-US" altLang="zh-CN" dirty="0" smtClean="0"/>
              <a:t>40.52%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" t="13795" r="7587" b="8933"/>
          <a:stretch/>
        </p:blipFill>
        <p:spPr>
          <a:xfrm>
            <a:off x="0" y="3068960"/>
            <a:ext cx="6616700" cy="327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9425" r="23749" b="4149"/>
          <a:stretch/>
        </p:blipFill>
        <p:spPr>
          <a:xfrm>
            <a:off x="4336380" y="122391"/>
            <a:ext cx="4826000" cy="430896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971600" y="3949326"/>
            <a:ext cx="799015" cy="757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7"/>
          </p:cNvCxnSpPr>
          <p:nvPr/>
        </p:nvCxnSpPr>
        <p:spPr>
          <a:xfrm flipV="1">
            <a:off x="1653602" y="2564905"/>
            <a:ext cx="3278438" cy="149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9380" y="4797152"/>
            <a:ext cx="228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考虑到大量的不可覆盖边缘区域，基本是合理的。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2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读入所有的采样位置（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万）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 smtClean="0"/>
              <a:t>3.1s</a:t>
            </a:r>
          </a:p>
          <a:p>
            <a:r>
              <a:rPr lang="zh-CN" altLang="en-US" dirty="0" smtClean="0"/>
              <a:t>读入扇区，确定海拔</a:t>
            </a:r>
            <a:r>
              <a:rPr lang="en-US" altLang="zh-CN" dirty="0" smtClean="0">
                <a:sym typeface="Wingdings" panose="05000000000000000000" pitchFamily="2" charset="2"/>
              </a:rPr>
              <a:t> 1.9s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查询</a:t>
            </a:r>
            <a:r>
              <a:rPr lang="en-US" altLang="zh-CN" dirty="0" smtClean="0">
                <a:sym typeface="Wingdings" panose="05000000000000000000" pitchFamily="2" charset="2"/>
              </a:rPr>
              <a:t>k-d</a:t>
            </a:r>
            <a:r>
              <a:rPr lang="zh-CN" altLang="en-US" dirty="0" smtClean="0">
                <a:sym typeface="Wingdings" panose="05000000000000000000" pitchFamily="2" charset="2"/>
              </a:rPr>
              <a:t>树 </a:t>
            </a:r>
            <a:r>
              <a:rPr lang="en-US" altLang="zh-CN" dirty="0" smtClean="0">
                <a:sym typeface="Wingdings" panose="05000000000000000000" pitchFamily="2" charset="2"/>
              </a:rPr>
              <a:t> 3.69s 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求一次完整的覆盖 </a:t>
            </a:r>
            <a:r>
              <a:rPr lang="en-US" altLang="zh-CN" dirty="0" smtClean="0">
                <a:sym typeface="Wingdings" panose="05000000000000000000" pitchFamily="2" charset="2"/>
              </a:rPr>
              <a:t> 2.2s (</a:t>
            </a:r>
            <a:r>
              <a:rPr lang="zh-CN" altLang="en-US" dirty="0" smtClean="0">
                <a:sym typeface="Wingdings" panose="05000000000000000000" pitchFamily="2" charset="2"/>
              </a:rPr>
              <a:t>优化</a:t>
            </a:r>
            <a:r>
              <a:rPr lang="en-US" altLang="zh-CN" dirty="0" smtClean="0">
                <a:sym typeface="Wingdings" panose="05000000000000000000" pitchFamily="2" charset="2"/>
              </a:rPr>
              <a:t>0.9s)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042A-CF19-4DA0-AE91-4A23E34E6EA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</TotalTime>
  <Words>363</Words>
  <Application>Microsoft Office PowerPoint</Application>
  <PresentationFormat>全屏显示(4:3)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大数据技术在精细化网络规划 与优化中的应用研究</vt:lpstr>
      <vt:lpstr>基站分布（兰州）</vt:lpstr>
      <vt:lpstr>地形地貌(修正版本)</vt:lpstr>
      <vt:lpstr>基站位置(按修正地形)</vt:lpstr>
      <vt:lpstr>天线：GSM900</vt:lpstr>
      <vt:lpstr>COST231修正</vt:lpstr>
      <vt:lpstr>COST231修正</vt:lpstr>
      <vt:lpstr>初始覆盖情况</vt:lpstr>
      <vt:lpstr>覆盖计算</vt:lpstr>
      <vt:lpstr>优化过程</vt:lpstr>
      <vt:lpstr>优化效果（优化前和优化后）</vt:lpstr>
      <vt:lpstr>优化效果（优化前和优化后）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Huangfu</dc:creator>
  <cp:lastModifiedBy>DavidH</cp:lastModifiedBy>
  <cp:revision>473</cp:revision>
  <cp:lastPrinted>2017-06-02T01:35:52Z</cp:lastPrinted>
  <dcterms:created xsi:type="dcterms:W3CDTF">2017-05-06T06:55:47Z</dcterms:created>
  <dcterms:modified xsi:type="dcterms:W3CDTF">2017-10-29T03:38:19Z</dcterms:modified>
</cp:coreProperties>
</file>