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0"/>
  </p:handoutMasterIdLst>
  <p:sldIdLst>
    <p:sldId id="256" r:id="rId2"/>
    <p:sldId id="257" r:id="rId3"/>
    <p:sldId id="258" r:id="rId4"/>
    <p:sldId id="259" r:id="rId5"/>
    <p:sldId id="272" r:id="rId6"/>
    <p:sldId id="273" r:id="rId7"/>
    <p:sldId id="277" r:id="rId8"/>
    <p:sldId id="263" r:id="rId9"/>
    <p:sldId id="274" r:id="rId10"/>
    <p:sldId id="275" r:id="rId11"/>
    <p:sldId id="276" r:id="rId12"/>
    <p:sldId id="266" r:id="rId13"/>
    <p:sldId id="267" r:id="rId14"/>
    <p:sldId id="269" r:id="rId15"/>
    <p:sldId id="270" r:id="rId16"/>
    <p:sldId id="264" r:id="rId17"/>
    <p:sldId id="271" r:id="rId18"/>
    <p:sldId id="265" r:id="rId1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380" autoAdjust="0"/>
  </p:normalViewPr>
  <p:slideViewPr>
    <p:cSldViewPr snapToGrid="0">
      <p:cViewPr varScale="1">
        <p:scale>
          <a:sx n="86" d="100"/>
          <a:sy n="86" d="100"/>
        </p:scale>
        <p:origin x="738" y="78"/>
      </p:cViewPr>
      <p:guideLst/>
    </p:cSldViewPr>
  </p:slideViewPr>
  <p:outlineViewPr>
    <p:cViewPr>
      <p:scale>
        <a:sx n="33" d="100"/>
        <a:sy n="33" d="100"/>
      </p:scale>
      <p:origin x="0" y="-17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E60A86-5136-4125-8939-80E9D13BEC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2AA04-273B-44C7-A576-B57F1A27E8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F7F9E4-3780-4D43-A3C2-4336D1E02782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86B74-6219-48B1-A41A-5AA1FA893A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812A9-32B0-47BC-941C-20CC11626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00D45F-3751-4C62-B70F-115A13CEFF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04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programs-surveys/acs/data.html" TargetMode="External"/><Relationship Id="rId2" Type="http://schemas.openxmlformats.org/officeDocument/2006/relationships/hyperlink" Target="https://data.sfgov.org/Public-Safety/Police-Department-Incidents/tmnf-yv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s.geonames.org/" TargetMode="Externa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222C-F142-4FBE-ACCF-B2CBCEF6E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Analysis of crime in san francisco</a:t>
            </a:r>
            <a:br>
              <a:rPr lang="en-US" sz="3600" dirty="0"/>
            </a:br>
            <a:r>
              <a:rPr lang="en-US" sz="1400" dirty="0"/>
              <a:t>2010 through 2017</a:t>
            </a:r>
            <a:br>
              <a:rPr lang="en-US" sz="1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D26E6-C526-493D-8B8F-74CEE3E12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Beatriz Shetkar		Ray Sheng</a:t>
            </a:r>
          </a:p>
          <a:p>
            <a:r>
              <a:rPr lang="en-US" sz="1800" dirty="0"/>
              <a:t>Abdullah Alfai		Alex Leontiev				Jan. 20, 2018</a:t>
            </a:r>
          </a:p>
        </p:txBody>
      </p:sp>
    </p:spTree>
    <p:extLst>
      <p:ext uri="{BB962C8B-B14F-4D97-AF65-F5344CB8AC3E}">
        <p14:creationId xmlns:p14="http://schemas.microsoft.com/office/powerpoint/2010/main" val="2337711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8B4D21-AA02-4066-8D8A-E0502D374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3059"/>
            <a:ext cx="8267023" cy="4240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1E403F-A9C4-4472-9C96-D21BB8FE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746" y="2635209"/>
            <a:ext cx="2476627" cy="15875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2D93DB8-8B59-4F77-9B27-4403F61C07E5}"/>
              </a:ext>
            </a:extLst>
          </p:cNvPr>
          <p:cNvSpPr txBox="1">
            <a:spLocks/>
          </p:cNvSpPr>
          <p:nvPr/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Incident mix on days of week</a:t>
            </a:r>
          </a:p>
        </p:txBody>
      </p:sp>
    </p:spTree>
    <p:extLst>
      <p:ext uri="{BB962C8B-B14F-4D97-AF65-F5344CB8AC3E}">
        <p14:creationId xmlns:p14="http://schemas.microsoft.com/office/powerpoint/2010/main" val="4272679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EB0C84-32EE-46EA-B8ED-B6C10E3E9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2" y="1421088"/>
            <a:ext cx="11367823" cy="2407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C07C5C-62A2-4B52-AC1A-43E7F94BB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2" y="3935793"/>
            <a:ext cx="11402258" cy="284219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C835F9E-13EF-4A9D-860E-89313C7B471E}"/>
              </a:ext>
            </a:extLst>
          </p:cNvPr>
          <p:cNvSpPr txBox="1">
            <a:spLocks/>
          </p:cNvSpPr>
          <p:nvPr/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Time of day patterns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ED7E6-FDCC-4EB6-99F6-1A70CA4AFFE9}"/>
              </a:ext>
            </a:extLst>
          </p:cNvPr>
          <p:cNvSpPr txBox="1"/>
          <p:nvPr/>
        </p:nvSpPr>
        <p:spPr>
          <a:xfrm>
            <a:off x="11315700" y="2217420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Sunday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67592-976E-452F-9B2A-B0E29EBFC30C}"/>
              </a:ext>
            </a:extLst>
          </p:cNvPr>
          <p:cNvSpPr txBox="1"/>
          <p:nvPr/>
        </p:nvSpPr>
        <p:spPr>
          <a:xfrm>
            <a:off x="11365230" y="5078730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Other</a:t>
            </a:r>
          </a:p>
          <a:p>
            <a:r>
              <a:rPr lang="en-US" sz="1400" b="1" dirty="0"/>
              <a:t>Days</a:t>
            </a:r>
          </a:p>
        </p:txBody>
      </p:sp>
    </p:spTree>
    <p:extLst>
      <p:ext uri="{BB962C8B-B14F-4D97-AF65-F5344CB8AC3E}">
        <p14:creationId xmlns:p14="http://schemas.microsoft.com/office/powerpoint/2010/main" val="1057485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2A31-8368-404C-8980-ED804DB4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390" y="570063"/>
            <a:ext cx="8610600" cy="1293028"/>
          </a:xfrm>
        </p:spPr>
        <p:txBody>
          <a:bodyPr>
            <a:normAutofit/>
          </a:bodyPr>
          <a:lstStyle/>
          <a:p>
            <a:r>
              <a:rPr lang="en-US" sz="3600" dirty="0"/>
              <a:t>Resolution Rate Analysis</a:t>
            </a:r>
          </a:p>
        </p:txBody>
      </p:sp>
      <p:pic>
        <p:nvPicPr>
          <p:cNvPr id="2050" name="Picture 2" descr="https://lh6.googleusercontent.com/A7dzblst3jB1qaKPW89k78vSHC4Vuber7P3T5Yk_Xtc1ebvgtOEQF6Xl2fkrOkIxsKCndk3MSRPxM5_52-8An6LEmUGNdyEjxdbwN6wOwKLvIoemN-CIRqAJUdE7xqHEPkskrW8b9sA">
            <a:extLst>
              <a:ext uri="{FF2B5EF4-FFF2-40B4-BE49-F238E27FC236}">
                <a16:creationId xmlns:a16="http://schemas.microsoft.com/office/drawing/2014/main" id="{851EEF80-CBAB-44AD-B061-1C4BB9F7D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5" y="1555595"/>
            <a:ext cx="7077075" cy="484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455920-693C-4610-87C8-0DD778B95433}"/>
              </a:ext>
            </a:extLst>
          </p:cNvPr>
          <p:cNvSpPr txBox="1"/>
          <p:nvPr/>
        </p:nvSpPr>
        <p:spPr>
          <a:xfrm>
            <a:off x="7098840" y="2720340"/>
            <a:ext cx="47536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Resolution Rate: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Proportion of the incidents of the given category that does not have a resolution status of “NONE”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A non-NONE type resolution status implies that the police had followed up on the incident and given it some closure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FBFC0-D9A4-45F7-84C5-2FD23833DEE5}"/>
              </a:ext>
            </a:extLst>
          </p:cNvPr>
          <p:cNvSpPr txBox="1"/>
          <p:nvPr/>
        </p:nvSpPr>
        <p:spPr>
          <a:xfrm>
            <a:off x="1383840" y="6401186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possible resolution types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899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4.googleusercontent.com/ioGO_iQuBR0xR0RZJ_dl6g9weWURpUBXyn3EMXxz40oHeftgDaFP1bE57j5ILiWPLICmz1QUEW46NBo0t4bz_CHHcxIY3kVubhqzd4Mdr7XsL18aUhloJ1cKOzgu6QSz4r9Ci_p09TA">
            <a:extLst>
              <a:ext uri="{FF2B5EF4-FFF2-40B4-BE49-F238E27FC236}">
                <a16:creationId xmlns:a16="http://schemas.microsoft.com/office/drawing/2014/main" id="{0B9FFB53-6E70-4244-96A2-E9670DD73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337310"/>
            <a:ext cx="10028237" cy="544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55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608A-EDF0-4250-B4AB-F55342DBF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500" y="2136686"/>
            <a:ext cx="10820400" cy="402412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Mapped each incident’s coordinates to a zip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Used ACS data from the Census Bureau to get the economic data for each zip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Used 3 criteria for affluence level:</a:t>
            </a:r>
          </a:p>
          <a:p>
            <a:pPr lvl="1"/>
            <a:r>
              <a:rPr lang="en-US" dirty="0"/>
              <a:t>Poverty rate</a:t>
            </a:r>
          </a:p>
          <a:p>
            <a:pPr lvl="1"/>
            <a:r>
              <a:rPr lang="en-US" dirty="0"/>
              <a:t>Per capita income</a:t>
            </a:r>
          </a:p>
          <a:p>
            <a:pPr lvl="1"/>
            <a:r>
              <a:rPr lang="en-US" dirty="0"/>
              <a:t>Median household income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Incident types that showed correlation:</a:t>
            </a:r>
          </a:p>
          <a:p>
            <a:pPr lvl="1"/>
            <a:r>
              <a:rPr lang="en-US" dirty="0"/>
              <a:t>Burglary</a:t>
            </a:r>
          </a:p>
          <a:p>
            <a:pPr lvl="1"/>
            <a:r>
              <a:rPr lang="en-US" dirty="0"/>
              <a:t>Vehicle Theft</a:t>
            </a:r>
          </a:p>
          <a:p>
            <a:pPr lvl="1"/>
            <a:r>
              <a:rPr lang="en-US" dirty="0"/>
              <a:t>Trespassing</a:t>
            </a:r>
          </a:p>
          <a:p>
            <a:pPr lvl="1"/>
            <a:r>
              <a:rPr lang="en-US" dirty="0"/>
              <a:t>Assault</a:t>
            </a:r>
          </a:p>
          <a:p>
            <a:pPr lvl="1"/>
            <a:r>
              <a:rPr lang="en-US" dirty="0"/>
              <a:t>Fraud</a:t>
            </a:r>
          </a:p>
          <a:p>
            <a:pPr lvl="1"/>
            <a:r>
              <a:rPr lang="en-US" dirty="0"/>
              <a:t>Larceny/Theft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4F133-4B3C-4BEC-94D2-BBBA70DBACFC}"/>
              </a:ext>
            </a:extLst>
          </p:cNvPr>
          <p:cNvSpPr txBox="1"/>
          <p:nvPr/>
        </p:nvSpPr>
        <p:spPr>
          <a:xfrm>
            <a:off x="1623060" y="1566635"/>
            <a:ext cx="9784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Does SFPD pay more attention to crimes committed in more affluent areas?</a:t>
            </a:r>
          </a:p>
        </p:txBody>
      </p:sp>
    </p:spTree>
    <p:extLst>
      <p:ext uri="{BB962C8B-B14F-4D97-AF65-F5344CB8AC3E}">
        <p14:creationId xmlns:p14="http://schemas.microsoft.com/office/powerpoint/2010/main" val="3120868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4.googleusercontent.com/5rd2yFY-XM1g2Nn0BJUn2I9k7q4Y9ydcbXBr-htbht9Oa4Koj7hQ2eIrz3o1796iDg4JC_fnMZparB_ad6m46VXAJYk6FjNJWvMGlQFjlww9t6Va77U5mm0wTJIEvjRi9wrTIUWgrbU">
            <a:extLst>
              <a:ext uri="{FF2B5EF4-FFF2-40B4-BE49-F238E27FC236}">
                <a16:creationId xmlns:a16="http://schemas.microsoft.com/office/drawing/2014/main" id="{C975ACAA-5236-44CC-BBC4-70A772148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8" y="1428750"/>
            <a:ext cx="11858625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253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5O5IpKeGaCFYtF1aOSF8SfkyBtxN3MwW8bTByUJ5a2lAn5vZhu-9k3AUsUe2C1QcuyjMVGnmSAyItMNofk7gfW99oTS05hCVX8o5EsoiXF25LMoSBwzbjNHk1D7RS4MpVFsBaj3oYbI">
            <a:extLst>
              <a:ext uri="{FF2B5EF4-FFF2-40B4-BE49-F238E27FC236}">
                <a16:creationId xmlns:a16="http://schemas.microsoft.com/office/drawing/2014/main" id="{324288A6-203D-4A5A-9A00-3B6497D49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2078"/>
            <a:ext cx="1219200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68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CC86-6644-4ED6-A70F-6CF8B7F9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270" y="1474470"/>
            <a:ext cx="2487929" cy="1109448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986218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35A1E8-5319-453D-A355-58E67306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040130"/>
            <a:ext cx="6858000" cy="5783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29C2BB-823E-4AC9-A7E4-F0662DB4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All categories of incidents</a:t>
            </a:r>
            <a:br>
              <a:rPr lang="en-US" sz="3200" dirty="0"/>
            </a:br>
            <a:r>
              <a:rPr lang="en-US" sz="2400" cap="none" dirty="0"/>
              <a:t>by Count</a:t>
            </a:r>
            <a:endParaRPr lang="en-US" sz="3200" cap="non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49767E-665E-4824-8C60-739BA150CD9E}"/>
              </a:ext>
            </a:extLst>
          </p:cNvPr>
          <p:cNvCxnSpPr/>
          <p:nvPr/>
        </p:nvCxnSpPr>
        <p:spPr>
          <a:xfrm flipV="1">
            <a:off x="5326380" y="2057401"/>
            <a:ext cx="0" cy="454913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B0913B-D568-4F92-AC15-9A49D915E24B}"/>
              </a:ext>
            </a:extLst>
          </p:cNvPr>
          <p:cNvSpPr txBox="1"/>
          <p:nvPr/>
        </p:nvSpPr>
        <p:spPr>
          <a:xfrm>
            <a:off x="10984230" y="6400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7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F99D-3702-44E7-8096-1E21E3D8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C99F-3E7D-4DB0-B2BF-F38A4247D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27295"/>
            <a:ext cx="10820400" cy="448887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Motivation</a:t>
            </a:r>
          </a:p>
          <a:p>
            <a:pPr lvl="1"/>
            <a:r>
              <a:rPr lang="en-US" dirty="0"/>
              <a:t>Investigate a relevant local topic</a:t>
            </a:r>
          </a:p>
          <a:p>
            <a:pPr lvl="1"/>
            <a:r>
              <a:rPr lang="en-US" dirty="0"/>
              <a:t>Work with up-to-date data sets</a:t>
            </a:r>
          </a:p>
          <a:p>
            <a:pPr lvl="1"/>
            <a:r>
              <a:rPr lang="en-US" dirty="0"/>
              <a:t>SF Open Data our starting point – sfdata.org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of interest</a:t>
            </a:r>
          </a:p>
          <a:p>
            <a:pPr lvl="1"/>
            <a:r>
              <a:rPr lang="en-US" dirty="0"/>
              <a:t>What are general trends and makeup of types of crime in SF?</a:t>
            </a:r>
          </a:p>
          <a:p>
            <a:pPr lvl="1"/>
            <a:r>
              <a:rPr lang="en-US" dirty="0"/>
              <a:t>Are there temporal and geographic area correlations with criminal activity?</a:t>
            </a:r>
          </a:p>
          <a:p>
            <a:pPr lvl="1"/>
            <a:r>
              <a:rPr lang="en-US" dirty="0"/>
              <a:t>Are there any socioeconomic relationships?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sources</a:t>
            </a:r>
          </a:p>
          <a:p>
            <a:pPr lvl="1"/>
            <a:r>
              <a:rPr lang="en-US" dirty="0"/>
              <a:t>Primary source:  SFPD Incident Report</a:t>
            </a:r>
            <a:br>
              <a:rPr lang="en-US" dirty="0"/>
            </a:br>
            <a:r>
              <a:rPr lang="en-US" dirty="0">
                <a:hlinkClick r:id="rId2"/>
              </a:rPr>
              <a:t>https://data.sfgov.org/Public-Safety/Police-Department-Incidents/tmnf-yvry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Census Bureau American Community Survey (ACS) reports</a:t>
            </a:r>
            <a:br>
              <a:rPr lang="en-US" dirty="0"/>
            </a:br>
            <a:r>
              <a:rPr lang="en-US" dirty="0">
                <a:hlinkClick r:id="rId3"/>
              </a:rPr>
              <a:t>https://www.census.gov/programs-surveys/acs/data.html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394130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6470-0589-4CFA-816A-D9D4A96E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0600D-D757-4A2F-96F6-F390E73E0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Logistics and definitions</a:t>
            </a:r>
          </a:p>
          <a:p>
            <a:pPr lvl="1"/>
            <a:r>
              <a:rPr lang="en-US" dirty="0"/>
              <a:t>Large data set – SFPD Incident Report CSV 2.2M records</a:t>
            </a:r>
          </a:p>
          <a:p>
            <a:pPr lvl="2">
              <a:buFont typeface="Century Gothic" panose="020B0502020202020204" pitchFamily="34" charset="0"/>
              <a:buChar char="–"/>
            </a:pPr>
            <a:r>
              <a:rPr lang="en-US" dirty="0"/>
              <a:t>Focused on current decade – 2010 - 2017</a:t>
            </a:r>
          </a:p>
          <a:p>
            <a:pPr lvl="1"/>
            <a:r>
              <a:rPr lang="en-US" dirty="0"/>
              <a:t>Crime vs. police incident – 39 categories of incidents, not all criminal activity</a:t>
            </a:r>
          </a:p>
          <a:p>
            <a:pPr lvl="2">
              <a:buFont typeface="Century Gothic" panose="020B0502020202020204" pitchFamily="34" charset="0"/>
              <a:buChar char="–"/>
            </a:pPr>
            <a:r>
              <a:rPr lang="en-US" dirty="0"/>
              <a:t>Focused on select types of incidents – </a:t>
            </a:r>
            <a:r>
              <a:rPr lang="en-US" dirty="0">
                <a:hlinkClick r:id="rId2" action="ppaction://hlinksldjump"/>
              </a:rPr>
              <a:t>top ten</a:t>
            </a:r>
            <a:r>
              <a:rPr lang="en-US" dirty="0"/>
              <a:t> list</a:t>
            </a:r>
          </a:p>
          <a:p>
            <a:pPr lvl="1"/>
            <a:r>
              <a:rPr lang="en-US" dirty="0"/>
              <a:t>No common definition of locales – SFPD district vs. city neighborhoods</a:t>
            </a:r>
          </a:p>
          <a:p>
            <a:pPr lvl="2">
              <a:buFont typeface="Century Gothic" panose="020B0502020202020204" pitchFamily="34" charset="0"/>
              <a:buChar char="–"/>
            </a:pPr>
            <a:r>
              <a:rPr lang="en-US" dirty="0"/>
              <a:t>Decided on zip code</a:t>
            </a:r>
          </a:p>
          <a:p>
            <a:pPr lvl="2">
              <a:buFont typeface="Century Gothic" panose="020B0502020202020204" pitchFamily="34" charset="0"/>
              <a:buChar char="–"/>
            </a:pPr>
            <a:r>
              <a:rPr lang="en-US" dirty="0"/>
              <a:t>Used </a:t>
            </a:r>
            <a:r>
              <a:rPr lang="en-US" dirty="0">
                <a:hlinkClick r:id="rId3"/>
              </a:rPr>
              <a:t>http://ws.geonames.org</a:t>
            </a:r>
            <a:r>
              <a:rPr lang="en-US" dirty="0"/>
              <a:t> for zip code lookup</a:t>
            </a:r>
            <a:br>
              <a:rPr lang="en-US" dirty="0"/>
            </a:br>
            <a:r>
              <a:rPr lang="en-US" dirty="0"/>
              <a:t>Metering issue mitigated by keeping track of locations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cleanup</a:t>
            </a:r>
          </a:p>
          <a:p>
            <a:pPr lvl="1"/>
            <a:r>
              <a:rPr lang="en-US" dirty="0"/>
              <a:t>Moving large CSV and loading them time consuming – zip to the rescue</a:t>
            </a:r>
          </a:p>
          <a:p>
            <a:pPr lvl="1"/>
            <a:r>
              <a:rPr lang="en-US" dirty="0"/>
              <a:t>Clean data – not many duplicates or missing fields</a:t>
            </a:r>
          </a:p>
          <a:p>
            <a:pPr lvl="1"/>
            <a:r>
              <a:rPr lang="en-US" dirty="0"/>
              <a:t>Used shape, columns, statistics, dtypes to examine data</a:t>
            </a:r>
          </a:p>
        </p:txBody>
      </p:sp>
    </p:spTree>
    <p:extLst>
      <p:ext uri="{BB962C8B-B14F-4D97-AF65-F5344CB8AC3E}">
        <p14:creationId xmlns:p14="http://schemas.microsoft.com/office/powerpoint/2010/main" val="272041342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35B6-0E0E-473D-91BB-4F779D3E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959702" cy="1293028"/>
          </a:xfrm>
        </p:spPr>
        <p:txBody>
          <a:bodyPr>
            <a:normAutofit/>
          </a:bodyPr>
          <a:lstStyle/>
          <a:p>
            <a:r>
              <a:rPr lang="en-US" sz="2800" dirty="0"/>
              <a:t>Approach &amp; follow-on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93286-3946-452C-A5CD-9D31B61A1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40" y="2194560"/>
            <a:ext cx="11483162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Collaborative and iterative approach</a:t>
            </a:r>
          </a:p>
          <a:p>
            <a:pPr lvl="1"/>
            <a:r>
              <a:rPr lang="en-US" dirty="0"/>
              <a:t>All worked on data wrangling, then focused on individual questions</a:t>
            </a:r>
          </a:p>
          <a:p>
            <a:pPr lvl="1"/>
            <a:r>
              <a:rPr lang="en-US" dirty="0"/>
              <a:t>Code structure reflects the independent nature of questions</a:t>
            </a:r>
          </a:p>
          <a:p>
            <a:pPr lvl="1"/>
            <a:r>
              <a:rPr lang="en-US" dirty="0"/>
              <a:t>Started high level, drilled down into details, focused on relevant areas of interest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new areas would we explore, given more time?</a:t>
            </a:r>
          </a:p>
          <a:p>
            <a:pPr lvl="1"/>
            <a:r>
              <a:rPr lang="en-US" dirty="0"/>
              <a:t>Apply geospatial techniques to identify hot spots</a:t>
            </a:r>
          </a:p>
          <a:p>
            <a:pPr lvl="1"/>
            <a:r>
              <a:rPr lang="en-US" dirty="0"/>
              <a:t>Use google API to relate hot spot info to landmarks – tourist attraction areas</a:t>
            </a:r>
          </a:p>
          <a:p>
            <a:pPr lvl="1"/>
            <a:r>
              <a:rPr lang="en-US" dirty="0"/>
              <a:t>Map incident coordinates to neighborhoods</a:t>
            </a:r>
          </a:p>
        </p:txBody>
      </p:sp>
    </p:spTree>
    <p:extLst>
      <p:ext uri="{BB962C8B-B14F-4D97-AF65-F5344CB8AC3E}">
        <p14:creationId xmlns:p14="http://schemas.microsoft.com/office/powerpoint/2010/main" val="234622530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A99682-B5CC-4B5C-A2EA-BB7DAA88D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314450"/>
            <a:ext cx="94297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2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C2A94E-F0A6-4A75-8D8C-1CC41818D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5563"/>
            <a:ext cx="5487650" cy="3658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28A8CF-F5CF-4E1F-B90C-A1C829AE8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0" y="2125563"/>
            <a:ext cx="5487650" cy="36584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1CF72E-8CEB-413B-95E8-4D030843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sz="3200" dirty="0"/>
              <a:t>Top 10 Incident mix pattern over time</a:t>
            </a:r>
          </a:p>
        </p:txBody>
      </p:sp>
    </p:spTree>
    <p:extLst>
      <p:ext uri="{BB962C8B-B14F-4D97-AF65-F5344CB8AC3E}">
        <p14:creationId xmlns:p14="http://schemas.microsoft.com/office/powerpoint/2010/main" val="215497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245573-B117-4E79-B396-5122E6D5D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017270"/>
            <a:ext cx="6858000" cy="58407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9242EF-09D9-45D9-A780-4484C9E7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505" y="307028"/>
            <a:ext cx="8610600" cy="1293028"/>
          </a:xfrm>
        </p:spPr>
        <p:txBody>
          <a:bodyPr>
            <a:normAutofit/>
          </a:bodyPr>
          <a:lstStyle/>
          <a:p>
            <a:r>
              <a:rPr lang="en-US" sz="3600" dirty="0"/>
              <a:t>Annual pattern at zip code level</a:t>
            </a:r>
          </a:p>
        </p:txBody>
      </p:sp>
    </p:spTree>
    <p:extLst>
      <p:ext uri="{BB962C8B-B14F-4D97-AF65-F5344CB8AC3E}">
        <p14:creationId xmlns:p14="http://schemas.microsoft.com/office/powerpoint/2010/main" val="367782848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E102E-CA40-4D92-A308-538B9B98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75" y="1006996"/>
            <a:ext cx="9896355" cy="58510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92C817-15E8-4CA5-B768-249A0A94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05557"/>
            <a:ext cx="8610600" cy="1293028"/>
          </a:xfrm>
        </p:spPr>
        <p:txBody>
          <a:bodyPr>
            <a:normAutofit/>
          </a:bodyPr>
          <a:lstStyle/>
          <a:p>
            <a:r>
              <a:rPr lang="en-US" sz="3600" dirty="0"/>
              <a:t>Incident mix pattern</a:t>
            </a:r>
          </a:p>
        </p:txBody>
      </p:sp>
    </p:spTree>
    <p:extLst>
      <p:ext uri="{BB962C8B-B14F-4D97-AF65-F5344CB8AC3E}">
        <p14:creationId xmlns:p14="http://schemas.microsoft.com/office/powerpoint/2010/main" val="331580075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04C3B4-92B0-410E-B9D2-A86B817FB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840" y="1671195"/>
            <a:ext cx="7785500" cy="48643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2F89153-5E13-4BC5-A0BA-8C4F0CC37844}"/>
              </a:ext>
            </a:extLst>
          </p:cNvPr>
          <p:cNvSpPr txBox="1">
            <a:spLocks/>
          </p:cNvSpPr>
          <p:nvPr/>
        </p:nvSpPr>
        <p:spPr>
          <a:xfrm>
            <a:off x="3398520" y="695793"/>
            <a:ext cx="8610600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Day of week &amp; crime incidents</a:t>
            </a:r>
          </a:p>
        </p:txBody>
      </p:sp>
    </p:spTree>
    <p:extLst>
      <p:ext uri="{BB962C8B-B14F-4D97-AF65-F5344CB8AC3E}">
        <p14:creationId xmlns:p14="http://schemas.microsoft.com/office/powerpoint/2010/main" val="35261327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1425</TotalTime>
  <Words>384</Words>
  <Application>Microsoft Office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Vapor Trail</vt:lpstr>
      <vt:lpstr>Analysis of crime in san francisco 2010 through 2017 </vt:lpstr>
      <vt:lpstr>summary</vt:lpstr>
      <vt:lpstr>Challenges</vt:lpstr>
      <vt:lpstr>Approach &amp; follow-on work</vt:lpstr>
      <vt:lpstr>PowerPoint Presentation</vt:lpstr>
      <vt:lpstr>Top 10 Incident mix pattern over time</vt:lpstr>
      <vt:lpstr>Annual pattern at zip code level</vt:lpstr>
      <vt:lpstr>Incident mix pattern</vt:lpstr>
      <vt:lpstr>PowerPoint Presentation</vt:lpstr>
      <vt:lpstr>PowerPoint Presentation</vt:lpstr>
      <vt:lpstr>PowerPoint Presentation</vt:lpstr>
      <vt:lpstr>Resolution Rate Analysis</vt:lpstr>
      <vt:lpstr>PowerPoint Presentation</vt:lpstr>
      <vt:lpstr>PowerPoint Presentation</vt:lpstr>
      <vt:lpstr>PowerPoint Presentation</vt:lpstr>
      <vt:lpstr>PowerPoint Presentation</vt:lpstr>
      <vt:lpstr>Q&amp;A</vt:lpstr>
      <vt:lpstr>All categories of incidents by 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SFPD Activities &amp; criminal trends 2010 through 2017</dc:title>
  <dc:creator>Leontiev</dc:creator>
  <cp:lastModifiedBy>Leontiev</cp:lastModifiedBy>
  <cp:revision>43</cp:revision>
  <cp:lastPrinted>2018-01-19T16:07:51Z</cp:lastPrinted>
  <dcterms:created xsi:type="dcterms:W3CDTF">2018-01-17T21:34:33Z</dcterms:created>
  <dcterms:modified xsi:type="dcterms:W3CDTF">2018-01-20T07:14:33Z</dcterms:modified>
</cp:coreProperties>
</file>