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74" r:id="rId6"/>
    <p:sldId id="261" r:id="rId7"/>
    <p:sldId id="262" r:id="rId8"/>
    <p:sldId id="27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0FA"/>
    <a:srgbClr val="B7DBFF"/>
    <a:srgbClr val="85C2FF"/>
    <a:srgbClr val="3F9FFF"/>
    <a:srgbClr val="AB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1048689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B3EE6-2BC5-485A-B432-D8092F46733B}" type="datetimeFigureOut">
              <a:rPr lang="es-ES_tradnl" smtClean="0"/>
              <a:t>06/09/2024</a:t>
            </a:fld>
            <a:endParaRPr lang="es-ES_tradnl"/>
          </a:p>
        </p:txBody>
      </p:sp>
      <p:sp>
        <p:nvSpPr>
          <p:cNvPr id="1048690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1048691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048692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1048693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4BDB5-B881-4D84-864A-021FD83995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251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39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04864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39C-FFCA-437E-A0B9-DB05F0665BEB}" type="datetime1">
              <a:rPr lang="es-ES" smtClean="0"/>
              <a:t>06/09/2024</a:t>
            </a:fld>
            <a:endParaRPr lang="es-ES"/>
          </a:p>
        </p:txBody>
      </p:sp>
      <p:sp>
        <p:nvSpPr>
          <p:cNvPr id="104864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59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66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31CB-6650-47E3-8605-2E76CD469D18}" type="datetime1">
              <a:rPr lang="es-ES" smtClean="0"/>
              <a:t>06/09/2024</a:t>
            </a:fld>
            <a:endParaRPr lang="es-ES"/>
          </a:p>
        </p:txBody>
      </p:sp>
      <p:sp>
        <p:nvSpPr>
          <p:cNvPr id="104866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6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48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64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D2C5-22A8-4BA3-A025-D4608F00A71D}" type="datetime1">
              <a:rPr lang="es-ES" smtClean="0"/>
              <a:t>06/09/2024</a:t>
            </a:fld>
            <a:endParaRPr lang="es-ES"/>
          </a:p>
        </p:txBody>
      </p:sp>
      <p:sp>
        <p:nvSpPr>
          <p:cNvPr id="1048650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5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58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58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3A6B-235D-447F-B559-C448C9C221E2}" type="datetime1">
              <a:rPr lang="es-ES" smtClean="0"/>
              <a:t>06/09/2024</a:t>
            </a:fld>
            <a:endParaRPr lang="es-ES"/>
          </a:p>
        </p:txBody>
      </p:sp>
      <p:sp>
        <p:nvSpPr>
          <p:cNvPr id="104858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58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64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66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D40-0862-4DDE-9E99-3DC0F495C204}" type="datetime1">
              <a:rPr lang="es-ES" smtClean="0"/>
              <a:t>06/09/2024</a:t>
            </a:fld>
            <a:endParaRPr lang="es-ES"/>
          </a:p>
        </p:txBody>
      </p:sp>
      <p:sp>
        <p:nvSpPr>
          <p:cNvPr id="104866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6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69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670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67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CBA2-7263-4595-AB35-142CC433492E}" type="datetime1">
              <a:rPr lang="es-ES" smtClean="0"/>
              <a:t>06/09/2024</a:t>
            </a:fld>
            <a:endParaRPr lang="es-ES"/>
          </a:p>
        </p:txBody>
      </p:sp>
      <p:sp>
        <p:nvSpPr>
          <p:cNvPr id="104867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7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75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676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677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678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679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2360-063D-4DFD-B33C-2AC56DF83956}" type="datetime1">
              <a:rPr lang="es-ES" smtClean="0"/>
              <a:t>06/09/2024</a:t>
            </a:fld>
            <a:endParaRPr lang="es-ES"/>
          </a:p>
        </p:txBody>
      </p:sp>
      <p:sp>
        <p:nvSpPr>
          <p:cNvPr id="1048680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81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4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B339-4B5F-4193-8211-6767E6059A21}" type="datetime1">
              <a:rPr lang="es-ES" smtClean="0"/>
              <a:t>06/09/2024</a:t>
            </a:fld>
            <a:endParaRPr lang="es-ES"/>
          </a:p>
        </p:txBody>
      </p:sp>
      <p:sp>
        <p:nvSpPr>
          <p:cNvPr id="104864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4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7014-5768-494F-A83A-6C09C43F6086}" type="datetime1">
              <a:rPr lang="es-ES" smtClean="0"/>
              <a:t>06/09/2024</a:t>
            </a:fld>
            <a:endParaRPr lang="es-ES"/>
          </a:p>
        </p:txBody>
      </p:sp>
      <p:sp>
        <p:nvSpPr>
          <p:cNvPr id="1048609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10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8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68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68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79BE-CB4B-4389-80C9-7E7F6EBCEDCF}" type="datetime1">
              <a:rPr lang="es-ES" smtClean="0"/>
              <a:t>06/09/2024</a:t>
            </a:fld>
            <a:endParaRPr lang="es-ES"/>
          </a:p>
        </p:txBody>
      </p:sp>
      <p:sp>
        <p:nvSpPr>
          <p:cNvPr id="104868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8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65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104865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65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8EBF-0DD7-44CF-88FC-E9C1CBEF1590}" type="datetime1">
              <a:rPr lang="es-ES" smtClean="0"/>
              <a:t>06/09/2024</a:t>
            </a:fld>
            <a:endParaRPr lang="es-ES"/>
          </a:p>
        </p:txBody>
      </p:sp>
      <p:sp>
        <p:nvSpPr>
          <p:cNvPr id="104865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4865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48577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48578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B032-272E-488C-A281-FD4486D763B7}" type="datetime1">
              <a:rPr lang="es-ES" smtClean="0"/>
              <a:t>06/09/2024</a:t>
            </a:fld>
            <a:endParaRPr lang="es-ES"/>
          </a:p>
        </p:txBody>
      </p:sp>
      <p:sp>
        <p:nvSpPr>
          <p:cNvPr id="104857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04858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28600" y="1517"/>
            <a:ext cx="4032448" cy="6857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1" name="1 CuadroTexto"/>
          <p:cNvSpPr txBox="1"/>
          <p:nvPr/>
        </p:nvSpPr>
        <p:spPr>
          <a:xfrm>
            <a:off x="3299326" y="3261057"/>
            <a:ext cx="5844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Aplicación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Redes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Neuronales</a:t>
            </a:r>
            <a:r>
              <a:rPr lang="en-US" sz="3200" b="1" dirty="0" smtClean="0"/>
              <a:t> </a:t>
            </a:r>
            <a:r>
              <a:rPr lang="en-US" sz="3200" b="1" dirty="0" smtClean="0"/>
              <a:t>de </a:t>
            </a:r>
            <a:r>
              <a:rPr lang="en-US" sz="3200" b="1" dirty="0" err="1" smtClean="0"/>
              <a:t>Kolmogrov</a:t>
            </a:r>
            <a:r>
              <a:rPr lang="en-US" sz="3200" b="1" dirty="0" smtClean="0"/>
              <a:t> Arnold para la </a:t>
            </a:r>
            <a:r>
              <a:rPr lang="en-US" sz="3200" b="1" dirty="0" err="1" smtClean="0"/>
              <a:t>predicción</a:t>
            </a:r>
            <a:r>
              <a:rPr lang="en-US" sz="3200" b="1" dirty="0" smtClean="0"/>
              <a:t> de la </a:t>
            </a:r>
            <a:r>
              <a:rPr lang="en-US" sz="3200" b="1" dirty="0" err="1" smtClean="0"/>
              <a:t>producción</a:t>
            </a:r>
            <a:r>
              <a:rPr lang="en-US" sz="3200" b="1" dirty="0" smtClean="0"/>
              <a:t> de la </a:t>
            </a:r>
            <a:r>
              <a:rPr lang="en-US" sz="3200" b="1" dirty="0" err="1" smtClean="0"/>
              <a:t>caña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Azucar</a:t>
            </a:r>
            <a:r>
              <a:rPr lang="en-US" sz="3200" b="1" dirty="0" smtClean="0"/>
              <a:t> en Cuba</a:t>
            </a:r>
            <a:endParaRPr lang="es-ES" sz="3200" b="1" dirty="0"/>
          </a:p>
        </p:txBody>
      </p:sp>
      <p:sp>
        <p:nvSpPr>
          <p:cNvPr id="1048612" name="1 CuadroTexto"/>
          <p:cNvSpPr txBox="1"/>
          <p:nvPr/>
        </p:nvSpPr>
        <p:spPr>
          <a:xfrm>
            <a:off x="4067944" y="6021288"/>
            <a:ext cx="4655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Beatriz Sánchez Delgado</a:t>
            </a:r>
            <a:endParaRPr lang="es-ES" sz="2000" dirty="0"/>
          </a:p>
          <a:p>
            <a:pPr algn="ctr"/>
            <a:r>
              <a:rPr lang="es-ES" sz="2000" dirty="0" smtClean="0"/>
              <a:t>06-09-2024</a:t>
            </a:r>
            <a:endParaRPr lang="es-ES" sz="2000" dirty="0"/>
          </a:p>
        </p:txBody>
      </p:sp>
      <p:sp>
        <p:nvSpPr>
          <p:cNvPr id="1048613" name="1 CuadroTexto"/>
          <p:cNvSpPr txBox="1"/>
          <p:nvPr/>
        </p:nvSpPr>
        <p:spPr>
          <a:xfrm>
            <a:off x="2274708" y="9885723"/>
            <a:ext cx="5844674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/>
          </a:p>
        </p:txBody>
      </p:sp>
      <p:pic>
        <p:nvPicPr>
          <p:cNvPr id="2097168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15" y="335536"/>
            <a:ext cx="1513539" cy="1513539"/>
          </a:xfrm>
          <a:prstGeom prst="rect">
            <a:avLst/>
          </a:prstGeom>
        </p:spPr>
      </p:pic>
      <p:sp>
        <p:nvSpPr>
          <p:cNvPr id="1048614" name="Rectángulo 2"/>
          <p:cNvSpPr/>
          <p:nvPr/>
        </p:nvSpPr>
        <p:spPr>
          <a:xfrm>
            <a:off x="3108370" y="1849075"/>
            <a:ext cx="5940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/>
              <a:t>Facultad de Ingeniería en </a:t>
            </a:r>
          </a:p>
          <a:p>
            <a:pPr algn="ctr"/>
            <a:r>
              <a:rPr lang="es-ES" sz="2000" b="1" dirty="0"/>
              <a:t>Telecomunicaciones Informática y Biomédica</a:t>
            </a:r>
          </a:p>
          <a:p>
            <a:pPr algn="ctr"/>
            <a:r>
              <a:rPr lang="es-ES" sz="2000" b="1" dirty="0"/>
              <a:t>Departamento de Ingeniería Informática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0"/>
            <a:ext cx="7668344" cy="101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5" name="1 Título"/>
          <p:cNvSpPr>
            <a:spLocks noGrp="1"/>
          </p:cNvSpPr>
          <p:nvPr>
            <p:ph type="title"/>
          </p:nvPr>
        </p:nvSpPr>
        <p:spPr>
          <a:xfrm>
            <a:off x="1286499" y="0"/>
            <a:ext cx="7992887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Introducción</a:t>
            </a:r>
            <a:endParaRPr lang="es-ES" sz="3000" dirty="0">
              <a:solidFill>
                <a:schemeClr val="bg1"/>
              </a:solidFill>
            </a:endParaRPr>
          </a:p>
        </p:txBody>
      </p:sp>
      <p:sp>
        <p:nvSpPr>
          <p:cNvPr id="1048616" name="2 Marcador de contenido"/>
          <p:cNvSpPr>
            <a:spLocks noGrp="1"/>
          </p:cNvSpPr>
          <p:nvPr>
            <p:ph idx="1"/>
          </p:nvPr>
        </p:nvSpPr>
        <p:spPr>
          <a:xfrm>
            <a:off x="427584" y="1926504"/>
            <a:ext cx="8259216" cy="3266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neuronales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Kolmogorov Arnold (KAN) para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producción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azucar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Breve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importancia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produccion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Agricola.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7" name="2 Marcador de contenido"/>
          <p:cNvSpPr txBox="1"/>
          <p:nvPr/>
        </p:nvSpPr>
        <p:spPr>
          <a:xfrm>
            <a:off x="-2091869" y="19402608"/>
            <a:ext cx="8136904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x-none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Evaluación: 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x-none" sz="2200" dirty="0">
                <a:latin typeface="Arial" panose="020B0604020202020204" pitchFamily="34" charset="0"/>
                <a:cs typeface="Arial" panose="020B0604020202020204" pitchFamily="34" charset="0"/>
              </a:rPr>
              <a:t>activa participación en todas las actividades docentes</a:t>
            </a:r>
            <a:r>
              <a:rPr lang="x-non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200" dirty="0">
                <a:latin typeface="Arial" panose="020B0604020202020204" pitchFamily="34" charset="0"/>
                <a:cs typeface="Arial" panose="020B0604020202020204" pitchFamily="34" charset="0"/>
              </a:rPr>
              <a:t>Las respuestas a las preguntas de comprobación. </a:t>
            </a:r>
            <a:endParaRPr lang="x-non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Trabajos de Control Parciales.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Seminarios orientados en clase.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Preguntas Escritas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Trabajo Final</a:t>
            </a:r>
            <a:r>
              <a:rPr lang="x-non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x-non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0" name="Imagen 8"/>
          <p:cNvPicPr>
            <a:picLocks noChangeAspect="1"/>
          </p:cNvPicPr>
          <p:nvPr/>
        </p:nvPicPr>
        <p:blipFill rotWithShape="1">
          <a:blip r:embed="rId3" cstate="print"/>
          <a:srcRect r="70809" b="64052"/>
          <a:stretch>
            <a:fillRect/>
          </a:stretch>
        </p:blipFill>
        <p:spPr>
          <a:xfrm>
            <a:off x="107504" y="-55519"/>
            <a:ext cx="1008112" cy="1008495"/>
          </a:xfrm>
          <a:prstGeom prst="rect">
            <a:avLst/>
          </a:prstGeom>
        </p:spPr>
      </p:pic>
      <p:sp>
        <p:nvSpPr>
          <p:cNvPr id="1048618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7" y="0"/>
            <a:ext cx="7668344" cy="101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5" name="1 Título"/>
          <p:cNvSpPr>
            <a:spLocks noGrp="1"/>
          </p:cNvSpPr>
          <p:nvPr>
            <p:ph type="title"/>
          </p:nvPr>
        </p:nvSpPr>
        <p:spPr>
          <a:xfrm>
            <a:off x="2555776" y="-66607"/>
            <a:ext cx="54109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Objetivo</a:t>
            </a:r>
            <a:r>
              <a:rPr lang="en-US" sz="3200" dirty="0" smtClean="0">
                <a:solidFill>
                  <a:schemeClr val="bg1"/>
                </a:solidFill>
              </a:rPr>
              <a:t> de la </a:t>
            </a:r>
            <a:r>
              <a:rPr lang="en-US" sz="3200" dirty="0" err="1" smtClean="0">
                <a:solidFill>
                  <a:schemeClr val="bg1"/>
                </a:solidFill>
              </a:rPr>
              <a:t>tesis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48606" name="2 Marcador de contenido"/>
          <p:cNvSpPr>
            <a:spLocks noGrp="1"/>
          </p:cNvSpPr>
          <p:nvPr>
            <p:ph idx="1"/>
          </p:nvPr>
        </p:nvSpPr>
        <p:spPr>
          <a:xfrm>
            <a:off x="323528" y="1916832"/>
            <a:ext cx="8397464" cy="38164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Explicar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son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neuronales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de Kolmogorov Arnold y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eligieron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  <a:r>
              <a:rPr lang="en-US" altLang="zh-C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Mejorar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zh-C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precisión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zh-C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agrícolas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avanzadas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de IA.</a:t>
            </a:r>
            <a:endParaRPr lang="zh-CN" altLang="en-US" b="1" dirty="0"/>
          </a:p>
        </p:txBody>
      </p:sp>
      <p:pic>
        <p:nvPicPr>
          <p:cNvPr id="2097165" name="Imagen 5"/>
          <p:cNvPicPr>
            <a:picLocks noChangeAspect="1"/>
          </p:cNvPicPr>
          <p:nvPr/>
        </p:nvPicPr>
        <p:blipFill rotWithShape="1">
          <a:blip r:embed="rId3" cstate="print"/>
          <a:srcRect r="70809" b="64052"/>
          <a:stretch>
            <a:fillRect/>
          </a:stretch>
        </p:blipFill>
        <p:spPr>
          <a:xfrm>
            <a:off x="107504" y="-55519"/>
            <a:ext cx="1008112" cy="1008495"/>
          </a:xfrm>
          <a:prstGeom prst="rect">
            <a:avLst/>
          </a:prstGeom>
        </p:spPr>
      </p:pic>
      <p:sp>
        <p:nvSpPr>
          <p:cNvPr id="1048607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7" y="0"/>
            <a:ext cx="7668344" cy="101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9" name="1 Título"/>
          <p:cNvSpPr>
            <a:spLocks noGrp="1"/>
          </p:cNvSpPr>
          <p:nvPr>
            <p:ph type="title"/>
          </p:nvPr>
        </p:nvSpPr>
        <p:spPr>
          <a:xfrm>
            <a:off x="2555776" y="-66607"/>
            <a:ext cx="54109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Metodología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48600" name="2 Marcador de contenido"/>
          <p:cNvSpPr>
            <a:spLocks noGrp="1"/>
          </p:cNvSpPr>
          <p:nvPr>
            <p:ph idx="1"/>
          </p:nvPr>
        </p:nvSpPr>
        <p:spPr>
          <a:xfrm>
            <a:off x="323528" y="1786707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Proceso: </a:t>
            </a:r>
            <a:r>
              <a:rPr lang="es-C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Describir los pasos seguidos para desarrollar la aplicación.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C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Recopilación de Datos: </a:t>
            </a:r>
            <a:r>
              <a:rPr lang="es-C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Fuente de datos y métodos de recopilación.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C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Desarrollo de modelo:</a:t>
            </a:r>
            <a:r>
              <a:rPr lang="es-C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Cómo se entrenaron y validaron las redes neuronales.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C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Implementación: </a:t>
            </a:r>
            <a:r>
              <a:rPr lang="es-C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de la aplicación con el dataset ficticio.</a:t>
            </a:r>
          </a:p>
        </p:txBody>
      </p:sp>
      <p:pic>
        <p:nvPicPr>
          <p:cNvPr id="2097161" name="Imagen 5"/>
          <p:cNvPicPr>
            <a:picLocks noChangeAspect="1"/>
          </p:cNvPicPr>
          <p:nvPr/>
        </p:nvPicPr>
        <p:blipFill rotWithShape="1">
          <a:blip r:embed="rId3" cstate="print"/>
          <a:srcRect r="70809" b="64052"/>
          <a:stretch>
            <a:fillRect/>
          </a:stretch>
        </p:blipFill>
        <p:spPr>
          <a:xfrm>
            <a:off x="107504" y="-55519"/>
            <a:ext cx="1008112" cy="1008495"/>
          </a:xfrm>
          <a:prstGeom prst="rect">
            <a:avLst/>
          </a:prstGeom>
        </p:spPr>
      </p:pic>
      <p:sp>
        <p:nvSpPr>
          <p:cNvPr id="1048601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7" y="0"/>
            <a:ext cx="7668344" cy="101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9" name="1 Título"/>
          <p:cNvSpPr>
            <a:spLocks noGrp="1"/>
          </p:cNvSpPr>
          <p:nvPr>
            <p:ph type="title"/>
          </p:nvPr>
        </p:nvSpPr>
        <p:spPr>
          <a:xfrm>
            <a:off x="2555776" y="-66607"/>
            <a:ext cx="54109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Resultados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Obtenidos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48600" name="2 Marcador de contenido"/>
          <p:cNvSpPr>
            <a:spLocks noGrp="1"/>
          </p:cNvSpPr>
          <p:nvPr>
            <p:ph idx="1"/>
          </p:nvPr>
        </p:nvSpPr>
        <p:spPr>
          <a:xfrm>
            <a:off x="323528" y="1786707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Aplicación: </a:t>
            </a:r>
            <a:r>
              <a:rPr lang="es-C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Presentar la aplicaci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desarrollada y sus funcionalidades.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Mostrar ejemplos de predicciones realizadas con el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ficticio.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C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Evaluación: </a:t>
            </a:r>
            <a:r>
              <a:rPr lang="es-C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Comparar los resultados obtenidos con otros métodos de predicción.</a:t>
            </a:r>
            <a:endParaRPr lang="es-CU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1" name="Imagen 5"/>
          <p:cNvPicPr>
            <a:picLocks noChangeAspect="1"/>
          </p:cNvPicPr>
          <p:nvPr/>
        </p:nvPicPr>
        <p:blipFill rotWithShape="1">
          <a:blip r:embed="rId3" cstate="print"/>
          <a:srcRect r="70809" b="64052"/>
          <a:stretch>
            <a:fillRect/>
          </a:stretch>
        </p:blipFill>
        <p:spPr>
          <a:xfrm>
            <a:off x="107504" y="-55519"/>
            <a:ext cx="1008112" cy="1008495"/>
          </a:xfrm>
          <a:prstGeom prst="rect">
            <a:avLst/>
          </a:prstGeom>
        </p:spPr>
      </p:pic>
      <p:sp>
        <p:nvSpPr>
          <p:cNvPr id="1048601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4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7" y="0"/>
            <a:ext cx="7668344" cy="101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1 Título"/>
          <p:cNvSpPr>
            <a:spLocks noGrp="1"/>
          </p:cNvSpPr>
          <p:nvPr>
            <p:ph type="title"/>
          </p:nvPr>
        </p:nvSpPr>
        <p:spPr>
          <a:xfrm>
            <a:off x="2555776" y="-66607"/>
            <a:ext cx="54109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Principales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Problemas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48594" name="2 Marcador de contenido"/>
          <p:cNvSpPr>
            <a:spLocks noGrp="1"/>
          </p:cNvSpPr>
          <p:nvPr>
            <p:ph idx="1"/>
          </p:nvPr>
        </p:nvSpPr>
        <p:spPr>
          <a:xfrm>
            <a:off x="323528" y="1485855"/>
            <a:ext cx="8496944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Recopilación de datos: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Dificultades encontradas en la obtención de datos reales y cómo se abordaron.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Limitaciones del modelo: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Describir las limitaciones encontradas en el modelo y posibles mejoras.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7" name="Imagen 5"/>
          <p:cNvPicPr>
            <a:picLocks noChangeAspect="1"/>
          </p:cNvPicPr>
          <p:nvPr/>
        </p:nvPicPr>
        <p:blipFill rotWithShape="1">
          <a:blip r:embed="rId3" cstate="print"/>
          <a:srcRect r="70809" b="64052"/>
          <a:stretch>
            <a:fillRect/>
          </a:stretch>
        </p:blipFill>
        <p:spPr>
          <a:xfrm>
            <a:off x="107504" y="-55519"/>
            <a:ext cx="1008112" cy="1008495"/>
          </a:xfrm>
          <a:prstGeom prst="rect">
            <a:avLst/>
          </a:prstGeom>
        </p:spPr>
      </p:pic>
      <p:sp>
        <p:nvSpPr>
          <p:cNvPr id="1048595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7" y="0"/>
            <a:ext cx="7668344" cy="10114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1 Título"/>
          <p:cNvSpPr>
            <a:spLocks noGrp="1"/>
          </p:cNvSpPr>
          <p:nvPr>
            <p:ph type="title"/>
          </p:nvPr>
        </p:nvSpPr>
        <p:spPr>
          <a:xfrm>
            <a:off x="2555776" y="-66607"/>
            <a:ext cx="5410944" cy="1143000"/>
          </a:xfrm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Conclusiones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048587" name="2 Marcador de contenido"/>
          <p:cNvSpPr>
            <a:spLocks noGrp="1"/>
          </p:cNvSpPr>
          <p:nvPr>
            <p:ph idx="1"/>
          </p:nvPr>
        </p:nvSpPr>
        <p:spPr>
          <a:xfrm>
            <a:off x="582007" y="2016060"/>
            <a:ext cx="8229600" cy="2527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Impacto: </a:t>
            </a:r>
            <a:r>
              <a:rPr lang="es-ES_tradn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Resumir el impacto potencial de la aplicación en la industria agrícola.</a:t>
            </a:r>
          </a:p>
          <a:p>
            <a:pPr marL="0" indent="0" algn="just">
              <a:buNone/>
            </a:pPr>
            <a:r>
              <a:rPr lang="es-ES_tradnl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Futuras Investigaciones: </a:t>
            </a:r>
            <a:r>
              <a:rPr lang="es-ES_tradn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Sugerencia para futuras investigaciones y mejoras del modelo.</a:t>
            </a:r>
            <a:endParaRPr lang="es-ES_tradnl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3" name="Imagen 5"/>
          <p:cNvPicPr>
            <a:picLocks noChangeAspect="1"/>
          </p:cNvPicPr>
          <p:nvPr/>
        </p:nvPicPr>
        <p:blipFill rotWithShape="1">
          <a:blip r:embed="rId3" cstate="print"/>
          <a:srcRect r="70809" b="64052"/>
          <a:stretch>
            <a:fillRect/>
          </a:stretch>
        </p:blipFill>
        <p:spPr>
          <a:xfrm>
            <a:off x="107504" y="-55519"/>
            <a:ext cx="1008112" cy="1008495"/>
          </a:xfrm>
          <a:prstGeom prst="rect">
            <a:avLst/>
          </a:prstGeom>
        </p:spPr>
      </p:pic>
      <p:sp>
        <p:nvSpPr>
          <p:cNvPr id="1048588" name="Rectángulo redondeado 3"/>
          <p:cNvSpPr/>
          <p:nvPr/>
        </p:nvSpPr>
        <p:spPr>
          <a:xfrm>
            <a:off x="1303941" y="7819289"/>
            <a:ext cx="8640960" cy="2529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48589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28600" y="1517"/>
            <a:ext cx="4032448" cy="6857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1" name="1 CuadroTexto"/>
          <p:cNvSpPr txBox="1"/>
          <p:nvPr/>
        </p:nvSpPr>
        <p:spPr>
          <a:xfrm>
            <a:off x="3282968" y="3552261"/>
            <a:ext cx="56864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Aplicación</a:t>
            </a:r>
            <a:r>
              <a:rPr lang="en-US" sz="3200" b="1" dirty="0"/>
              <a:t> de </a:t>
            </a:r>
            <a:r>
              <a:rPr lang="en-US" sz="3200" b="1" dirty="0" err="1"/>
              <a:t>Redes</a:t>
            </a:r>
            <a:r>
              <a:rPr lang="en-US" sz="3200" b="1" dirty="0"/>
              <a:t> </a:t>
            </a:r>
            <a:r>
              <a:rPr lang="en-US" sz="3200" b="1" dirty="0" err="1" smtClean="0"/>
              <a:t>Neuronales</a:t>
            </a:r>
            <a:r>
              <a:rPr lang="en-US" sz="3200" b="1" dirty="0" smtClean="0"/>
              <a:t> </a:t>
            </a:r>
            <a:r>
              <a:rPr lang="en-US" sz="3200" b="1" dirty="0"/>
              <a:t>de </a:t>
            </a:r>
            <a:r>
              <a:rPr lang="en-US" sz="3200" b="1" dirty="0" err="1"/>
              <a:t>Kolmogrov</a:t>
            </a:r>
            <a:r>
              <a:rPr lang="en-US" sz="3200" b="1" dirty="0"/>
              <a:t> Arnold para la </a:t>
            </a:r>
            <a:r>
              <a:rPr lang="en-US" sz="3200" b="1" dirty="0" err="1"/>
              <a:t>predicción</a:t>
            </a:r>
            <a:r>
              <a:rPr lang="en-US" sz="3200" b="1" dirty="0"/>
              <a:t> de la </a:t>
            </a:r>
            <a:r>
              <a:rPr lang="en-US" sz="3200" b="1" dirty="0" err="1"/>
              <a:t>producción</a:t>
            </a:r>
            <a:r>
              <a:rPr lang="en-US" sz="3200" b="1" dirty="0"/>
              <a:t> de la </a:t>
            </a:r>
            <a:r>
              <a:rPr lang="en-US" sz="3200" b="1" dirty="0" err="1"/>
              <a:t>caña</a:t>
            </a:r>
            <a:r>
              <a:rPr lang="en-US" sz="3200" b="1" dirty="0"/>
              <a:t> de </a:t>
            </a:r>
            <a:r>
              <a:rPr lang="en-US" sz="3200" b="1" dirty="0" err="1"/>
              <a:t>Azucar</a:t>
            </a:r>
            <a:r>
              <a:rPr lang="en-US" sz="3200" b="1" dirty="0"/>
              <a:t> en Cuba</a:t>
            </a:r>
            <a:endParaRPr lang="es-ES" sz="3200" b="1" dirty="0"/>
          </a:p>
        </p:txBody>
      </p:sp>
      <p:sp>
        <p:nvSpPr>
          <p:cNvPr id="1048612" name="1 CuadroTexto"/>
          <p:cNvSpPr txBox="1"/>
          <p:nvPr/>
        </p:nvSpPr>
        <p:spPr>
          <a:xfrm>
            <a:off x="4067944" y="6021288"/>
            <a:ext cx="4655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Beatriz Sánchez Delgado</a:t>
            </a:r>
            <a:endParaRPr lang="es-ES" sz="2000" dirty="0"/>
          </a:p>
          <a:p>
            <a:pPr algn="ctr"/>
            <a:r>
              <a:rPr lang="es-ES" sz="2000" dirty="0"/>
              <a:t>06-09-2024</a:t>
            </a:r>
          </a:p>
        </p:txBody>
      </p:sp>
      <p:sp>
        <p:nvSpPr>
          <p:cNvPr id="1048613" name="1 CuadroTexto"/>
          <p:cNvSpPr txBox="1"/>
          <p:nvPr/>
        </p:nvSpPr>
        <p:spPr>
          <a:xfrm>
            <a:off x="2274708" y="9885723"/>
            <a:ext cx="5844674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/>
          </a:p>
        </p:txBody>
      </p:sp>
      <p:pic>
        <p:nvPicPr>
          <p:cNvPr id="2097168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15" y="335536"/>
            <a:ext cx="1513539" cy="1513539"/>
          </a:xfrm>
          <a:prstGeom prst="rect">
            <a:avLst/>
          </a:prstGeom>
        </p:spPr>
      </p:pic>
      <p:sp>
        <p:nvSpPr>
          <p:cNvPr id="1048614" name="Rectángulo 2"/>
          <p:cNvSpPr/>
          <p:nvPr/>
        </p:nvSpPr>
        <p:spPr>
          <a:xfrm>
            <a:off x="3108370" y="1849075"/>
            <a:ext cx="5940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/>
              <a:t>Facultad de Ingeniería en </a:t>
            </a:r>
          </a:p>
          <a:p>
            <a:pPr algn="ctr"/>
            <a:r>
              <a:rPr lang="es-ES" sz="2000" b="1" dirty="0"/>
              <a:t>Telecomunicaciones Informática y Biomédica</a:t>
            </a:r>
          </a:p>
          <a:p>
            <a:pPr algn="ctr"/>
            <a:r>
              <a:rPr lang="es-ES" sz="2000" b="1" dirty="0"/>
              <a:t>Departamento de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3625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345</Words>
  <Application>Microsoft Office PowerPoint</Application>
  <PresentationFormat>Presentación en pantalla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Tema de Office</vt:lpstr>
      <vt:lpstr>Presentación de PowerPoint</vt:lpstr>
      <vt:lpstr>Introducción</vt:lpstr>
      <vt:lpstr>Objetivo de la tesis</vt:lpstr>
      <vt:lpstr>Metodología</vt:lpstr>
      <vt:lpstr>Resultados Obtenidos</vt:lpstr>
      <vt:lpstr>Principales Problemas</vt:lpstr>
      <vt:lpstr>Conclusiones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Adán Rául</dc:creator>
  <cp:lastModifiedBy>ADMIN</cp:lastModifiedBy>
  <cp:revision>11</cp:revision>
  <dcterms:created xsi:type="dcterms:W3CDTF">2018-09-09T06:19:46Z</dcterms:created>
  <dcterms:modified xsi:type="dcterms:W3CDTF">2024-09-06T01:57:43Z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4d129b97f4464c828c0af64121b462b6</vt:lpwstr>
  </property>
</Properties>
</file>