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6" r:id="rId5"/>
    <p:sldId id="267" r:id="rId6"/>
    <p:sldId id="268" r:id="rId7"/>
    <p:sldId id="272" r:id="rId8"/>
    <p:sldId id="273" r:id="rId9"/>
    <p:sldId id="269" r:id="rId10"/>
    <p:sldId id="270" r:id="rId11"/>
    <p:sldId id="271" r:id="rId12"/>
    <p:sldId id="274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4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0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0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3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3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9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2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83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854637" y="2482877"/>
            <a:ext cx="86756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ko-KR" sz="3600" b="1" dirty="0"/>
              <a:t>Airplane Image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71993" y="3380858"/>
            <a:ext cx="364097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/>
              <a:t>권제성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윤대중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0196" y="918022"/>
            <a:ext cx="1149700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 smtClean="0"/>
              <a:t>2018</a:t>
            </a:r>
            <a:r>
              <a:rPr lang="ko-KR" altLang="en-US" b="1" dirty="0" smtClean="0"/>
              <a:t>년도 로봇인지시스템 </a:t>
            </a:r>
            <a:r>
              <a:rPr lang="ko-KR" altLang="en-US" b="1" dirty="0" err="1" smtClean="0"/>
              <a:t>텀</a:t>
            </a:r>
            <a:r>
              <a:rPr lang="ko-KR" altLang="en-US" b="1" dirty="0" smtClean="0"/>
              <a:t> 프로젝트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357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75325" y="2110584"/>
            <a:ext cx="5400000" cy="4343399"/>
            <a:chOff x="1847527" y="1646854"/>
            <a:chExt cx="5400000" cy="43433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7527" y="1646854"/>
              <a:ext cx="5400000" cy="434339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174034" y="2742002"/>
              <a:ext cx="4814596" cy="31829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/>
              <a:t>3. </a:t>
            </a:r>
            <a:r>
              <a:rPr lang="ko-KR" altLang="en-US" sz="3200" u="sng" dirty="0" smtClean="0"/>
              <a:t>실험 결과 </a:t>
            </a:r>
            <a:endParaRPr lang="ko-KR" altLang="en-US" sz="32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24151" y="1535721"/>
            <a:ext cx="260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모델평가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6342935" y="2110584"/>
            <a:ext cx="5624620" cy="285001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Test data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set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에서 이전 버전에서의 정확도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98.88%</a:t>
            </a: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본 실험에서는 약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90%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의 성능이 나옴</a:t>
            </a:r>
            <a:endParaRPr lang="en-US" altLang="ko-KR" sz="1600" kern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거짓 긍정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비행기 형상의 도로를 비행기로 인식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과 틀린 부정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비정상적인 날개 형상을 가진 비행기를 인식하지 못함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을 개선할 필요가 있음</a:t>
            </a:r>
            <a:endParaRPr lang="en-US" altLang="ko-KR" sz="1600" kern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학습 데이터 늘림과 알고리즘에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+mn-ea"/>
              </a:rPr>
              <a:t>‘Dropout’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을 적용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함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으로서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99%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의 정확도를 가져올 수 있음</a:t>
            </a:r>
            <a:endParaRPr lang="en-US" altLang="ko-KR" sz="1600" kern="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17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47527" y="970382"/>
            <a:ext cx="13815581" cy="59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37346096" descr="EMB00004aacb6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91" y="1457290"/>
            <a:ext cx="9238218" cy="524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/>
              <a:t>3. </a:t>
            </a:r>
            <a:r>
              <a:rPr lang="ko-KR" altLang="en-US" sz="3200" u="sng" dirty="0" smtClean="0"/>
              <a:t>실험 결과 </a:t>
            </a:r>
            <a:endParaRPr lang="ko-KR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9309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826" y="2667750"/>
            <a:ext cx="10515600" cy="1325563"/>
          </a:xfrm>
        </p:spPr>
        <p:txBody>
          <a:bodyPr/>
          <a:lstStyle/>
          <a:p>
            <a:pPr algn="ctr"/>
            <a:r>
              <a:rPr lang="ko-KR" altLang="en-US" b="1" smtClean="0"/>
              <a:t>감사합니다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837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500" y="1014087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dirty="0"/>
              <a:t>Contents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26419" y="2014497"/>
            <a:ext cx="5112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 smtClean="0"/>
              <a:t>실험 내용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smtClean="0"/>
              <a:t>실험 결과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9982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/>
              <a:t>1. </a:t>
            </a:r>
            <a:r>
              <a:rPr lang="ko-KR" altLang="en-US" sz="3200" u="sng" dirty="0" smtClean="0"/>
              <a:t>개요</a:t>
            </a:r>
            <a:endParaRPr lang="ko-KR" altLang="en-US" sz="3200" u="sng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74938" y="1446352"/>
            <a:ext cx="846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b="1" dirty="0"/>
              <a:t>Airplane Image </a:t>
            </a:r>
            <a:r>
              <a:rPr lang="en-US" altLang="ko-KR" b="1" dirty="0" smtClean="0"/>
              <a:t>Classification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낮은 픽셀의 이미지들 중에서 </a:t>
            </a:r>
            <a:r>
              <a:rPr lang="ko-KR" altLang="en-US" dirty="0" err="1" smtClean="0"/>
              <a:t>기계학습을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틍해</a:t>
            </a:r>
            <a:r>
              <a:rPr lang="ko-KR" altLang="en-US" dirty="0" smtClean="0"/>
              <a:t> 비행기 이미지를 구분하는 작업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49258" y="54531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Method : </a:t>
            </a:r>
            <a:r>
              <a:rPr lang="ko-KR" altLang="en-US" dirty="0" err="1" smtClean="0"/>
              <a:t>Convolutional</a:t>
            </a:r>
            <a:r>
              <a:rPr lang="ko-KR" altLang="en-US" dirty="0" smtClean="0"/>
              <a:t> </a:t>
            </a:r>
            <a:r>
              <a:rPr lang="ko-KR" altLang="en-US" dirty="0" err="1"/>
              <a:t>Neural</a:t>
            </a:r>
            <a:r>
              <a:rPr lang="ko-KR" altLang="en-US" dirty="0"/>
              <a:t> Network (CNN</a:t>
            </a:r>
            <a:r>
              <a:rPr lang="ko-KR" altLang="en-US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 </a:t>
            </a:r>
            <a:r>
              <a:rPr lang="ko-KR" altLang="en-US" dirty="0" err="1" smtClean="0"/>
              <a:t>갯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: 15,000 (</a:t>
            </a:r>
            <a:r>
              <a:rPr lang="ko-KR" altLang="en-US" dirty="0" smtClean="0"/>
              <a:t>출처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</a:t>
            </a:r>
            <a:r>
              <a:rPr lang="ko-KR" altLang="en-US" dirty="0"/>
              <a:t>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20x20x3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29245" y="2537311"/>
            <a:ext cx="9277053" cy="2915838"/>
            <a:chOff x="1847527" y="2562250"/>
            <a:chExt cx="8468567" cy="2155628"/>
          </a:xfrm>
        </p:grpSpPr>
        <p:pic>
          <p:nvPicPr>
            <p:cNvPr id="2050" name="Picture 2" descr="https://cdn-images-1.medium.com/max/800/1*VtJA_mPWLtzXvnu0GqW_j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7" y="2562250"/>
              <a:ext cx="8468567" cy="184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763852" y="4410101"/>
              <a:ext cx="2648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&lt;Image example&gt;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57517" y="2086679"/>
            <a:ext cx="3883422" cy="5733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전처리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5442840" y="2737935"/>
            <a:ext cx="912776" cy="37611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4152" y="1535721"/>
            <a:ext cx="15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학습 과정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/>
              <a:t>2</a:t>
            </a:r>
            <a:r>
              <a:rPr lang="en-US" altLang="ko-KR" sz="3200" u="sng" dirty="0" smtClean="0"/>
              <a:t>. </a:t>
            </a:r>
            <a:r>
              <a:rPr lang="ko-KR" altLang="en-US" sz="3200" u="sng" dirty="0" smtClean="0"/>
              <a:t>실험 내용</a:t>
            </a:r>
            <a:endParaRPr lang="ko-KR" altLang="en-US" sz="3200" u="sng" dirty="0"/>
          </a:p>
        </p:txBody>
      </p:sp>
      <p:sp>
        <p:nvSpPr>
          <p:cNvPr id="14" name="직사각형 13"/>
          <p:cNvSpPr/>
          <p:nvPr/>
        </p:nvSpPr>
        <p:spPr>
          <a:xfrm>
            <a:off x="3957517" y="3198022"/>
            <a:ext cx="3883422" cy="5733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모델 생성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442840" y="3855384"/>
            <a:ext cx="912776" cy="37611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7517" y="4315471"/>
            <a:ext cx="3883422" cy="5733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모델 교육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5442840" y="4972833"/>
            <a:ext cx="912776" cy="37611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57517" y="5432920"/>
            <a:ext cx="3883422" cy="5733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모델 평가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7708" y="2051940"/>
            <a:ext cx="5119847" cy="27515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레이블에는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이미지 이름에 수동으로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주석 기재</a:t>
            </a:r>
            <a:endParaRPr lang="en-US" altLang="ko-KR" kern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20x20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이미지 검토함</a:t>
            </a:r>
            <a:endParaRPr lang="en-US" altLang="ko-KR" kern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항공기가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포함되어 있으면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"1"(True),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비행기가 없으면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"0"(False)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으로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표시함</a:t>
            </a:r>
            <a:endParaRPr lang="en-US" altLang="ko-KR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+mn-ea"/>
              </a:rPr>
              <a:t>ex)</a:t>
            </a:r>
            <a:r>
              <a:rPr lang="en-US" altLang="ko-KR" dirty="0" smtClean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__20140723_181317_0905</a:t>
            </a:r>
            <a:r>
              <a:rPr lang="en-US" altLang="ko-KR" dirty="0" smtClean="0">
                <a:latin typeface="+mn-ea"/>
              </a:rPr>
              <a:t>____122.14328662_37.697282118.png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50" y="2042207"/>
            <a:ext cx="5672429" cy="42837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/>
              <a:t>2</a:t>
            </a:r>
            <a:r>
              <a:rPr lang="en-US" altLang="ko-KR" sz="3200" u="sng" dirty="0" smtClean="0"/>
              <a:t>. </a:t>
            </a:r>
            <a:r>
              <a:rPr lang="ko-KR" altLang="en-US" sz="3200" u="sng" dirty="0" smtClean="0"/>
              <a:t>실</a:t>
            </a:r>
            <a:r>
              <a:rPr lang="ko-KR" altLang="en-US" sz="3200" u="sng" dirty="0"/>
              <a:t>험</a:t>
            </a:r>
            <a:r>
              <a:rPr lang="ko-KR" altLang="en-US" sz="3200" u="sng" dirty="0" smtClean="0"/>
              <a:t> 내용</a:t>
            </a:r>
            <a:endParaRPr lang="ko-KR" altLang="en-US" sz="32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24151" y="1535721"/>
            <a:ext cx="260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데이터 전처리 코딩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495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4" y="2118758"/>
            <a:ext cx="9029700" cy="14859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99504" y="3818363"/>
            <a:ext cx="10987696" cy="14219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Keras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: CNN (Convolutional Neural Network)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모델을 구축하기 위해 사용된 프레임 워크</a:t>
            </a:r>
            <a:endParaRPr lang="en-US" altLang="ko-KR" kern="0" dirty="0" smtClean="0">
              <a:solidFill>
                <a:srgbClr val="000000"/>
              </a:solidFill>
              <a:latin typeface="+mn-ea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Keras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TensorFlow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MXNet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및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Theano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와 같은 다른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“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backends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”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위에 구축되는 고급 패키지</a:t>
            </a:r>
            <a:endParaRPr lang="en-US" altLang="ko-KR" kern="0" dirty="0" smtClean="0">
              <a:solidFill>
                <a:srgbClr val="000000"/>
              </a:solidFill>
              <a:latin typeface="+mn-ea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Keras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사용시 장점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Keras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에서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backends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로 모델을 구축하면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더 적은 코드로 동일한 성능을 낼 수 있음</a:t>
            </a:r>
            <a:endParaRPr lang="ko-KR" altLang="en-US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/>
              <a:t>2</a:t>
            </a:r>
            <a:r>
              <a:rPr lang="en-US" altLang="ko-KR" sz="3200" u="sng" dirty="0" smtClean="0"/>
              <a:t>. </a:t>
            </a:r>
            <a:r>
              <a:rPr lang="ko-KR" altLang="en-US" sz="3200" u="sng" dirty="0" smtClean="0"/>
              <a:t>실</a:t>
            </a:r>
            <a:r>
              <a:rPr lang="ko-KR" altLang="en-US" sz="3200" u="sng" dirty="0"/>
              <a:t>험</a:t>
            </a:r>
            <a:r>
              <a:rPr lang="ko-KR" altLang="en-US" sz="3200" u="sng" dirty="0" smtClean="0"/>
              <a:t> 내용</a:t>
            </a:r>
            <a:endParaRPr lang="ko-KR" altLang="en-US" sz="32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24151" y="1535721"/>
            <a:ext cx="260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모델생성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18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59731" y="1532293"/>
            <a:ext cx="5968538" cy="418576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Loss :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모델의 성공 또는 실패를 정의하는 손실 </a:t>
            </a:r>
            <a:r>
              <a:rPr lang="ko-KR" altLang="en-US" sz="1400" dirty="0" smtClean="0">
                <a:latin typeface="+mn-ea"/>
              </a:rPr>
              <a:t>함수</a:t>
            </a:r>
            <a:endParaRPr lang="en-US" altLang="ko-KR" sz="1400" dirty="0" smtClean="0">
              <a:latin typeface="+mn-ea"/>
            </a:endParaRPr>
          </a:p>
          <a:p>
            <a:pPr marL="266700" indent="-266700"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>
                <a:latin typeface="+mn-ea"/>
              </a:rPr>
              <a:t>각 반복 학습은 현재 성능을 평가하기 </a:t>
            </a:r>
            <a:r>
              <a:rPr lang="ko-KR" altLang="en-US" sz="1400" dirty="0" smtClean="0">
                <a:latin typeface="+mn-ea"/>
              </a:rPr>
              <a:t>위해 이 </a:t>
            </a:r>
            <a:r>
              <a:rPr lang="ko-KR" altLang="en-US" sz="1400" dirty="0">
                <a:latin typeface="+mn-ea"/>
              </a:rPr>
              <a:t>기능을 사용하여 </a:t>
            </a:r>
            <a:r>
              <a:rPr lang="ko-KR" altLang="en-US" sz="1400" dirty="0" smtClean="0">
                <a:latin typeface="+mn-ea"/>
              </a:rPr>
              <a:t>손실 계산</a:t>
            </a:r>
            <a:endParaRPr lang="en-US" altLang="ko-KR" sz="1400" dirty="0" smtClean="0">
              <a:latin typeface="+mn-ea"/>
            </a:endParaRPr>
          </a:p>
          <a:p>
            <a:pPr marL="266700" indent="-266700"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</a:t>
            </a:r>
            <a:r>
              <a:rPr lang="ko-KR" altLang="en-US" sz="1400" dirty="0" smtClean="0">
                <a:latin typeface="+mn-ea"/>
              </a:rPr>
              <a:t> 이 </a:t>
            </a:r>
            <a:r>
              <a:rPr lang="ko-KR" altLang="en-US" sz="1400" dirty="0">
                <a:latin typeface="+mn-ea"/>
              </a:rPr>
              <a:t>피드백을 기반으로 모델 매개 </a:t>
            </a:r>
            <a:r>
              <a:rPr lang="ko-KR" altLang="en-US" sz="1400" dirty="0" smtClean="0">
                <a:latin typeface="+mn-ea"/>
              </a:rPr>
              <a:t>변수 조정</a:t>
            </a:r>
            <a:endParaRPr lang="en-US" altLang="ko-KR" sz="1400" dirty="0" smtClean="0">
              <a:latin typeface="+mn-ea"/>
            </a:endParaRPr>
          </a:p>
          <a:p>
            <a:pPr marL="266700" indent="-266700"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en-US" altLang="ko-KR" sz="1400" b="1" dirty="0" smtClean="0">
                <a:latin typeface="+mn-ea"/>
              </a:rPr>
              <a:t>‘</a:t>
            </a:r>
            <a:r>
              <a:rPr lang="en-US" altLang="ko-KR" sz="1400" b="1" dirty="0" err="1" smtClean="0">
                <a:latin typeface="+mn-ea"/>
              </a:rPr>
              <a:t>binary_crossentropy</a:t>
            </a:r>
            <a:r>
              <a:rPr lang="en-US" altLang="ko-KR" sz="1400" b="1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는 </a:t>
            </a:r>
            <a:r>
              <a:rPr lang="ko-KR" altLang="en-US" sz="1400" dirty="0">
                <a:latin typeface="+mn-ea"/>
              </a:rPr>
              <a:t>이진 분류 작업을 할 때 매우 표준적인 </a:t>
            </a:r>
            <a:r>
              <a:rPr lang="ko-KR" altLang="en-US" sz="1400" dirty="0" err="1" smtClean="0">
                <a:latin typeface="+mn-ea"/>
              </a:rPr>
              <a:t>선택</a:t>
            </a:r>
            <a:r>
              <a:rPr lang="ko-KR" altLang="en-US" sz="1400" dirty="0" err="1">
                <a:latin typeface="+mn-ea"/>
              </a:rPr>
              <a:t>임</a:t>
            </a:r>
            <a:endParaRPr lang="en-US" altLang="ko-KR" sz="1400" dirty="0" smtClean="0">
              <a:latin typeface="+mn-ea"/>
            </a:endParaRPr>
          </a:p>
          <a:p>
            <a:pPr fontAlgn="base"/>
            <a:endParaRPr lang="ko-KR" altLang="en-US" sz="1400" dirty="0"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Optimizer : </a:t>
            </a:r>
            <a:r>
              <a:rPr lang="ko-KR" altLang="en-US" sz="1400" dirty="0">
                <a:latin typeface="+mn-ea"/>
              </a:rPr>
              <a:t>매개 변수를 조정하는 </a:t>
            </a:r>
            <a:r>
              <a:rPr lang="ko-KR" altLang="en-US" sz="1400" dirty="0" smtClean="0">
                <a:latin typeface="+mn-ea"/>
              </a:rPr>
              <a:t>방법 정의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(ex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매개 변수를 대용량 </a:t>
            </a:r>
            <a:r>
              <a:rPr lang="en-US" altLang="ko-KR" sz="1400" dirty="0" smtClean="0">
                <a:latin typeface="+mn-ea"/>
              </a:rPr>
              <a:t>or</a:t>
            </a:r>
            <a:r>
              <a:rPr lang="ko-KR" altLang="en-US" sz="1400" dirty="0" smtClean="0">
                <a:latin typeface="+mn-ea"/>
              </a:rPr>
              <a:t> 소량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66700" indent="-266700"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en-US" altLang="ko-KR" sz="1400" b="1" dirty="0" smtClean="0">
                <a:latin typeface="+mn-ea"/>
              </a:rPr>
              <a:t>‘</a:t>
            </a:r>
            <a:r>
              <a:rPr lang="en-US" altLang="ko-KR" sz="1400" b="1" dirty="0" err="1" smtClean="0">
                <a:latin typeface="+mn-ea"/>
              </a:rPr>
              <a:t>adam</a:t>
            </a:r>
            <a:r>
              <a:rPr lang="en-US" altLang="ko-KR" sz="1400" b="1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특히 </a:t>
            </a:r>
            <a:r>
              <a:rPr lang="ko-KR" altLang="en-US" sz="1400" dirty="0">
                <a:latin typeface="+mn-ea"/>
              </a:rPr>
              <a:t>강력하며 최적화가 효율적인지 몇 가지 간단한 </a:t>
            </a:r>
            <a:r>
              <a:rPr lang="ko-KR" altLang="en-US" sz="1400" dirty="0" smtClean="0">
                <a:latin typeface="+mn-ea"/>
              </a:rPr>
              <a:t>트릭 수행</a:t>
            </a:r>
            <a:endParaRPr lang="en-US" altLang="ko-KR" sz="1400" dirty="0" smtClean="0">
              <a:latin typeface="+mn-ea"/>
            </a:endParaRPr>
          </a:p>
          <a:p>
            <a:pPr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대부분의 </a:t>
            </a:r>
            <a:r>
              <a:rPr lang="ko-KR" altLang="en-US" sz="1400" dirty="0">
                <a:latin typeface="+mn-ea"/>
              </a:rPr>
              <a:t>심층 학습 </a:t>
            </a:r>
            <a:r>
              <a:rPr lang="ko-KR" altLang="en-US" sz="1400" dirty="0" smtClean="0">
                <a:latin typeface="+mn-ea"/>
              </a:rPr>
              <a:t>모델을 위한 </a:t>
            </a:r>
            <a:r>
              <a:rPr lang="ko-KR" altLang="en-US" sz="1400" dirty="0">
                <a:latin typeface="+mn-ea"/>
              </a:rPr>
              <a:t>표준 </a:t>
            </a:r>
            <a:r>
              <a:rPr lang="ko-KR" altLang="en-US" sz="1400" dirty="0" smtClean="0">
                <a:latin typeface="+mn-ea"/>
              </a:rPr>
              <a:t>선택</a:t>
            </a:r>
            <a:endParaRPr lang="en-US" altLang="ko-KR" sz="1400" dirty="0" smtClean="0">
              <a:latin typeface="+mn-ea"/>
            </a:endParaRPr>
          </a:p>
          <a:p>
            <a:pPr fontAlgn="base"/>
            <a:endParaRPr lang="ko-KR" altLang="en-US" sz="1400" dirty="0"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metrics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학습 </a:t>
            </a:r>
            <a:r>
              <a:rPr lang="ko-KR" altLang="en-US" sz="1400" dirty="0">
                <a:latin typeface="+mn-ea"/>
              </a:rPr>
              <a:t>중에 모델이 </a:t>
            </a:r>
            <a:r>
              <a:rPr lang="ko-KR" altLang="en-US" sz="1400" dirty="0" smtClean="0">
                <a:latin typeface="+mn-ea"/>
              </a:rPr>
              <a:t>다시 보고 </a:t>
            </a:r>
            <a:r>
              <a:rPr lang="ko-KR" altLang="en-US" sz="1400" dirty="0">
                <a:latin typeface="+mn-ea"/>
              </a:rPr>
              <a:t>할 측정 </a:t>
            </a:r>
            <a:r>
              <a:rPr lang="ko-KR" altLang="en-US" sz="1400" dirty="0" smtClean="0">
                <a:latin typeface="+mn-ea"/>
              </a:rPr>
              <a:t>항목 정의</a:t>
            </a:r>
            <a:endParaRPr lang="en-US" altLang="ko-KR" sz="1400" dirty="0" smtClean="0">
              <a:latin typeface="+mn-ea"/>
            </a:endParaRPr>
          </a:p>
          <a:p>
            <a:pPr marL="266700" indent="-266700"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en-US" altLang="ko-KR" sz="1400" b="1" dirty="0" smtClean="0">
                <a:latin typeface="+mn-ea"/>
              </a:rPr>
              <a:t>‘accuracy’</a:t>
            </a:r>
            <a:r>
              <a:rPr lang="ko-KR" altLang="en-US" sz="1400" dirty="0" smtClean="0">
                <a:latin typeface="+mn-ea"/>
              </a:rPr>
              <a:t>는 </a:t>
            </a:r>
            <a:r>
              <a:rPr lang="ko-KR" altLang="en-US" sz="1400" dirty="0">
                <a:latin typeface="+mn-ea"/>
              </a:rPr>
              <a:t>손실보다 모델의 현재 </a:t>
            </a:r>
            <a:r>
              <a:rPr lang="ko-KR" altLang="en-US" sz="1400" dirty="0" smtClean="0">
                <a:latin typeface="+mn-ea"/>
              </a:rPr>
              <a:t>성능을 나타내는데 훨씬 친숙한 형태</a:t>
            </a:r>
            <a:r>
              <a:rPr lang="ko-KR" altLang="en-US" sz="1400" dirty="0">
                <a:latin typeface="+mn-ea"/>
              </a:rPr>
              <a:t>임</a:t>
            </a:r>
            <a:endParaRPr lang="en-US" altLang="ko-KR" sz="1400" dirty="0" smtClean="0">
              <a:latin typeface="+mn-ea"/>
            </a:endParaRPr>
          </a:p>
          <a:p>
            <a:pPr fontAlgn="base"/>
            <a:endParaRPr lang="en-US" altLang="ko-KR" sz="1400" dirty="0">
              <a:latin typeface="+mn-ea"/>
            </a:endParaRPr>
          </a:p>
          <a:p>
            <a:pPr marL="182563" indent="-182563" fontAlgn="base"/>
            <a:r>
              <a:rPr lang="en-US" altLang="ko-KR" sz="1400" b="1" dirty="0">
                <a:latin typeface="+mn-ea"/>
              </a:rPr>
              <a:t>※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en-US" altLang="ko-KR" sz="1400" b="1" dirty="0" err="1" smtClean="0">
                <a:latin typeface="+mn-ea"/>
              </a:rPr>
              <a:t>Maxpooling</a:t>
            </a:r>
            <a:r>
              <a:rPr lang="ko-KR" altLang="en-US" sz="1400" dirty="0" smtClean="0">
                <a:latin typeface="+mn-ea"/>
              </a:rPr>
              <a:t>을 </a:t>
            </a:r>
            <a:r>
              <a:rPr lang="en-US" altLang="ko-KR" sz="1400" b="1" dirty="0" smtClean="0">
                <a:latin typeface="+mn-ea"/>
              </a:rPr>
              <a:t>for</a:t>
            </a:r>
            <a:r>
              <a:rPr lang="ko-KR" altLang="en-US" sz="1400" dirty="0" smtClean="0">
                <a:latin typeface="+mn-ea"/>
              </a:rPr>
              <a:t>문에 추가해서 정확도를 높이는 방법은 오류 발생으로 학습이 되지 않음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3" y="1532293"/>
            <a:ext cx="5411010" cy="508463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647860" y="5476890"/>
            <a:ext cx="2830227" cy="865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/>
              <a:t>2</a:t>
            </a:r>
            <a:r>
              <a:rPr lang="en-US" altLang="ko-KR" sz="3200" u="sng" dirty="0" smtClean="0"/>
              <a:t>. </a:t>
            </a:r>
            <a:r>
              <a:rPr lang="ko-KR" altLang="en-US" sz="3200" u="sng" dirty="0" smtClean="0"/>
              <a:t>실</a:t>
            </a:r>
            <a:r>
              <a:rPr lang="ko-KR" altLang="en-US" sz="3200" u="sng" dirty="0"/>
              <a:t>험</a:t>
            </a:r>
            <a:r>
              <a:rPr lang="ko-KR" altLang="en-US" sz="3200" u="sng" dirty="0" smtClean="0"/>
              <a:t> 내</a:t>
            </a:r>
            <a:r>
              <a:rPr lang="ko-KR" altLang="en-US" sz="3200" u="sng" dirty="0"/>
              <a:t>용</a:t>
            </a:r>
          </a:p>
        </p:txBody>
      </p:sp>
    </p:spTree>
    <p:extLst>
      <p:ext uri="{BB962C8B-B14F-4D97-AF65-F5344CB8AC3E}">
        <p14:creationId xmlns:p14="http://schemas.microsoft.com/office/powerpoint/2010/main" val="13244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47526" y="11721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65388168" descr="EMB000038484f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75" y="1511915"/>
            <a:ext cx="4427538" cy="506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/>
              <a:t>2</a:t>
            </a:r>
            <a:r>
              <a:rPr lang="en-US" altLang="ko-KR" sz="3200" u="sng" dirty="0" smtClean="0"/>
              <a:t>. </a:t>
            </a:r>
            <a:r>
              <a:rPr lang="ko-KR" altLang="en-US" sz="3200" u="sng" dirty="0" smtClean="0"/>
              <a:t>실</a:t>
            </a:r>
            <a:r>
              <a:rPr lang="ko-KR" altLang="en-US" sz="3200" u="sng" dirty="0"/>
              <a:t>험</a:t>
            </a:r>
            <a:r>
              <a:rPr lang="ko-KR" altLang="en-US" sz="3200" u="sng" dirty="0" smtClean="0"/>
              <a:t> 내</a:t>
            </a:r>
            <a:r>
              <a:rPr lang="ko-KR" altLang="en-US" sz="3200" u="sng" dirty="0"/>
              <a:t>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7527" y="1277522"/>
            <a:ext cx="463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 생성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80675" y="1855437"/>
            <a:ext cx="1754499" cy="579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s://t1.daumcdn.net/cfile/tistory/23561441583ED6AB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60" y="1646854"/>
            <a:ext cx="2059333" cy="194357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1780675" y="4291557"/>
            <a:ext cx="1950034" cy="579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70861" y="4499100"/>
            <a:ext cx="21709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 pooling Layer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5" idx="3"/>
            <a:endCxn id="16" idx="1"/>
          </p:cNvCxnSpPr>
          <p:nvPr/>
        </p:nvCxnSpPr>
        <p:spPr>
          <a:xfrm>
            <a:off x="3730709" y="4581536"/>
            <a:ext cx="4140152" cy="102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아래쪽 화살표 17"/>
          <p:cNvSpPr/>
          <p:nvPr/>
        </p:nvSpPr>
        <p:spPr>
          <a:xfrm>
            <a:off x="8483618" y="3759069"/>
            <a:ext cx="895739" cy="559837"/>
          </a:xfrm>
          <a:prstGeom prst="down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780675" y="4942350"/>
            <a:ext cx="1950034" cy="1109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  <a:endCxn id="21" idx="1"/>
          </p:cNvCxnSpPr>
          <p:nvPr/>
        </p:nvCxnSpPr>
        <p:spPr>
          <a:xfrm>
            <a:off x="3730709" y="5497064"/>
            <a:ext cx="4476050" cy="945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06759" y="5406988"/>
            <a:ext cx="1508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Dense Layer </a:t>
            </a:r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>
            <a:off x="8508476" y="4950125"/>
            <a:ext cx="895739" cy="376486"/>
          </a:xfrm>
          <a:prstGeom prst="down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endCxn id="12" idx="1"/>
          </p:cNvCxnSpPr>
          <p:nvPr/>
        </p:nvCxnSpPr>
        <p:spPr>
          <a:xfrm>
            <a:off x="3535174" y="2141706"/>
            <a:ext cx="4335686" cy="4769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82" y="2042207"/>
            <a:ext cx="5400000" cy="3087983"/>
          </a:xfrm>
          <a:prstGeom prst="rect">
            <a:avLst/>
          </a:prstGeom>
        </p:spPr>
      </p:pic>
      <p:pic>
        <p:nvPicPr>
          <p:cNvPr id="2049" name="_x265390808" descr="EMB000038484f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30" y="2042207"/>
            <a:ext cx="4578562" cy="308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11016" y="5317179"/>
            <a:ext cx="10505976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</a:rPr>
              <a:t>Tensorboard</a:t>
            </a:r>
            <a:r>
              <a:rPr lang="en-US" altLang="ko-KR" sz="1600" dirty="0" smtClean="0">
                <a:latin typeface="+mn-ea"/>
              </a:rPr>
              <a:t> :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TensorFlow</a:t>
            </a:r>
            <a:r>
              <a:rPr lang="en-US" altLang="ko-KR" sz="1600" dirty="0" smtClean="0">
                <a:latin typeface="+mn-ea"/>
              </a:rPr>
              <a:t> backend</a:t>
            </a:r>
            <a:r>
              <a:rPr lang="ko-KR" altLang="en-US" sz="1600" dirty="0" smtClean="0">
                <a:latin typeface="+mn-ea"/>
              </a:rPr>
              <a:t>가 있는 </a:t>
            </a:r>
            <a:r>
              <a:rPr lang="en-US" altLang="ko-KR" sz="1600" dirty="0" err="1" smtClean="0">
                <a:latin typeface="+mn-ea"/>
              </a:rPr>
              <a:t>Keras</a:t>
            </a:r>
            <a:r>
              <a:rPr lang="ko-KR" altLang="en-US" sz="1600" dirty="0" smtClean="0">
                <a:latin typeface="+mn-ea"/>
              </a:rPr>
              <a:t>를 사용할 때 사용할 수 있는 시각화 도구임</a:t>
            </a:r>
            <a:endParaRPr lang="en-US" altLang="ko-KR" sz="1600" dirty="0" smtClean="0"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학습할수록 </a:t>
            </a:r>
            <a:r>
              <a:rPr lang="en-US" altLang="ko-KR" sz="1600" dirty="0" err="1" smtClean="0">
                <a:latin typeface="+mn-ea"/>
              </a:rPr>
              <a:t>acc</a:t>
            </a:r>
            <a:r>
              <a:rPr lang="en-US" altLang="ko-KR" sz="1600" dirty="0" smtClean="0">
                <a:latin typeface="+mn-ea"/>
              </a:rPr>
              <a:t>(accuracy)</a:t>
            </a:r>
            <a:r>
              <a:rPr lang="ko-KR" altLang="en-US" sz="1600" dirty="0" smtClean="0">
                <a:latin typeface="+mn-ea"/>
              </a:rPr>
              <a:t>가 </a:t>
            </a:r>
            <a:r>
              <a:rPr lang="en-US" altLang="ko-KR" sz="1600" dirty="0" smtClean="0">
                <a:latin typeface="+mn-ea"/>
              </a:rPr>
              <a:t>1.00</a:t>
            </a:r>
            <a:r>
              <a:rPr lang="ko-KR" altLang="en-US" sz="1600" dirty="0" smtClean="0">
                <a:latin typeface="+mn-ea"/>
              </a:rPr>
              <a:t>에 수렴하는 것을 확인할 수 있음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/>
              <a:t>2</a:t>
            </a:r>
            <a:r>
              <a:rPr lang="en-US" altLang="ko-KR" sz="3200" u="sng" dirty="0" smtClean="0"/>
              <a:t>. </a:t>
            </a:r>
            <a:r>
              <a:rPr lang="ko-KR" altLang="en-US" sz="3200" u="sng" dirty="0" smtClean="0"/>
              <a:t>실험 내용 </a:t>
            </a:r>
            <a:endParaRPr lang="ko-KR" altLang="en-US" sz="32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24151" y="1535721"/>
            <a:ext cx="260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모델교육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45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413</Words>
  <Application>Microsoft Office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윤 대중</cp:lastModifiedBy>
  <cp:revision>52</cp:revision>
  <cp:lastPrinted>2018-05-14T04:05:45Z</cp:lastPrinted>
  <dcterms:created xsi:type="dcterms:W3CDTF">2018-05-14T01:17:33Z</dcterms:created>
  <dcterms:modified xsi:type="dcterms:W3CDTF">2018-06-14T05:21:19Z</dcterms:modified>
</cp:coreProperties>
</file>