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9"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25913220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2603083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5894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40423036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8522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31961273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28810805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39384357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25836001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DB4F-EAFD-444B-9E10-B1B9BDECC0CD}"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37477659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DB4F-EAFD-444B-9E10-B1B9BDECC0CD}"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14135734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DB4F-EAFD-444B-9E10-B1B9BDECC0CD}"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7235226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DB4F-EAFD-444B-9E10-B1B9BDECC0CD}"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9526239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DB4F-EAFD-444B-9E10-B1B9BDECC0CD}"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27599143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DB4F-EAFD-444B-9E10-B1B9BDECC0CD}"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311609373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DB4F-EAFD-444B-9E10-B1B9BDECC0CD}"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0541D-F88B-4429-A168-9284996F9BAA}" type="slidenum">
              <a:rPr lang="en-IN" smtClean="0"/>
              <a:t>‹#›</a:t>
            </a:fld>
            <a:endParaRPr lang="en-IN"/>
          </a:p>
        </p:txBody>
      </p:sp>
    </p:spTree>
    <p:extLst>
      <p:ext uri="{BB962C8B-B14F-4D97-AF65-F5344CB8AC3E}">
        <p14:creationId xmlns:p14="http://schemas.microsoft.com/office/powerpoint/2010/main" val="10864194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DB4F-EAFD-444B-9E10-B1B9BDECC0CD}" type="datetimeFigureOut">
              <a:rPr lang="en-IN" smtClean="0"/>
              <a:t>17-03-2023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90541D-F88B-4429-A168-9284996F9BAA}" type="slidenum">
              <a:rPr lang="en-IN" smtClean="0"/>
              <a:t>‹#›</a:t>
            </a:fld>
            <a:endParaRPr lang="en-IN"/>
          </a:p>
        </p:txBody>
      </p:sp>
    </p:spTree>
    <p:extLst>
      <p:ext uri="{BB962C8B-B14F-4D97-AF65-F5344CB8AC3E}">
        <p14:creationId xmlns:p14="http://schemas.microsoft.com/office/powerpoint/2010/main" val="10050430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77111FF-5B95-2D8A-9DBF-AED362C5FB82}"/>
              </a:ext>
            </a:extLst>
          </p:cNvPr>
          <p:cNvSpPr txBox="1"/>
          <p:nvPr/>
        </p:nvSpPr>
        <p:spPr>
          <a:xfrm>
            <a:off x="1455914" y="5504029"/>
            <a:ext cx="893462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schemeClr val="bg1">
                    <a:lumMod val="50000"/>
                  </a:schemeClr>
                </a:solidFill>
              </a:rPr>
              <a:t>Presented by: </a:t>
            </a:r>
          </a:p>
          <a:p>
            <a:pPr algn="ctr"/>
            <a:r>
              <a:rPr lang="en-IN" sz="2000" b="1" dirty="0">
                <a:solidFill>
                  <a:schemeClr val="bg1">
                    <a:lumMod val="50000"/>
                  </a:schemeClr>
                </a:solidFill>
              </a:rPr>
              <a:t>SOMITRA KUMAR DEY (20111065003)</a:t>
            </a:r>
          </a:p>
        </p:txBody>
      </p:sp>
      <p:pic>
        <p:nvPicPr>
          <p:cNvPr id="4" name="Picture 3">
            <a:extLst>
              <a:ext uri="{FF2B5EF4-FFF2-40B4-BE49-F238E27FC236}">
                <a16:creationId xmlns:a16="http://schemas.microsoft.com/office/drawing/2014/main" id="{CF718F45-5EC5-9E2C-86C0-B762D97174FC}"/>
              </a:ext>
            </a:extLst>
          </p:cNvPr>
          <p:cNvPicPr>
            <a:picLocks noChangeAspect="1"/>
          </p:cNvPicPr>
          <p:nvPr/>
        </p:nvPicPr>
        <p:blipFill rotWithShape="1">
          <a:blip r:embed="rId2">
            <a:extLst>
              <a:ext uri="{28A0092B-C50C-407E-A947-70E740481C1C}">
                <a14:useLocalDpi xmlns:a14="http://schemas.microsoft.com/office/drawing/2010/main" val="0"/>
              </a:ext>
            </a:extLst>
          </a:blip>
          <a:srcRect l="27977" r="23030"/>
          <a:stretch/>
        </p:blipFill>
        <p:spPr>
          <a:xfrm>
            <a:off x="3847018" y="0"/>
            <a:ext cx="3846285" cy="2116015"/>
          </a:xfrm>
          <a:prstGeom prst="rect">
            <a:avLst/>
          </a:prstGeom>
        </p:spPr>
      </p:pic>
      <p:sp>
        <p:nvSpPr>
          <p:cNvPr id="5" name="TextBox 18">
            <a:extLst>
              <a:ext uri="{FF2B5EF4-FFF2-40B4-BE49-F238E27FC236}">
                <a16:creationId xmlns:a16="http://schemas.microsoft.com/office/drawing/2014/main" id="{87ECA562-485A-FEC6-027E-4976B3B99287}"/>
              </a:ext>
            </a:extLst>
          </p:cNvPr>
          <p:cNvSpPr txBox="1"/>
          <p:nvPr/>
        </p:nvSpPr>
        <p:spPr>
          <a:xfrm>
            <a:off x="1539467" y="4534888"/>
            <a:ext cx="893462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dirty="0">
                <a:solidFill>
                  <a:schemeClr val="bg1">
                    <a:lumMod val="50000"/>
                  </a:schemeClr>
                </a:solidFill>
              </a:rPr>
              <a:t>Branch: CSE</a:t>
            </a:r>
          </a:p>
        </p:txBody>
      </p:sp>
      <p:pic>
        <p:nvPicPr>
          <p:cNvPr id="6" name="Picture 5">
            <a:extLst>
              <a:ext uri="{FF2B5EF4-FFF2-40B4-BE49-F238E27FC236}">
                <a16:creationId xmlns:a16="http://schemas.microsoft.com/office/drawing/2014/main" id="{30A7717C-DEBD-F86F-FE43-379A07E9CC6C}"/>
              </a:ext>
            </a:extLst>
          </p:cNvPr>
          <p:cNvPicPr>
            <a:picLocks noChangeAspect="1"/>
          </p:cNvPicPr>
          <p:nvPr/>
        </p:nvPicPr>
        <p:blipFill rotWithShape="1">
          <a:blip r:embed="rId2">
            <a:extLst>
              <a:ext uri="{28A0092B-C50C-407E-A947-70E740481C1C}">
                <a14:useLocalDpi xmlns:a14="http://schemas.microsoft.com/office/drawing/2010/main" val="0"/>
              </a:ext>
            </a:extLst>
          </a:blip>
          <a:srcRect l="76971" b="12207"/>
          <a:stretch/>
        </p:blipFill>
        <p:spPr>
          <a:xfrm>
            <a:off x="9932258" y="378283"/>
            <a:ext cx="1857826" cy="1908996"/>
          </a:xfrm>
          <a:prstGeom prst="rect">
            <a:avLst/>
          </a:prstGeom>
        </p:spPr>
      </p:pic>
      <p:pic>
        <p:nvPicPr>
          <p:cNvPr id="7" name="Picture 6">
            <a:extLst>
              <a:ext uri="{FF2B5EF4-FFF2-40B4-BE49-F238E27FC236}">
                <a16:creationId xmlns:a16="http://schemas.microsoft.com/office/drawing/2014/main" id="{1DCB65C8-7394-14A4-44A5-2CF663AF5E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135"/>
          <a:stretch/>
        </p:blipFill>
        <p:spPr>
          <a:xfrm>
            <a:off x="401916" y="569020"/>
            <a:ext cx="1641135" cy="1458435"/>
          </a:xfrm>
          <a:prstGeom prst="rect">
            <a:avLst/>
          </a:prstGeom>
        </p:spPr>
      </p:pic>
      <p:pic>
        <p:nvPicPr>
          <p:cNvPr id="9" name="Picture 8">
            <a:extLst>
              <a:ext uri="{FF2B5EF4-FFF2-40B4-BE49-F238E27FC236}">
                <a16:creationId xmlns:a16="http://schemas.microsoft.com/office/drawing/2014/main" id="{2CB570CB-1289-EF64-6F21-C38DD341F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084" y="2027455"/>
            <a:ext cx="3540155" cy="2376806"/>
          </a:xfrm>
          <a:prstGeom prst="rect">
            <a:avLst/>
          </a:prstGeom>
        </p:spPr>
      </p:pic>
    </p:spTree>
    <p:extLst>
      <p:ext uri="{BB962C8B-B14F-4D97-AF65-F5344CB8AC3E}">
        <p14:creationId xmlns:p14="http://schemas.microsoft.com/office/powerpoint/2010/main" val="1857999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DE1A-C309-15D3-AE07-DFDC10203644}"/>
              </a:ext>
            </a:extLst>
          </p:cNvPr>
          <p:cNvSpPr>
            <a:spLocks noGrp="1"/>
          </p:cNvSpPr>
          <p:nvPr>
            <p:ph type="title"/>
          </p:nvPr>
        </p:nvSpPr>
        <p:spPr>
          <a:xfrm>
            <a:off x="845113" y="2108200"/>
            <a:ext cx="8596668" cy="1320800"/>
          </a:xfrm>
        </p:spPr>
        <p:txBody>
          <a:bodyPr>
            <a:normAutofit/>
          </a:bodyPr>
          <a:lstStyle/>
          <a:p>
            <a:pPr algn="ctr"/>
            <a:r>
              <a:rPr lang="en-IN" sz="7200" dirty="0"/>
              <a:t>THANK YOU</a:t>
            </a:r>
          </a:p>
        </p:txBody>
      </p:sp>
    </p:spTree>
    <p:extLst>
      <p:ext uri="{BB962C8B-B14F-4D97-AF65-F5344CB8AC3E}">
        <p14:creationId xmlns:p14="http://schemas.microsoft.com/office/powerpoint/2010/main" val="983913390"/>
      </p:ext>
    </p:extLst>
  </p:cSld>
  <p:clrMapOvr>
    <a:masterClrMapping/>
  </p:clrMapOvr>
  <mc:AlternateContent xmlns:mc="http://schemas.openxmlformats.org/markup-compatibility/2006">
    <mc:Choice xmlns:p14="http://schemas.microsoft.com/office/powerpoint/2010/main" Requires="p14">
      <p:transition spd="slow" p14:dur="2000" advClick="0">
        <p14:flip dir="r"/>
        <p:sndAc>
          <p:stSnd>
            <p:snd r:embed="rId2" name="applause.wav"/>
          </p:stSnd>
        </p:sndAc>
      </p:transition>
    </mc:Choice>
    <mc:Fallback>
      <p:transition spd="slow" advClick="0">
        <p:fade/>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793" y="302207"/>
            <a:ext cx="1270883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208014" y="557864"/>
            <a:ext cx="5077370" cy="707886"/>
          </a:xfrm>
          <a:prstGeom prst="rect">
            <a:avLst/>
          </a:prstGeom>
          <a:noFill/>
        </p:spPr>
        <p:txBody>
          <a:bodyPr wrap="square" rtlCol="0">
            <a:spAutoFit/>
          </a:bodyPr>
          <a:lstStyle/>
          <a:p>
            <a:r>
              <a:rPr lang="en-IN" sz="4000" b="1" dirty="0">
                <a:solidFill>
                  <a:schemeClr val="accent2">
                    <a:lumMod val="60000"/>
                    <a:lumOff val="40000"/>
                  </a:schemeClr>
                </a:solidFill>
                <a:latin typeface="Calibri "/>
                <a:ea typeface="Open Sans" pitchFamily="2" charset="0"/>
                <a:cs typeface="Open Sans" pitchFamily="2" charset="0"/>
              </a:rPr>
              <a:t>AGENDA OF THE DAY</a:t>
            </a:r>
          </a:p>
        </p:txBody>
      </p:sp>
      <p:sp>
        <p:nvSpPr>
          <p:cNvPr id="6" name="TextBox 5"/>
          <p:cNvSpPr txBox="1"/>
          <p:nvPr/>
        </p:nvSpPr>
        <p:spPr>
          <a:xfrm>
            <a:off x="885932" y="1693174"/>
            <a:ext cx="10185243" cy="4401205"/>
          </a:xfrm>
          <a:prstGeom prst="rect">
            <a:avLst/>
          </a:prstGeom>
          <a:noFill/>
        </p:spPr>
        <p:txBody>
          <a:bodyPr wrap="square" rtlCol="0">
            <a:spAutoFit/>
          </a:bodyPr>
          <a:lstStyle/>
          <a:p>
            <a:pPr marL="457200" indent="-457200">
              <a:buFont typeface="Arial" pitchFamily="34" charset="0"/>
              <a:buChar char="•"/>
            </a:pPr>
            <a:r>
              <a:rPr lang="en-IN" sz="2800" dirty="0">
                <a:latin typeface="Arial" panose="020B0604020202020204" pitchFamily="34" charset="0"/>
                <a:cs typeface="Arial" panose="020B0604020202020204" pitchFamily="34" charset="0"/>
              </a:rPr>
              <a:t>Introduction</a:t>
            </a: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Components of IoT</a:t>
            </a: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Applications of IoT</a:t>
            </a:r>
            <a:endParaRPr lang="en-IN" sz="2800" dirty="0">
              <a:latin typeface="Arial" panose="020B0604020202020204" pitchFamily="34" charset="0"/>
              <a:cs typeface="Arial" panose="020B0604020202020204" pitchFamily="34" charset="0"/>
            </a:endParaRP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Challenges and Solutions</a:t>
            </a: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Future of IoT</a:t>
            </a:r>
            <a:endParaRPr lang="en-IN" sz="2800" dirty="0">
              <a:latin typeface="Arial" panose="020B0604020202020204" pitchFamily="34" charset="0"/>
              <a:cs typeface="Arial" panose="020B0604020202020204" pitchFamily="34" charset="0"/>
            </a:endParaRP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Case Studies</a:t>
            </a:r>
          </a:p>
          <a:p>
            <a:pPr marL="457200" indent="-457200">
              <a:buFont typeface="Arial" pitchFamily="34" charset="0"/>
              <a:buChar char="•"/>
            </a:pPr>
            <a:r>
              <a:rPr lang="en-IN" sz="2800" b="0" i="0" dirty="0">
                <a:effectLst/>
                <a:latin typeface="Arial" panose="020B0604020202020204" pitchFamily="34" charset="0"/>
                <a:cs typeface="Arial" panose="020B0604020202020204" pitchFamily="34" charset="0"/>
              </a:rPr>
              <a:t>Conclusion</a:t>
            </a:r>
            <a:endParaRPr lang="en-IN" sz="2800" dirty="0">
              <a:latin typeface="Arial" panose="020B0604020202020204" pitchFamily="34" charset="0"/>
              <a:cs typeface="Arial" panose="020B0604020202020204" pitchFamily="34" charset="0"/>
            </a:endParaRPr>
          </a:p>
          <a:p>
            <a:endParaRPr lang="en-IN" sz="2800" dirty="0">
              <a:solidFill>
                <a:schemeClr val="bg1">
                  <a:lumMod val="50000"/>
                </a:schemeClr>
              </a:solidFill>
            </a:endParaRPr>
          </a:p>
          <a:p>
            <a:pPr marL="457200" indent="-457200">
              <a:buFont typeface="Arial" pitchFamily="34" charset="0"/>
              <a:buChar char="•"/>
            </a:pPr>
            <a:endParaRPr lang="en-IN" sz="2800" dirty="0">
              <a:solidFill>
                <a:schemeClr val="bg1">
                  <a:lumMod val="50000"/>
                </a:schemeClr>
              </a:solidFill>
            </a:endParaRPr>
          </a:p>
          <a:p>
            <a:pPr marL="457200" indent="-457200">
              <a:buFont typeface="Arial" pitchFamily="34" charset="0"/>
              <a:buChar char="•"/>
            </a:pPr>
            <a:endParaRPr lang="en-IN" sz="2800" dirty="0">
              <a:solidFill>
                <a:schemeClr val="bg1">
                  <a:lumMod val="50000"/>
                </a:schemeClr>
              </a:solidFill>
            </a:endParaRPr>
          </a:p>
        </p:txBody>
      </p:sp>
      <p:pic>
        <p:nvPicPr>
          <p:cNvPr id="8" name="Picture 7">
            <a:extLst>
              <a:ext uri="{FF2B5EF4-FFF2-40B4-BE49-F238E27FC236}">
                <a16:creationId xmlns:a16="http://schemas.microsoft.com/office/drawing/2014/main" id="{F5B82724-DC7D-FD30-3996-139782A6F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49" y="1136621"/>
            <a:ext cx="4695825" cy="4819650"/>
          </a:xfrm>
          <a:prstGeom prst="rect">
            <a:avLst/>
          </a:prstGeom>
        </p:spPr>
      </p:pic>
    </p:spTree>
    <p:extLst>
      <p:ext uri="{BB962C8B-B14F-4D97-AF65-F5344CB8AC3E}">
        <p14:creationId xmlns:p14="http://schemas.microsoft.com/office/powerpoint/2010/main" val="2249424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4FC0-A8AA-FE09-ACD1-D266C7337ACE}"/>
              </a:ext>
            </a:extLst>
          </p:cNvPr>
          <p:cNvSpPr>
            <a:spLocks noGrp="1"/>
          </p:cNvSpPr>
          <p:nvPr>
            <p:ph type="title"/>
          </p:nvPr>
        </p:nvSpPr>
        <p:spPr>
          <a:xfrm>
            <a:off x="585055" y="123039"/>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534235A7-975B-399A-E44F-1B2922723310}"/>
              </a:ext>
            </a:extLst>
          </p:cNvPr>
          <p:cNvSpPr>
            <a:spLocks noGrp="1"/>
          </p:cNvSpPr>
          <p:nvPr>
            <p:ph idx="1"/>
          </p:nvPr>
        </p:nvSpPr>
        <p:spPr>
          <a:xfrm>
            <a:off x="241106" y="1488613"/>
            <a:ext cx="8596668" cy="3880773"/>
          </a:xfrm>
        </p:spPr>
        <p:txBody>
          <a:bodyPr>
            <a:noAutofit/>
          </a:bodyPr>
          <a:lstStyle/>
          <a:p>
            <a:pPr algn="l" fontAlgn="base"/>
            <a:r>
              <a:rPr lang="en-US" sz="2400" b="0" i="0" dirty="0">
                <a:solidFill>
                  <a:schemeClr val="tx1"/>
                </a:solidFill>
                <a:effectLst/>
                <a:latin typeface="Calibri" panose="020F0502020204030204" pitchFamily="34" charset="0"/>
                <a:cs typeface="Calibri" panose="020F0502020204030204" pitchFamily="34" charset="0"/>
              </a:rPr>
              <a:t>    IoT stands for Internet of Things. It refers to the interconnectedness of physical devices, such as appliances and vehicles, that are embedded with software, sensors, and connectivity which enables these objects to connect and exchange data..</a:t>
            </a:r>
          </a:p>
          <a:p>
            <a:pPr algn="l" fontAlgn="base"/>
            <a:r>
              <a:rPr lang="en-US" sz="2400" b="1" i="0" dirty="0">
                <a:solidFill>
                  <a:schemeClr val="tx1"/>
                </a:solidFill>
                <a:effectLst/>
                <a:latin typeface="Calibri" panose="020F0502020204030204" pitchFamily="34" charset="0"/>
                <a:cs typeface="Calibri" panose="020F0502020204030204" pitchFamily="34" charset="0"/>
              </a:rPr>
              <a:t>Internet of Things (IoT)</a:t>
            </a:r>
            <a:r>
              <a:rPr lang="en-US" sz="2400" b="0" i="0" dirty="0">
                <a:solidFill>
                  <a:schemeClr val="tx1"/>
                </a:solidFill>
                <a:effectLst/>
                <a:latin typeface="Calibri" panose="020F0502020204030204" pitchFamily="34" charset="0"/>
                <a:cs typeface="Calibri" panose="020F0502020204030204" pitchFamily="34" charset="0"/>
              </a:rPr>
              <a:t> is the networking of physical objects that contain electronics embedded within their architecture in order to communicate and sense interactions amongst each other or with respect to the external environment. </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21419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044DF4-4F37-408A-6844-5A8AF8AB6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845" y="2190576"/>
            <a:ext cx="4186136" cy="4374469"/>
          </a:xfrm>
          <a:prstGeom prst="rect">
            <a:avLst/>
          </a:prstGeom>
        </p:spPr>
      </p:pic>
      <p:sp>
        <p:nvSpPr>
          <p:cNvPr id="2" name="Title 1">
            <a:extLst>
              <a:ext uri="{FF2B5EF4-FFF2-40B4-BE49-F238E27FC236}">
                <a16:creationId xmlns:a16="http://schemas.microsoft.com/office/drawing/2014/main" id="{764CAF46-2FAC-9230-A5B5-4D44C5F24E35}"/>
              </a:ext>
            </a:extLst>
          </p:cNvPr>
          <p:cNvSpPr>
            <a:spLocks noGrp="1"/>
          </p:cNvSpPr>
          <p:nvPr>
            <p:ph type="title"/>
          </p:nvPr>
        </p:nvSpPr>
        <p:spPr>
          <a:xfrm>
            <a:off x="257884" y="592466"/>
            <a:ext cx="8596668" cy="1320800"/>
          </a:xfrm>
        </p:spPr>
        <p:txBody>
          <a:bodyPr/>
          <a:lstStyle/>
          <a:p>
            <a:r>
              <a:rPr lang="en-IN" dirty="0"/>
              <a:t>COMPONENTS OF IoT</a:t>
            </a:r>
          </a:p>
        </p:txBody>
      </p:sp>
      <p:sp>
        <p:nvSpPr>
          <p:cNvPr id="3" name="Content Placeholder 2">
            <a:extLst>
              <a:ext uri="{FF2B5EF4-FFF2-40B4-BE49-F238E27FC236}">
                <a16:creationId xmlns:a16="http://schemas.microsoft.com/office/drawing/2014/main" id="{587400E4-3F85-D55C-7B51-172C7A141ECB}"/>
              </a:ext>
            </a:extLst>
          </p:cNvPr>
          <p:cNvSpPr>
            <a:spLocks noGrp="1"/>
          </p:cNvSpPr>
          <p:nvPr>
            <p:ph idx="1"/>
          </p:nvPr>
        </p:nvSpPr>
        <p:spPr>
          <a:xfrm>
            <a:off x="257884" y="1724361"/>
            <a:ext cx="8596668" cy="3880773"/>
          </a:xfrm>
        </p:spPr>
        <p:txBody>
          <a:bodyPr>
            <a:normAutofit/>
          </a:bodyPr>
          <a:lstStyle/>
          <a:p>
            <a:pPr algn="l">
              <a:buFont typeface="Arial" panose="020B0604020202020204" pitchFamily="34" charset="0"/>
              <a:buChar char="•"/>
            </a:pPr>
            <a:r>
              <a:rPr lang="en-IN" sz="2400" b="0" i="0" dirty="0">
                <a:solidFill>
                  <a:schemeClr val="tx1"/>
                </a:solidFill>
                <a:effectLst/>
                <a:latin typeface="Calibri" panose="020F0502020204030204" pitchFamily="34" charset="0"/>
                <a:cs typeface="Calibri" panose="020F0502020204030204" pitchFamily="34" charset="0"/>
              </a:rPr>
              <a:t>Hardware components (sensors, devices, gateways)</a:t>
            </a:r>
          </a:p>
          <a:p>
            <a:pPr algn="l">
              <a:buFont typeface="Arial" panose="020B0604020202020204" pitchFamily="34" charset="0"/>
              <a:buChar char="•"/>
            </a:pPr>
            <a:r>
              <a:rPr lang="en-IN" sz="2400" b="0" i="0" dirty="0">
                <a:solidFill>
                  <a:schemeClr val="tx1"/>
                </a:solidFill>
                <a:effectLst/>
                <a:latin typeface="Calibri" panose="020F0502020204030204" pitchFamily="34" charset="0"/>
                <a:cs typeface="Calibri" panose="020F0502020204030204" pitchFamily="34" charset="0"/>
              </a:rPr>
              <a:t>Software components (operating systems, platforms, applications)</a:t>
            </a:r>
          </a:p>
          <a:p>
            <a:pPr algn="l">
              <a:buFont typeface="Arial" panose="020B0604020202020204" pitchFamily="34" charset="0"/>
              <a:buChar char="•"/>
            </a:pPr>
            <a:r>
              <a:rPr lang="en-IN" sz="2400" b="0" i="0" dirty="0">
                <a:solidFill>
                  <a:schemeClr val="tx1"/>
                </a:solidFill>
                <a:effectLst/>
                <a:latin typeface="Calibri" panose="020F0502020204030204" pitchFamily="34" charset="0"/>
                <a:cs typeface="Calibri" panose="020F0502020204030204" pitchFamily="34" charset="0"/>
              </a:rPr>
              <a:t>Connectivity technologies </a:t>
            </a:r>
          </a:p>
          <a:p>
            <a:pPr marL="0" indent="0" algn="l">
              <a:buNone/>
            </a:pPr>
            <a:r>
              <a:rPr lang="en-IN" sz="2400" dirty="0">
                <a:solidFill>
                  <a:schemeClr val="tx1"/>
                </a:solidFill>
                <a:latin typeface="Calibri" panose="020F0502020204030204" pitchFamily="34" charset="0"/>
                <a:cs typeface="Calibri" panose="020F0502020204030204" pitchFamily="34" charset="0"/>
              </a:rPr>
              <a:t>     </a:t>
            </a:r>
            <a:r>
              <a:rPr lang="en-IN" sz="2400" b="0" i="0" dirty="0">
                <a:solidFill>
                  <a:schemeClr val="tx1"/>
                </a:solidFill>
                <a:effectLst/>
                <a:latin typeface="Calibri" panose="020F0502020204030204" pitchFamily="34" charset="0"/>
                <a:cs typeface="Calibri" panose="020F0502020204030204" pitchFamily="34" charset="0"/>
              </a:rPr>
              <a:t>(Wi-Fi, cellular, Bluetooth, Zigbee)</a:t>
            </a:r>
          </a:p>
          <a:p>
            <a:pPr algn="l">
              <a:buFont typeface="Arial" panose="020B0604020202020204" pitchFamily="34" charset="0"/>
              <a:buChar char="•"/>
            </a:pPr>
            <a:r>
              <a:rPr lang="en-IN" sz="2400" b="0" i="0" dirty="0">
                <a:solidFill>
                  <a:schemeClr val="tx1"/>
                </a:solidFill>
                <a:effectLst/>
                <a:latin typeface="Calibri" panose="020F0502020204030204" pitchFamily="34" charset="0"/>
                <a:cs typeface="Calibri" panose="020F0502020204030204" pitchFamily="34" charset="0"/>
              </a:rPr>
              <a:t>Cloud infrastructure and data analytics</a:t>
            </a:r>
          </a:p>
          <a:p>
            <a:endParaRPr lang="en-IN" sz="2400" dirty="0">
              <a:solidFill>
                <a:schemeClr val="tx1"/>
              </a:solidFill>
            </a:endParaRPr>
          </a:p>
        </p:txBody>
      </p:sp>
    </p:spTree>
    <p:extLst>
      <p:ext uri="{BB962C8B-B14F-4D97-AF65-F5344CB8AC3E}">
        <p14:creationId xmlns:p14="http://schemas.microsoft.com/office/powerpoint/2010/main" val="36939602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E9B2-3CF5-1ADA-E6A6-AC2BB958625D}"/>
              </a:ext>
            </a:extLst>
          </p:cNvPr>
          <p:cNvSpPr>
            <a:spLocks noGrp="1"/>
          </p:cNvSpPr>
          <p:nvPr>
            <p:ph type="title"/>
          </p:nvPr>
        </p:nvSpPr>
        <p:spPr/>
        <p:txBody>
          <a:bodyPr/>
          <a:lstStyle/>
          <a:p>
            <a:r>
              <a:rPr lang="en-IN" dirty="0"/>
              <a:t>APPLICATIONS OF IoT</a:t>
            </a:r>
          </a:p>
        </p:txBody>
      </p:sp>
      <p:sp>
        <p:nvSpPr>
          <p:cNvPr id="3" name="Content Placeholder 2">
            <a:extLst>
              <a:ext uri="{FF2B5EF4-FFF2-40B4-BE49-F238E27FC236}">
                <a16:creationId xmlns:a16="http://schemas.microsoft.com/office/drawing/2014/main" id="{0ED0C57E-61DD-389B-8A3E-BA14B0A5BAB2}"/>
              </a:ext>
            </a:extLst>
          </p:cNvPr>
          <p:cNvSpPr>
            <a:spLocks noGrp="1"/>
          </p:cNvSpPr>
          <p:nvPr>
            <p:ph idx="1"/>
          </p:nvPr>
        </p:nvSpPr>
        <p:spPr/>
        <p:txBody>
          <a:bodyPr/>
          <a:lstStyle/>
          <a:p>
            <a:pPr algn="l">
              <a:buFont typeface="Arial" panose="020B0604020202020204" pitchFamily="34" charset="0"/>
              <a:buChar char="•"/>
            </a:pPr>
            <a:r>
              <a:rPr lang="en-US" sz="2400" b="0" i="0" dirty="0">
                <a:solidFill>
                  <a:schemeClr val="tx1"/>
                </a:solidFill>
                <a:effectLst/>
                <a:latin typeface="Söhne"/>
              </a:rPr>
              <a:t>Smart homes and buildings</a:t>
            </a:r>
          </a:p>
          <a:p>
            <a:pPr algn="l">
              <a:buFont typeface="Arial" panose="020B0604020202020204" pitchFamily="34" charset="0"/>
              <a:buChar char="•"/>
            </a:pPr>
            <a:r>
              <a:rPr lang="en-US" sz="2400" b="0" i="0" dirty="0">
                <a:solidFill>
                  <a:schemeClr val="tx1"/>
                </a:solidFill>
                <a:effectLst/>
                <a:latin typeface="Söhne"/>
              </a:rPr>
              <a:t>Industrial IoT (</a:t>
            </a:r>
            <a:r>
              <a:rPr lang="en-US" sz="2400" b="0" i="0" dirty="0" err="1">
                <a:solidFill>
                  <a:schemeClr val="tx1"/>
                </a:solidFill>
                <a:effectLst/>
                <a:latin typeface="Söhne"/>
              </a:rPr>
              <a:t>IIoT</a:t>
            </a:r>
            <a:r>
              <a:rPr lang="en-US" sz="2400" b="0" i="0" dirty="0">
                <a:solidFill>
                  <a:schemeClr val="tx1"/>
                </a:solidFill>
                <a:effectLst/>
                <a:latin typeface="Söhne"/>
              </a:rPr>
              <a:t>)</a:t>
            </a:r>
          </a:p>
          <a:p>
            <a:pPr algn="l">
              <a:buFont typeface="Arial" panose="020B0604020202020204" pitchFamily="34" charset="0"/>
              <a:buChar char="•"/>
            </a:pPr>
            <a:r>
              <a:rPr lang="en-US" sz="2400" b="0" i="0" dirty="0">
                <a:solidFill>
                  <a:schemeClr val="tx1"/>
                </a:solidFill>
                <a:effectLst/>
                <a:latin typeface="Söhne"/>
              </a:rPr>
              <a:t>Healthcare IoT (</a:t>
            </a:r>
            <a:r>
              <a:rPr lang="en-US" sz="2400" b="0" i="0" dirty="0" err="1">
                <a:solidFill>
                  <a:schemeClr val="tx1"/>
                </a:solidFill>
                <a:effectLst/>
                <a:latin typeface="Söhne"/>
              </a:rPr>
              <a:t>HIoT</a:t>
            </a:r>
            <a:r>
              <a:rPr lang="en-US" sz="2400" b="0" i="0" dirty="0">
                <a:solidFill>
                  <a:schemeClr val="tx1"/>
                </a:solidFill>
                <a:effectLst/>
                <a:latin typeface="Söhne"/>
              </a:rPr>
              <a:t>)</a:t>
            </a:r>
          </a:p>
          <a:p>
            <a:pPr algn="l">
              <a:buFont typeface="Arial" panose="020B0604020202020204" pitchFamily="34" charset="0"/>
              <a:buChar char="•"/>
            </a:pPr>
            <a:r>
              <a:rPr lang="en-US" sz="2400" b="0" i="0" dirty="0">
                <a:solidFill>
                  <a:schemeClr val="tx1"/>
                </a:solidFill>
                <a:effectLst/>
                <a:latin typeface="Söhne"/>
              </a:rPr>
              <a:t>Smart cities</a:t>
            </a:r>
          </a:p>
          <a:p>
            <a:pPr algn="l">
              <a:buFont typeface="Arial" panose="020B0604020202020204" pitchFamily="34" charset="0"/>
              <a:buChar char="•"/>
            </a:pPr>
            <a:r>
              <a:rPr lang="en-US" sz="2400" b="0" i="0" dirty="0">
                <a:solidFill>
                  <a:schemeClr val="tx1"/>
                </a:solidFill>
                <a:effectLst/>
                <a:latin typeface="Söhne"/>
              </a:rPr>
              <a:t>Agriculture IoT (</a:t>
            </a:r>
            <a:r>
              <a:rPr lang="en-US" sz="2400" b="0" i="0" dirty="0" err="1">
                <a:solidFill>
                  <a:schemeClr val="tx1"/>
                </a:solidFill>
                <a:effectLst/>
                <a:latin typeface="Söhne"/>
              </a:rPr>
              <a:t>AIoT</a:t>
            </a:r>
            <a:r>
              <a:rPr lang="en-US" sz="2400" b="0" i="0" dirty="0">
                <a:solidFill>
                  <a:schemeClr val="tx1"/>
                </a:solidFill>
                <a:effectLst/>
                <a:latin typeface="Söhne"/>
              </a:rPr>
              <a:t>)</a:t>
            </a:r>
          </a:p>
          <a:p>
            <a:endParaRPr lang="en-IN" dirty="0">
              <a:solidFill>
                <a:schemeClr val="tx1"/>
              </a:solidFill>
            </a:endParaRPr>
          </a:p>
        </p:txBody>
      </p:sp>
      <p:pic>
        <p:nvPicPr>
          <p:cNvPr id="5" name="Picture 4">
            <a:extLst>
              <a:ext uri="{FF2B5EF4-FFF2-40B4-BE49-F238E27FC236}">
                <a16:creationId xmlns:a16="http://schemas.microsoft.com/office/drawing/2014/main" id="{01A5E960-46AC-3480-D490-5CFC81BA1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86" y="1371600"/>
            <a:ext cx="4210050" cy="4114800"/>
          </a:xfrm>
          <a:prstGeom prst="rect">
            <a:avLst/>
          </a:prstGeom>
        </p:spPr>
      </p:pic>
    </p:spTree>
    <p:extLst>
      <p:ext uri="{BB962C8B-B14F-4D97-AF65-F5344CB8AC3E}">
        <p14:creationId xmlns:p14="http://schemas.microsoft.com/office/powerpoint/2010/main" val="39441533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0B72-90B6-F6CB-EF25-334A92493407}"/>
              </a:ext>
            </a:extLst>
          </p:cNvPr>
          <p:cNvSpPr>
            <a:spLocks noGrp="1"/>
          </p:cNvSpPr>
          <p:nvPr>
            <p:ph type="title"/>
          </p:nvPr>
        </p:nvSpPr>
        <p:spPr/>
        <p:txBody>
          <a:bodyPr/>
          <a:lstStyle/>
          <a:p>
            <a:r>
              <a:rPr lang="en-IN" dirty="0"/>
              <a:t>CHALLENGES AND SOLUTIONS</a:t>
            </a:r>
          </a:p>
        </p:txBody>
      </p:sp>
      <p:sp>
        <p:nvSpPr>
          <p:cNvPr id="3" name="Content Placeholder 2">
            <a:extLst>
              <a:ext uri="{FF2B5EF4-FFF2-40B4-BE49-F238E27FC236}">
                <a16:creationId xmlns:a16="http://schemas.microsoft.com/office/drawing/2014/main" id="{D7F21A70-7D95-F63B-2E2A-6115E2A8BFD1}"/>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Security and privacy concerns</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Interoperability and standards</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Complexity of IoT systems</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Data management and analytics</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Energy consumption and sustainability</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Solutions to address challenges</a:t>
            </a:r>
          </a:p>
          <a:p>
            <a:pPr marL="0" indent="0">
              <a:buNone/>
            </a:pPr>
            <a:br>
              <a:rPr lang="en-US"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7411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D84-E7D0-A8B2-2364-A0D80CDF1098}"/>
              </a:ext>
            </a:extLst>
          </p:cNvPr>
          <p:cNvSpPr>
            <a:spLocks noGrp="1"/>
          </p:cNvSpPr>
          <p:nvPr>
            <p:ph type="title"/>
          </p:nvPr>
        </p:nvSpPr>
        <p:spPr/>
        <p:txBody>
          <a:bodyPr/>
          <a:lstStyle/>
          <a:p>
            <a:r>
              <a:rPr lang="en-IN" dirty="0"/>
              <a:t>FUTURE OF IoT</a:t>
            </a:r>
          </a:p>
        </p:txBody>
      </p:sp>
      <p:sp>
        <p:nvSpPr>
          <p:cNvPr id="3" name="Content Placeholder 2">
            <a:extLst>
              <a:ext uri="{FF2B5EF4-FFF2-40B4-BE49-F238E27FC236}">
                <a16:creationId xmlns:a16="http://schemas.microsoft.com/office/drawing/2014/main" id="{4C1A6164-D35F-2AA5-E06C-522960AB1196}"/>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Emerging trends and technologies (5G, edge computing, AI)</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Opportunities and challenges in the future</a:t>
            </a:r>
          </a:p>
          <a:p>
            <a:pPr algn="l">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Role of IoT in digital transformation</a:t>
            </a:r>
          </a:p>
          <a:p>
            <a:pPr marL="0" indent="0">
              <a:buNone/>
            </a:pP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313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DE3C-C3D0-E115-7F3D-A129D53B9E27}"/>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9F6F5250-EAD8-B222-785C-EC7FACFFBF03}"/>
              </a:ext>
            </a:extLst>
          </p:cNvPr>
          <p:cNvSpPr>
            <a:spLocks noGrp="1"/>
          </p:cNvSpPr>
          <p:nvPr>
            <p:ph idx="1"/>
          </p:nvPr>
        </p:nvSpPr>
        <p:spPr>
          <a:xfrm>
            <a:off x="610222" y="1488613"/>
            <a:ext cx="8596668" cy="3880773"/>
          </a:xfrm>
        </p:spPr>
        <p:txBody>
          <a:bodyPr>
            <a:normAutofit/>
          </a:bodyPr>
          <a:lstStyle/>
          <a:p>
            <a:pPr marL="0" indent="0">
              <a:buNone/>
            </a:pPr>
            <a:r>
              <a:rPr lang="en-IN" sz="2800" dirty="0">
                <a:latin typeface="Arial" panose="020B0604020202020204" pitchFamily="34" charset="0"/>
                <a:cs typeface="Arial" panose="020B0604020202020204" pitchFamily="34" charset="0"/>
              </a:rPr>
              <a:t>Smart Agriculture Using IoT</a:t>
            </a:r>
          </a:p>
          <a:p>
            <a:pPr algn="l"/>
            <a:r>
              <a:rPr lang="en-US" b="1" i="0" dirty="0">
                <a:solidFill>
                  <a:srgbClr val="002339"/>
                </a:solidFill>
                <a:effectLst/>
                <a:latin typeface="Montserrat" panose="00000500000000000000" pitchFamily="2" charset="0"/>
              </a:rPr>
              <a:t>Smart agriculture</a:t>
            </a:r>
            <a:r>
              <a:rPr lang="en-US" b="0" i="0" dirty="0">
                <a:solidFill>
                  <a:srgbClr val="002339"/>
                </a:solidFill>
                <a:effectLst/>
                <a:latin typeface="Montserrat" panose="00000500000000000000" pitchFamily="2" charset="0"/>
              </a:rPr>
              <a:t>, on the other hand, is mostly used to denote the application of IoT solutions in agriculture. So what is smart agriculture using IoT? By using IoT sensors to collect environmental and machine metrics, farmers can make informed decisions, and improve just about every aspect of their work – from livestock to crop farming.</a:t>
            </a:r>
          </a:p>
          <a:p>
            <a:pPr algn="l"/>
            <a:r>
              <a:rPr lang="en-US" b="0" i="0" dirty="0">
                <a:solidFill>
                  <a:srgbClr val="002339"/>
                </a:solidFill>
                <a:effectLst/>
                <a:latin typeface="Montserrat" panose="00000500000000000000" pitchFamily="2" charset="0"/>
              </a:rPr>
              <a:t>For example, by using smart agriculture sensors to monitor the state of crops, farmers can define exactly how many pesticides and fertilizers they have to use to reach optimal efficiency. The same applies to the smart farming definition.</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6612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3E22-398C-AAA5-A08E-F0ACEB619D7F}"/>
              </a:ext>
            </a:extLst>
          </p:cNvPr>
          <p:cNvSpPr>
            <a:spLocks noGrp="1"/>
          </p:cNvSpPr>
          <p:nvPr>
            <p:ph type="title"/>
          </p:nvPr>
        </p:nvSpPr>
        <p:spPr/>
        <p:txBody>
          <a:bodyPr/>
          <a:lstStyle/>
          <a:p>
            <a:r>
              <a:rPr lang="en-IN" dirty="0"/>
              <a:t>CONCULSION</a:t>
            </a:r>
          </a:p>
        </p:txBody>
      </p:sp>
      <p:sp>
        <p:nvSpPr>
          <p:cNvPr id="3" name="Content Placeholder 2">
            <a:extLst>
              <a:ext uri="{FF2B5EF4-FFF2-40B4-BE49-F238E27FC236}">
                <a16:creationId xmlns:a16="http://schemas.microsoft.com/office/drawing/2014/main" id="{76132FF3-5FE9-2DBA-AE51-28AF4463953C}"/>
              </a:ext>
            </a:extLst>
          </p:cNvPr>
          <p:cNvSpPr>
            <a:spLocks noGrp="1"/>
          </p:cNvSpPr>
          <p:nvPr>
            <p:ph idx="1"/>
          </p:nvPr>
        </p:nvSpPr>
        <p:spPr/>
        <p:txBody>
          <a:bodyPr/>
          <a:lstStyle/>
          <a:p>
            <a:r>
              <a:rPr lang="en-US" sz="2400" b="0" i="0" dirty="0">
                <a:solidFill>
                  <a:schemeClr val="tx1"/>
                </a:solidFill>
                <a:effectLst/>
                <a:latin typeface="Calibri" panose="020F0502020204030204" pitchFamily="34" charset="0"/>
                <a:cs typeface="Calibri" panose="020F0502020204030204" pitchFamily="34" charset="0"/>
              </a:rPr>
              <a:t>The goal behind the Internet of things is </a:t>
            </a:r>
            <a:r>
              <a:rPr lang="en-US" sz="2400" b="1" i="0" dirty="0">
                <a:solidFill>
                  <a:schemeClr val="tx1"/>
                </a:solidFill>
                <a:effectLst/>
                <a:latin typeface="Calibri" panose="020F0502020204030204" pitchFamily="34" charset="0"/>
                <a:cs typeface="Calibri" panose="020F0502020204030204" pitchFamily="34" charset="0"/>
              </a:rPr>
              <a:t>to have devices that self report in real-time, improving efficiency and bringing important information to the surface more quickly than a system depending on human intervention</a:t>
            </a:r>
            <a:r>
              <a:rPr lang="en-US" b="0" i="0" dirty="0">
                <a:solidFill>
                  <a:srgbClr val="BDC1C6"/>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4005123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1621</TotalTime>
  <Words>379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Calibri </vt:lpstr>
      <vt:lpstr>Montserrat</vt:lpstr>
      <vt:lpstr>Söhne</vt:lpstr>
      <vt:lpstr>Trebuchet MS</vt:lpstr>
      <vt:lpstr>Wingdings 3</vt:lpstr>
      <vt:lpstr>Facet</vt:lpstr>
      <vt:lpstr>PowerPoint Presentation</vt:lpstr>
      <vt:lpstr>PowerPoint Presentation</vt:lpstr>
      <vt:lpstr>INTRODUCTION</vt:lpstr>
      <vt:lpstr>COMPONENTS OF IoT</vt:lpstr>
      <vt:lpstr>APPLICATIONS OF IoT</vt:lpstr>
      <vt:lpstr>CHALLENGES AND SOLUTIONS</vt:lpstr>
      <vt:lpstr>FUTURE OF IoT</vt:lpstr>
      <vt:lpstr>CASE STUDY</vt:lpstr>
      <vt:lpstr>CONCULSION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Kumar</dc:creator>
  <cp:lastModifiedBy>Subham Kumar</cp:lastModifiedBy>
  <cp:revision>5</cp:revision>
  <dcterms:created xsi:type="dcterms:W3CDTF">2023-03-16T16:00:33Z</dcterms:created>
  <dcterms:modified xsi:type="dcterms:W3CDTF">2023-03-17T21:22:33Z</dcterms:modified>
</cp:coreProperties>
</file>