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5"/>
  </p:notesMasterIdLst>
  <p:sldIdLst>
    <p:sldId id="256" r:id="rId2"/>
    <p:sldId id="257" r:id="rId3"/>
    <p:sldId id="258" r:id="rId4"/>
    <p:sldId id="325" r:id="rId5"/>
    <p:sldId id="259" r:id="rId6"/>
    <p:sldId id="260" r:id="rId7"/>
    <p:sldId id="326" r:id="rId8"/>
    <p:sldId id="327" r:id="rId9"/>
    <p:sldId id="328" r:id="rId10"/>
    <p:sldId id="329" r:id="rId11"/>
    <p:sldId id="330" r:id="rId12"/>
    <p:sldId id="262" r:id="rId13"/>
    <p:sldId id="263" r:id="rId14"/>
    <p:sldId id="294" r:id="rId15"/>
    <p:sldId id="295" r:id="rId16"/>
    <p:sldId id="296" r:id="rId17"/>
    <p:sldId id="297" r:id="rId18"/>
    <p:sldId id="298" r:id="rId19"/>
    <p:sldId id="299" r:id="rId20"/>
    <p:sldId id="300" r:id="rId21"/>
    <p:sldId id="301" r:id="rId22"/>
    <p:sldId id="264" r:id="rId23"/>
    <p:sldId id="265" r:id="rId24"/>
    <p:sldId id="283" r:id="rId25"/>
    <p:sldId id="282" r:id="rId26"/>
    <p:sldId id="284" r:id="rId27"/>
    <p:sldId id="288" r:id="rId28"/>
    <p:sldId id="286" r:id="rId29"/>
    <p:sldId id="287" r:id="rId30"/>
    <p:sldId id="291" r:id="rId31"/>
    <p:sldId id="289" r:id="rId32"/>
    <p:sldId id="290" r:id="rId33"/>
    <p:sldId id="292" r:id="rId34"/>
    <p:sldId id="293" r:id="rId35"/>
    <p:sldId id="266" r:id="rId36"/>
    <p:sldId id="302" r:id="rId37"/>
    <p:sldId id="304" r:id="rId38"/>
    <p:sldId id="331" r:id="rId39"/>
    <p:sldId id="305" r:id="rId40"/>
    <p:sldId id="306" r:id="rId41"/>
    <p:sldId id="307" r:id="rId42"/>
    <p:sldId id="308" r:id="rId43"/>
    <p:sldId id="309" r:id="rId44"/>
    <p:sldId id="310" r:id="rId45"/>
    <p:sldId id="311" r:id="rId46"/>
    <p:sldId id="312" r:id="rId47"/>
    <p:sldId id="314" r:id="rId48"/>
    <p:sldId id="313" r:id="rId49"/>
    <p:sldId id="315" r:id="rId50"/>
    <p:sldId id="316" r:id="rId51"/>
    <p:sldId id="317" r:id="rId52"/>
    <p:sldId id="319" r:id="rId53"/>
    <p:sldId id="322" r:id="rId54"/>
    <p:sldId id="324" r:id="rId55"/>
    <p:sldId id="323" r:id="rId56"/>
    <p:sldId id="332" r:id="rId57"/>
    <p:sldId id="318" r:id="rId58"/>
    <p:sldId id="320" r:id="rId59"/>
    <p:sldId id="321" r:id="rId60"/>
    <p:sldId id="268" r:id="rId61"/>
    <p:sldId id="269" r:id="rId62"/>
    <p:sldId id="270" r:id="rId63"/>
    <p:sldId id="271"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0" d="100"/>
          <a:sy n="70" d="100"/>
        </p:scale>
        <p:origin x="-744"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32313F-09E1-4996-9595-B0FA5759CBC4}" type="datetimeFigureOut">
              <a:rPr lang="en-IN" smtClean="0"/>
              <a:t>28-07-2020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004F3-AE28-4892-AAED-FD52DAC95597}" type="slidenum">
              <a:rPr lang="en-IN" smtClean="0"/>
              <a:t>‹#›</a:t>
            </a:fld>
            <a:endParaRPr lang="en-IN" dirty="0"/>
          </a:p>
        </p:txBody>
      </p:sp>
    </p:spTree>
    <p:extLst>
      <p:ext uri="{BB962C8B-B14F-4D97-AF65-F5344CB8AC3E}">
        <p14:creationId xmlns:p14="http://schemas.microsoft.com/office/powerpoint/2010/main" val="3871620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736F0BF-0CFE-4B9D-A85B-8C95BC9B9619}" type="datetime1">
              <a:rPr lang="en-US" smtClean="0"/>
              <a:t>7/28/2020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34906E-6E7B-4125-B3D1-54D1F701702B}" type="datetime1">
              <a:rPr lang="en-US" smtClean="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77CA4-F1AF-4E50-B170-CF73CECEA9AD}" type="datetime1">
              <a:rPr lang="en-US" smtClean="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19BE6-F03A-45F4-86CF-8FFF57FE1965}" type="datetime1">
              <a:rPr lang="en-US" smtClean="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379E0CAF-E1D8-4267-9D3F-A1ADAF4D7E9C}" type="datetime1">
              <a:rPr lang="en-US" smtClean="0"/>
              <a:t>7/28/2020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CF2002-2105-486F-84F5-05B3461E75A2}" type="datetime1">
              <a:rPr lang="en-US" smtClean="0"/>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32E1D7-CDFD-48DB-9BBB-A75DF12A6623}" type="datetime1">
              <a:rPr lang="en-US" smtClean="0"/>
              <a:t>7/28/2020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extLst>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2E01FC-2565-4CAF-A1FF-2765AEB49A87}" type="datetime1">
              <a:rPr lang="en-US" smtClean="0"/>
              <a:t>7/28/2020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C3C5CF-AE96-4D50-923F-9503DDEBFC26}" type="datetime1">
              <a:rPr lang="en-US" smtClean="0"/>
              <a:t>7/28/2020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DE227036-A05A-4DF7-9AF9-44E9597B56DA}" type="datetime1">
              <a:rPr lang="en-US" smtClean="0"/>
              <a:t>7/28/2020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extLst>
    <p:ext uri="{DCECCB84-F9BA-43D5-87BE-67443E8EF086}">
      <p15:sldGuideLst xmlns:p15="http://schemas.microsoft.com/office/powerpoint/2012/main"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60E188FC-6CF4-4F39-BB3F-5A4878CA918D}" type="datetime1">
              <a:rPr lang="en-US" smtClean="0"/>
              <a:t>7/28/2020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2020B6E-B002-4202-9693-8051AB6712E7}" type="datetime1">
              <a:rPr lang="en-US" smtClean="0"/>
              <a:t>7/28/2020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File:PHP-logo.svg"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en.wikipedia.org/wiki/MySQL" TargetMode="Externa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www.tutorialspoint.com/" TargetMode="External"/><Relationship Id="rId2" Type="http://schemas.openxmlformats.org/officeDocument/2006/relationships/hyperlink" Target="http://www.colorlib.com/" TargetMode="External"/><Relationship Id="rId1" Type="http://schemas.openxmlformats.org/officeDocument/2006/relationships/slideLayout" Target="../slideLayouts/slideLayout2.xml"/><Relationship Id="rId4" Type="http://schemas.openxmlformats.org/officeDocument/2006/relationships/hyperlink" Target="http://www.w3school.com/"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1FA45B-AB2B-46E2-A102-C0A577437A4C}"/>
              </a:ext>
            </a:extLst>
          </p:cNvPr>
          <p:cNvSpPr>
            <a:spLocks noGrp="1"/>
          </p:cNvSpPr>
          <p:nvPr>
            <p:ph type="title"/>
          </p:nvPr>
        </p:nvSpPr>
        <p:spPr/>
        <p:txBody>
          <a:bodyPr/>
          <a:lstStyle/>
          <a:p>
            <a:r>
              <a:rPr lang="en-IN" dirty="0"/>
              <a:t>The stationery shop</a:t>
            </a:r>
          </a:p>
        </p:txBody>
      </p:sp>
      <p:sp>
        <p:nvSpPr>
          <p:cNvPr id="3" name="Subtitle 2">
            <a:extLst>
              <a:ext uri="{FF2B5EF4-FFF2-40B4-BE49-F238E27FC236}">
                <a16:creationId xmlns:a16="http://schemas.microsoft.com/office/drawing/2014/main" xmlns="" id="{F84BA73E-8725-4675-9D8D-5738495FECDE}"/>
              </a:ext>
            </a:extLst>
          </p:cNvPr>
          <p:cNvSpPr>
            <a:spLocks noGrp="1"/>
          </p:cNvSpPr>
          <p:nvPr>
            <p:ph type="body" idx="1"/>
          </p:nvPr>
        </p:nvSpPr>
        <p:spPr/>
        <p:txBody>
          <a:bodyPr>
            <a:normAutofit fontScale="85000" lnSpcReduction="20000"/>
          </a:bodyPr>
          <a:lstStyle/>
          <a:p>
            <a:r>
              <a:rPr lang="en-IN" dirty="0"/>
              <a:t>Guided by: </a:t>
            </a:r>
            <a:r>
              <a:rPr lang="en-IN" b="0" dirty="0" err="1"/>
              <a:t>dr.</a:t>
            </a:r>
            <a:r>
              <a:rPr lang="en-IN" b="0" dirty="0"/>
              <a:t> </a:t>
            </a:r>
            <a:r>
              <a:rPr lang="en-IN" b="0" dirty="0" err="1"/>
              <a:t>snehal</a:t>
            </a:r>
            <a:r>
              <a:rPr lang="en-IN" b="0" dirty="0"/>
              <a:t> </a:t>
            </a:r>
            <a:r>
              <a:rPr lang="en-IN" b="0" dirty="0" err="1"/>
              <a:t>joshi</a:t>
            </a:r>
            <a:endParaRPr lang="en-IN" b="0" dirty="0"/>
          </a:p>
          <a:p>
            <a:r>
              <a:rPr lang="en-IN" dirty="0"/>
              <a:t>Submitted by:</a:t>
            </a:r>
          </a:p>
          <a:p>
            <a:r>
              <a:rPr lang="en-IN" b="0" dirty="0" err="1"/>
              <a:t>mulle</a:t>
            </a:r>
            <a:r>
              <a:rPr lang="en-IN" b="0" dirty="0"/>
              <a:t> </a:t>
            </a:r>
            <a:r>
              <a:rPr lang="en-IN" b="0" dirty="0" err="1"/>
              <a:t>pratik</a:t>
            </a:r>
            <a:r>
              <a:rPr lang="en-IN" b="0" dirty="0"/>
              <a:t> (83) &amp; Pancholi </a:t>
            </a:r>
            <a:r>
              <a:rPr lang="en-IN" b="0" dirty="0" err="1"/>
              <a:t>priyank</a:t>
            </a:r>
            <a:r>
              <a:rPr lang="en-IN" b="0" dirty="0"/>
              <a:t> (84)</a:t>
            </a:r>
          </a:p>
        </p:txBody>
      </p:sp>
      <p:sp>
        <p:nvSpPr>
          <p:cNvPr id="4" name="Slide Number Placeholder 3">
            <a:extLst>
              <a:ext uri="{FF2B5EF4-FFF2-40B4-BE49-F238E27FC236}">
                <a16:creationId xmlns:a16="http://schemas.microsoft.com/office/drawing/2014/main" xmlns="" id="{BF26290F-20ED-407D-A0F1-E410456E5EE2}"/>
              </a:ext>
            </a:extLst>
          </p:cNvPr>
          <p:cNvSpPr>
            <a:spLocks noGrp="1"/>
          </p:cNvSpPr>
          <p:nvPr>
            <p:ph type="sldNum" sz="quarter" idx="12"/>
          </p:nvPr>
        </p:nvSpPr>
        <p:spPr/>
        <p:txBody>
          <a:bodyPr/>
          <a:lstStyle/>
          <a:p>
            <a:fld id="{71766878-3199-4EAB-94E7-2D6D11070E14}" type="slidenum">
              <a:rPr lang="en-US" smtClean="0"/>
              <a:pPr/>
              <a:t>1</a:t>
            </a:fld>
            <a:endParaRPr lang="en-US" dirty="0"/>
          </a:p>
        </p:txBody>
      </p:sp>
    </p:spTree>
    <p:extLst>
      <p:ext uri="{BB962C8B-B14F-4D97-AF65-F5344CB8AC3E}">
        <p14:creationId xmlns:p14="http://schemas.microsoft.com/office/powerpoint/2010/main" val="2926289715"/>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750" tmFilter="0, 0; .2, .5; .8, .5; 1, 0"/>
                                        <p:tgtEl>
                                          <p:spTgt spid="2"/>
                                        </p:tgtEl>
                                      </p:cBhvr>
                                    </p:animEffect>
                                    <p:animScale>
                                      <p:cBhvr>
                                        <p:cTn id="7" dur="375"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DE574B-C2B2-4346-94AA-CB1FB9D72A55}"/>
              </a:ext>
            </a:extLst>
          </p:cNvPr>
          <p:cNvSpPr>
            <a:spLocks noGrp="1"/>
          </p:cNvSpPr>
          <p:nvPr>
            <p:ph type="title"/>
          </p:nvPr>
        </p:nvSpPr>
        <p:spPr/>
        <p:txBody>
          <a:bodyPr/>
          <a:lstStyle/>
          <a:p>
            <a:r>
              <a:rPr lang="en-IN" dirty="0"/>
              <a:t>System requirement analysis</a:t>
            </a:r>
          </a:p>
        </p:txBody>
      </p:sp>
      <p:sp>
        <p:nvSpPr>
          <p:cNvPr id="4" name="Slide Number Placeholder 3">
            <a:extLst>
              <a:ext uri="{FF2B5EF4-FFF2-40B4-BE49-F238E27FC236}">
                <a16:creationId xmlns:a16="http://schemas.microsoft.com/office/drawing/2014/main" xmlns="" id="{FF928622-1BEF-4AAE-8227-72BF9F3E3427}"/>
              </a:ext>
            </a:extLst>
          </p:cNvPr>
          <p:cNvSpPr>
            <a:spLocks noGrp="1"/>
          </p:cNvSpPr>
          <p:nvPr>
            <p:ph type="sldNum" sz="quarter" idx="12"/>
          </p:nvPr>
        </p:nvSpPr>
        <p:spPr/>
        <p:txBody>
          <a:bodyPr/>
          <a:lstStyle/>
          <a:p>
            <a:fld id="{71766878-3199-4EAB-94E7-2D6D11070E14}" type="slidenum">
              <a:rPr lang="en-US" smtClean="0"/>
              <a:t>10</a:t>
            </a:fld>
            <a:endParaRPr lang="en-US" dirty="0"/>
          </a:p>
        </p:txBody>
      </p:sp>
      <p:sp>
        <p:nvSpPr>
          <p:cNvPr id="7" name="TextBox 6">
            <a:extLst>
              <a:ext uri="{FF2B5EF4-FFF2-40B4-BE49-F238E27FC236}">
                <a16:creationId xmlns:a16="http://schemas.microsoft.com/office/drawing/2014/main" xmlns="" id="{F1E6FA48-8C26-4527-9315-ADBF0F0A84A9}"/>
              </a:ext>
            </a:extLst>
          </p:cNvPr>
          <p:cNvSpPr txBox="1"/>
          <p:nvPr/>
        </p:nvSpPr>
        <p:spPr>
          <a:xfrm>
            <a:off x="1358283" y="6352143"/>
            <a:ext cx="2059620" cy="369332"/>
          </a:xfrm>
          <a:prstGeom prst="rect">
            <a:avLst/>
          </a:prstGeom>
          <a:noFill/>
        </p:spPr>
        <p:txBody>
          <a:bodyPr wrap="square" rtlCol="0">
            <a:spAutoFit/>
          </a:bodyPr>
          <a:lstStyle/>
          <a:p>
            <a:r>
              <a:rPr lang="en-IN" dirty="0"/>
              <a:t>Continue…</a:t>
            </a:r>
          </a:p>
        </p:txBody>
      </p:sp>
      <p:sp>
        <p:nvSpPr>
          <p:cNvPr id="5" name="Content Placeholder 4">
            <a:extLst>
              <a:ext uri="{FF2B5EF4-FFF2-40B4-BE49-F238E27FC236}">
                <a16:creationId xmlns:a16="http://schemas.microsoft.com/office/drawing/2014/main" xmlns="" id="{DC78B62B-113A-4A4F-84A7-823BED379C5E}"/>
              </a:ext>
            </a:extLst>
          </p:cNvPr>
          <p:cNvSpPr>
            <a:spLocks noGrp="1"/>
          </p:cNvSpPr>
          <p:nvPr>
            <p:ph idx="1"/>
          </p:nvPr>
        </p:nvSpPr>
        <p:spPr>
          <a:xfrm>
            <a:off x="1251678" y="1874517"/>
            <a:ext cx="10178322" cy="4477626"/>
          </a:xfrm>
        </p:spPr>
        <p:txBody>
          <a:bodyPr>
            <a:normAutofit fontScale="92500" lnSpcReduction="20000"/>
          </a:bodyPr>
          <a:lstStyle/>
          <a:p>
            <a:pPr marL="0" indent="0">
              <a:buNone/>
            </a:pPr>
            <a:endParaRPr lang="en-IN" sz="1600" dirty="0"/>
          </a:p>
          <a:p>
            <a:pPr lvl="0"/>
            <a:r>
              <a:rPr lang="en-IN" dirty="0"/>
              <a:t>Add to Wishlist:</a:t>
            </a:r>
            <a:endParaRPr lang="en-IN" sz="1600" dirty="0"/>
          </a:p>
          <a:p>
            <a:pPr lvl="1"/>
            <a:r>
              <a:rPr lang="en-IN" dirty="0"/>
              <a:t>This module will add into the Wishlist which is selected by the customer.</a:t>
            </a:r>
            <a:endParaRPr lang="en-IN" sz="1400" dirty="0"/>
          </a:p>
          <a:p>
            <a:pPr lvl="0"/>
            <a:r>
              <a:rPr lang="en-IN" dirty="0"/>
              <a:t>Add to Cart:</a:t>
            </a:r>
            <a:endParaRPr lang="en-IN" sz="1600" dirty="0"/>
          </a:p>
          <a:p>
            <a:pPr lvl="1"/>
            <a:r>
              <a:rPr lang="en-IN" dirty="0"/>
              <a:t>This module will add item into the cart which is selected by the customer.</a:t>
            </a:r>
          </a:p>
          <a:p>
            <a:pPr lvl="0"/>
            <a:r>
              <a:rPr lang="en-IN" dirty="0"/>
              <a:t>Order placed:</a:t>
            </a:r>
          </a:p>
          <a:p>
            <a:pPr lvl="1"/>
            <a:r>
              <a:rPr lang="en-IN" dirty="0"/>
              <a:t>This module will be used to the customer to place the order.</a:t>
            </a:r>
          </a:p>
          <a:p>
            <a:pPr lvl="1"/>
            <a:r>
              <a:rPr lang="en-US" dirty="0"/>
              <a:t>Order from the shop by the users is stored in this entity and as the no of items and category of the item. As the racks are also mentioned in that the update of main stock is done automatically.</a:t>
            </a:r>
            <a:endParaRPr lang="en-IN" dirty="0"/>
          </a:p>
          <a:p>
            <a:r>
              <a:rPr lang="en-IN" dirty="0"/>
              <a:t>Generate bill:</a:t>
            </a:r>
          </a:p>
          <a:p>
            <a:pPr lvl="1"/>
            <a:r>
              <a:rPr lang="en-IN" dirty="0"/>
              <a:t>This module will be used to save or generate bill for customer.</a:t>
            </a:r>
          </a:p>
          <a:p>
            <a:pPr lvl="0"/>
            <a:r>
              <a:rPr lang="en-IN" dirty="0"/>
              <a:t>Change password :</a:t>
            </a:r>
          </a:p>
          <a:p>
            <a:pPr lvl="1"/>
            <a:r>
              <a:rPr lang="en-IN" dirty="0"/>
              <a:t>This module will be used to change password after logging in. </a:t>
            </a:r>
          </a:p>
        </p:txBody>
      </p:sp>
    </p:spTree>
    <p:extLst>
      <p:ext uri="{BB962C8B-B14F-4D97-AF65-F5344CB8AC3E}">
        <p14:creationId xmlns:p14="http://schemas.microsoft.com/office/powerpoint/2010/main" val="3900991739"/>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DE574B-C2B2-4346-94AA-CB1FB9D72A55}"/>
              </a:ext>
            </a:extLst>
          </p:cNvPr>
          <p:cNvSpPr>
            <a:spLocks noGrp="1"/>
          </p:cNvSpPr>
          <p:nvPr>
            <p:ph type="title"/>
          </p:nvPr>
        </p:nvSpPr>
        <p:spPr/>
        <p:txBody>
          <a:bodyPr/>
          <a:lstStyle/>
          <a:p>
            <a:r>
              <a:rPr lang="en-IN" dirty="0"/>
              <a:t>System requirement analysis</a:t>
            </a:r>
          </a:p>
        </p:txBody>
      </p:sp>
      <p:sp>
        <p:nvSpPr>
          <p:cNvPr id="4" name="Slide Number Placeholder 3">
            <a:extLst>
              <a:ext uri="{FF2B5EF4-FFF2-40B4-BE49-F238E27FC236}">
                <a16:creationId xmlns:a16="http://schemas.microsoft.com/office/drawing/2014/main" xmlns="" id="{FF928622-1BEF-4AAE-8227-72BF9F3E3427}"/>
              </a:ext>
            </a:extLst>
          </p:cNvPr>
          <p:cNvSpPr>
            <a:spLocks noGrp="1"/>
          </p:cNvSpPr>
          <p:nvPr>
            <p:ph type="sldNum" sz="quarter" idx="12"/>
          </p:nvPr>
        </p:nvSpPr>
        <p:spPr/>
        <p:txBody>
          <a:bodyPr/>
          <a:lstStyle/>
          <a:p>
            <a:fld id="{71766878-3199-4EAB-94E7-2D6D11070E14}" type="slidenum">
              <a:rPr lang="en-US" smtClean="0"/>
              <a:t>11</a:t>
            </a:fld>
            <a:endParaRPr lang="en-US" dirty="0"/>
          </a:p>
        </p:txBody>
      </p:sp>
      <p:sp>
        <p:nvSpPr>
          <p:cNvPr id="5" name="Content Placeholder 4">
            <a:extLst>
              <a:ext uri="{FF2B5EF4-FFF2-40B4-BE49-F238E27FC236}">
                <a16:creationId xmlns:a16="http://schemas.microsoft.com/office/drawing/2014/main" xmlns="" id="{DC78B62B-113A-4A4F-84A7-823BED379C5E}"/>
              </a:ext>
            </a:extLst>
          </p:cNvPr>
          <p:cNvSpPr>
            <a:spLocks noGrp="1"/>
          </p:cNvSpPr>
          <p:nvPr>
            <p:ph idx="1"/>
          </p:nvPr>
        </p:nvSpPr>
        <p:spPr>
          <a:xfrm>
            <a:off x="1251678" y="1874517"/>
            <a:ext cx="10178322" cy="4477626"/>
          </a:xfrm>
        </p:spPr>
        <p:txBody>
          <a:bodyPr>
            <a:normAutofit lnSpcReduction="10000"/>
          </a:bodyPr>
          <a:lstStyle/>
          <a:p>
            <a:r>
              <a:rPr lang="en-IN" dirty="0"/>
              <a:t>Forgot password:</a:t>
            </a:r>
          </a:p>
          <a:p>
            <a:pPr lvl="1"/>
            <a:r>
              <a:rPr lang="en-IN" dirty="0"/>
              <a:t>This module will be used to recover password.</a:t>
            </a:r>
          </a:p>
          <a:p>
            <a:pPr lvl="1" fontAlgn="base"/>
            <a:r>
              <a:rPr lang="en-US" dirty="0"/>
              <a:t>This is quite often that people tend to forget the password they keep for the login. So this could be very tedious and hectic to recover the password manually in case if one needs to log in in the emergency.</a:t>
            </a:r>
            <a:endParaRPr lang="en-IN" dirty="0"/>
          </a:p>
          <a:p>
            <a:pPr lvl="1" fontAlgn="base"/>
            <a:r>
              <a:rPr lang="en-US" dirty="0"/>
              <a:t>So to overcome this problem we have this module named ass forgot the password </a:t>
            </a:r>
          </a:p>
          <a:p>
            <a:pPr lvl="1" fontAlgn="base"/>
            <a:r>
              <a:rPr lang="en-US" dirty="0"/>
              <a:t>So here we need to only put our registered email Id and hit the enter.</a:t>
            </a:r>
            <a:endParaRPr lang="en-IN" dirty="0"/>
          </a:p>
          <a:p>
            <a:pPr lvl="1" fontAlgn="base"/>
            <a:r>
              <a:rPr lang="en-US" dirty="0"/>
              <a:t>than one confirmation email will go to the email where he has the option to reset the password. </a:t>
            </a:r>
            <a:endParaRPr lang="en-IN" dirty="0"/>
          </a:p>
          <a:p>
            <a:pPr lvl="0"/>
            <a:r>
              <a:rPr lang="en-IN" dirty="0"/>
              <a:t>View order History:</a:t>
            </a:r>
          </a:p>
          <a:p>
            <a:pPr lvl="1"/>
            <a:r>
              <a:rPr lang="en-IN" dirty="0"/>
              <a:t>This module will be used to view the order of the history.</a:t>
            </a:r>
          </a:p>
          <a:p>
            <a:pPr lvl="0"/>
            <a:r>
              <a:rPr lang="en-IN" dirty="0"/>
              <a:t>Logout:</a:t>
            </a:r>
          </a:p>
          <a:p>
            <a:pPr lvl="1"/>
            <a:r>
              <a:rPr lang="en-IN" dirty="0"/>
              <a:t>This module will contain the customer logout.</a:t>
            </a:r>
          </a:p>
          <a:p>
            <a:pPr marL="0" indent="0">
              <a:buNone/>
            </a:pPr>
            <a:endParaRPr lang="en-IN" sz="1600" dirty="0"/>
          </a:p>
        </p:txBody>
      </p:sp>
    </p:spTree>
    <p:extLst>
      <p:ext uri="{BB962C8B-B14F-4D97-AF65-F5344CB8AC3E}">
        <p14:creationId xmlns:p14="http://schemas.microsoft.com/office/powerpoint/2010/main" val="3430595736"/>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02C981-5BD8-4042-ACE5-CF30AEFA4F36}"/>
              </a:ext>
            </a:extLst>
          </p:cNvPr>
          <p:cNvSpPr>
            <a:spLocks noGrp="1"/>
          </p:cNvSpPr>
          <p:nvPr>
            <p:ph type="title"/>
          </p:nvPr>
        </p:nvSpPr>
        <p:spPr/>
        <p:txBody>
          <a:bodyPr/>
          <a:lstStyle/>
          <a:p>
            <a:r>
              <a:rPr lang="en-IN" dirty="0"/>
              <a:t>System flow diagram (</a:t>
            </a:r>
            <a:r>
              <a:rPr lang="en-IN" dirty="0" err="1"/>
              <a:t>sfd</a:t>
            </a:r>
            <a:r>
              <a:rPr lang="en-IN" dirty="0"/>
              <a:t>)</a:t>
            </a:r>
          </a:p>
        </p:txBody>
      </p:sp>
      <p:sp>
        <p:nvSpPr>
          <p:cNvPr id="4" name="Slide Number Placeholder 3">
            <a:extLst>
              <a:ext uri="{FF2B5EF4-FFF2-40B4-BE49-F238E27FC236}">
                <a16:creationId xmlns:a16="http://schemas.microsoft.com/office/drawing/2014/main" xmlns="" id="{DA70884A-269E-4B7C-AE84-F360FFBF9BEE}"/>
              </a:ext>
            </a:extLst>
          </p:cNvPr>
          <p:cNvSpPr>
            <a:spLocks noGrp="1"/>
          </p:cNvSpPr>
          <p:nvPr>
            <p:ph type="sldNum" sz="quarter" idx="12"/>
          </p:nvPr>
        </p:nvSpPr>
        <p:spPr/>
        <p:txBody>
          <a:bodyPr/>
          <a:lstStyle/>
          <a:p>
            <a:fld id="{71766878-3199-4EAB-94E7-2D6D11070E14}" type="slidenum">
              <a:rPr lang="en-US" smtClean="0"/>
              <a:t>12</a:t>
            </a:fld>
            <a:endParaRPr lang="en-US" dirty="0"/>
          </a:p>
        </p:txBody>
      </p:sp>
      <p:pic>
        <p:nvPicPr>
          <p:cNvPr id="9" name="Content Placeholder 8">
            <a:extLst>
              <a:ext uri="{FF2B5EF4-FFF2-40B4-BE49-F238E27FC236}">
                <a16:creationId xmlns:a16="http://schemas.microsoft.com/office/drawing/2014/main" xmlns="" id="{5B7EB01F-12C7-446E-A2BA-226C19219582}"/>
              </a:ext>
            </a:extLst>
          </p:cNvPr>
          <p:cNvPicPr>
            <a:picLocks noGrp="1" noChangeAspect="1"/>
          </p:cNvPicPr>
          <p:nvPr>
            <p:ph idx="1"/>
          </p:nvPr>
        </p:nvPicPr>
        <p:blipFill>
          <a:blip r:embed="rId2"/>
          <a:stretch>
            <a:fillRect/>
          </a:stretch>
        </p:blipFill>
        <p:spPr>
          <a:xfrm>
            <a:off x="2137367" y="719500"/>
            <a:ext cx="7917266" cy="5756115"/>
          </a:xfrm>
          <a:prstGeom prst="rect">
            <a:avLst/>
          </a:prstGeom>
        </p:spPr>
      </p:pic>
      <p:sp>
        <p:nvSpPr>
          <p:cNvPr id="10" name="TextBox 9">
            <a:extLst>
              <a:ext uri="{FF2B5EF4-FFF2-40B4-BE49-F238E27FC236}">
                <a16:creationId xmlns:a16="http://schemas.microsoft.com/office/drawing/2014/main" xmlns="" id="{D1D0E8F2-EC7C-45B1-BD36-74FABD973E71}"/>
              </a:ext>
            </a:extLst>
          </p:cNvPr>
          <p:cNvSpPr txBox="1"/>
          <p:nvPr/>
        </p:nvSpPr>
        <p:spPr>
          <a:xfrm>
            <a:off x="9188387" y="2675146"/>
            <a:ext cx="692459" cy="276999"/>
          </a:xfrm>
          <a:prstGeom prst="rect">
            <a:avLst/>
          </a:prstGeom>
          <a:noFill/>
        </p:spPr>
        <p:txBody>
          <a:bodyPr wrap="square" rtlCol="0">
            <a:spAutoFit/>
          </a:bodyPr>
          <a:lstStyle/>
          <a:p>
            <a:r>
              <a:rPr lang="en-IN" sz="1200" dirty="0">
                <a:latin typeface="Arial" panose="020B0604020202020204" pitchFamily="34" charset="0"/>
                <a:cs typeface="Arial" panose="020B0604020202020204" pitchFamily="34" charset="0"/>
              </a:rPr>
              <a:t>output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762278"/>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FC2278-CECA-4D77-A4D2-4CF2C9367529}"/>
              </a:ext>
            </a:extLst>
          </p:cNvPr>
          <p:cNvSpPr>
            <a:spLocks noGrp="1"/>
          </p:cNvSpPr>
          <p:nvPr>
            <p:ph type="title"/>
          </p:nvPr>
        </p:nvSpPr>
        <p:spPr/>
        <p:txBody>
          <a:bodyPr>
            <a:normAutofit/>
          </a:bodyPr>
          <a:lstStyle/>
          <a:p>
            <a:r>
              <a:rPr lang="en-IN" dirty="0"/>
              <a:t>Data flow diagram</a:t>
            </a:r>
            <a:br>
              <a:rPr lang="en-IN" dirty="0"/>
            </a:br>
            <a:endParaRPr lang="en-IN" dirty="0"/>
          </a:p>
        </p:txBody>
      </p:sp>
      <p:sp>
        <p:nvSpPr>
          <p:cNvPr id="4" name="Slide Number Placeholder 3">
            <a:extLst>
              <a:ext uri="{FF2B5EF4-FFF2-40B4-BE49-F238E27FC236}">
                <a16:creationId xmlns:a16="http://schemas.microsoft.com/office/drawing/2014/main" xmlns="" id="{16947C35-D07B-4EBB-8F6D-99FD0D456F0E}"/>
              </a:ext>
            </a:extLst>
          </p:cNvPr>
          <p:cNvSpPr>
            <a:spLocks noGrp="1"/>
          </p:cNvSpPr>
          <p:nvPr>
            <p:ph type="sldNum" sz="quarter" idx="12"/>
          </p:nvPr>
        </p:nvSpPr>
        <p:spPr/>
        <p:txBody>
          <a:bodyPr/>
          <a:lstStyle/>
          <a:p>
            <a:fld id="{71766878-3199-4EAB-94E7-2D6D11070E14}" type="slidenum">
              <a:rPr lang="en-US" smtClean="0"/>
              <a:t>13</a:t>
            </a:fld>
            <a:endParaRPr lang="en-US" dirty="0"/>
          </a:p>
        </p:txBody>
      </p:sp>
      <p:sp>
        <p:nvSpPr>
          <p:cNvPr id="8" name="Title 1">
            <a:extLst>
              <a:ext uri="{FF2B5EF4-FFF2-40B4-BE49-F238E27FC236}">
                <a16:creationId xmlns:a16="http://schemas.microsoft.com/office/drawing/2014/main" xmlns="" id="{EB382C0C-1947-4EA3-A193-FAB29E2137D0}"/>
              </a:ext>
            </a:extLst>
          </p:cNvPr>
          <p:cNvSpPr txBox="1">
            <a:spLocks/>
          </p:cNvSpPr>
          <p:nvPr/>
        </p:nvSpPr>
        <p:spPr>
          <a:xfrm>
            <a:off x="1251678" y="1447753"/>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marL="571500" indent="-571500">
              <a:buFont typeface="Arial" panose="020B0604020202020204" pitchFamily="34" charset="0"/>
              <a:buChar char="•"/>
            </a:pPr>
            <a:r>
              <a:rPr lang="en-IN" sz="4000" dirty="0"/>
              <a:t>Context or 0 level </a:t>
            </a:r>
            <a:r>
              <a:rPr lang="en-IN" sz="4000" dirty="0" err="1"/>
              <a:t>dfd</a:t>
            </a:r>
            <a:r>
              <a:rPr lang="en-IN" sz="3600" dirty="0"/>
              <a:t/>
            </a:r>
            <a:br>
              <a:rPr lang="en-IN" sz="3600" dirty="0"/>
            </a:br>
            <a:endParaRPr lang="en-IN" sz="3600" dirty="0"/>
          </a:p>
        </p:txBody>
      </p:sp>
      <p:pic>
        <p:nvPicPr>
          <p:cNvPr id="3" name="Content Placeholder 2">
            <a:extLst>
              <a:ext uri="{FF2B5EF4-FFF2-40B4-BE49-F238E27FC236}">
                <a16:creationId xmlns:a16="http://schemas.microsoft.com/office/drawing/2014/main" xmlns="" id="{8FF3E833-1C73-4F33-AD9E-E1194B54AB94}"/>
              </a:ext>
            </a:extLst>
          </p:cNvPr>
          <p:cNvPicPr>
            <a:picLocks noGrp="1" noChangeAspect="1"/>
          </p:cNvPicPr>
          <p:nvPr>
            <p:ph idx="1"/>
          </p:nvPr>
        </p:nvPicPr>
        <p:blipFill>
          <a:blip r:embed="rId2"/>
          <a:stretch>
            <a:fillRect/>
          </a:stretch>
        </p:blipFill>
        <p:spPr>
          <a:xfrm>
            <a:off x="1974613" y="3120027"/>
            <a:ext cx="8732451" cy="3255652"/>
          </a:xfrm>
          <a:prstGeom prst="rect">
            <a:avLst/>
          </a:prstGeom>
        </p:spPr>
      </p:pic>
    </p:spTree>
    <p:extLst>
      <p:ext uri="{BB962C8B-B14F-4D97-AF65-F5344CB8AC3E}">
        <p14:creationId xmlns:p14="http://schemas.microsoft.com/office/powerpoint/2010/main" val="2822045673"/>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16947C35-D07B-4EBB-8F6D-99FD0D456F0E}"/>
              </a:ext>
            </a:extLst>
          </p:cNvPr>
          <p:cNvSpPr>
            <a:spLocks noGrp="1"/>
          </p:cNvSpPr>
          <p:nvPr>
            <p:ph type="sldNum" sz="quarter" idx="12"/>
          </p:nvPr>
        </p:nvSpPr>
        <p:spPr/>
        <p:txBody>
          <a:bodyPr/>
          <a:lstStyle/>
          <a:p>
            <a:fld id="{71766878-3199-4EAB-94E7-2D6D11070E14}" type="slidenum">
              <a:rPr lang="en-US" smtClean="0"/>
              <a:t>14</a:t>
            </a:fld>
            <a:endParaRPr lang="en-US" dirty="0"/>
          </a:p>
        </p:txBody>
      </p:sp>
      <p:sp>
        <p:nvSpPr>
          <p:cNvPr id="8" name="Title 1">
            <a:extLst>
              <a:ext uri="{FF2B5EF4-FFF2-40B4-BE49-F238E27FC236}">
                <a16:creationId xmlns:a16="http://schemas.microsoft.com/office/drawing/2014/main" xmlns="" id="{EB382C0C-1947-4EA3-A193-FAB29E2137D0}"/>
              </a:ext>
            </a:extLst>
          </p:cNvPr>
          <p:cNvSpPr txBox="1">
            <a:spLocks/>
          </p:cNvSpPr>
          <p:nvPr/>
        </p:nvSpPr>
        <p:spPr>
          <a:xfrm>
            <a:off x="1006839" y="136525"/>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marL="571500" indent="-571500">
              <a:buFont typeface="Arial" panose="020B0604020202020204" pitchFamily="34" charset="0"/>
              <a:buChar char="•"/>
            </a:pPr>
            <a:r>
              <a:rPr lang="en-IN" sz="4000" dirty="0"/>
              <a:t>Admin : 1</a:t>
            </a:r>
            <a:r>
              <a:rPr lang="en-IN" sz="4000" baseline="30000" dirty="0"/>
              <a:t>st</a:t>
            </a:r>
            <a:r>
              <a:rPr lang="en-IN" sz="4000" dirty="0"/>
              <a:t> level </a:t>
            </a:r>
            <a:r>
              <a:rPr lang="en-IN" sz="4000" dirty="0" err="1"/>
              <a:t>dfd</a:t>
            </a:r>
            <a:r>
              <a:rPr lang="en-IN" sz="3600" dirty="0"/>
              <a:t/>
            </a:r>
            <a:br>
              <a:rPr lang="en-IN" sz="3600" dirty="0"/>
            </a:br>
            <a:endParaRPr lang="en-IN" sz="3600" dirty="0"/>
          </a:p>
        </p:txBody>
      </p:sp>
      <p:pic>
        <p:nvPicPr>
          <p:cNvPr id="10" name="Content Placeholder 9">
            <a:extLst>
              <a:ext uri="{FF2B5EF4-FFF2-40B4-BE49-F238E27FC236}">
                <a16:creationId xmlns:a16="http://schemas.microsoft.com/office/drawing/2014/main" xmlns="" id="{375A5F32-445E-4C21-9420-9294C6A58FC1}"/>
              </a:ext>
            </a:extLst>
          </p:cNvPr>
          <p:cNvPicPr>
            <a:picLocks noGrp="1" noChangeAspect="1"/>
          </p:cNvPicPr>
          <p:nvPr>
            <p:ph idx="1"/>
          </p:nvPr>
        </p:nvPicPr>
        <p:blipFill>
          <a:blip r:embed="rId2"/>
          <a:stretch>
            <a:fillRect/>
          </a:stretch>
        </p:blipFill>
        <p:spPr>
          <a:xfrm>
            <a:off x="2407328" y="1131903"/>
            <a:ext cx="7377344" cy="5262122"/>
          </a:xfrm>
          <a:prstGeom prst="rect">
            <a:avLst/>
          </a:prstGeom>
        </p:spPr>
      </p:pic>
      <p:sp>
        <p:nvSpPr>
          <p:cNvPr id="2" name="TextBox 1">
            <a:extLst>
              <a:ext uri="{FF2B5EF4-FFF2-40B4-BE49-F238E27FC236}">
                <a16:creationId xmlns:a16="http://schemas.microsoft.com/office/drawing/2014/main" xmlns="" id="{965F3828-527A-4E61-9EC7-734CA166DAFD}"/>
              </a:ext>
            </a:extLst>
          </p:cNvPr>
          <p:cNvSpPr txBox="1"/>
          <p:nvPr/>
        </p:nvSpPr>
        <p:spPr>
          <a:xfrm>
            <a:off x="3657600" y="6037406"/>
            <a:ext cx="1225118" cy="246221"/>
          </a:xfrm>
          <a:prstGeom prst="rect">
            <a:avLst/>
          </a:prstGeom>
          <a:noFill/>
        </p:spPr>
        <p:txBody>
          <a:bodyPr wrap="square" rtlCol="0">
            <a:spAutoFit/>
          </a:bodyPr>
          <a:lstStyle/>
          <a:p>
            <a:r>
              <a:rPr lang="en-IN" sz="1000" dirty="0">
                <a:latin typeface="Arial" panose="020B0604020202020204" pitchFamily="34" charset="0"/>
                <a:cs typeface="Arial" panose="020B0604020202020204" pitchFamily="34" charset="0"/>
              </a:rPr>
              <a:t>Manage reports</a:t>
            </a:r>
          </a:p>
        </p:txBody>
      </p:sp>
      <p:sp>
        <p:nvSpPr>
          <p:cNvPr id="6" name="TextBox 5">
            <a:extLst>
              <a:ext uri="{FF2B5EF4-FFF2-40B4-BE49-F238E27FC236}">
                <a16:creationId xmlns:a16="http://schemas.microsoft.com/office/drawing/2014/main" xmlns="" id="{07E1E638-E50A-4F0D-9CA8-11B80D184AD2}"/>
              </a:ext>
            </a:extLst>
          </p:cNvPr>
          <p:cNvSpPr txBox="1"/>
          <p:nvPr/>
        </p:nvSpPr>
        <p:spPr>
          <a:xfrm>
            <a:off x="3657600" y="5699407"/>
            <a:ext cx="1225118" cy="246221"/>
          </a:xfrm>
          <a:prstGeom prst="rect">
            <a:avLst/>
          </a:prstGeom>
          <a:noFill/>
        </p:spPr>
        <p:txBody>
          <a:bodyPr wrap="square" rtlCol="0">
            <a:spAutoFit/>
          </a:bodyPr>
          <a:lstStyle/>
          <a:p>
            <a:r>
              <a:rPr lang="en-IN" sz="1000" dirty="0">
                <a:latin typeface="Arial" panose="020B0604020202020204" pitchFamily="34" charset="0"/>
                <a:cs typeface="Arial" panose="020B0604020202020204" pitchFamily="34" charset="0"/>
              </a:rPr>
              <a:t>view reports</a:t>
            </a:r>
          </a:p>
        </p:txBody>
      </p:sp>
    </p:spTree>
    <p:extLst>
      <p:ext uri="{BB962C8B-B14F-4D97-AF65-F5344CB8AC3E}">
        <p14:creationId xmlns:p14="http://schemas.microsoft.com/office/powerpoint/2010/main" val="1760411295"/>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16947C35-D07B-4EBB-8F6D-99FD0D456F0E}"/>
              </a:ext>
            </a:extLst>
          </p:cNvPr>
          <p:cNvSpPr>
            <a:spLocks noGrp="1"/>
          </p:cNvSpPr>
          <p:nvPr>
            <p:ph type="sldNum" sz="quarter" idx="12"/>
          </p:nvPr>
        </p:nvSpPr>
        <p:spPr/>
        <p:txBody>
          <a:bodyPr/>
          <a:lstStyle/>
          <a:p>
            <a:fld id="{71766878-3199-4EAB-94E7-2D6D11070E14}" type="slidenum">
              <a:rPr lang="en-US" smtClean="0"/>
              <a:t>15</a:t>
            </a:fld>
            <a:endParaRPr lang="en-US" dirty="0"/>
          </a:p>
        </p:txBody>
      </p:sp>
      <p:sp>
        <p:nvSpPr>
          <p:cNvPr id="8" name="Title 1">
            <a:extLst>
              <a:ext uri="{FF2B5EF4-FFF2-40B4-BE49-F238E27FC236}">
                <a16:creationId xmlns:a16="http://schemas.microsoft.com/office/drawing/2014/main" xmlns="" id="{EB382C0C-1947-4EA3-A193-FAB29E2137D0}"/>
              </a:ext>
            </a:extLst>
          </p:cNvPr>
          <p:cNvSpPr txBox="1">
            <a:spLocks/>
          </p:cNvSpPr>
          <p:nvPr/>
        </p:nvSpPr>
        <p:spPr>
          <a:xfrm>
            <a:off x="1006839" y="136525"/>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marL="571500" indent="-571500">
              <a:buFont typeface="Arial" panose="020B0604020202020204" pitchFamily="34" charset="0"/>
              <a:buChar char="•"/>
            </a:pPr>
            <a:r>
              <a:rPr lang="en-IN" sz="4000" dirty="0"/>
              <a:t>Admin : 2</a:t>
            </a:r>
            <a:r>
              <a:rPr lang="en-IN" sz="4000" baseline="30000" dirty="0"/>
              <a:t>nd</a:t>
            </a:r>
            <a:r>
              <a:rPr lang="en-IN" sz="4000" dirty="0"/>
              <a:t> level </a:t>
            </a:r>
            <a:r>
              <a:rPr lang="en-IN" sz="4000" dirty="0" err="1"/>
              <a:t>dfd</a:t>
            </a:r>
            <a:r>
              <a:rPr lang="en-IN" sz="4000" dirty="0"/>
              <a:t> for 3.0 </a:t>
            </a:r>
            <a:r>
              <a:rPr lang="en-IN" sz="3600" dirty="0"/>
              <a:t/>
            </a:r>
            <a:br>
              <a:rPr lang="en-IN" sz="3600" dirty="0"/>
            </a:br>
            <a:endParaRPr lang="en-IN" sz="3600" dirty="0"/>
          </a:p>
        </p:txBody>
      </p:sp>
      <p:pic>
        <p:nvPicPr>
          <p:cNvPr id="5" name="Content Placeholder 4">
            <a:extLst>
              <a:ext uri="{FF2B5EF4-FFF2-40B4-BE49-F238E27FC236}">
                <a16:creationId xmlns:a16="http://schemas.microsoft.com/office/drawing/2014/main" xmlns="" id="{4D60A9EF-BB6F-4334-AC51-E2AC0BAAE60E}"/>
              </a:ext>
            </a:extLst>
          </p:cNvPr>
          <p:cNvPicPr>
            <a:picLocks noGrp="1" noChangeAspect="1"/>
          </p:cNvPicPr>
          <p:nvPr>
            <p:ph idx="1"/>
          </p:nvPr>
        </p:nvPicPr>
        <p:blipFill>
          <a:blip r:embed="rId2"/>
          <a:stretch>
            <a:fillRect/>
          </a:stretch>
        </p:blipFill>
        <p:spPr>
          <a:xfrm>
            <a:off x="2287777" y="1113557"/>
            <a:ext cx="7616446" cy="5262122"/>
          </a:xfrm>
          <a:prstGeom prst="rect">
            <a:avLst/>
          </a:prstGeom>
        </p:spPr>
      </p:pic>
    </p:spTree>
    <p:extLst>
      <p:ext uri="{BB962C8B-B14F-4D97-AF65-F5344CB8AC3E}">
        <p14:creationId xmlns:p14="http://schemas.microsoft.com/office/powerpoint/2010/main" val="3426046203"/>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16947C35-D07B-4EBB-8F6D-99FD0D456F0E}"/>
              </a:ext>
            </a:extLst>
          </p:cNvPr>
          <p:cNvSpPr>
            <a:spLocks noGrp="1"/>
          </p:cNvSpPr>
          <p:nvPr>
            <p:ph type="sldNum" sz="quarter" idx="12"/>
          </p:nvPr>
        </p:nvSpPr>
        <p:spPr/>
        <p:txBody>
          <a:bodyPr/>
          <a:lstStyle/>
          <a:p>
            <a:fld id="{71766878-3199-4EAB-94E7-2D6D11070E14}" type="slidenum">
              <a:rPr lang="en-US" smtClean="0"/>
              <a:t>16</a:t>
            </a:fld>
            <a:endParaRPr lang="en-US" dirty="0"/>
          </a:p>
        </p:txBody>
      </p:sp>
      <p:sp>
        <p:nvSpPr>
          <p:cNvPr id="8" name="Title 1">
            <a:extLst>
              <a:ext uri="{FF2B5EF4-FFF2-40B4-BE49-F238E27FC236}">
                <a16:creationId xmlns:a16="http://schemas.microsoft.com/office/drawing/2014/main" xmlns="" id="{EB382C0C-1947-4EA3-A193-FAB29E2137D0}"/>
              </a:ext>
            </a:extLst>
          </p:cNvPr>
          <p:cNvSpPr txBox="1">
            <a:spLocks/>
          </p:cNvSpPr>
          <p:nvPr/>
        </p:nvSpPr>
        <p:spPr>
          <a:xfrm>
            <a:off x="1006839" y="136525"/>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marL="571500" indent="-571500">
              <a:buFont typeface="Arial" panose="020B0604020202020204" pitchFamily="34" charset="0"/>
              <a:buChar char="•"/>
            </a:pPr>
            <a:r>
              <a:rPr lang="en-IN" sz="4000" dirty="0"/>
              <a:t>Admin : 2</a:t>
            </a:r>
            <a:r>
              <a:rPr lang="en-IN" sz="4000" baseline="30000" dirty="0"/>
              <a:t>nd</a:t>
            </a:r>
            <a:r>
              <a:rPr lang="en-IN" sz="4000" dirty="0"/>
              <a:t> level </a:t>
            </a:r>
            <a:r>
              <a:rPr lang="en-IN" sz="4000" dirty="0" err="1"/>
              <a:t>dfd</a:t>
            </a:r>
            <a:r>
              <a:rPr lang="en-IN" sz="4000" dirty="0"/>
              <a:t> for 4.0 </a:t>
            </a:r>
            <a:r>
              <a:rPr lang="en-IN" sz="3600" dirty="0"/>
              <a:t/>
            </a:r>
            <a:br>
              <a:rPr lang="en-IN" sz="3600" dirty="0"/>
            </a:br>
            <a:endParaRPr lang="en-IN" sz="3600" dirty="0"/>
          </a:p>
        </p:txBody>
      </p:sp>
      <p:pic>
        <p:nvPicPr>
          <p:cNvPr id="6" name="Content Placeholder 5">
            <a:extLst>
              <a:ext uri="{FF2B5EF4-FFF2-40B4-BE49-F238E27FC236}">
                <a16:creationId xmlns:a16="http://schemas.microsoft.com/office/drawing/2014/main" xmlns="" id="{0EECB3D1-20A6-434A-89ED-E8934BD1EF8E}"/>
              </a:ext>
            </a:extLst>
          </p:cNvPr>
          <p:cNvPicPr>
            <a:picLocks noGrp="1" noChangeAspect="1"/>
          </p:cNvPicPr>
          <p:nvPr>
            <p:ph idx="1"/>
          </p:nvPr>
        </p:nvPicPr>
        <p:blipFill>
          <a:blip r:embed="rId2"/>
          <a:stretch>
            <a:fillRect/>
          </a:stretch>
        </p:blipFill>
        <p:spPr>
          <a:xfrm>
            <a:off x="2227041" y="1113557"/>
            <a:ext cx="7737918" cy="5262122"/>
          </a:xfrm>
          <a:prstGeom prst="rect">
            <a:avLst/>
          </a:prstGeom>
        </p:spPr>
      </p:pic>
    </p:spTree>
    <p:extLst>
      <p:ext uri="{BB962C8B-B14F-4D97-AF65-F5344CB8AC3E}">
        <p14:creationId xmlns:p14="http://schemas.microsoft.com/office/powerpoint/2010/main" val="1663207842"/>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16947C35-D07B-4EBB-8F6D-99FD0D456F0E}"/>
              </a:ext>
            </a:extLst>
          </p:cNvPr>
          <p:cNvSpPr>
            <a:spLocks noGrp="1"/>
          </p:cNvSpPr>
          <p:nvPr>
            <p:ph type="sldNum" sz="quarter" idx="12"/>
          </p:nvPr>
        </p:nvSpPr>
        <p:spPr/>
        <p:txBody>
          <a:bodyPr/>
          <a:lstStyle/>
          <a:p>
            <a:fld id="{71766878-3199-4EAB-94E7-2D6D11070E14}" type="slidenum">
              <a:rPr lang="en-US" smtClean="0"/>
              <a:t>17</a:t>
            </a:fld>
            <a:endParaRPr lang="en-US" dirty="0"/>
          </a:p>
        </p:txBody>
      </p:sp>
      <p:sp>
        <p:nvSpPr>
          <p:cNvPr id="8" name="Title 1">
            <a:extLst>
              <a:ext uri="{FF2B5EF4-FFF2-40B4-BE49-F238E27FC236}">
                <a16:creationId xmlns:a16="http://schemas.microsoft.com/office/drawing/2014/main" xmlns="" id="{EB382C0C-1947-4EA3-A193-FAB29E2137D0}"/>
              </a:ext>
            </a:extLst>
          </p:cNvPr>
          <p:cNvSpPr txBox="1">
            <a:spLocks/>
          </p:cNvSpPr>
          <p:nvPr/>
        </p:nvSpPr>
        <p:spPr>
          <a:xfrm>
            <a:off x="1006839" y="136525"/>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marL="571500" indent="-571500">
              <a:buFont typeface="Arial" panose="020B0604020202020204" pitchFamily="34" charset="0"/>
              <a:buChar char="•"/>
            </a:pPr>
            <a:r>
              <a:rPr lang="en-IN" sz="4000" dirty="0"/>
              <a:t>Admin : 2</a:t>
            </a:r>
            <a:r>
              <a:rPr lang="en-IN" sz="4000" baseline="30000" dirty="0"/>
              <a:t>nd</a:t>
            </a:r>
            <a:r>
              <a:rPr lang="en-IN" sz="4000" dirty="0"/>
              <a:t> level </a:t>
            </a:r>
            <a:r>
              <a:rPr lang="en-IN" sz="4000" dirty="0" err="1"/>
              <a:t>dfd</a:t>
            </a:r>
            <a:r>
              <a:rPr lang="en-IN" sz="4000" dirty="0"/>
              <a:t> for 5.0 </a:t>
            </a:r>
            <a:r>
              <a:rPr lang="en-IN" sz="3600" dirty="0"/>
              <a:t/>
            </a:r>
            <a:br>
              <a:rPr lang="en-IN" sz="3600" dirty="0"/>
            </a:br>
            <a:endParaRPr lang="en-IN" sz="3600" dirty="0"/>
          </a:p>
        </p:txBody>
      </p:sp>
      <p:pic>
        <p:nvPicPr>
          <p:cNvPr id="5" name="Content Placeholder 4">
            <a:extLst>
              <a:ext uri="{FF2B5EF4-FFF2-40B4-BE49-F238E27FC236}">
                <a16:creationId xmlns:a16="http://schemas.microsoft.com/office/drawing/2014/main" xmlns="" id="{09750E72-C039-4361-8C34-71E2DDB2B7D2}"/>
              </a:ext>
            </a:extLst>
          </p:cNvPr>
          <p:cNvPicPr>
            <a:picLocks noGrp="1" noChangeAspect="1"/>
          </p:cNvPicPr>
          <p:nvPr>
            <p:ph idx="1"/>
          </p:nvPr>
        </p:nvPicPr>
        <p:blipFill>
          <a:blip r:embed="rId2"/>
          <a:stretch>
            <a:fillRect/>
          </a:stretch>
        </p:blipFill>
        <p:spPr>
          <a:xfrm>
            <a:off x="2287777" y="1113557"/>
            <a:ext cx="7616446" cy="5262122"/>
          </a:xfrm>
          <a:prstGeom prst="rect">
            <a:avLst/>
          </a:prstGeom>
        </p:spPr>
      </p:pic>
    </p:spTree>
    <p:extLst>
      <p:ext uri="{BB962C8B-B14F-4D97-AF65-F5344CB8AC3E}">
        <p14:creationId xmlns:p14="http://schemas.microsoft.com/office/powerpoint/2010/main" val="805302896"/>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16947C35-D07B-4EBB-8F6D-99FD0D456F0E}"/>
              </a:ext>
            </a:extLst>
          </p:cNvPr>
          <p:cNvSpPr>
            <a:spLocks noGrp="1"/>
          </p:cNvSpPr>
          <p:nvPr>
            <p:ph type="sldNum" sz="quarter" idx="12"/>
          </p:nvPr>
        </p:nvSpPr>
        <p:spPr/>
        <p:txBody>
          <a:bodyPr/>
          <a:lstStyle/>
          <a:p>
            <a:fld id="{71766878-3199-4EAB-94E7-2D6D11070E14}" type="slidenum">
              <a:rPr lang="en-US" smtClean="0"/>
              <a:t>18</a:t>
            </a:fld>
            <a:endParaRPr lang="en-US" dirty="0"/>
          </a:p>
        </p:txBody>
      </p:sp>
      <p:sp>
        <p:nvSpPr>
          <p:cNvPr id="8" name="Title 1">
            <a:extLst>
              <a:ext uri="{FF2B5EF4-FFF2-40B4-BE49-F238E27FC236}">
                <a16:creationId xmlns:a16="http://schemas.microsoft.com/office/drawing/2014/main" xmlns="" id="{EB382C0C-1947-4EA3-A193-FAB29E2137D0}"/>
              </a:ext>
            </a:extLst>
          </p:cNvPr>
          <p:cNvSpPr txBox="1">
            <a:spLocks/>
          </p:cNvSpPr>
          <p:nvPr/>
        </p:nvSpPr>
        <p:spPr>
          <a:xfrm>
            <a:off x="1006839" y="136525"/>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marL="571500" indent="-571500">
              <a:buFont typeface="Arial" panose="020B0604020202020204" pitchFamily="34" charset="0"/>
              <a:buChar char="•"/>
            </a:pPr>
            <a:r>
              <a:rPr lang="en-IN" sz="4000" dirty="0"/>
              <a:t>Admin : 2</a:t>
            </a:r>
            <a:r>
              <a:rPr lang="en-IN" sz="4000" baseline="30000" dirty="0"/>
              <a:t>nd</a:t>
            </a:r>
            <a:r>
              <a:rPr lang="en-IN" sz="4000" dirty="0"/>
              <a:t> level </a:t>
            </a:r>
            <a:r>
              <a:rPr lang="en-IN" sz="4000" dirty="0" err="1"/>
              <a:t>dfd</a:t>
            </a:r>
            <a:r>
              <a:rPr lang="en-IN" sz="4000" dirty="0"/>
              <a:t> for 6.0 </a:t>
            </a:r>
            <a:r>
              <a:rPr lang="en-IN" sz="3600" dirty="0"/>
              <a:t/>
            </a:r>
            <a:br>
              <a:rPr lang="en-IN" sz="3600" dirty="0"/>
            </a:br>
            <a:endParaRPr lang="en-IN" sz="3600" dirty="0"/>
          </a:p>
        </p:txBody>
      </p:sp>
      <p:pic>
        <p:nvPicPr>
          <p:cNvPr id="6" name="Content Placeholder 5">
            <a:extLst>
              <a:ext uri="{FF2B5EF4-FFF2-40B4-BE49-F238E27FC236}">
                <a16:creationId xmlns:a16="http://schemas.microsoft.com/office/drawing/2014/main" xmlns="" id="{B5771767-23D5-4BBD-B35C-73020979EF1F}"/>
              </a:ext>
            </a:extLst>
          </p:cNvPr>
          <p:cNvPicPr>
            <a:picLocks noGrp="1" noChangeAspect="1"/>
          </p:cNvPicPr>
          <p:nvPr>
            <p:ph idx="1"/>
          </p:nvPr>
        </p:nvPicPr>
        <p:blipFill>
          <a:blip r:embed="rId2"/>
          <a:stretch>
            <a:fillRect/>
          </a:stretch>
        </p:blipFill>
        <p:spPr>
          <a:xfrm>
            <a:off x="2552279" y="760243"/>
            <a:ext cx="7087441" cy="5788334"/>
          </a:xfrm>
          <a:prstGeom prst="rect">
            <a:avLst/>
          </a:prstGeom>
        </p:spPr>
      </p:pic>
    </p:spTree>
    <p:extLst>
      <p:ext uri="{BB962C8B-B14F-4D97-AF65-F5344CB8AC3E}">
        <p14:creationId xmlns:p14="http://schemas.microsoft.com/office/powerpoint/2010/main" val="577951301"/>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16947C35-D07B-4EBB-8F6D-99FD0D456F0E}"/>
              </a:ext>
            </a:extLst>
          </p:cNvPr>
          <p:cNvSpPr>
            <a:spLocks noGrp="1"/>
          </p:cNvSpPr>
          <p:nvPr>
            <p:ph type="sldNum" sz="quarter" idx="12"/>
          </p:nvPr>
        </p:nvSpPr>
        <p:spPr/>
        <p:txBody>
          <a:bodyPr/>
          <a:lstStyle/>
          <a:p>
            <a:fld id="{71766878-3199-4EAB-94E7-2D6D11070E14}" type="slidenum">
              <a:rPr lang="en-US" smtClean="0"/>
              <a:t>19</a:t>
            </a:fld>
            <a:endParaRPr lang="en-US" dirty="0"/>
          </a:p>
        </p:txBody>
      </p:sp>
      <p:sp>
        <p:nvSpPr>
          <p:cNvPr id="8" name="Title 1">
            <a:extLst>
              <a:ext uri="{FF2B5EF4-FFF2-40B4-BE49-F238E27FC236}">
                <a16:creationId xmlns:a16="http://schemas.microsoft.com/office/drawing/2014/main" xmlns="" id="{EB382C0C-1947-4EA3-A193-FAB29E2137D0}"/>
              </a:ext>
            </a:extLst>
          </p:cNvPr>
          <p:cNvSpPr txBox="1">
            <a:spLocks/>
          </p:cNvSpPr>
          <p:nvPr/>
        </p:nvSpPr>
        <p:spPr>
          <a:xfrm>
            <a:off x="1006839" y="136525"/>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marL="571500" indent="-571500">
              <a:buFont typeface="Arial" panose="020B0604020202020204" pitchFamily="34" charset="0"/>
              <a:buChar char="•"/>
            </a:pPr>
            <a:r>
              <a:rPr lang="en-IN" sz="4000" dirty="0"/>
              <a:t>customer : 1</a:t>
            </a:r>
            <a:r>
              <a:rPr lang="en-IN" sz="4000" baseline="30000" dirty="0"/>
              <a:t>st</a:t>
            </a:r>
            <a:r>
              <a:rPr lang="en-IN" sz="4000" dirty="0"/>
              <a:t> level </a:t>
            </a:r>
            <a:r>
              <a:rPr lang="en-IN" sz="4000" dirty="0" err="1"/>
              <a:t>dfd</a:t>
            </a:r>
            <a:r>
              <a:rPr lang="en-IN" sz="4000" dirty="0"/>
              <a:t> </a:t>
            </a:r>
            <a:r>
              <a:rPr lang="en-IN" sz="3600" dirty="0"/>
              <a:t/>
            </a:r>
            <a:br>
              <a:rPr lang="en-IN" sz="3600" dirty="0"/>
            </a:br>
            <a:endParaRPr lang="en-IN" sz="3600" dirty="0"/>
          </a:p>
        </p:txBody>
      </p:sp>
      <p:pic>
        <p:nvPicPr>
          <p:cNvPr id="5" name="Content Placeholder 4">
            <a:extLst>
              <a:ext uri="{FF2B5EF4-FFF2-40B4-BE49-F238E27FC236}">
                <a16:creationId xmlns:a16="http://schemas.microsoft.com/office/drawing/2014/main" xmlns="" id="{D448E366-BEC5-4879-AFB9-ECF55C80CECD}"/>
              </a:ext>
            </a:extLst>
          </p:cNvPr>
          <p:cNvPicPr>
            <a:picLocks noGrp="1" noChangeAspect="1"/>
          </p:cNvPicPr>
          <p:nvPr>
            <p:ph idx="1"/>
          </p:nvPr>
        </p:nvPicPr>
        <p:blipFill>
          <a:blip r:embed="rId2"/>
          <a:stretch>
            <a:fillRect/>
          </a:stretch>
        </p:blipFill>
        <p:spPr>
          <a:xfrm>
            <a:off x="2908302" y="1113557"/>
            <a:ext cx="6375395" cy="5262122"/>
          </a:xfrm>
          <a:prstGeom prst="rect">
            <a:avLst/>
          </a:prstGeom>
        </p:spPr>
      </p:pic>
    </p:spTree>
    <p:extLst>
      <p:ext uri="{BB962C8B-B14F-4D97-AF65-F5344CB8AC3E}">
        <p14:creationId xmlns:p14="http://schemas.microsoft.com/office/powerpoint/2010/main" val="2977712979"/>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721396-9E04-488F-BE44-E4405D4FA125}"/>
              </a:ext>
            </a:extLst>
          </p:cNvPr>
          <p:cNvSpPr>
            <a:spLocks noGrp="1"/>
          </p:cNvSpPr>
          <p:nvPr>
            <p:ph type="title"/>
          </p:nvPr>
        </p:nvSpPr>
        <p:spPr/>
        <p:txBody>
          <a:bodyPr/>
          <a:lstStyle/>
          <a:p>
            <a:r>
              <a:rPr lang="en-IN" dirty="0"/>
              <a:t>Project goal</a:t>
            </a:r>
          </a:p>
        </p:txBody>
      </p:sp>
      <p:sp>
        <p:nvSpPr>
          <p:cNvPr id="3" name="Content Placeholder 2">
            <a:extLst>
              <a:ext uri="{FF2B5EF4-FFF2-40B4-BE49-F238E27FC236}">
                <a16:creationId xmlns:a16="http://schemas.microsoft.com/office/drawing/2014/main" xmlns="" id="{D47252D9-4CF2-48D4-BDEC-CEA99ED0B207}"/>
              </a:ext>
            </a:extLst>
          </p:cNvPr>
          <p:cNvSpPr>
            <a:spLocks noGrp="1"/>
          </p:cNvSpPr>
          <p:nvPr>
            <p:ph idx="1"/>
          </p:nvPr>
        </p:nvSpPr>
        <p:spPr/>
        <p:txBody>
          <a:bodyPr/>
          <a:lstStyle/>
          <a:p>
            <a:pPr lvl="0"/>
            <a:r>
              <a:rPr lang="en-US" dirty="0"/>
              <a:t>Online stationery shopping is the process whereby consumers directly buy stationery from the seller in real time without an intermediary services, over the internet.</a:t>
            </a:r>
          </a:p>
          <a:p>
            <a:r>
              <a:rPr lang="en-US" dirty="0"/>
              <a:t> It is a form of electronic commerce.</a:t>
            </a:r>
          </a:p>
          <a:p>
            <a:r>
              <a:rPr lang="en-US" dirty="0"/>
              <a:t> This project is an attempt to provide the advantage of online stationery shopping to customers of real stationery shop.</a:t>
            </a:r>
          </a:p>
          <a:p>
            <a:r>
              <a:rPr lang="en-US" dirty="0"/>
              <a:t> It helps buying the product in the stationery shop anywhere through the internet by using your device.</a:t>
            </a:r>
          </a:p>
          <a:p>
            <a:r>
              <a:rPr lang="en-US" dirty="0"/>
              <a:t> Thus the customer will get the service of online stationery shopping and home delivery from his favorite’s stationery shop.</a:t>
            </a:r>
          </a:p>
          <a:p>
            <a:endParaRPr lang="en-IN" dirty="0"/>
          </a:p>
        </p:txBody>
      </p:sp>
      <p:sp>
        <p:nvSpPr>
          <p:cNvPr id="4" name="Slide Number Placeholder 3">
            <a:extLst>
              <a:ext uri="{FF2B5EF4-FFF2-40B4-BE49-F238E27FC236}">
                <a16:creationId xmlns:a16="http://schemas.microsoft.com/office/drawing/2014/main" xmlns="" id="{14193D42-1624-4BC7-8FEC-E440DC9D97DC}"/>
              </a:ext>
            </a:extLst>
          </p:cNvPr>
          <p:cNvSpPr>
            <a:spLocks noGrp="1"/>
          </p:cNvSpPr>
          <p:nvPr>
            <p:ph type="sldNum" sz="quarter" idx="12"/>
          </p:nvPr>
        </p:nvSpPr>
        <p:spPr/>
        <p:txBody>
          <a:bodyPr/>
          <a:lstStyle/>
          <a:p>
            <a:fld id="{71766878-3199-4EAB-94E7-2D6D11070E14}" type="slidenum">
              <a:rPr lang="en-US" smtClean="0"/>
              <a:t>2</a:t>
            </a:fld>
            <a:endParaRPr lang="en-US" dirty="0"/>
          </a:p>
        </p:txBody>
      </p:sp>
    </p:spTree>
    <p:extLst>
      <p:ext uri="{BB962C8B-B14F-4D97-AF65-F5344CB8AC3E}">
        <p14:creationId xmlns:p14="http://schemas.microsoft.com/office/powerpoint/2010/main" val="3669427585"/>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16947C35-D07B-4EBB-8F6D-99FD0D456F0E}"/>
              </a:ext>
            </a:extLst>
          </p:cNvPr>
          <p:cNvSpPr>
            <a:spLocks noGrp="1"/>
          </p:cNvSpPr>
          <p:nvPr>
            <p:ph type="sldNum" sz="quarter" idx="12"/>
          </p:nvPr>
        </p:nvSpPr>
        <p:spPr/>
        <p:txBody>
          <a:bodyPr/>
          <a:lstStyle/>
          <a:p>
            <a:fld id="{71766878-3199-4EAB-94E7-2D6D11070E14}" type="slidenum">
              <a:rPr lang="en-US" smtClean="0"/>
              <a:t>20</a:t>
            </a:fld>
            <a:endParaRPr lang="en-US" dirty="0"/>
          </a:p>
        </p:txBody>
      </p:sp>
      <p:sp>
        <p:nvSpPr>
          <p:cNvPr id="8" name="Title 1">
            <a:extLst>
              <a:ext uri="{FF2B5EF4-FFF2-40B4-BE49-F238E27FC236}">
                <a16:creationId xmlns:a16="http://schemas.microsoft.com/office/drawing/2014/main" xmlns="" id="{EB382C0C-1947-4EA3-A193-FAB29E2137D0}"/>
              </a:ext>
            </a:extLst>
          </p:cNvPr>
          <p:cNvSpPr txBox="1">
            <a:spLocks/>
          </p:cNvSpPr>
          <p:nvPr/>
        </p:nvSpPr>
        <p:spPr>
          <a:xfrm>
            <a:off x="1006839" y="136525"/>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marL="571500" indent="-571500">
              <a:buFont typeface="Arial" panose="020B0604020202020204" pitchFamily="34" charset="0"/>
              <a:buChar char="•"/>
            </a:pPr>
            <a:r>
              <a:rPr lang="en-IN" sz="4000" dirty="0"/>
              <a:t>customer : 2</a:t>
            </a:r>
            <a:r>
              <a:rPr lang="en-IN" sz="4000" baseline="30000" dirty="0"/>
              <a:t>nd</a:t>
            </a:r>
            <a:r>
              <a:rPr lang="en-IN" sz="4000" dirty="0"/>
              <a:t> level </a:t>
            </a:r>
            <a:r>
              <a:rPr lang="en-IN" sz="4000" dirty="0" err="1"/>
              <a:t>dfd</a:t>
            </a:r>
            <a:r>
              <a:rPr lang="en-IN" sz="4000" dirty="0"/>
              <a:t> for 3.0</a:t>
            </a:r>
            <a:r>
              <a:rPr lang="en-IN" sz="3600" dirty="0"/>
              <a:t/>
            </a:r>
            <a:br>
              <a:rPr lang="en-IN" sz="3600" dirty="0"/>
            </a:br>
            <a:endParaRPr lang="en-IN" sz="3600" dirty="0"/>
          </a:p>
        </p:txBody>
      </p:sp>
      <p:pic>
        <p:nvPicPr>
          <p:cNvPr id="6" name="Content Placeholder 5">
            <a:extLst>
              <a:ext uri="{FF2B5EF4-FFF2-40B4-BE49-F238E27FC236}">
                <a16:creationId xmlns:a16="http://schemas.microsoft.com/office/drawing/2014/main" xmlns="" id="{38523639-AA87-46E1-8B03-7781044B16BC}"/>
              </a:ext>
            </a:extLst>
          </p:cNvPr>
          <p:cNvPicPr>
            <a:picLocks noGrp="1" noChangeAspect="1"/>
          </p:cNvPicPr>
          <p:nvPr>
            <p:ph idx="1"/>
          </p:nvPr>
        </p:nvPicPr>
        <p:blipFill>
          <a:blip r:embed="rId2"/>
          <a:stretch>
            <a:fillRect/>
          </a:stretch>
        </p:blipFill>
        <p:spPr>
          <a:xfrm>
            <a:off x="2305627" y="1113557"/>
            <a:ext cx="7580745" cy="5262122"/>
          </a:xfrm>
          <a:prstGeom prst="rect">
            <a:avLst/>
          </a:prstGeom>
        </p:spPr>
      </p:pic>
    </p:spTree>
    <p:extLst>
      <p:ext uri="{BB962C8B-B14F-4D97-AF65-F5344CB8AC3E}">
        <p14:creationId xmlns:p14="http://schemas.microsoft.com/office/powerpoint/2010/main" val="3397348321"/>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16947C35-D07B-4EBB-8F6D-99FD0D456F0E}"/>
              </a:ext>
            </a:extLst>
          </p:cNvPr>
          <p:cNvSpPr>
            <a:spLocks noGrp="1"/>
          </p:cNvSpPr>
          <p:nvPr>
            <p:ph type="sldNum" sz="quarter" idx="12"/>
          </p:nvPr>
        </p:nvSpPr>
        <p:spPr/>
        <p:txBody>
          <a:bodyPr/>
          <a:lstStyle/>
          <a:p>
            <a:fld id="{71766878-3199-4EAB-94E7-2D6D11070E14}" type="slidenum">
              <a:rPr lang="en-US" smtClean="0"/>
              <a:t>21</a:t>
            </a:fld>
            <a:endParaRPr lang="en-US" dirty="0"/>
          </a:p>
        </p:txBody>
      </p:sp>
      <p:sp>
        <p:nvSpPr>
          <p:cNvPr id="8" name="Title 1">
            <a:extLst>
              <a:ext uri="{FF2B5EF4-FFF2-40B4-BE49-F238E27FC236}">
                <a16:creationId xmlns:a16="http://schemas.microsoft.com/office/drawing/2014/main" xmlns="" id="{EB382C0C-1947-4EA3-A193-FAB29E2137D0}"/>
              </a:ext>
            </a:extLst>
          </p:cNvPr>
          <p:cNvSpPr txBox="1">
            <a:spLocks/>
          </p:cNvSpPr>
          <p:nvPr/>
        </p:nvSpPr>
        <p:spPr>
          <a:xfrm>
            <a:off x="1006839" y="136525"/>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marL="571500" indent="-571500">
              <a:buFont typeface="Arial" panose="020B0604020202020204" pitchFamily="34" charset="0"/>
              <a:buChar char="•"/>
            </a:pPr>
            <a:r>
              <a:rPr lang="en-IN" sz="4000" dirty="0"/>
              <a:t>customer : 2</a:t>
            </a:r>
            <a:r>
              <a:rPr lang="en-IN" sz="4000" baseline="30000" dirty="0"/>
              <a:t>nd</a:t>
            </a:r>
            <a:r>
              <a:rPr lang="en-IN" sz="4000" dirty="0"/>
              <a:t> level </a:t>
            </a:r>
            <a:r>
              <a:rPr lang="en-IN" sz="4000" dirty="0" err="1"/>
              <a:t>dfd</a:t>
            </a:r>
            <a:r>
              <a:rPr lang="en-IN" sz="4000" dirty="0"/>
              <a:t> for 4.0</a:t>
            </a:r>
            <a:r>
              <a:rPr lang="en-IN" sz="3600" dirty="0"/>
              <a:t/>
            </a:r>
            <a:br>
              <a:rPr lang="en-IN" sz="3600" dirty="0"/>
            </a:br>
            <a:endParaRPr lang="en-IN" sz="3600" dirty="0"/>
          </a:p>
        </p:txBody>
      </p:sp>
      <p:pic>
        <p:nvPicPr>
          <p:cNvPr id="5" name="Content Placeholder 4">
            <a:extLst>
              <a:ext uri="{FF2B5EF4-FFF2-40B4-BE49-F238E27FC236}">
                <a16:creationId xmlns:a16="http://schemas.microsoft.com/office/drawing/2014/main" xmlns="" id="{CB1B0D14-B073-46AB-9174-E96541673B17}"/>
              </a:ext>
            </a:extLst>
          </p:cNvPr>
          <p:cNvPicPr>
            <a:picLocks noGrp="1" noChangeAspect="1"/>
          </p:cNvPicPr>
          <p:nvPr>
            <p:ph idx="1"/>
          </p:nvPr>
        </p:nvPicPr>
        <p:blipFill>
          <a:blip r:embed="rId2"/>
          <a:stretch>
            <a:fillRect/>
          </a:stretch>
        </p:blipFill>
        <p:spPr>
          <a:xfrm>
            <a:off x="2845866" y="1113557"/>
            <a:ext cx="6500267" cy="5262122"/>
          </a:xfrm>
          <a:prstGeom prst="rect">
            <a:avLst/>
          </a:prstGeom>
        </p:spPr>
      </p:pic>
    </p:spTree>
    <p:extLst>
      <p:ext uri="{BB962C8B-B14F-4D97-AF65-F5344CB8AC3E}">
        <p14:creationId xmlns:p14="http://schemas.microsoft.com/office/powerpoint/2010/main" val="3584060027"/>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44F0B0-CA7D-4E54-BF9F-8686238A841D}"/>
              </a:ext>
            </a:extLst>
          </p:cNvPr>
          <p:cNvSpPr>
            <a:spLocks noGrp="1"/>
          </p:cNvSpPr>
          <p:nvPr>
            <p:ph type="title"/>
          </p:nvPr>
        </p:nvSpPr>
        <p:spPr/>
        <p:txBody>
          <a:bodyPr/>
          <a:lstStyle/>
          <a:p>
            <a:r>
              <a:rPr lang="en-IN" dirty="0"/>
              <a:t>E-r diagram</a:t>
            </a:r>
          </a:p>
        </p:txBody>
      </p:sp>
      <p:pic>
        <p:nvPicPr>
          <p:cNvPr id="6" name="Content Placeholder 5">
            <a:extLst>
              <a:ext uri="{FF2B5EF4-FFF2-40B4-BE49-F238E27FC236}">
                <a16:creationId xmlns:a16="http://schemas.microsoft.com/office/drawing/2014/main" xmlns="" id="{57C11441-44AA-4B69-BCBC-FC80D87129A0}"/>
              </a:ext>
            </a:extLst>
          </p:cNvPr>
          <p:cNvPicPr>
            <a:picLocks noGrp="1" noChangeAspect="1"/>
          </p:cNvPicPr>
          <p:nvPr>
            <p:ph idx="1"/>
          </p:nvPr>
        </p:nvPicPr>
        <p:blipFill>
          <a:blip r:embed="rId2"/>
          <a:stretch>
            <a:fillRect/>
          </a:stretch>
        </p:blipFill>
        <p:spPr>
          <a:xfrm>
            <a:off x="2847454" y="1451989"/>
            <a:ext cx="6986041" cy="5262122"/>
          </a:xfrm>
          <a:prstGeom prst="rect">
            <a:avLst/>
          </a:prstGeom>
        </p:spPr>
      </p:pic>
      <p:sp>
        <p:nvSpPr>
          <p:cNvPr id="4" name="Slide Number Placeholder 3">
            <a:extLst>
              <a:ext uri="{FF2B5EF4-FFF2-40B4-BE49-F238E27FC236}">
                <a16:creationId xmlns:a16="http://schemas.microsoft.com/office/drawing/2014/main" xmlns="" id="{8EBC415E-09FE-4D3A-90A0-11E0DC7630DE}"/>
              </a:ext>
            </a:extLst>
          </p:cNvPr>
          <p:cNvSpPr>
            <a:spLocks noGrp="1"/>
          </p:cNvSpPr>
          <p:nvPr>
            <p:ph type="sldNum" sz="quarter" idx="12"/>
          </p:nvPr>
        </p:nvSpPr>
        <p:spPr/>
        <p:txBody>
          <a:bodyPr/>
          <a:lstStyle/>
          <a:p>
            <a:fld id="{71766878-3199-4EAB-94E7-2D6D11070E14}" type="slidenum">
              <a:rPr lang="en-US" smtClean="0"/>
              <a:t>22</a:t>
            </a:fld>
            <a:endParaRPr lang="en-US" dirty="0"/>
          </a:p>
        </p:txBody>
      </p:sp>
    </p:spTree>
    <p:extLst>
      <p:ext uri="{BB962C8B-B14F-4D97-AF65-F5344CB8AC3E}">
        <p14:creationId xmlns:p14="http://schemas.microsoft.com/office/powerpoint/2010/main" val="754740846"/>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F8EB9A-E328-4EC8-93F5-3C2636CFA3FE}"/>
              </a:ext>
            </a:extLst>
          </p:cNvPr>
          <p:cNvSpPr>
            <a:spLocks noGrp="1"/>
          </p:cNvSpPr>
          <p:nvPr>
            <p:ph type="title"/>
          </p:nvPr>
        </p:nvSpPr>
        <p:spPr/>
        <p:txBody>
          <a:bodyPr/>
          <a:lstStyle/>
          <a:p>
            <a:r>
              <a:rPr lang="en-IN" dirty="0"/>
              <a:t>Data dictionary</a:t>
            </a:r>
          </a:p>
        </p:txBody>
      </p:sp>
      <p:graphicFrame>
        <p:nvGraphicFramePr>
          <p:cNvPr id="5" name="Content Placeholder 4">
            <a:extLst>
              <a:ext uri="{FF2B5EF4-FFF2-40B4-BE49-F238E27FC236}">
                <a16:creationId xmlns:a16="http://schemas.microsoft.com/office/drawing/2014/main" xmlns="" id="{76DCC953-9CC8-4FAB-A2BD-1D848EFF26E1}"/>
              </a:ext>
            </a:extLst>
          </p:cNvPr>
          <p:cNvGraphicFramePr>
            <a:graphicFrameLocks noGrp="1"/>
          </p:cNvGraphicFramePr>
          <p:nvPr>
            <p:ph idx="1"/>
            <p:extLst>
              <p:ext uri="{D42A27DB-BD31-4B8C-83A1-F6EECF244321}">
                <p14:modId xmlns:p14="http://schemas.microsoft.com/office/powerpoint/2010/main" val="989356376"/>
              </p:ext>
            </p:extLst>
          </p:nvPr>
        </p:nvGraphicFramePr>
        <p:xfrm>
          <a:off x="1250950" y="2286000"/>
          <a:ext cx="10179736" cy="2560320"/>
        </p:xfrm>
        <a:graphic>
          <a:graphicData uri="http://schemas.openxmlformats.org/drawingml/2006/table">
            <a:tbl>
              <a:tblPr>
                <a:tableStyleId>{5940675A-B579-460E-94D1-54222C63F5DA}</a:tableStyleId>
              </a:tblPr>
              <a:tblGrid>
                <a:gridCol w="2544934">
                  <a:extLst>
                    <a:ext uri="{9D8B030D-6E8A-4147-A177-3AD203B41FA5}">
                      <a16:colId xmlns:a16="http://schemas.microsoft.com/office/drawing/2014/main" xmlns="" val="3302450099"/>
                    </a:ext>
                  </a:extLst>
                </a:gridCol>
                <a:gridCol w="2544934">
                  <a:extLst>
                    <a:ext uri="{9D8B030D-6E8A-4147-A177-3AD203B41FA5}">
                      <a16:colId xmlns:a16="http://schemas.microsoft.com/office/drawing/2014/main" xmlns="" val="286547711"/>
                    </a:ext>
                  </a:extLst>
                </a:gridCol>
                <a:gridCol w="2544934">
                  <a:extLst>
                    <a:ext uri="{9D8B030D-6E8A-4147-A177-3AD203B41FA5}">
                      <a16:colId xmlns:a16="http://schemas.microsoft.com/office/drawing/2014/main" xmlns="" val="45863713"/>
                    </a:ext>
                  </a:extLst>
                </a:gridCol>
                <a:gridCol w="2544934">
                  <a:extLst>
                    <a:ext uri="{9D8B030D-6E8A-4147-A177-3AD203B41FA5}">
                      <a16:colId xmlns:a16="http://schemas.microsoft.com/office/drawing/2014/main" xmlns="" val="1332357247"/>
                    </a:ext>
                  </a:extLst>
                </a:gridCol>
              </a:tblGrid>
              <a:tr h="0">
                <a:tc>
                  <a:txBody>
                    <a:bodyPr/>
                    <a:lstStyle/>
                    <a:p>
                      <a:r>
                        <a:rPr lang="en-IN" b="1" dirty="0">
                          <a:solidFill>
                            <a:srgbClr val="000000"/>
                          </a:solidFill>
                          <a:effectLst/>
                        </a:rPr>
                        <a:t>Field</a:t>
                      </a:r>
                    </a:p>
                  </a:txBody>
                  <a:tcPr marL="121483" marR="121483" anchor="ctr"/>
                </a:tc>
                <a:tc>
                  <a:txBody>
                    <a:bodyPr/>
                    <a:lstStyle/>
                    <a:p>
                      <a:r>
                        <a:rPr lang="en-IN" b="1">
                          <a:solidFill>
                            <a:srgbClr val="000000"/>
                          </a:solidFill>
                          <a:effectLst/>
                        </a:rPr>
                        <a:t>Type</a:t>
                      </a:r>
                    </a:p>
                  </a:txBody>
                  <a:tcPr marL="121483" marR="121483" anchor="ctr"/>
                </a:tc>
                <a:tc>
                  <a:txBody>
                    <a:bodyPr/>
                    <a:lstStyle/>
                    <a:p>
                      <a:r>
                        <a:rPr lang="en-IN" b="1" dirty="0">
                          <a:solidFill>
                            <a:srgbClr val="000000"/>
                          </a:solidFill>
                          <a:effectLst/>
                        </a:rPr>
                        <a:t>Constraint</a:t>
                      </a:r>
                    </a:p>
                  </a:txBody>
                  <a:tcPr marL="121483" marR="121483" anchor="ctr"/>
                </a:tc>
                <a:tc>
                  <a:txBody>
                    <a:bodyPr/>
                    <a:lstStyle/>
                    <a:p>
                      <a:r>
                        <a:rPr lang="en-IN" b="1" dirty="0">
                          <a:solidFill>
                            <a:srgbClr val="000000"/>
                          </a:solidFill>
                          <a:effectLst/>
                        </a:rPr>
                        <a:t>Description</a:t>
                      </a:r>
                    </a:p>
                  </a:txBody>
                  <a:tcPr marL="121483" marR="121483" anchor="ctr"/>
                </a:tc>
                <a:extLst>
                  <a:ext uri="{0D108BD9-81ED-4DB2-BD59-A6C34878D82A}">
                    <a16:rowId xmlns:a16="http://schemas.microsoft.com/office/drawing/2014/main" xmlns="" val="2977799014"/>
                  </a:ext>
                </a:extLst>
              </a:tr>
              <a:tr h="0">
                <a:tc>
                  <a:txBody>
                    <a:bodyPr/>
                    <a:lstStyle/>
                    <a:p>
                      <a:r>
                        <a:rPr lang="en-IN" dirty="0">
                          <a:solidFill>
                            <a:srgbClr val="000000"/>
                          </a:solidFill>
                          <a:effectLst/>
                        </a:rPr>
                        <a:t>AID</a:t>
                      </a:r>
                    </a:p>
                  </a:txBody>
                  <a:tcPr marL="121483" marR="121483" anchor="ctr"/>
                </a:tc>
                <a:tc>
                  <a:txBody>
                    <a:bodyPr/>
                    <a:lstStyle/>
                    <a:p>
                      <a:r>
                        <a:rPr lang="en-IN">
                          <a:solidFill>
                            <a:srgbClr val="000000"/>
                          </a:solidFill>
                          <a:effectLst/>
                        </a:rPr>
                        <a:t>int(5)</a:t>
                      </a:r>
                    </a:p>
                  </a:txBody>
                  <a:tcPr marL="121483" marR="121483" anchor="ctr"/>
                </a:tc>
                <a:tc>
                  <a:txBody>
                    <a:bodyPr/>
                    <a:lstStyle/>
                    <a:p>
                      <a:r>
                        <a:rPr lang="en-IN" dirty="0">
                          <a:solidFill>
                            <a:srgbClr val="000000"/>
                          </a:solidFill>
                          <a:effectLst/>
                        </a:rPr>
                        <a:t> Primary key</a:t>
                      </a:r>
                    </a:p>
                  </a:txBody>
                  <a:tcPr marL="121483" marR="121483" anchor="ctr"/>
                </a:tc>
                <a:tc>
                  <a:txBody>
                    <a:bodyPr/>
                    <a:lstStyle/>
                    <a:p>
                      <a:r>
                        <a:rPr lang="en-IN" dirty="0">
                          <a:solidFill>
                            <a:srgbClr val="000000"/>
                          </a:solidFill>
                          <a:effectLst/>
                        </a:rPr>
                        <a:t> Admin id</a:t>
                      </a:r>
                    </a:p>
                  </a:txBody>
                  <a:tcPr marL="121483" marR="121483" anchor="ctr"/>
                </a:tc>
                <a:extLst>
                  <a:ext uri="{0D108BD9-81ED-4DB2-BD59-A6C34878D82A}">
                    <a16:rowId xmlns:a16="http://schemas.microsoft.com/office/drawing/2014/main" xmlns="" val="2933056574"/>
                  </a:ext>
                </a:extLst>
              </a:tr>
              <a:tr h="0">
                <a:tc>
                  <a:txBody>
                    <a:bodyPr/>
                    <a:lstStyle/>
                    <a:p>
                      <a:r>
                        <a:rPr lang="en-IN">
                          <a:solidFill>
                            <a:srgbClr val="000000"/>
                          </a:solidFill>
                          <a:effectLst/>
                        </a:rPr>
                        <a:t>name</a:t>
                      </a:r>
                    </a:p>
                  </a:txBody>
                  <a:tcPr marL="121483" marR="121483" anchor="ctr"/>
                </a:tc>
                <a:tc>
                  <a:txBody>
                    <a:bodyPr/>
                    <a:lstStyle/>
                    <a:p>
                      <a:r>
                        <a:rPr lang="en-IN" dirty="0">
                          <a:solidFill>
                            <a:srgbClr val="000000"/>
                          </a:solidFill>
                          <a:effectLst/>
                        </a:rPr>
                        <a:t>varchar(20)</a:t>
                      </a:r>
                    </a:p>
                  </a:txBody>
                  <a:tcPr marL="121483" marR="121483" anchor="ctr"/>
                </a:tc>
                <a:tc>
                  <a:txBody>
                    <a:bodyPr/>
                    <a:lstStyle/>
                    <a:p>
                      <a:r>
                        <a:rPr lang="en-IN" dirty="0">
                          <a:solidFill>
                            <a:srgbClr val="000000"/>
                          </a:solidFill>
                          <a:effectLst/>
                        </a:rPr>
                        <a:t> </a:t>
                      </a:r>
                    </a:p>
                  </a:txBody>
                  <a:tcPr marL="121483" marR="121483" anchor="ctr"/>
                </a:tc>
                <a:tc>
                  <a:txBody>
                    <a:bodyPr/>
                    <a:lstStyle/>
                    <a:p>
                      <a:r>
                        <a:rPr lang="en-IN" dirty="0">
                          <a:solidFill>
                            <a:srgbClr val="000000"/>
                          </a:solidFill>
                          <a:effectLst/>
                        </a:rPr>
                        <a:t> Name of admin</a:t>
                      </a:r>
                    </a:p>
                  </a:txBody>
                  <a:tcPr marL="121483" marR="121483" anchor="ctr"/>
                </a:tc>
                <a:extLst>
                  <a:ext uri="{0D108BD9-81ED-4DB2-BD59-A6C34878D82A}">
                    <a16:rowId xmlns:a16="http://schemas.microsoft.com/office/drawing/2014/main" xmlns="" val="1881097877"/>
                  </a:ext>
                </a:extLst>
              </a:tr>
              <a:tr h="0">
                <a:tc>
                  <a:txBody>
                    <a:bodyPr/>
                    <a:lstStyle/>
                    <a:p>
                      <a:r>
                        <a:rPr lang="en-IN">
                          <a:solidFill>
                            <a:srgbClr val="000000"/>
                          </a:solidFill>
                          <a:effectLst/>
                        </a:rPr>
                        <a:t>email</a:t>
                      </a:r>
                    </a:p>
                  </a:txBody>
                  <a:tcPr marL="121483" marR="121483" anchor="ctr"/>
                </a:tc>
                <a:tc>
                  <a:txBody>
                    <a:bodyPr/>
                    <a:lstStyle/>
                    <a:p>
                      <a:r>
                        <a:rPr lang="en-IN" dirty="0">
                          <a:solidFill>
                            <a:srgbClr val="000000"/>
                          </a:solidFill>
                          <a:effectLst/>
                        </a:rPr>
                        <a:t>varchar(50)</a:t>
                      </a:r>
                    </a:p>
                  </a:txBody>
                  <a:tcPr marL="121483" marR="121483" anchor="ctr"/>
                </a:tc>
                <a:tc>
                  <a:txBody>
                    <a:bodyPr/>
                    <a:lstStyle/>
                    <a:p>
                      <a:r>
                        <a:rPr lang="en-IN" dirty="0">
                          <a:solidFill>
                            <a:srgbClr val="000000"/>
                          </a:solidFill>
                          <a:effectLst/>
                        </a:rPr>
                        <a:t> </a:t>
                      </a:r>
                    </a:p>
                  </a:txBody>
                  <a:tcPr marL="121483" marR="121483" anchor="ctr"/>
                </a:tc>
                <a:tc>
                  <a:txBody>
                    <a:bodyPr/>
                    <a:lstStyle/>
                    <a:p>
                      <a:r>
                        <a:rPr lang="en-IN" dirty="0">
                          <a:solidFill>
                            <a:srgbClr val="000000"/>
                          </a:solidFill>
                          <a:effectLst/>
                        </a:rPr>
                        <a:t> Email id of admin</a:t>
                      </a:r>
                    </a:p>
                  </a:txBody>
                  <a:tcPr marL="121483" marR="121483" anchor="ctr"/>
                </a:tc>
                <a:extLst>
                  <a:ext uri="{0D108BD9-81ED-4DB2-BD59-A6C34878D82A}">
                    <a16:rowId xmlns:a16="http://schemas.microsoft.com/office/drawing/2014/main" xmlns="" val="4132503109"/>
                  </a:ext>
                </a:extLst>
              </a:tr>
              <a:tr h="0">
                <a:tc>
                  <a:txBody>
                    <a:bodyPr/>
                    <a:lstStyle/>
                    <a:p>
                      <a:r>
                        <a:rPr lang="en-IN">
                          <a:solidFill>
                            <a:srgbClr val="000000"/>
                          </a:solidFill>
                          <a:effectLst/>
                        </a:rPr>
                        <a:t>password</a:t>
                      </a:r>
                    </a:p>
                  </a:txBody>
                  <a:tcPr marL="121483" marR="121483" anchor="ctr"/>
                </a:tc>
                <a:tc>
                  <a:txBody>
                    <a:bodyPr/>
                    <a:lstStyle/>
                    <a:p>
                      <a:r>
                        <a:rPr lang="en-IN">
                          <a:solidFill>
                            <a:srgbClr val="000000"/>
                          </a:solidFill>
                          <a:effectLst/>
                        </a:rPr>
                        <a:t>varchar(20)</a:t>
                      </a:r>
                    </a:p>
                  </a:txBody>
                  <a:tcPr marL="121483" marR="121483" anchor="ctr"/>
                </a:tc>
                <a:tc>
                  <a:txBody>
                    <a:bodyPr/>
                    <a:lstStyle/>
                    <a:p>
                      <a:r>
                        <a:rPr lang="en-IN" dirty="0">
                          <a:solidFill>
                            <a:srgbClr val="000000"/>
                          </a:solidFill>
                          <a:effectLst/>
                        </a:rPr>
                        <a:t> </a:t>
                      </a:r>
                    </a:p>
                  </a:txBody>
                  <a:tcPr marL="121483" marR="121483" anchor="ctr"/>
                </a:tc>
                <a:tc>
                  <a:txBody>
                    <a:bodyPr/>
                    <a:lstStyle/>
                    <a:p>
                      <a:r>
                        <a:rPr lang="en-IN" dirty="0">
                          <a:solidFill>
                            <a:srgbClr val="000000"/>
                          </a:solidFill>
                          <a:effectLst/>
                        </a:rPr>
                        <a:t> Password</a:t>
                      </a:r>
                    </a:p>
                  </a:txBody>
                  <a:tcPr marL="121483" marR="121483" anchor="ctr"/>
                </a:tc>
                <a:extLst>
                  <a:ext uri="{0D108BD9-81ED-4DB2-BD59-A6C34878D82A}">
                    <a16:rowId xmlns:a16="http://schemas.microsoft.com/office/drawing/2014/main" xmlns="" val="2624978149"/>
                  </a:ext>
                </a:extLst>
              </a:tr>
              <a:tr h="0">
                <a:tc>
                  <a:txBody>
                    <a:bodyPr/>
                    <a:lstStyle/>
                    <a:p>
                      <a:r>
                        <a:rPr lang="en-IN">
                          <a:solidFill>
                            <a:srgbClr val="000000"/>
                          </a:solidFill>
                          <a:effectLst/>
                        </a:rPr>
                        <a:t>dob</a:t>
                      </a:r>
                    </a:p>
                  </a:txBody>
                  <a:tcPr marL="121483" marR="121483" anchor="ctr"/>
                </a:tc>
                <a:tc>
                  <a:txBody>
                    <a:bodyPr/>
                    <a:lstStyle/>
                    <a:p>
                      <a:r>
                        <a:rPr lang="en-IN">
                          <a:solidFill>
                            <a:srgbClr val="000000"/>
                          </a:solidFill>
                          <a:effectLst/>
                        </a:rPr>
                        <a:t>date</a:t>
                      </a:r>
                    </a:p>
                  </a:txBody>
                  <a:tcPr marL="121483" marR="121483" anchor="ctr"/>
                </a:tc>
                <a:tc>
                  <a:txBody>
                    <a:bodyPr/>
                    <a:lstStyle/>
                    <a:p>
                      <a:r>
                        <a:rPr lang="en-IN" dirty="0">
                          <a:solidFill>
                            <a:srgbClr val="000000"/>
                          </a:solidFill>
                          <a:effectLst/>
                        </a:rPr>
                        <a:t> </a:t>
                      </a:r>
                    </a:p>
                  </a:txBody>
                  <a:tcPr marL="121483" marR="121483" anchor="ctr"/>
                </a:tc>
                <a:tc>
                  <a:txBody>
                    <a:bodyPr/>
                    <a:lstStyle/>
                    <a:p>
                      <a:r>
                        <a:rPr lang="en-IN" dirty="0">
                          <a:solidFill>
                            <a:srgbClr val="000000"/>
                          </a:solidFill>
                          <a:effectLst/>
                        </a:rPr>
                        <a:t> Date of birth</a:t>
                      </a:r>
                    </a:p>
                  </a:txBody>
                  <a:tcPr marL="121483" marR="121483" anchor="ctr"/>
                </a:tc>
                <a:extLst>
                  <a:ext uri="{0D108BD9-81ED-4DB2-BD59-A6C34878D82A}">
                    <a16:rowId xmlns:a16="http://schemas.microsoft.com/office/drawing/2014/main" xmlns="" val="2173391107"/>
                  </a:ext>
                </a:extLst>
              </a:tr>
              <a:tr h="0">
                <a:tc>
                  <a:txBody>
                    <a:bodyPr/>
                    <a:lstStyle/>
                    <a:p>
                      <a:r>
                        <a:rPr lang="en-IN" dirty="0">
                          <a:solidFill>
                            <a:srgbClr val="000000"/>
                          </a:solidFill>
                          <a:effectLst/>
                        </a:rPr>
                        <a:t>image</a:t>
                      </a:r>
                    </a:p>
                  </a:txBody>
                  <a:tcPr marL="121483" marR="121483" anchor="ctr"/>
                </a:tc>
                <a:tc>
                  <a:txBody>
                    <a:bodyPr/>
                    <a:lstStyle/>
                    <a:p>
                      <a:r>
                        <a:rPr lang="en-IN">
                          <a:solidFill>
                            <a:srgbClr val="000000"/>
                          </a:solidFill>
                          <a:effectLst/>
                        </a:rPr>
                        <a:t>varchar(50)</a:t>
                      </a:r>
                    </a:p>
                  </a:txBody>
                  <a:tcPr marL="121483" marR="121483" anchor="ctr"/>
                </a:tc>
                <a:tc>
                  <a:txBody>
                    <a:bodyPr/>
                    <a:lstStyle/>
                    <a:p>
                      <a:r>
                        <a:rPr lang="en-IN" dirty="0">
                          <a:solidFill>
                            <a:srgbClr val="000000"/>
                          </a:solidFill>
                          <a:effectLst/>
                        </a:rPr>
                        <a:t> </a:t>
                      </a:r>
                    </a:p>
                  </a:txBody>
                  <a:tcPr marL="121483" marR="121483" anchor="ctr"/>
                </a:tc>
                <a:tc>
                  <a:txBody>
                    <a:bodyPr/>
                    <a:lstStyle/>
                    <a:p>
                      <a:r>
                        <a:rPr lang="en-IN" dirty="0">
                          <a:solidFill>
                            <a:srgbClr val="000000"/>
                          </a:solidFill>
                          <a:effectLst/>
                        </a:rPr>
                        <a:t> Image of admin</a:t>
                      </a:r>
                    </a:p>
                  </a:txBody>
                  <a:tcPr marL="121483" marR="121483" anchor="ctr"/>
                </a:tc>
                <a:extLst>
                  <a:ext uri="{0D108BD9-81ED-4DB2-BD59-A6C34878D82A}">
                    <a16:rowId xmlns:a16="http://schemas.microsoft.com/office/drawing/2014/main" xmlns="" val="2467790275"/>
                  </a:ext>
                </a:extLst>
              </a:tr>
            </a:tbl>
          </a:graphicData>
        </a:graphic>
      </p:graphicFrame>
      <p:sp>
        <p:nvSpPr>
          <p:cNvPr id="4" name="Slide Number Placeholder 3">
            <a:extLst>
              <a:ext uri="{FF2B5EF4-FFF2-40B4-BE49-F238E27FC236}">
                <a16:creationId xmlns:a16="http://schemas.microsoft.com/office/drawing/2014/main" xmlns="" id="{9FC77E23-C350-4D61-AA2E-828772F6FED4}"/>
              </a:ext>
            </a:extLst>
          </p:cNvPr>
          <p:cNvSpPr>
            <a:spLocks noGrp="1"/>
          </p:cNvSpPr>
          <p:nvPr>
            <p:ph type="sldNum" sz="quarter" idx="12"/>
          </p:nvPr>
        </p:nvSpPr>
        <p:spPr/>
        <p:txBody>
          <a:bodyPr/>
          <a:lstStyle/>
          <a:p>
            <a:fld id="{71766878-3199-4EAB-94E7-2D6D11070E14}" type="slidenum">
              <a:rPr lang="en-US" smtClean="0"/>
              <a:t>23</a:t>
            </a:fld>
            <a:endParaRPr lang="en-US" dirty="0"/>
          </a:p>
        </p:txBody>
      </p:sp>
      <p:graphicFrame>
        <p:nvGraphicFramePr>
          <p:cNvPr id="7" name="Table 7">
            <a:extLst>
              <a:ext uri="{FF2B5EF4-FFF2-40B4-BE49-F238E27FC236}">
                <a16:creationId xmlns:a16="http://schemas.microsoft.com/office/drawing/2014/main" xmlns="" id="{80646D1C-086B-4136-9CA0-2B5763044D72}"/>
              </a:ext>
            </a:extLst>
          </p:cNvPr>
          <p:cNvGraphicFramePr>
            <a:graphicFrameLocks noGrp="1"/>
          </p:cNvGraphicFramePr>
          <p:nvPr>
            <p:extLst>
              <p:ext uri="{D42A27DB-BD31-4B8C-83A1-F6EECF244321}">
                <p14:modId xmlns:p14="http://schemas.microsoft.com/office/powerpoint/2010/main" val="1913521224"/>
              </p:ext>
            </p:extLst>
          </p:nvPr>
        </p:nvGraphicFramePr>
        <p:xfrm>
          <a:off x="1250949" y="1874517"/>
          <a:ext cx="10178321" cy="370840"/>
        </p:xfrm>
        <a:graphic>
          <a:graphicData uri="http://schemas.openxmlformats.org/drawingml/2006/table">
            <a:tbl>
              <a:tblPr firstRow="1" bandRow="1">
                <a:tableStyleId>{073A0DAA-6AF3-43AB-8588-CEC1D06C72B9}</a:tableStyleId>
              </a:tblPr>
              <a:tblGrid>
                <a:gridCol w="10178321">
                  <a:extLst>
                    <a:ext uri="{9D8B030D-6E8A-4147-A177-3AD203B41FA5}">
                      <a16:colId xmlns:a16="http://schemas.microsoft.com/office/drawing/2014/main" xmlns="" val="1937151354"/>
                    </a:ext>
                  </a:extLst>
                </a:gridCol>
              </a:tblGrid>
              <a:tr h="370840">
                <a:tc>
                  <a:txBody>
                    <a:bodyPr/>
                    <a:lstStyle/>
                    <a:p>
                      <a:r>
                        <a:rPr lang="en-IN" dirty="0"/>
                        <a:t>1.Admin_login</a:t>
                      </a:r>
                    </a:p>
                  </a:txBody>
                  <a:tcPr/>
                </a:tc>
                <a:extLst>
                  <a:ext uri="{0D108BD9-81ED-4DB2-BD59-A6C34878D82A}">
                    <a16:rowId xmlns:a16="http://schemas.microsoft.com/office/drawing/2014/main" xmlns="" val="2271469457"/>
                  </a:ext>
                </a:extLst>
              </a:tr>
            </a:tbl>
          </a:graphicData>
        </a:graphic>
      </p:graphicFrame>
    </p:spTree>
    <p:extLst>
      <p:ext uri="{BB962C8B-B14F-4D97-AF65-F5344CB8AC3E}">
        <p14:creationId xmlns:p14="http://schemas.microsoft.com/office/powerpoint/2010/main" val="4259115410"/>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F8EB9A-E328-4EC8-93F5-3C2636CFA3FE}"/>
              </a:ext>
            </a:extLst>
          </p:cNvPr>
          <p:cNvSpPr>
            <a:spLocks noGrp="1"/>
          </p:cNvSpPr>
          <p:nvPr>
            <p:ph type="title"/>
          </p:nvPr>
        </p:nvSpPr>
        <p:spPr/>
        <p:txBody>
          <a:bodyPr/>
          <a:lstStyle/>
          <a:p>
            <a:r>
              <a:rPr lang="en-IN" dirty="0"/>
              <a:t>Data dictionary</a:t>
            </a:r>
          </a:p>
        </p:txBody>
      </p:sp>
      <p:graphicFrame>
        <p:nvGraphicFramePr>
          <p:cNvPr id="5" name="Content Placeholder 4">
            <a:extLst>
              <a:ext uri="{FF2B5EF4-FFF2-40B4-BE49-F238E27FC236}">
                <a16:creationId xmlns:a16="http://schemas.microsoft.com/office/drawing/2014/main" xmlns="" id="{76DCC953-9CC8-4FAB-A2BD-1D848EFF26E1}"/>
              </a:ext>
            </a:extLst>
          </p:cNvPr>
          <p:cNvGraphicFramePr>
            <a:graphicFrameLocks noGrp="1"/>
          </p:cNvGraphicFramePr>
          <p:nvPr>
            <p:ph idx="1"/>
            <p:extLst>
              <p:ext uri="{D42A27DB-BD31-4B8C-83A1-F6EECF244321}">
                <p14:modId xmlns:p14="http://schemas.microsoft.com/office/powerpoint/2010/main" val="1216559803"/>
              </p:ext>
            </p:extLst>
          </p:nvPr>
        </p:nvGraphicFramePr>
        <p:xfrm>
          <a:off x="1250950" y="2286000"/>
          <a:ext cx="10179736" cy="2560320"/>
        </p:xfrm>
        <a:graphic>
          <a:graphicData uri="http://schemas.openxmlformats.org/drawingml/2006/table">
            <a:tbl>
              <a:tblPr>
                <a:tableStyleId>{5940675A-B579-460E-94D1-54222C63F5DA}</a:tableStyleId>
              </a:tblPr>
              <a:tblGrid>
                <a:gridCol w="2544934">
                  <a:extLst>
                    <a:ext uri="{9D8B030D-6E8A-4147-A177-3AD203B41FA5}">
                      <a16:colId xmlns:a16="http://schemas.microsoft.com/office/drawing/2014/main" xmlns="" val="3302450099"/>
                    </a:ext>
                  </a:extLst>
                </a:gridCol>
                <a:gridCol w="2544934">
                  <a:extLst>
                    <a:ext uri="{9D8B030D-6E8A-4147-A177-3AD203B41FA5}">
                      <a16:colId xmlns:a16="http://schemas.microsoft.com/office/drawing/2014/main" xmlns="" val="286547711"/>
                    </a:ext>
                  </a:extLst>
                </a:gridCol>
                <a:gridCol w="2544934">
                  <a:extLst>
                    <a:ext uri="{9D8B030D-6E8A-4147-A177-3AD203B41FA5}">
                      <a16:colId xmlns:a16="http://schemas.microsoft.com/office/drawing/2014/main" xmlns="" val="45863713"/>
                    </a:ext>
                  </a:extLst>
                </a:gridCol>
                <a:gridCol w="2544934">
                  <a:extLst>
                    <a:ext uri="{9D8B030D-6E8A-4147-A177-3AD203B41FA5}">
                      <a16:colId xmlns:a16="http://schemas.microsoft.com/office/drawing/2014/main" xmlns="" val="1332357247"/>
                    </a:ext>
                  </a:extLst>
                </a:gridCol>
              </a:tblGrid>
              <a:tr h="338970">
                <a:tc>
                  <a:txBody>
                    <a:bodyPr/>
                    <a:lstStyle/>
                    <a:p>
                      <a:r>
                        <a:rPr lang="en-IN" b="1" dirty="0">
                          <a:effectLst/>
                        </a:rPr>
                        <a:t>Field</a:t>
                      </a:r>
                      <a:endParaRPr lang="en-IN" b="1" dirty="0">
                        <a:solidFill>
                          <a:srgbClr val="000000"/>
                        </a:solidFill>
                        <a:effectLst/>
                      </a:endParaRPr>
                    </a:p>
                  </a:txBody>
                  <a:tcPr marL="121483" marR="121483" anchor="ctr"/>
                </a:tc>
                <a:tc>
                  <a:txBody>
                    <a:bodyPr/>
                    <a:lstStyle/>
                    <a:p>
                      <a:r>
                        <a:rPr lang="en-IN" b="1">
                          <a:effectLst/>
                        </a:rPr>
                        <a:t>Type</a:t>
                      </a:r>
                      <a:endParaRPr lang="en-IN" b="1">
                        <a:solidFill>
                          <a:srgbClr val="000000"/>
                        </a:solidFill>
                        <a:effectLst/>
                      </a:endParaRPr>
                    </a:p>
                  </a:txBody>
                  <a:tcPr marL="121483" marR="121483" anchor="ctr"/>
                </a:tc>
                <a:tc>
                  <a:txBody>
                    <a:bodyPr/>
                    <a:lstStyle/>
                    <a:p>
                      <a:r>
                        <a:rPr lang="en-IN" b="1" dirty="0">
                          <a:effectLst/>
                        </a:rPr>
                        <a:t>Constraint</a:t>
                      </a:r>
                      <a:endParaRPr lang="en-IN" b="1" dirty="0">
                        <a:solidFill>
                          <a:srgbClr val="000000"/>
                        </a:solidFill>
                        <a:effectLst/>
                      </a:endParaRPr>
                    </a:p>
                  </a:txBody>
                  <a:tcPr marL="121483" marR="121483" anchor="ctr"/>
                </a:tc>
                <a:tc>
                  <a:txBody>
                    <a:bodyPr/>
                    <a:lstStyle/>
                    <a:p>
                      <a:r>
                        <a:rPr lang="en-IN" b="1" dirty="0">
                          <a:effectLst/>
                        </a:rPr>
                        <a:t>Description</a:t>
                      </a:r>
                      <a:endParaRPr lang="en-IN" b="1" dirty="0">
                        <a:solidFill>
                          <a:srgbClr val="000000"/>
                        </a:solidFill>
                        <a:effectLst/>
                      </a:endParaRPr>
                    </a:p>
                  </a:txBody>
                  <a:tcPr marL="121483" marR="121483" anchor="ctr"/>
                </a:tc>
                <a:extLst>
                  <a:ext uri="{0D108BD9-81ED-4DB2-BD59-A6C34878D82A}">
                    <a16:rowId xmlns:a16="http://schemas.microsoft.com/office/drawing/2014/main" xmlns="" val="2977799014"/>
                  </a:ext>
                </a:extLst>
              </a:tr>
              <a:tr h="338970">
                <a:tc>
                  <a:txBody>
                    <a:bodyPr/>
                    <a:lstStyle/>
                    <a:p>
                      <a:r>
                        <a:rPr lang="en-IN" b="0" dirty="0">
                          <a:effectLst/>
                        </a:rPr>
                        <a:t>UID</a:t>
                      </a:r>
                      <a:endParaRPr lang="en-IN" b="0" dirty="0">
                        <a:solidFill>
                          <a:srgbClr val="000000"/>
                        </a:solidFill>
                        <a:effectLst/>
                      </a:endParaRPr>
                    </a:p>
                  </a:txBody>
                  <a:tcPr marL="121483" marR="121483" anchor="ctr"/>
                </a:tc>
                <a:tc>
                  <a:txBody>
                    <a:bodyPr/>
                    <a:lstStyle/>
                    <a:p>
                      <a:r>
                        <a:rPr lang="en-IN" b="0" dirty="0">
                          <a:effectLst/>
                        </a:rPr>
                        <a:t>int(5)</a:t>
                      </a:r>
                      <a:endParaRPr lang="en-IN" b="0" dirty="0">
                        <a:solidFill>
                          <a:srgbClr val="000000"/>
                        </a:solidFill>
                        <a:effectLst/>
                      </a:endParaRPr>
                    </a:p>
                  </a:txBody>
                  <a:tcPr marL="121483" marR="121483" anchor="ctr"/>
                </a:tc>
                <a:tc>
                  <a:txBody>
                    <a:bodyPr/>
                    <a:lstStyle/>
                    <a:p>
                      <a:r>
                        <a:rPr lang="en-IN" b="0" dirty="0">
                          <a:effectLst/>
                        </a:rPr>
                        <a:t> primary key</a:t>
                      </a:r>
                      <a:endParaRPr lang="en-IN" b="0" dirty="0">
                        <a:solidFill>
                          <a:srgbClr val="000000"/>
                        </a:solidFill>
                        <a:effectLst/>
                      </a:endParaRPr>
                    </a:p>
                  </a:txBody>
                  <a:tcPr marL="121483" marR="121483" anchor="ctr"/>
                </a:tc>
                <a:tc>
                  <a:txBody>
                    <a:bodyPr/>
                    <a:lstStyle/>
                    <a:p>
                      <a:r>
                        <a:rPr lang="en-IN" b="0" dirty="0">
                          <a:effectLst/>
                        </a:rPr>
                        <a:t> User id</a:t>
                      </a:r>
                      <a:endParaRPr lang="en-IN" b="0" dirty="0">
                        <a:solidFill>
                          <a:srgbClr val="000000"/>
                        </a:solidFill>
                        <a:effectLst/>
                      </a:endParaRPr>
                    </a:p>
                  </a:txBody>
                  <a:tcPr marL="121483" marR="121483" anchor="ctr"/>
                </a:tc>
                <a:extLst>
                  <a:ext uri="{0D108BD9-81ED-4DB2-BD59-A6C34878D82A}">
                    <a16:rowId xmlns:a16="http://schemas.microsoft.com/office/drawing/2014/main" xmlns="" val="83088285"/>
                  </a:ext>
                </a:extLst>
              </a:tr>
              <a:tr h="338970">
                <a:tc>
                  <a:txBody>
                    <a:bodyPr/>
                    <a:lstStyle/>
                    <a:p>
                      <a:r>
                        <a:rPr lang="en-IN" b="0">
                          <a:effectLst/>
                        </a:rPr>
                        <a:t>fname</a:t>
                      </a:r>
                      <a:endParaRPr lang="en-IN" b="0">
                        <a:solidFill>
                          <a:srgbClr val="000000"/>
                        </a:solidFill>
                        <a:effectLst/>
                      </a:endParaRPr>
                    </a:p>
                  </a:txBody>
                  <a:tcPr marL="121483" marR="121483" anchor="ctr"/>
                </a:tc>
                <a:tc>
                  <a:txBody>
                    <a:bodyPr/>
                    <a:lstStyle/>
                    <a:p>
                      <a:r>
                        <a:rPr lang="en-IN" b="0" dirty="0">
                          <a:effectLst/>
                        </a:rPr>
                        <a:t>varchar(20)</a:t>
                      </a:r>
                      <a:endParaRPr lang="en-IN" b="0" dirty="0">
                        <a:solidFill>
                          <a:srgbClr val="000000"/>
                        </a:solidFill>
                        <a:effectLst/>
                      </a:endParaRPr>
                    </a:p>
                  </a:txBody>
                  <a:tcPr marL="121483" marR="121483" anchor="ctr"/>
                </a:tc>
                <a:tc>
                  <a:txBody>
                    <a:bodyPr/>
                    <a:lstStyle/>
                    <a:p>
                      <a:r>
                        <a:rPr lang="en-IN" b="0">
                          <a:effectLst/>
                        </a:rPr>
                        <a:t> </a:t>
                      </a:r>
                      <a:endParaRPr lang="en-IN" b="0">
                        <a:solidFill>
                          <a:srgbClr val="000000"/>
                        </a:solidFill>
                        <a:effectLst/>
                      </a:endParaRPr>
                    </a:p>
                  </a:txBody>
                  <a:tcPr marL="121483" marR="121483" anchor="ctr"/>
                </a:tc>
                <a:tc>
                  <a:txBody>
                    <a:bodyPr/>
                    <a:lstStyle/>
                    <a:p>
                      <a:r>
                        <a:rPr lang="en-IN" b="0" dirty="0">
                          <a:effectLst/>
                        </a:rPr>
                        <a:t> First name </a:t>
                      </a:r>
                      <a:endParaRPr lang="en-IN" b="0" dirty="0">
                        <a:solidFill>
                          <a:srgbClr val="000000"/>
                        </a:solidFill>
                        <a:effectLst/>
                      </a:endParaRPr>
                    </a:p>
                  </a:txBody>
                  <a:tcPr marL="121483" marR="121483" anchor="ctr"/>
                </a:tc>
                <a:extLst>
                  <a:ext uri="{0D108BD9-81ED-4DB2-BD59-A6C34878D82A}">
                    <a16:rowId xmlns:a16="http://schemas.microsoft.com/office/drawing/2014/main" xmlns="" val="2158492563"/>
                  </a:ext>
                </a:extLst>
              </a:tr>
              <a:tr h="338970">
                <a:tc>
                  <a:txBody>
                    <a:bodyPr/>
                    <a:lstStyle/>
                    <a:p>
                      <a:r>
                        <a:rPr lang="en-IN" b="0">
                          <a:effectLst/>
                        </a:rPr>
                        <a:t>lname</a:t>
                      </a:r>
                      <a:endParaRPr lang="en-IN" b="0">
                        <a:solidFill>
                          <a:srgbClr val="000000"/>
                        </a:solidFill>
                        <a:effectLst/>
                      </a:endParaRPr>
                    </a:p>
                  </a:txBody>
                  <a:tcPr marL="121483" marR="121483" anchor="ctr"/>
                </a:tc>
                <a:tc>
                  <a:txBody>
                    <a:bodyPr/>
                    <a:lstStyle/>
                    <a:p>
                      <a:r>
                        <a:rPr lang="en-IN" b="0" dirty="0">
                          <a:effectLst/>
                        </a:rPr>
                        <a:t>varchar(20)</a:t>
                      </a:r>
                      <a:endParaRPr lang="en-IN" b="0" dirty="0">
                        <a:solidFill>
                          <a:srgbClr val="000000"/>
                        </a:solidFill>
                        <a:effectLst/>
                      </a:endParaRPr>
                    </a:p>
                  </a:txBody>
                  <a:tcPr marL="121483" marR="121483" anchor="ctr"/>
                </a:tc>
                <a:tc>
                  <a:txBody>
                    <a:bodyPr/>
                    <a:lstStyle/>
                    <a:p>
                      <a:r>
                        <a:rPr lang="en-IN" b="0">
                          <a:effectLst/>
                        </a:rPr>
                        <a:t> </a:t>
                      </a:r>
                      <a:endParaRPr lang="en-IN" b="0">
                        <a:solidFill>
                          <a:srgbClr val="000000"/>
                        </a:solidFill>
                        <a:effectLst/>
                      </a:endParaRPr>
                    </a:p>
                  </a:txBody>
                  <a:tcPr marL="121483" marR="121483" anchor="ctr"/>
                </a:tc>
                <a:tc>
                  <a:txBody>
                    <a:bodyPr/>
                    <a:lstStyle/>
                    <a:p>
                      <a:r>
                        <a:rPr lang="en-IN" b="0" dirty="0">
                          <a:effectLst/>
                        </a:rPr>
                        <a:t> Last name</a:t>
                      </a:r>
                      <a:endParaRPr lang="en-IN" b="0" dirty="0">
                        <a:solidFill>
                          <a:srgbClr val="000000"/>
                        </a:solidFill>
                        <a:effectLst/>
                      </a:endParaRPr>
                    </a:p>
                  </a:txBody>
                  <a:tcPr marL="121483" marR="121483" anchor="ctr"/>
                </a:tc>
                <a:extLst>
                  <a:ext uri="{0D108BD9-81ED-4DB2-BD59-A6C34878D82A}">
                    <a16:rowId xmlns:a16="http://schemas.microsoft.com/office/drawing/2014/main" xmlns="" val="3062664438"/>
                  </a:ext>
                </a:extLst>
              </a:tr>
              <a:tr h="338970">
                <a:tc>
                  <a:txBody>
                    <a:bodyPr/>
                    <a:lstStyle/>
                    <a:p>
                      <a:r>
                        <a:rPr lang="en-IN" b="0">
                          <a:effectLst/>
                        </a:rPr>
                        <a:t>mobile</a:t>
                      </a:r>
                      <a:endParaRPr lang="en-IN" b="0">
                        <a:solidFill>
                          <a:srgbClr val="000000"/>
                        </a:solidFill>
                        <a:effectLst/>
                      </a:endParaRPr>
                    </a:p>
                  </a:txBody>
                  <a:tcPr marL="121483" marR="121483" anchor="ctr"/>
                </a:tc>
                <a:tc>
                  <a:txBody>
                    <a:bodyPr/>
                    <a:lstStyle/>
                    <a:p>
                      <a:r>
                        <a:rPr lang="en-IN" b="0" dirty="0">
                          <a:effectLst/>
                        </a:rPr>
                        <a:t>varchar(10)</a:t>
                      </a:r>
                      <a:endParaRPr lang="en-IN" b="0" dirty="0">
                        <a:solidFill>
                          <a:srgbClr val="000000"/>
                        </a:solidFill>
                        <a:effectLst/>
                      </a:endParaRPr>
                    </a:p>
                  </a:txBody>
                  <a:tcPr marL="121483" marR="121483" anchor="ctr"/>
                </a:tc>
                <a:tc>
                  <a:txBody>
                    <a:bodyPr/>
                    <a:lstStyle/>
                    <a:p>
                      <a:r>
                        <a:rPr lang="en-IN" b="0">
                          <a:effectLst/>
                        </a:rPr>
                        <a:t> </a:t>
                      </a:r>
                      <a:endParaRPr lang="en-IN" b="0">
                        <a:solidFill>
                          <a:srgbClr val="000000"/>
                        </a:solidFill>
                        <a:effectLst/>
                      </a:endParaRPr>
                    </a:p>
                  </a:txBody>
                  <a:tcPr marL="121483" marR="121483" anchor="ctr"/>
                </a:tc>
                <a:tc>
                  <a:txBody>
                    <a:bodyPr/>
                    <a:lstStyle/>
                    <a:p>
                      <a:r>
                        <a:rPr lang="en-IN" b="0" dirty="0">
                          <a:effectLst/>
                        </a:rPr>
                        <a:t> Mobile no</a:t>
                      </a:r>
                      <a:endParaRPr lang="en-IN" b="0" dirty="0">
                        <a:solidFill>
                          <a:srgbClr val="000000"/>
                        </a:solidFill>
                        <a:effectLst/>
                      </a:endParaRPr>
                    </a:p>
                  </a:txBody>
                  <a:tcPr marL="121483" marR="121483" anchor="ctr"/>
                </a:tc>
                <a:extLst>
                  <a:ext uri="{0D108BD9-81ED-4DB2-BD59-A6C34878D82A}">
                    <a16:rowId xmlns:a16="http://schemas.microsoft.com/office/drawing/2014/main" xmlns="" val="2747337257"/>
                  </a:ext>
                </a:extLst>
              </a:tr>
              <a:tr h="338970">
                <a:tc>
                  <a:txBody>
                    <a:bodyPr/>
                    <a:lstStyle/>
                    <a:p>
                      <a:r>
                        <a:rPr lang="en-IN" b="0">
                          <a:effectLst/>
                        </a:rPr>
                        <a:t>email</a:t>
                      </a:r>
                      <a:endParaRPr lang="en-IN" b="0">
                        <a:solidFill>
                          <a:srgbClr val="000000"/>
                        </a:solidFill>
                        <a:effectLst/>
                      </a:endParaRPr>
                    </a:p>
                  </a:txBody>
                  <a:tcPr marL="121483" marR="121483" anchor="ctr"/>
                </a:tc>
                <a:tc>
                  <a:txBody>
                    <a:bodyPr/>
                    <a:lstStyle/>
                    <a:p>
                      <a:r>
                        <a:rPr lang="en-IN" b="0" dirty="0">
                          <a:effectLst/>
                        </a:rPr>
                        <a:t>varchar(30)</a:t>
                      </a:r>
                      <a:endParaRPr lang="en-IN" b="0" dirty="0">
                        <a:solidFill>
                          <a:srgbClr val="000000"/>
                        </a:solidFill>
                        <a:effectLst/>
                      </a:endParaRPr>
                    </a:p>
                  </a:txBody>
                  <a:tcPr marL="121483" marR="121483" anchor="ctr"/>
                </a:tc>
                <a:tc>
                  <a:txBody>
                    <a:bodyPr/>
                    <a:lstStyle/>
                    <a:p>
                      <a:r>
                        <a:rPr lang="en-IN" b="0">
                          <a:effectLst/>
                        </a:rPr>
                        <a:t> </a:t>
                      </a:r>
                      <a:endParaRPr lang="en-IN" b="0">
                        <a:solidFill>
                          <a:srgbClr val="000000"/>
                        </a:solidFill>
                        <a:effectLst/>
                      </a:endParaRPr>
                    </a:p>
                  </a:txBody>
                  <a:tcPr marL="121483" marR="121483" anchor="ctr"/>
                </a:tc>
                <a:tc>
                  <a:txBody>
                    <a:bodyPr/>
                    <a:lstStyle/>
                    <a:p>
                      <a:r>
                        <a:rPr lang="en-IN" b="0" dirty="0">
                          <a:effectLst/>
                        </a:rPr>
                        <a:t> Email id</a:t>
                      </a:r>
                      <a:endParaRPr lang="en-IN" b="0" dirty="0">
                        <a:solidFill>
                          <a:srgbClr val="000000"/>
                        </a:solidFill>
                        <a:effectLst/>
                      </a:endParaRPr>
                    </a:p>
                  </a:txBody>
                  <a:tcPr marL="121483" marR="121483" anchor="ctr"/>
                </a:tc>
                <a:extLst>
                  <a:ext uri="{0D108BD9-81ED-4DB2-BD59-A6C34878D82A}">
                    <a16:rowId xmlns:a16="http://schemas.microsoft.com/office/drawing/2014/main" xmlns="" val="3792217230"/>
                  </a:ext>
                </a:extLst>
              </a:tr>
              <a:tr h="338970">
                <a:tc>
                  <a:txBody>
                    <a:bodyPr/>
                    <a:lstStyle/>
                    <a:p>
                      <a:r>
                        <a:rPr lang="en-IN" b="0">
                          <a:effectLst/>
                        </a:rPr>
                        <a:t>uimage</a:t>
                      </a:r>
                      <a:endParaRPr lang="en-IN" b="0">
                        <a:solidFill>
                          <a:srgbClr val="000000"/>
                        </a:solidFill>
                        <a:effectLst/>
                      </a:endParaRPr>
                    </a:p>
                  </a:txBody>
                  <a:tcPr marL="121483" marR="121483" anchor="ctr"/>
                </a:tc>
                <a:tc>
                  <a:txBody>
                    <a:bodyPr/>
                    <a:lstStyle/>
                    <a:p>
                      <a:r>
                        <a:rPr lang="en-IN" b="0" dirty="0">
                          <a:effectLst/>
                        </a:rPr>
                        <a:t>varchar(50)</a:t>
                      </a:r>
                      <a:endParaRPr lang="en-IN" b="0" dirty="0">
                        <a:solidFill>
                          <a:srgbClr val="000000"/>
                        </a:solidFill>
                        <a:effectLst/>
                      </a:endParaRPr>
                    </a:p>
                  </a:txBody>
                  <a:tcPr marL="121483" marR="121483" anchor="ctr"/>
                </a:tc>
                <a:tc>
                  <a:txBody>
                    <a:bodyPr/>
                    <a:lstStyle/>
                    <a:p>
                      <a:endParaRPr lang="en-IN" b="0"/>
                    </a:p>
                  </a:txBody>
                  <a:tcPr marL="121483" marR="121483"/>
                </a:tc>
                <a:tc>
                  <a:txBody>
                    <a:bodyPr/>
                    <a:lstStyle/>
                    <a:p>
                      <a:r>
                        <a:rPr lang="en-IN" b="0" dirty="0"/>
                        <a:t>Image of user</a:t>
                      </a:r>
                    </a:p>
                  </a:txBody>
                  <a:tcPr marL="121483" marR="121483"/>
                </a:tc>
                <a:extLst>
                  <a:ext uri="{0D108BD9-81ED-4DB2-BD59-A6C34878D82A}">
                    <a16:rowId xmlns:a16="http://schemas.microsoft.com/office/drawing/2014/main" xmlns="" val="292382119"/>
                  </a:ext>
                </a:extLst>
              </a:tr>
            </a:tbl>
          </a:graphicData>
        </a:graphic>
      </p:graphicFrame>
      <p:sp>
        <p:nvSpPr>
          <p:cNvPr id="4" name="Slide Number Placeholder 3">
            <a:extLst>
              <a:ext uri="{FF2B5EF4-FFF2-40B4-BE49-F238E27FC236}">
                <a16:creationId xmlns:a16="http://schemas.microsoft.com/office/drawing/2014/main" xmlns="" id="{9FC77E23-C350-4D61-AA2E-828772F6FED4}"/>
              </a:ext>
            </a:extLst>
          </p:cNvPr>
          <p:cNvSpPr>
            <a:spLocks noGrp="1"/>
          </p:cNvSpPr>
          <p:nvPr>
            <p:ph type="sldNum" sz="quarter" idx="12"/>
          </p:nvPr>
        </p:nvSpPr>
        <p:spPr/>
        <p:txBody>
          <a:bodyPr/>
          <a:lstStyle/>
          <a:p>
            <a:fld id="{71766878-3199-4EAB-94E7-2D6D11070E14}" type="slidenum">
              <a:rPr lang="en-US" smtClean="0"/>
              <a:t>24</a:t>
            </a:fld>
            <a:endParaRPr lang="en-US" dirty="0"/>
          </a:p>
        </p:txBody>
      </p:sp>
      <p:graphicFrame>
        <p:nvGraphicFramePr>
          <p:cNvPr id="11" name="Table 7">
            <a:extLst>
              <a:ext uri="{FF2B5EF4-FFF2-40B4-BE49-F238E27FC236}">
                <a16:creationId xmlns:a16="http://schemas.microsoft.com/office/drawing/2014/main" xmlns="" id="{733E3AD1-DC26-4739-ADB6-A2B89B4D49F1}"/>
              </a:ext>
            </a:extLst>
          </p:cNvPr>
          <p:cNvGraphicFramePr>
            <a:graphicFrameLocks noGrp="1"/>
          </p:cNvGraphicFramePr>
          <p:nvPr>
            <p:extLst>
              <p:ext uri="{D42A27DB-BD31-4B8C-83A1-F6EECF244321}">
                <p14:modId xmlns:p14="http://schemas.microsoft.com/office/powerpoint/2010/main" val="2645484990"/>
              </p:ext>
            </p:extLst>
          </p:nvPr>
        </p:nvGraphicFramePr>
        <p:xfrm>
          <a:off x="1250949" y="1874517"/>
          <a:ext cx="10178321" cy="370840"/>
        </p:xfrm>
        <a:graphic>
          <a:graphicData uri="http://schemas.openxmlformats.org/drawingml/2006/table">
            <a:tbl>
              <a:tblPr firstRow="1" bandRow="1">
                <a:tableStyleId>{073A0DAA-6AF3-43AB-8588-CEC1D06C72B9}</a:tableStyleId>
              </a:tblPr>
              <a:tblGrid>
                <a:gridCol w="10178321">
                  <a:extLst>
                    <a:ext uri="{9D8B030D-6E8A-4147-A177-3AD203B41FA5}">
                      <a16:colId xmlns:a16="http://schemas.microsoft.com/office/drawing/2014/main" xmlns="" val="1937151354"/>
                    </a:ext>
                  </a:extLst>
                </a:gridCol>
              </a:tblGrid>
              <a:tr h="370840">
                <a:tc>
                  <a:txBody>
                    <a:bodyPr/>
                    <a:lstStyle/>
                    <a:p>
                      <a:r>
                        <a:rPr lang="en-IN" dirty="0"/>
                        <a:t>2. </a:t>
                      </a:r>
                      <a:r>
                        <a:rPr lang="en-IN" dirty="0" err="1"/>
                        <a:t>User_master</a:t>
                      </a:r>
                      <a:endParaRPr lang="en-IN" dirty="0"/>
                    </a:p>
                  </a:txBody>
                  <a:tcPr/>
                </a:tc>
                <a:extLst>
                  <a:ext uri="{0D108BD9-81ED-4DB2-BD59-A6C34878D82A}">
                    <a16:rowId xmlns:a16="http://schemas.microsoft.com/office/drawing/2014/main" xmlns="" val="2271469457"/>
                  </a:ext>
                </a:extLst>
              </a:tr>
            </a:tbl>
          </a:graphicData>
        </a:graphic>
      </p:graphicFrame>
    </p:spTree>
    <p:extLst>
      <p:ext uri="{BB962C8B-B14F-4D97-AF65-F5344CB8AC3E}">
        <p14:creationId xmlns:p14="http://schemas.microsoft.com/office/powerpoint/2010/main" val="4004956573"/>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04C84-4DA5-4B8A-B7D5-74CEB5F61F0E}"/>
              </a:ext>
            </a:extLst>
          </p:cNvPr>
          <p:cNvSpPr>
            <a:spLocks noGrp="1"/>
          </p:cNvSpPr>
          <p:nvPr>
            <p:ph type="title"/>
          </p:nvPr>
        </p:nvSpPr>
        <p:spPr/>
        <p:txBody>
          <a:bodyPr/>
          <a:lstStyle/>
          <a:p>
            <a:r>
              <a:rPr lang="en-IN" dirty="0"/>
              <a:t>Data dictionary</a:t>
            </a:r>
          </a:p>
        </p:txBody>
      </p:sp>
      <p:graphicFrame>
        <p:nvGraphicFramePr>
          <p:cNvPr id="5" name="Content Placeholder 4">
            <a:extLst>
              <a:ext uri="{FF2B5EF4-FFF2-40B4-BE49-F238E27FC236}">
                <a16:creationId xmlns:a16="http://schemas.microsoft.com/office/drawing/2014/main" xmlns="" id="{F799FF31-D6EF-4BD6-ADB7-5E9257C74B92}"/>
              </a:ext>
            </a:extLst>
          </p:cNvPr>
          <p:cNvGraphicFramePr>
            <a:graphicFrameLocks noGrp="1"/>
          </p:cNvGraphicFramePr>
          <p:nvPr>
            <p:ph idx="1"/>
            <p:extLst>
              <p:ext uri="{D42A27DB-BD31-4B8C-83A1-F6EECF244321}">
                <p14:modId xmlns:p14="http://schemas.microsoft.com/office/powerpoint/2010/main" val="3569300473"/>
              </p:ext>
            </p:extLst>
          </p:nvPr>
        </p:nvGraphicFramePr>
        <p:xfrm>
          <a:off x="1250950" y="2286000"/>
          <a:ext cx="10179736" cy="2605812"/>
        </p:xfrm>
        <a:graphic>
          <a:graphicData uri="http://schemas.openxmlformats.org/drawingml/2006/table">
            <a:tbl>
              <a:tblPr>
                <a:tableStyleId>{5940675A-B579-460E-94D1-54222C63F5DA}</a:tableStyleId>
              </a:tblPr>
              <a:tblGrid>
                <a:gridCol w="2544934">
                  <a:extLst>
                    <a:ext uri="{9D8B030D-6E8A-4147-A177-3AD203B41FA5}">
                      <a16:colId xmlns:a16="http://schemas.microsoft.com/office/drawing/2014/main" xmlns="" val="2963117027"/>
                    </a:ext>
                  </a:extLst>
                </a:gridCol>
                <a:gridCol w="2544934">
                  <a:extLst>
                    <a:ext uri="{9D8B030D-6E8A-4147-A177-3AD203B41FA5}">
                      <a16:colId xmlns:a16="http://schemas.microsoft.com/office/drawing/2014/main" xmlns="" val="3929247385"/>
                    </a:ext>
                  </a:extLst>
                </a:gridCol>
                <a:gridCol w="2544934">
                  <a:extLst>
                    <a:ext uri="{9D8B030D-6E8A-4147-A177-3AD203B41FA5}">
                      <a16:colId xmlns:a16="http://schemas.microsoft.com/office/drawing/2014/main" xmlns="" val="2734221060"/>
                    </a:ext>
                  </a:extLst>
                </a:gridCol>
                <a:gridCol w="2544934">
                  <a:extLst>
                    <a:ext uri="{9D8B030D-6E8A-4147-A177-3AD203B41FA5}">
                      <a16:colId xmlns:a16="http://schemas.microsoft.com/office/drawing/2014/main" xmlns="" val="4031258078"/>
                    </a:ext>
                  </a:extLst>
                </a:gridCol>
              </a:tblGrid>
              <a:tr h="368531">
                <a:tc>
                  <a:txBody>
                    <a:bodyPr/>
                    <a:lstStyle/>
                    <a:p>
                      <a:r>
                        <a:rPr lang="en-IN" sz="1800" b="1" dirty="0">
                          <a:effectLst/>
                        </a:rPr>
                        <a:t>Field</a:t>
                      </a:r>
                      <a:endParaRPr lang="en-IN" sz="1800" b="1" dirty="0">
                        <a:solidFill>
                          <a:srgbClr val="000000"/>
                        </a:solidFill>
                        <a:effectLst/>
                      </a:endParaRPr>
                    </a:p>
                  </a:txBody>
                  <a:tcPr marL="121483" marR="121483" anchor="ctr"/>
                </a:tc>
                <a:tc>
                  <a:txBody>
                    <a:bodyPr/>
                    <a:lstStyle/>
                    <a:p>
                      <a:r>
                        <a:rPr lang="en-IN" sz="1800" b="1">
                          <a:effectLst/>
                        </a:rPr>
                        <a:t>Type</a:t>
                      </a:r>
                      <a:endParaRPr lang="en-IN" sz="1800" b="1">
                        <a:solidFill>
                          <a:srgbClr val="000000"/>
                        </a:solidFill>
                        <a:effectLst/>
                      </a:endParaRPr>
                    </a:p>
                  </a:txBody>
                  <a:tcPr marL="121483" marR="121483" anchor="ctr"/>
                </a:tc>
                <a:tc>
                  <a:txBody>
                    <a:bodyPr/>
                    <a:lstStyle/>
                    <a:p>
                      <a:r>
                        <a:rPr lang="en-IN" sz="1800" b="1" dirty="0">
                          <a:effectLst/>
                        </a:rPr>
                        <a:t>Constraint</a:t>
                      </a:r>
                      <a:endParaRPr lang="en-IN" sz="1800" b="1" dirty="0">
                        <a:solidFill>
                          <a:srgbClr val="000000"/>
                        </a:solidFill>
                        <a:effectLst/>
                      </a:endParaRPr>
                    </a:p>
                  </a:txBody>
                  <a:tcPr marL="121483" marR="121483" anchor="ctr"/>
                </a:tc>
                <a:tc>
                  <a:txBody>
                    <a:bodyPr/>
                    <a:lstStyle/>
                    <a:p>
                      <a:r>
                        <a:rPr lang="en-IN" sz="1800" b="1" dirty="0">
                          <a:effectLst/>
                        </a:rPr>
                        <a:t>Description</a:t>
                      </a:r>
                      <a:endParaRPr lang="en-IN" sz="1800" b="1" dirty="0">
                        <a:solidFill>
                          <a:srgbClr val="000000"/>
                        </a:solidFill>
                        <a:effectLst/>
                      </a:endParaRPr>
                    </a:p>
                  </a:txBody>
                  <a:tcPr marL="121483" marR="121483" anchor="ctr"/>
                </a:tc>
                <a:extLst>
                  <a:ext uri="{0D108BD9-81ED-4DB2-BD59-A6C34878D82A}">
                    <a16:rowId xmlns:a16="http://schemas.microsoft.com/office/drawing/2014/main" xmlns="" val="1583064070"/>
                  </a:ext>
                </a:extLst>
              </a:tr>
              <a:tr h="368531">
                <a:tc>
                  <a:txBody>
                    <a:bodyPr/>
                    <a:lstStyle/>
                    <a:p>
                      <a:r>
                        <a:rPr lang="en-IN" sz="1800" dirty="0">
                          <a:solidFill>
                            <a:srgbClr val="000000"/>
                          </a:solidFill>
                          <a:effectLst/>
                        </a:rPr>
                        <a:t>UID</a:t>
                      </a:r>
                    </a:p>
                  </a:txBody>
                  <a:tcPr marL="121483" marR="121483" anchor="ctr"/>
                </a:tc>
                <a:tc>
                  <a:txBody>
                    <a:bodyPr/>
                    <a:lstStyle/>
                    <a:p>
                      <a:r>
                        <a:rPr lang="en-IN" sz="1800">
                          <a:solidFill>
                            <a:srgbClr val="000000"/>
                          </a:solidFill>
                          <a:effectLst/>
                        </a:rPr>
                        <a:t>int(5)</a:t>
                      </a:r>
                    </a:p>
                  </a:txBody>
                  <a:tcPr marL="121483" marR="121483" anchor="ctr"/>
                </a:tc>
                <a:tc>
                  <a:txBody>
                    <a:bodyPr/>
                    <a:lstStyle/>
                    <a:p>
                      <a:r>
                        <a:rPr lang="en-IN" sz="1800" dirty="0">
                          <a:solidFill>
                            <a:srgbClr val="000000"/>
                          </a:solidFill>
                          <a:effectLst/>
                        </a:rPr>
                        <a:t> </a:t>
                      </a:r>
                    </a:p>
                  </a:txBody>
                  <a:tcPr marL="121483" marR="121483" anchor="ctr"/>
                </a:tc>
                <a:tc>
                  <a:txBody>
                    <a:bodyPr/>
                    <a:lstStyle/>
                    <a:p>
                      <a:r>
                        <a:rPr lang="en-IN" sz="1800" dirty="0">
                          <a:solidFill>
                            <a:srgbClr val="000000"/>
                          </a:solidFill>
                          <a:effectLst/>
                        </a:rPr>
                        <a:t>User id</a:t>
                      </a:r>
                    </a:p>
                  </a:txBody>
                  <a:tcPr marL="121483" marR="121483" anchor="ctr"/>
                </a:tc>
                <a:extLst>
                  <a:ext uri="{0D108BD9-81ED-4DB2-BD59-A6C34878D82A}">
                    <a16:rowId xmlns:a16="http://schemas.microsoft.com/office/drawing/2014/main" xmlns="" val="1099656916"/>
                  </a:ext>
                </a:extLst>
              </a:tr>
              <a:tr h="368531">
                <a:tc>
                  <a:txBody>
                    <a:bodyPr/>
                    <a:lstStyle/>
                    <a:p>
                      <a:r>
                        <a:rPr lang="en-IN" sz="1800">
                          <a:solidFill>
                            <a:srgbClr val="000000"/>
                          </a:solidFill>
                          <a:effectLst/>
                        </a:rPr>
                        <a:t>email</a:t>
                      </a:r>
                    </a:p>
                  </a:txBody>
                  <a:tcPr marL="121483" marR="121483" anchor="ctr"/>
                </a:tc>
                <a:tc>
                  <a:txBody>
                    <a:bodyPr/>
                    <a:lstStyle/>
                    <a:p>
                      <a:r>
                        <a:rPr lang="en-IN" sz="1800">
                          <a:solidFill>
                            <a:srgbClr val="000000"/>
                          </a:solidFill>
                          <a:effectLst/>
                        </a:rPr>
                        <a:t>varchar(30)</a:t>
                      </a:r>
                    </a:p>
                  </a:txBody>
                  <a:tcPr marL="121483" marR="121483" anchor="ctr"/>
                </a:tc>
                <a:tc>
                  <a:txBody>
                    <a:bodyPr/>
                    <a:lstStyle/>
                    <a:p>
                      <a:r>
                        <a:rPr lang="en-IN" sz="1800">
                          <a:solidFill>
                            <a:srgbClr val="000000"/>
                          </a:solidFill>
                          <a:effectLst/>
                        </a:rPr>
                        <a:t> </a:t>
                      </a:r>
                    </a:p>
                  </a:txBody>
                  <a:tcPr marL="121483" marR="121483" anchor="ctr"/>
                </a:tc>
                <a:tc>
                  <a:txBody>
                    <a:bodyPr/>
                    <a:lstStyle/>
                    <a:p>
                      <a:r>
                        <a:rPr lang="en-IN" sz="1800" dirty="0">
                          <a:solidFill>
                            <a:srgbClr val="000000"/>
                          </a:solidFill>
                          <a:effectLst/>
                        </a:rPr>
                        <a:t>Email id</a:t>
                      </a:r>
                    </a:p>
                  </a:txBody>
                  <a:tcPr marL="121483" marR="121483" anchor="ctr"/>
                </a:tc>
                <a:extLst>
                  <a:ext uri="{0D108BD9-81ED-4DB2-BD59-A6C34878D82A}">
                    <a16:rowId xmlns:a16="http://schemas.microsoft.com/office/drawing/2014/main" xmlns="" val="3945411750"/>
                  </a:ext>
                </a:extLst>
              </a:tr>
              <a:tr h="368531">
                <a:tc>
                  <a:txBody>
                    <a:bodyPr/>
                    <a:lstStyle/>
                    <a:p>
                      <a:r>
                        <a:rPr lang="en-IN" sz="1800">
                          <a:solidFill>
                            <a:srgbClr val="000000"/>
                          </a:solidFill>
                          <a:effectLst/>
                        </a:rPr>
                        <a:t>password</a:t>
                      </a:r>
                    </a:p>
                  </a:txBody>
                  <a:tcPr marL="121483" marR="121483" anchor="ctr"/>
                </a:tc>
                <a:tc>
                  <a:txBody>
                    <a:bodyPr/>
                    <a:lstStyle/>
                    <a:p>
                      <a:r>
                        <a:rPr lang="en-IN" sz="1800">
                          <a:solidFill>
                            <a:srgbClr val="000000"/>
                          </a:solidFill>
                          <a:effectLst/>
                        </a:rPr>
                        <a:t>varchar(20)</a:t>
                      </a:r>
                    </a:p>
                  </a:txBody>
                  <a:tcPr marL="121483" marR="121483" anchor="ctr"/>
                </a:tc>
                <a:tc>
                  <a:txBody>
                    <a:bodyPr/>
                    <a:lstStyle/>
                    <a:p>
                      <a:r>
                        <a:rPr lang="en-IN" sz="1800">
                          <a:solidFill>
                            <a:srgbClr val="000000"/>
                          </a:solidFill>
                          <a:effectLst/>
                        </a:rPr>
                        <a:t> </a:t>
                      </a:r>
                    </a:p>
                  </a:txBody>
                  <a:tcPr marL="121483" marR="121483" anchor="ctr"/>
                </a:tc>
                <a:tc>
                  <a:txBody>
                    <a:bodyPr/>
                    <a:lstStyle/>
                    <a:p>
                      <a:r>
                        <a:rPr lang="en-IN" sz="1800" dirty="0">
                          <a:solidFill>
                            <a:srgbClr val="000000"/>
                          </a:solidFill>
                          <a:effectLst/>
                        </a:rPr>
                        <a:t>Password</a:t>
                      </a:r>
                    </a:p>
                  </a:txBody>
                  <a:tcPr marL="121483" marR="121483" anchor="ctr"/>
                </a:tc>
                <a:extLst>
                  <a:ext uri="{0D108BD9-81ED-4DB2-BD59-A6C34878D82A}">
                    <a16:rowId xmlns:a16="http://schemas.microsoft.com/office/drawing/2014/main" xmlns="" val="317551991"/>
                  </a:ext>
                </a:extLst>
              </a:tr>
              <a:tr h="394626">
                <a:tc>
                  <a:txBody>
                    <a:bodyPr/>
                    <a:lstStyle/>
                    <a:p>
                      <a:r>
                        <a:rPr lang="en-IN" sz="1800" dirty="0" err="1">
                          <a:solidFill>
                            <a:srgbClr val="000000"/>
                          </a:solidFill>
                          <a:effectLst/>
                        </a:rPr>
                        <a:t>sec_ques</a:t>
                      </a:r>
                      <a:endParaRPr lang="en-IN" sz="1800" dirty="0">
                        <a:solidFill>
                          <a:srgbClr val="000000"/>
                        </a:solidFill>
                        <a:effectLst/>
                      </a:endParaRPr>
                    </a:p>
                  </a:txBody>
                  <a:tcPr marL="121483" marR="121483" anchor="ctr"/>
                </a:tc>
                <a:tc>
                  <a:txBody>
                    <a:bodyPr/>
                    <a:lstStyle/>
                    <a:p>
                      <a:r>
                        <a:rPr lang="en-IN" sz="1800">
                          <a:solidFill>
                            <a:srgbClr val="000000"/>
                          </a:solidFill>
                          <a:effectLst/>
                        </a:rPr>
                        <a:t>varchar(30)</a:t>
                      </a:r>
                    </a:p>
                  </a:txBody>
                  <a:tcPr marL="121483" marR="121483" anchor="ctr"/>
                </a:tc>
                <a:tc>
                  <a:txBody>
                    <a:bodyPr/>
                    <a:lstStyle/>
                    <a:p>
                      <a:r>
                        <a:rPr lang="en-IN" sz="1800">
                          <a:solidFill>
                            <a:srgbClr val="000000"/>
                          </a:solidFill>
                          <a:effectLst/>
                        </a:rPr>
                        <a:t> </a:t>
                      </a:r>
                    </a:p>
                  </a:txBody>
                  <a:tcPr marL="121483" marR="121483" anchor="ctr"/>
                </a:tc>
                <a:tc>
                  <a:txBody>
                    <a:bodyPr/>
                    <a:lstStyle/>
                    <a:p>
                      <a:r>
                        <a:rPr lang="en-IN" sz="1800" dirty="0">
                          <a:solidFill>
                            <a:srgbClr val="000000"/>
                          </a:solidFill>
                          <a:effectLst/>
                        </a:rPr>
                        <a:t>Security question</a:t>
                      </a:r>
                    </a:p>
                  </a:txBody>
                  <a:tcPr marL="121483" marR="121483" anchor="ctr"/>
                </a:tc>
                <a:extLst>
                  <a:ext uri="{0D108BD9-81ED-4DB2-BD59-A6C34878D82A}">
                    <a16:rowId xmlns:a16="http://schemas.microsoft.com/office/drawing/2014/main" xmlns="" val="3751902136"/>
                  </a:ext>
                </a:extLst>
              </a:tr>
              <a:tr h="368531">
                <a:tc>
                  <a:txBody>
                    <a:bodyPr/>
                    <a:lstStyle/>
                    <a:p>
                      <a:r>
                        <a:rPr lang="en-IN" sz="1800">
                          <a:solidFill>
                            <a:srgbClr val="000000"/>
                          </a:solidFill>
                          <a:effectLst/>
                        </a:rPr>
                        <a:t>sec_ans</a:t>
                      </a:r>
                    </a:p>
                  </a:txBody>
                  <a:tcPr marL="121483" marR="121483" anchor="ctr"/>
                </a:tc>
                <a:tc>
                  <a:txBody>
                    <a:bodyPr/>
                    <a:lstStyle/>
                    <a:p>
                      <a:r>
                        <a:rPr lang="en-IN" sz="1800">
                          <a:solidFill>
                            <a:srgbClr val="000000"/>
                          </a:solidFill>
                          <a:effectLst/>
                        </a:rPr>
                        <a:t>varchar(30)</a:t>
                      </a:r>
                    </a:p>
                  </a:txBody>
                  <a:tcPr marL="121483" marR="121483" anchor="ctr"/>
                </a:tc>
                <a:tc>
                  <a:txBody>
                    <a:bodyPr/>
                    <a:lstStyle/>
                    <a:p>
                      <a:r>
                        <a:rPr lang="en-IN" sz="1800">
                          <a:solidFill>
                            <a:srgbClr val="000000"/>
                          </a:solidFill>
                          <a:effectLst/>
                        </a:rPr>
                        <a:t> </a:t>
                      </a:r>
                    </a:p>
                  </a:txBody>
                  <a:tcPr marL="121483" marR="121483" anchor="ctr"/>
                </a:tc>
                <a:tc>
                  <a:txBody>
                    <a:bodyPr/>
                    <a:lstStyle/>
                    <a:p>
                      <a:r>
                        <a:rPr lang="en-IN" sz="1800" dirty="0">
                          <a:solidFill>
                            <a:srgbClr val="000000"/>
                          </a:solidFill>
                          <a:effectLst/>
                        </a:rPr>
                        <a:t>Security answer</a:t>
                      </a:r>
                    </a:p>
                  </a:txBody>
                  <a:tcPr marL="121483" marR="121483" anchor="ctr"/>
                </a:tc>
                <a:extLst>
                  <a:ext uri="{0D108BD9-81ED-4DB2-BD59-A6C34878D82A}">
                    <a16:rowId xmlns:a16="http://schemas.microsoft.com/office/drawing/2014/main" xmlns="" val="47670987"/>
                  </a:ext>
                </a:extLst>
              </a:tr>
              <a:tr h="368531">
                <a:tc>
                  <a:txBody>
                    <a:bodyPr/>
                    <a:lstStyle/>
                    <a:p>
                      <a:r>
                        <a:rPr lang="en-IN" sz="1800" dirty="0" err="1">
                          <a:solidFill>
                            <a:srgbClr val="000000"/>
                          </a:solidFill>
                          <a:effectLst/>
                        </a:rPr>
                        <a:t>vemail</a:t>
                      </a:r>
                      <a:endParaRPr lang="en-IN" sz="1800" dirty="0">
                        <a:solidFill>
                          <a:srgbClr val="000000"/>
                        </a:solidFill>
                        <a:effectLst/>
                      </a:endParaRPr>
                    </a:p>
                  </a:txBody>
                  <a:tcPr marL="121483" marR="121483" anchor="ctr"/>
                </a:tc>
                <a:tc>
                  <a:txBody>
                    <a:bodyPr/>
                    <a:lstStyle/>
                    <a:p>
                      <a:r>
                        <a:rPr lang="en-IN" sz="1800">
                          <a:solidFill>
                            <a:srgbClr val="000000"/>
                          </a:solidFill>
                          <a:effectLst/>
                        </a:rPr>
                        <a:t>tinyint(1)</a:t>
                      </a:r>
                    </a:p>
                  </a:txBody>
                  <a:tcPr marL="121483" marR="121483" anchor="ctr"/>
                </a:tc>
                <a:tc>
                  <a:txBody>
                    <a:bodyPr/>
                    <a:lstStyle/>
                    <a:p>
                      <a:endParaRPr lang="en-IN" sz="1800" dirty="0"/>
                    </a:p>
                  </a:txBody>
                  <a:tcPr marL="121483" marR="121483"/>
                </a:tc>
                <a:tc>
                  <a:txBody>
                    <a:bodyPr/>
                    <a:lstStyle/>
                    <a:p>
                      <a:r>
                        <a:rPr lang="en-IN" sz="1800" dirty="0"/>
                        <a:t>Email verification</a:t>
                      </a:r>
                    </a:p>
                  </a:txBody>
                  <a:tcPr marL="121483" marR="121483"/>
                </a:tc>
                <a:extLst>
                  <a:ext uri="{0D108BD9-81ED-4DB2-BD59-A6C34878D82A}">
                    <a16:rowId xmlns:a16="http://schemas.microsoft.com/office/drawing/2014/main" xmlns="" val="3631491506"/>
                  </a:ext>
                </a:extLst>
              </a:tr>
            </a:tbl>
          </a:graphicData>
        </a:graphic>
      </p:graphicFrame>
      <p:sp>
        <p:nvSpPr>
          <p:cNvPr id="4" name="Slide Number Placeholder 3">
            <a:extLst>
              <a:ext uri="{FF2B5EF4-FFF2-40B4-BE49-F238E27FC236}">
                <a16:creationId xmlns:a16="http://schemas.microsoft.com/office/drawing/2014/main" xmlns="" id="{A0932C68-4AD8-479F-9AED-EA1176113B03}"/>
              </a:ext>
            </a:extLst>
          </p:cNvPr>
          <p:cNvSpPr>
            <a:spLocks noGrp="1"/>
          </p:cNvSpPr>
          <p:nvPr>
            <p:ph type="sldNum" sz="quarter" idx="12"/>
          </p:nvPr>
        </p:nvSpPr>
        <p:spPr/>
        <p:txBody>
          <a:bodyPr/>
          <a:lstStyle/>
          <a:p>
            <a:fld id="{71766878-3199-4EAB-94E7-2D6D11070E14}" type="slidenum">
              <a:rPr lang="en-US" smtClean="0"/>
              <a:t>25</a:t>
            </a:fld>
            <a:endParaRPr lang="en-US" dirty="0"/>
          </a:p>
        </p:txBody>
      </p:sp>
      <p:graphicFrame>
        <p:nvGraphicFramePr>
          <p:cNvPr id="8" name="Table 7">
            <a:extLst>
              <a:ext uri="{FF2B5EF4-FFF2-40B4-BE49-F238E27FC236}">
                <a16:creationId xmlns:a16="http://schemas.microsoft.com/office/drawing/2014/main" xmlns="" id="{8FAA8C60-A12C-4DB8-B0CF-776F20B96458}"/>
              </a:ext>
            </a:extLst>
          </p:cNvPr>
          <p:cNvGraphicFramePr>
            <a:graphicFrameLocks noGrp="1"/>
          </p:cNvGraphicFramePr>
          <p:nvPr>
            <p:extLst>
              <p:ext uri="{D42A27DB-BD31-4B8C-83A1-F6EECF244321}">
                <p14:modId xmlns:p14="http://schemas.microsoft.com/office/powerpoint/2010/main" val="3905187604"/>
              </p:ext>
            </p:extLst>
          </p:nvPr>
        </p:nvGraphicFramePr>
        <p:xfrm>
          <a:off x="1250949" y="1874517"/>
          <a:ext cx="10178321" cy="370840"/>
        </p:xfrm>
        <a:graphic>
          <a:graphicData uri="http://schemas.openxmlformats.org/drawingml/2006/table">
            <a:tbl>
              <a:tblPr firstRow="1" bandRow="1">
                <a:tableStyleId>{073A0DAA-6AF3-43AB-8588-CEC1D06C72B9}</a:tableStyleId>
              </a:tblPr>
              <a:tblGrid>
                <a:gridCol w="10178321">
                  <a:extLst>
                    <a:ext uri="{9D8B030D-6E8A-4147-A177-3AD203B41FA5}">
                      <a16:colId xmlns:a16="http://schemas.microsoft.com/office/drawing/2014/main" xmlns="" val="1937151354"/>
                    </a:ext>
                  </a:extLst>
                </a:gridCol>
              </a:tblGrid>
              <a:tr h="370840">
                <a:tc>
                  <a:txBody>
                    <a:bodyPr/>
                    <a:lstStyle/>
                    <a:p>
                      <a:r>
                        <a:rPr lang="en-IN" dirty="0"/>
                        <a:t>3. </a:t>
                      </a:r>
                      <a:r>
                        <a:rPr lang="en-IN" dirty="0" err="1"/>
                        <a:t>User_login</a:t>
                      </a:r>
                      <a:endParaRPr lang="en-IN" dirty="0"/>
                    </a:p>
                  </a:txBody>
                  <a:tcPr/>
                </a:tc>
                <a:extLst>
                  <a:ext uri="{0D108BD9-81ED-4DB2-BD59-A6C34878D82A}">
                    <a16:rowId xmlns:a16="http://schemas.microsoft.com/office/drawing/2014/main" xmlns="" val="2271469457"/>
                  </a:ext>
                </a:extLst>
              </a:tr>
            </a:tbl>
          </a:graphicData>
        </a:graphic>
      </p:graphicFrame>
    </p:spTree>
    <p:extLst>
      <p:ext uri="{BB962C8B-B14F-4D97-AF65-F5344CB8AC3E}">
        <p14:creationId xmlns:p14="http://schemas.microsoft.com/office/powerpoint/2010/main" val="426752556"/>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04C84-4DA5-4B8A-B7D5-74CEB5F61F0E}"/>
              </a:ext>
            </a:extLst>
          </p:cNvPr>
          <p:cNvSpPr>
            <a:spLocks noGrp="1"/>
          </p:cNvSpPr>
          <p:nvPr>
            <p:ph type="title"/>
          </p:nvPr>
        </p:nvSpPr>
        <p:spPr/>
        <p:txBody>
          <a:bodyPr/>
          <a:lstStyle/>
          <a:p>
            <a:r>
              <a:rPr lang="en-IN" dirty="0"/>
              <a:t>Data dictionary</a:t>
            </a:r>
          </a:p>
        </p:txBody>
      </p:sp>
      <p:graphicFrame>
        <p:nvGraphicFramePr>
          <p:cNvPr id="5" name="Content Placeholder 4">
            <a:extLst>
              <a:ext uri="{FF2B5EF4-FFF2-40B4-BE49-F238E27FC236}">
                <a16:creationId xmlns:a16="http://schemas.microsoft.com/office/drawing/2014/main" xmlns="" id="{F799FF31-D6EF-4BD6-ADB7-5E9257C74B92}"/>
              </a:ext>
            </a:extLst>
          </p:cNvPr>
          <p:cNvGraphicFramePr>
            <a:graphicFrameLocks noGrp="1"/>
          </p:cNvGraphicFramePr>
          <p:nvPr>
            <p:ph idx="1"/>
            <p:extLst>
              <p:ext uri="{D42A27DB-BD31-4B8C-83A1-F6EECF244321}">
                <p14:modId xmlns:p14="http://schemas.microsoft.com/office/powerpoint/2010/main" val="2462424942"/>
              </p:ext>
            </p:extLst>
          </p:nvPr>
        </p:nvGraphicFramePr>
        <p:xfrm>
          <a:off x="1250950" y="2286000"/>
          <a:ext cx="10179736" cy="2926080"/>
        </p:xfrm>
        <a:graphic>
          <a:graphicData uri="http://schemas.openxmlformats.org/drawingml/2006/table">
            <a:tbl>
              <a:tblPr>
                <a:tableStyleId>{5940675A-B579-460E-94D1-54222C63F5DA}</a:tableStyleId>
              </a:tblPr>
              <a:tblGrid>
                <a:gridCol w="2544934">
                  <a:extLst>
                    <a:ext uri="{9D8B030D-6E8A-4147-A177-3AD203B41FA5}">
                      <a16:colId xmlns:a16="http://schemas.microsoft.com/office/drawing/2014/main" xmlns="" val="2963117027"/>
                    </a:ext>
                  </a:extLst>
                </a:gridCol>
                <a:gridCol w="2544934">
                  <a:extLst>
                    <a:ext uri="{9D8B030D-6E8A-4147-A177-3AD203B41FA5}">
                      <a16:colId xmlns:a16="http://schemas.microsoft.com/office/drawing/2014/main" xmlns="" val="3929247385"/>
                    </a:ext>
                  </a:extLst>
                </a:gridCol>
                <a:gridCol w="2544934">
                  <a:extLst>
                    <a:ext uri="{9D8B030D-6E8A-4147-A177-3AD203B41FA5}">
                      <a16:colId xmlns:a16="http://schemas.microsoft.com/office/drawing/2014/main" xmlns="" val="2734221060"/>
                    </a:ext>
                  </a:extLst>
                </a:gridCol>
                <a:gridCol w="2544934">
                  <a:extLst>
                    <a:ext uri="{9D8B030D-6E8A-4147-A177-3AD203B41FA5}">
                      <a16:colId xmlns:a16="http://schemas.microsoft.com/office/drawing/2014/main" xmlns="" val="4031258078"/>
                    </a:ext>
                  </a:extLst>
                </a:gridCol>
              </a:tblGrid>
              <a:tr h="0">
                <a:tc>
                  <a:txBody>
                    <a:bodyPr/>
                    <a:lstStyle/>
                    <a:p>
                      <a:r>
                        <a:rPr lang="en-IN" b="1" dirty="0">
                          <a:effectLst/>
                        </a:rPr>
                        <a:t>Field</a:t>
                      </a:r>
                      <a:endParaRPr lang="en-IN" b="1" dirty="0">
                        <a:solidFill>
                          <a:srgbClr val="000000"/>
                        </a:solidFill>
                        <a:effectLst/>
                      </a:endParaRPr>
                    </a:p>
                  </a:txBody>
                  <a:tcPr marL="121483" marR="121483" anchor="ctr"/>
                </a:tc>
                <a:tc>
                  <a:txBody>
                    <a:bodyPr/>
                    <a:lstStyle/>
                    <a:p>
                      <a:r>
                        <a:rPr lang="en-IN" b="1">
                          <a:effectLst/>
                        </a:rPr>
                        <a:t>Type</a:t>
                      </a:r>
                      <a:endParaRPr lang="en-IN" b="1">
                        <a:solidFill>
                          <a:srgbClr val="000000"/>
                        </a:solidFill>
                        <a:effectLst/>
                      </a:endParaRPr>
                    </a:p>
                  </a:txBody>
                  <a:tcPr marL="121483" marR="121483" anchor="ctr"/>
                </a:tc>
                <a:tc>
                  <a:txBody>
                    <a:bodyPr/>
                    <a:lstStyle/>
                    <a:p>
                      <a:r>
                        <a:rPr lang="en-IN" b="1" dirty="0">
                          <a:effectLst/>
                        </a:rPr>
                        <a:t>Constraint</a:t>
                      </a:r>
                      <a:endParaRPr lang="en-IN" b="1" dirty="0">
                        <a:solidFill>
                          <a:srgbClr val="000000"/>
                        </a:solidFill>
                        <a:effectLst/>
                      </a:endParaRPr>
                    </a:p>
                  </a:txBody>
                  <a:tcPr marL="121483" marR="121483" anchor="ctr"/>
                </a:tc>
                <a:tc>
                  <a:txBody>
                    <a:bodyPr/>
                    <a:lstStyle/>
                    <a:p>
                      <a:r>
                        <a:rPr lang="en-IN" b="1" dirty="0">
                          <a:effectLst/>
                        </a:rPr>
                        <a:t>Description</a:t>
                      </a:r>
                      <a:endParaRPr lang="en-IN" b="1" dirty="0">
                        <a:solidFill>
                          <a:srgbClr val="000000"/>
                        </a:solidFill>
                        <a:effectLst/>
                      </a:endParaRPr>
                    </a:p>
                  </a:txBody>
                  <a:tcPr marL="121483" marR="121483" anchor="ctr"/>
                </a:tc>
                <a:extLst>
                  <a:ext uri="{0D108BD9-81ED-4DB2-BD59-A6C34878D82A}">
                    <a16:rowId xmlns:a16="http://schemas.microsoft.com/office/drawing/2014/main" xmlns="" val="1583064070"/>
                  </a:ext>
                </a:extLst>
              </a:tr>
              <a:tr h="0">
                <a:tc>
                  <a:txBody>
                    <a:bodyPr/>
                    <a:lstStyle/>
                    <a:p>
                      <a:r>
                        <a:rPr lang="en-IN" dirty="0">
                          <a:solidFill>
                            <a:srgbClr val="000000"/>
                          </a:solidFill>
                          <a:effectLst/>
                        </a:rPr>
                        <a:t>ADDID</a:t>
                      </a:r>
                    </a:p>
                  </a:txBody>
                  <a:tcPr marL="121483" marR="121483" anchor="ctr"/>
                </a:tc>
                <a:tc>
                  <a:txBody>
                    <a:bodyPr/>
                    <a:lstStyle/>
                    <a:p>
                      <a:r>
                        <a:rPr lang="en-IN" dirty="0">
                          <a:solidFill>
                            <a:srgbClr val="000000"/>
                          </a:solidFill>
                          <a:effectLst/>
                        </a:rPr>
                        <a:t>int(5)</a:t>
                      </a:r>
                    </a:p>
                  </a:txBody>
                  <a:tcPr marL="121483" marR="121483" anchor="ctr"/>
                </a:tc>
                <a:tc>
                  <a:txBody>
                    <a:bodyPr/>
                    <a:lstStyle/>
                    <a:p>
                      <a:r>
                        <a:rPr lang="en-IN" dirty="0">
                          <a:solidFill>
                            <a:srgbClr val="000000"/>
                          </a:solidFill>
                          <a:effectLst/>
                        </a:rPr>
                        <a:t> primary key</a:t>
                      </a:r>
                    </a:p>
                  </a:txBody>
                  <a:tcPr marL="121483" marR="121483" anchor="ctr"/>
                </a:tc>
                <a:tc>
                  <a:txBody>
                    <a:bodyPr/>
                    <a:lstStyle/>
                    <a:p>
                      <a:r>
                        <a:rPr lang="en-IN" dirty="0">
                          <a:solidFill>
                            <a:srgbClr val="000000"/>
                          </a:solidFill>
                          <a:effectLst/>
                        </a:rPr>
                        <a:t> Address id</a:t>
                      </a:r>
                    </a:p>
                  </a:txBody>
                  <a:tcPr marL="121483" marR="121483" anchor="ctr"/>
                </a:tc>
                <a:extLst>
                  <a:ext uri="{0D108BD9-81ED-4DB2-BD59-A6C34878D82A}">
                    <a16:rowId xmlns:a16="http://schemas.microsoft.com/office/drawing/2014/main" xmlns="" val="1099656916"/>
                  </a:ext>
                </a:extLst>
              </a:tr>
              <a:tr h="0">
                <a:tc>
                  <a:txBody>
                    <a:bodyPr/>
                    <a:lstStyle/>
                    <a:p>
                      <a:r>
                        <a:rPr lang="en-IN">
                          <a:solidFill>
                            <a:srgbClr val="000000"/>
                          </a:solidFill>
                          <a:effectLst/>
                        </a:rPr>
                        <a:t>UID</a:t>
                      </a:r>
                    </a:p>
                  </a:txBody>
                  <a:tcPr marL="121483" marR="121483" anchor="ctr"/>
                </a:tc>
                <a:tc>
                  <a:txBody>
                    <a:bodyPr/>
                    <a:lstStyle/>
                    <a:p>
                      <a:r>
                        <a:rPr lang="en-IN" dirty="0">
                          <a:solidFill>
                            <a:srgbClr val="000000"/>
                          </a:solidFill>
                          <a:effectLst/>
                        </a:rPr>
                        <a:t>int(5)</a:t>
                      </a:r>
                    </a:p>
                  </a:txBody>
                  <a:tcPr marL="121483" marR="121483" anchor="ctr"/>
                </a:tc>
                <a:tc>
                  <a:txBody>
                    <a:bodyPr/>
                    <a:lstStyle/>
                    <a:p>
                      <a:r>
                        <a:rPr lang="en-IN" dirty="0">
                          <a:solidFill>
                            <a:srgbClr val="000000"/>
                          </a:solidFill>
                          <a:effectLst/>
                        </a:rPr>
                        <a:t> foreign key</a:t>
                      </a:r>
                    </a:p>
                  </a:txBody>
                  <a:tcPr marL="121483" marR="121483" anchor="ctr"/>
                </a:tc>
                <a:tc>
                  <a:txBody>
                    <a:bodyPr/>
                    <a:lstStyle/>
                    <a:p>
                      <a:r>
                        <a:rPr lang="en-IN" dirty="0">
                          <a:solidFill>
                            <a:srgbClr val="000000"/>
                          </a:solidFill>
                          <a:effectLst/>
                        </a:rPr>
                        <a:t> User id</a:t>
                      </a:r>
                    </a:p>
                  </a:txBody>
                  <a:tcPr marL="121483" marR="121483" anchor="ctr"/>
                </a:tc>
                <a:extLst>
                  <a:ext uri="{0D108BD9-81ED-4DB2-BD59-A6C34878D82A}">
                    <a16:rowId xmlns:a16="http://schemas.microsoft.com/office/drawing/2014/main" xmlns="" val="770166642"/>
                  </a:ext>
                </a:extLst>
              </a:tr>
              <a:tr h="0">
                <a:tc>
                  <a:txBody>
                    <a:bodyPr/>
                    <a:lstStyle/>
                    <a:p>
                      <a:r>
                        <a:rPr lang="en-IN">
                          <a:solidFill>
                            <a:srgbClr val="000000"/>
                          </a:solidFill>
                          <a:effectLst/>
                        </a:rPr>
                        <a:t>city</a:t>
                      </a:r>
                    </a:p>
                  </a:txBody>
                  <a:tcPr marL="121483" marR="121483" anchor="ctr"/>
                </a:tc>
                <a:tc>
                  <a:txBody>
                    <a:bodyPr/>
                    <a:lstStyle/>
                    <a:p>
                      <a:r>
                        <a:rPr lang="en-IN" dirty="0">
                          <a:solidFill>
                            <a:srgbClr val="000000"/>
                          </a:solidFill>
                          <a:effectLst/>
                        </a:rPr>
                        <a:t>varchar(15)</a:t>
                      </a:r>
                    </a:p>
                  </a:txBody>
                  <a:tcPr marL="121483" marR="121483" anchor="ctr"/>
                </a:tc>
                <a:tc>
                  <a:txBody>
                    <a:bodyPr/>
                    <a:lstStyle/>
                    <a:p>
                      <a:r>
                        <a:rPr lang="en-IN">
                          <a:solidFill>
                            <a:srgbClr val="000000"/>
                          </a:solidFill>
                          <a:effectLst/>
                        </a:rPr>
                        <a:t> </a:t>
                      </a:r>
                    </a:p>
                  </a:txBody>
                  <a:tcPr marL="121483" marR="121483" anchor="ctr"/>
                </a:tc>
                <a:tc>
                  <a:txBody>
                    <a:bodyPr/>
                    <a:lstStyle/>
                    <a:p>
                      <a:r>
                        <a:rPr lang="en-IN" dirty="0">
                          <a:solidFill>
                            <a:srgbClr val="000000"/>
                          </a:solidFill>
                          <a:effectLst/>
                        </a:rPr>
                        <a:t> City name</a:t>
                      </a:r>
                    </a:p>
                  </a:txBody>
                  <a:tcPr marL="121483" marR="121483" anchor="ctr"/>
                </a:tc>
                <a:extLst>
                  <a:ext uri="{0D108BD9-81ED-4DB2-BD59-A6C34878D82A}">
                    <a16:rowId xmlns:a16="http://schemas.microsoft.com/office/drawing/2014/main" xmlns="" val="3945411750"/>
                  </a:ext>
                </a:extLst>
              </a:tr>
              <a:tr h="0">
                <a:tc>
                  <a:txBody>
                    <a:bodyPr/>
                    <a:lstStyle/>
                    <a:p>
                      <a:r>
                        <a:rPr lang="en-IN">
                          <a:solidFill>
                            <a:srgbClr val="000000"/>
                          </a:solidFill>
                          <a:effectLst/>
                        </a:rPr>
                        <a:t>state</a:t>
                      </a:r>
                    </a:p>
                  </a:txBody>
                  <a:tcPr marL="121483" marR="121483" anchor="ctr"/>
                </a:tc>
                <a:tc>
                  <a:txBody>
                    <a:bodyPr/>
                    <a:lstStyle/>
                    <a:p>
                      <a:r>
                        <a:rPr lang="en-IN" dirty="0">
                          <a:solidFill>
                            <a:srgbClr val="000000"/>
                          </a:solidFill>
                          <a:effectLst/>
                        </a:rPr>
                        <a:t>varchar(15)</a:t>
                      </a:r>
                    </a:p>
                  </a:txBody>
                  <a:tcPr marL="121483" marR="121483" anchor="ctr"/>
                </a:tc>
                <a:tc>
                  <a:txBody>
                    <a:bodyPr/>
                    <a:lstStyle/>
                    <a:p>
                      <a:r>
                        <a:rPr lang="en-IN" dirty="0">
                          <a:solidFill>
                            <a:srgbClr val="000000"/>
                          </a:solidFill>
                          <a:effectLst/>
                        </a:rPr>
                        <a:t> </a:t>
                      </a:r>
                    </a:p>
                  </a:txBody>
                  <a:tcPr marL="121483" marR="121483" anchor="ctr"/>
                </a:tc>
                <a:tc>
                  <a:txBody>
                    <a:bodyPr/>
                    <a:lstStyle/>
                    <a:p>
                      <a:r>
                        <a:rPr lang="en-IN" dirty="0">
                          <a:solidFill>
                            <a:srgbClr val="000000"/>
                          </a:solidFill>
                          <a:effectLst/>
                        </a:rPr>
                        <a:t> State name</a:t>
                      </a:r>
                    </a:p>
                  </a:txBody>
                  <a:tcPr marL="121483" marR="121483" anchor="ctr"/>
                </a:tc>
                <a:extLst>
                  <a:ext uri="{0D108BD9-81ED-4DB2-BD59-A6C34878D82A}">
                    <a16:rowId xmlns:a16="http://schemas.microsoft.com/office/drawing/2014/main" xmlns="" val="317551991"/>
                  </a:ext>
                </a:extLst>
              </a:tr>
              <a:tr h="0">
                <a:tc>
                  <a:txBody>
                    <a:bodyPr/>
                    <a:lstStyle/>
                    <a:p>
                      <a:r>
                        <a:rPr lang="en-IN">
                          <a:solidFill>
                            <a:srgbClr val="000000"/>
                          </a:solidFill>
                          <a:effectLst/>
                        </a:rPr>
                        <a:t>pincode</a:t>
                      </a:r>
                    </a:p>
                  </a:txBody>
                  <a:tcPr marL="121483" marR="121483" anchor="ctr"/>
                </a:tc>
                <a:tc>
                  <a:txBody>
                    <a:bodyPr/>
                    <a:lstStyle/>
                    <a:p>
                      <a:r>
                        <a:rPr lang="en-IN" dirty="0">
                          <a:solidFill>
                            <a:srgbClr val="000000"/>
                          </a:solidFill>
                          <a:effectLst/>
                        </a:rPr>
                        <a:t>varchar(8)</a:t>
                      </a:r>
                    </a:p>
                  </a:txBody>
                  <a:tcPr marL="121483" marR="121483" anchor="ctr"/>
                </a:tc>
                <a:tc>
                  <a:txBody>
                    <a:bodyPr/>
                    <a:lstStyle/>
                    <a:p>
                      <a:r>
                        <a:rPr lang="en-IN" dirty="0">
                          <a:solidFill>
                            <a:srgbClr val="000000"/>
                          </a:solidFill>
                          <a:effectLst/>
                        </a:rPr>
                        <a:t> </a:t>
                      </a:r>
                    </a:p>
                  </a:txBody>
                  <a:tcPr marL="121483" marR="121483" anchor="ctr"/>
                </a:tc>
                <a:tc>
                  <a:txBody>
                    <a:bodyPr/>
                    <a:lstStyle/>
                    <a:p>
                      <a:r>
                        <a:rPr lang="en-IN" dirty="0">
                          <a:solidFill>
                            <a:srgbClr val="000000"/>
                          </a:solidFill>
                          <a:effectLst/>
                        </a:rPr>
                        <a:t> </a:t>
                      </a:r>
                      <a:r>
                        <a:rPr lang="en-IN" dirty="0" err="1">
                          <a:solidFill>
                            <a:srgbClr val="000000"/>
                          </a:solidFill>
                          <a:effectLst/>
                        </a:rPr>
                        <a:t>Pincode</a:t>
                      </a:r>
                      <a:r>
                        <a:rPr lang="en-IN" dirty="0">
                          <a:solidFill>
                            <a:srgbClr val="000000"/>
                          </a:solidFill>
                          <a:effectLst/>
                        </a:rPr>
                        <a:t> no.</a:t>
                      </a:r>
                    </a:p>
                  </a:txBody>
                  <a:tcPr marL="121483" marR="121483" anchor="ctr"/>
                </a:tc>
                <a:extLst>
                  <a:ext uri="{0D108BD9-81ED-4DB2-BD59-A6C34878D82A}">
                    <a16:rowId xmlns:a16="http://schemas.microsoft.com/office/drawing/2014/main" xmlns="" val="3751902136"/>
                  </a:ext>
                </a:extLst>
              </a:tr>
              <a:tr h="0">
                <a:tc>
                  <a:txBody>
                    <a:bodyPr/>
                    <a:lstStyle/>
                    <a:p>
                      <a:r>
                        <a:rPr lang="en-IN">
                          <a:solidFill>
                            <a:srgbClr val="000000"/>
                          </a:solidFill>
                          <a:effectLst/>
                        </a:rPr>
                        <a:t>address</a:t>
                      </a:r>
                    </a:p>
                  </a:txBody>
                  <a:tcPr marL="121483" marR="121483" anchor="ctr"/>
                </a:tc>
                <a:tc>
                  <a:txBody>
                    <a:bodyPr/>
                    <a:lstStyle/>
                    <a:p>
                      <a:r>
                        <a:rPr lang="en-IN" dirty="0">
                          <a:solidFill>
                            <a:srgbClr val="000000"/>
                          </a:solidFill>
                          <a:effectLst/>
                        </a:rPr>
                        <a:t>varchar(40)</a:t>
                      </a:r>
                    </a:p>
                  </a:txBody>
                  <a:tcPr marL="121483" marR="121483" anchor="ctr"/>
                </a:tc>
                <a:tc>
                  <a:txBody>
                    <a:bodyPr/>
                    <a:lstStyle/>
                    <a:p>
                      <a:r>
                        <a:rPr lang="en-IN">
                          <a:solidFill>
                            <a:srgbClr val="000000"/>
                          </a:solidFill>
                          <a:effectLst/>
                        </a:rPr>
                        <a:t> </a:t>
                      </a:r>
                    </a:p>
                  </a:txBody>
                  <a:tcPr marL="121483" marR="121483" anchor="ctr"/>
                </a:tc>
                <a:tc>
                  <a:txBody>
                    <a:bodyPr/>
                    <a:lstStyle/>
                    <a:p>
                      <a:r>
                        <a:rPr lang="en-IN" dirty="0">
                          <a:solidFill>
                            <a:srgbClr val="000000"/>
                          </a:solidFill>
                          <a:effectLst/>
                        </a:rPr>
                        <a:t> Full address</a:t>
                      </a:r>
                    </a:p>
                  </a:txBody>
                  <a:tcPr marL="121483" marR="121483" anchor="ctr"/>
                </a:tc>
                <a:extLst>
                  <a:ext uri="{0D108BD9-81ED-4DB2-BD59-A6C34878D82A}">
                    <a16:rowId xmlns:a16="http://schemas.microsoft.com/office/drawing/2014/main" xmlns="" val="47670987"/>
                  </a:ext>
                </a:extLst>
              </a:tr>
              <a:tr h="0">
                <a:tc>
                  <a:txBody>
                    <a:bodyPr/>
                    <a:lstStyle/>
                    <a:p>
                      <a:r>
                        <a:rPr lang="en-IN">
                          <a:solidFill>
                            <a:srgbClr val="000000"/>
                          </a:solidFill>
                          <a:effectLst/>
                        </a:rPr>
                        <a:t>landmark</a:t>
                      </a:r>
                    </a:p>
                  </a:txBody>
                  <a:tcPr marL="121483" marR="121483" anchor="ctr"/>
                </a:tc>
                <a:tc>
                  <a:txBody>
                    <a:bodyPr/>
                    <a:lstStyle/>
                    <a:p>
                      <a:r>
                        <a:rPr lang="en-IN" dirty="0">
                          <a:solidFill>
                            <a:srgbClr val="000000"/>
                          </a:solidFill>
                          <a:effectLst/>
                        </a:rPr>
                        <a:t>varchar(20)</a:t>
                      </a:r>
                    </a:p>
                  </a:txBody>
                  <a:tcPr marL="121483" marR="121483" anchor="ctr"/>
                </a:tc>
                <a:tc>
                  <a:txBody>
                    <a:bodyPr/>
                    <a:lstStyle/>
                    <a:p>
                      <a:r>
                        <a:rPr lang="en-IN">
                          <a:solidFill>
                            <a:srgbClr val="000000"/>
                          </a:solidFill>
                          <a:effectLst/>
                        </a:rPr>
                        <a:t> </a:t>
                      </a:r>
                    </a:p>
                  </a:txBody>
                  <a:tcPr marL="121483" marR="121483" anchor="ctr"/>
                </a:tc>
                <a:tc>
                  <a:txBody>
                    <a:bodyPr/>
                    <a:lstStyle/>
                    <a:p>
                      <a:r>
                        <a:rPr lang="en-IN" dirty="0">
                          <a:solidFill>
                            <a:srgbClr val="000000"/>
                          </a:solidFill>
                          <a:effectLst/>
                        </a:rPr>
                        <a:t> Landmark</a:t>
                      </a:r>
                    </a:p>
                  </a:txBody>
                  <a:tcPr marL="121483" marR="121483" anchor="ctr"/>
                </a:tc>
                <a:extLst>
                  <a:ext uri="{0D108BD9-81ED-4DB2-BD59-A6C34878D82A}">
                    <a16:rowId xmlns:a16="http://schemas.microsoft.com/office/drawing/2014/main" xmlns="" val="3631491506"/>
                  </a:ext>
                </a:extLst>
              </a:tr>
            </a:tbl>
          </a:graphicData>
        </a:graphic>
      </p:graphicFrame>
      <p:sp>
        <p:nvSpPr>
          <p:cNvPr id="4" name="Slide Number Placeholder 3">
            <a:extLst>
              <a:ext uri="{FF2B5EF4-FFF2-40B4-BE49-F238E27FC236}">
                <a16:creationId xmlns:a16="http://schemas.microsoft.com/office/drawing/2014/main" xmlns="" id="{A0932C68-4AD8-479F-9AED-EA1176113B03}"/>
              </a:ext>
            </a:extLst>
          </p:cNvPr>
          <p:cNvSpPr>
            <a:spLocks noGrp="1"/>
          </p:cNvSpPr>
          <p:nvPr>
            <p:ph type="sldNum" sz="quarter" idx="12"/>
          </p:nvPr>
        </p:nvSpPr>
        <p:spPr/>
        <p:txBody>
          <a:bodyPr/>
          <a:lstStyle/>
          <a:p>
            <a:fld id="{71766878-3199-4EAB-94E7-2D6D11070E14}" type="slidenum">
              <a:rPr lang="en-US" smtClean="0"/>
              <a:t>26</a:t>
            </a:fld>
            <a:endParaRPr lang="en-US" dirty="0"/>
          </a:p>
        </p:txBody>
      </p:sp>
      <p:graphicFrame>
        <p:nvGraphicFramePr>
          <p:cNvPr id="7" name="Table 7">
            <a:extLst>
              <a:ext uri="{FF2B5EF4-FFF2-40B4-BE49-F238E27FC236}">
                <a16:creationId xmlns:a16="http://schemas.microsoft.com/office/drawing/2014/main" xmlns="" id="{C2A35C91-84C3-4274-81E1-9260C7C86084}"/>
              </a:ext>
            </a:extLst>
          </p:cNvPr>
          <p:cNvGraphicFramePr>
            <a:graphicFrameLocks noGrp="1"/>
          </p:cNvGraphicFramePr>
          <p:nvPr>
            <p:extLst>
              <p:ext uri="{D42A27DB-BD31-4B8C-83A1-F6EECF244321}">
                <p14:modId xmlns:p14="http://schemas.microsoft.com/office/powerpoint/2010/main" val="1930109591"/>
              </p:ext>
            </p:extLst>
          </p:nvPr>
        </p:nvGraphicFramePr>
        <p:xfrm>
          <a:off x="1250949" y="1874517"/>
          <a:ext cx="10178321" cy="370840"/>
        </p:xfrm>
        <a:graphic>
          <a:graphicData uri="http://schemas.openxmlformats.org/drawingml/2006/table">
            <a:tbl>
              <a:tblPr firstRow="1" bandRow="1">
                <a:tableStyleId>{073A0DAA-6AF3-43AB-8588-CEC1D06C72B9}</a:tableStyleId>
              </a:tblPr>
              <a:tblGrid>
                <a:gridCol w="10178321">
                  <a:extLst>
                    <a:ext uri="{9D8B030D-6E8A-4147-A177-3AD203B41FA5}">
                      <a16:colId xmlns:a16="http://schemas.microsoft.com/office/drawing/2014/main" xmlns="" val="1937151354"/>
                    </a:ext>
                  </a:extLst>
                </a:gridCol>
              </a:tblGrid>
              <a:tr h="370840">
                <a:tc>
                  <a:txBody>
                    <a:bodyPr/>
                    <a:lstStyle/>
                    <a:p>
                      <a:r>
                        <a:rPr lang="en-IN" dirty="0"/>
                        <a:t>4. address</a:t>
                      </a:r>
                    </a:p>
                  </a:txBody>
                  <a:tcPr/>
                </a:tc>
                <a:extLst>
                  <a:ext uri="{0D108BD9-81ED-4DB2-BD59-A6C34878D82A}">
                    <a16:rowId xmlns:a16="http://schemas.microsoft.com/office/drawing/2014/main" xmlns="" val="2271469457"/>
                  </a:ext>
                </a:extLst>
              </a:tr>
            </a:tbl>
          </a:graphicData>
        </a:graphic>
      </p:graphicFrame>
    </p:spTree>
    <p:extLst>
      <p:ext uri="{BB962C8B-B14F-4D97-AF65-F5344CB8AC3E}">
        <p14:creationId xmlns:p14="http://schemas.microsoft.com/office/powerpoint/2010/main" val="752263770"/>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04C84-4DA5-4B8A-B7D5-74CEB5F61F0E}"/>
              </a:ext>
            </a:extLst>
          </p:cNvPr>
          <p:cNvSpPr>
            <a:spLocks noGrp="1"/>
          </p:cNvSpPr>
          <p:nvPr>
            <p:ph type="title"/>
          </p:nvPr>
        </p:nvSpPr>
        <p:spPr/>
        <p:txBody>
          <a:bodyPr/>
          <a:lstStyle/>
          <a:p>
            <a:r>
              <a:rPr lang="en-IN" dirty="0"/>
              <a:t>Data dictionary</a:t>
            </a:r>
          </a:p>
        </p:txBody>
      </p:sp>
      <p:graphicFrame>
        <p:nvGraphicFramePr>
          <p:cNvPr id="5" name="Content Placeholder 4">
            <a:extLst>
              <a:ext uri="{FF2B5EF4-FFF2-40B4-BE49-F238E27FC236}">
                <a16:creationId xmlns:a16="http://schemas.microsoft.com/office/drawing/2014/main" xmlns="" id="{F799FF31-D6EF-4BD6-ADB7-5E9257C74B92}"/>
              </a:ext>
            </a:extLst>
          </p:cNvPr>
          <p:cNvGraphicFramePr>
            <a:graphicFrameLocks noGrp="1"/>
          </p:cNvGraphicFramePr>
          <p:nvPr>
            <p:ph idx="1"/>
            <p:extLst>
              <p:ext uri="{D42A27DB-BD31-4B8C-83A1-F6EECF244321}">
                <p14:modId xmlns:p14="http://schemas.microsoft.com/office/powerpoint/2010/main" val="1915521948"/>
              </p:ext>
            </p:extLst>
          </p:nvPr>
        </p:nvGraphicFramePr>
        <p:xfrm>
          <a:off x="1250950" y="2286000"/>
          <a:ext cx="10178320" cy="4023360"/>
        </p:xfrm>
        <a:graphic>
          <a:graphicData uri="http://schemas.openxmlformats.org/drawingml/2006/table">
            <a:tbl>
              <a:tblPr>
                <a:tableStyleId>{5940675A-B579-460E-94D1-54222C63F5DA}</a:tableStyleId>
              </a:tblPr>
              <a:tblGrid>
                <a:gridCol w="2544580">
                  <a:extLst>
                    <a:ext uri="{9D8B030D-6E8A-4147-A177-3AD203B41FA5}">
                      <a16:colId xmlns:a16="http://schemas.microsoft.com/office/drawing/2014/main" xmlns="" val="2963117027"/>
                    </a:ext>
                  </a:extLst>
                </a:gridCol>
                <a:gridCol w="2544580">
                  <a:extLst>
                    <a:ext uri="{9D8B030D-6E8A-4147-A177-3AD203B41FA5}">
                      <a16:colId xmlns:a16="http://schemas.microsoft.com/office/drawing/2014/main" xmlns="" val="3929247385"/>
                    </a:ext>
                  </a:extLst>
                </a:gridCol>
                <a:gridCol w="2544580">
                  <a:extLst>
                    <a:ext uri="{9D8B030D-6E8A-4147-A177-3AD203B41FA5}">
                      <a16:colId xmlns:a16="http://schemas.microsoft.com/office/drawing/2014/main" xmlns="" val="2734221060"/>
                    </a:ext>
                  </a:extLst>
                </a:gridCol>
                <a:gridCol w="2544580">
                  <a:extLst>
                    <a:ext uri="{9D8B030D-6E8A-4147-A177-3AD203B41FA5}">
                      <a16:colId xmlns:a16="http://schemas.microsoft.com/office/drawing/2014/main" xmlns="" val="4031258078"/>
                    </a:ext>
                  </a:extLst>
                </a:gridCol>
              </a:tblGrid>
              <a:tr h="0">
                <a:tc>
                  <a:txBody>
                    <a:bodyPr/>
                    <a:lstStyle/>
                    <a:p>
                      <a:r>
                        <a:rPr lang="en-IN" b="1" dirty="0">
                          <a:effectLst/>
                        </a:rPr>
                        <a:t>Field</a:t>
                      </a:r>
                      <a:endParaRPr lang="en-IN" b="1" dirty="0">
                        <a:solidFill>
                          <a:srgbClr val="000000"/>
                        </a:solidFill>
                        <a:effectLst/>
                      </a:endParaRPr>
                    </a:p>
                  </a:txBody>
                  <a:tcPr marL="121483" marR="121483" anchor="ctr"/>
                </a:tc>
                <a:tc>
                  <a:txBody>
                    <a:bodyPr/>
                    <a:lstStyle/>
                    <a:p>
                      <a:r>
                        <a:rPr lang="en-IN" b="1" dirty="0">
                          <a:effectLst/>
                        </a:rPr>
                        <a:t>Type</a:t>
                      </a:r>
                      <a:endParaRPr lang="en-IN" b="1" dirty="0">
                        <a:solidFill>
                          <a:srgbClr val="000000"/>
                        </a:solidFill>
                        <a:effectLst/>
                      </a:endParaRPr>
                    </a:p>
                  </a:txBody>
                  <a:tcPr marL="121483" marR="121483" anchor="ctr"/>
                </a:tc>
                <a:tc>
                  <a:txBody>
                    <a:bodyPr/>
                    <a:lstStyle/>
                    <a:p>
                      <a:r>
                        <a:rPr lang="en-IN" b="1" dirty="0">
                          <a:effectLst/>
                        </a:rPr>
                        <a:t>Constraint</a:t>
                      </a:r>
                      <a:endParaRPr lang="en-IN" b="1" dirty="0">
                        <a:solidFill>
                          <a:srgbClr val="000000"/>
                        </a:solidFill>
                        <a:effectLst/>
                      </a:endParaRPr>
                    </a:p>
                  </a:txBody>
                  <a:tcPr marL="121483" marR="121483" anchor="ctr"/>
                </a:tc>
                <a:tc>
                  <a:txBody>
                    <a:bodyPr/>
                    <a:lstStyle/>
                    <a:p>
                      <a:r>
                        <a:rPr lang="en-IN" b="1" dirty="0">
                          <a:effectLst/>
                        </a:rPr>
                        <a:t>Description</a:t>
                      </a:r>
                      <a:endParaRPr lang="en-IN" b="1" dirty="0">
                        <a:solidFill>
                          <a:srgbClr val="000000"/>
                        </a:solidFill>
                        <a:effectLst/>
                      </a:endParaRPr>
                    </a:p>
                  </a:txBody>
                  <a:tcPr marL="121483" marR="121483" anchor="ctr"/>
                </a:tc>
                <a:extLst>
                  <a:ext uri="{0D108BD9-81ED-4DB2-BD59-A6C34878D82A}">
                    <a16:rowId xmlns:a16="http://schemas.microsoft.com/office/drawing/2014/main" xmlns="" val="1583064070"/>
                  </a:ext>
                </a:extLst>
              </a:tr>
              <a:tr h="0">
                <a:tc>
                  <a:txBody>
                    <a:bodyPr/>
                    <a:lstStyle/>
                    <a:p>
                      <a:r>
                        <a:rPr lang="en-IN" dirty="0">
                          <a:solidFill>
                            <a:srgbClr val="000000"/>
                          </a:solidFill>
                          <a:effectLst/>
                        </a:rPr>
                        <a:t>PID</a:t>
                      </a:r>
                    </a:p>
                  </a:txBody>
                  <a:tcPr anchor="ctr"/>
                </a:tc>
                <a:tc>
                  <a:txBody>
                    <a:bodyPr/>
                    <a:lstStyle/>
                    <a:p>
                      <a:r>
                        <a:rPr lang="en-IN" dirty="0">
                          <a:solidFill>
                            <a:srgbClr val="000000"/>
                          </a:solidFill>
                          <a:effectLst/>
                        </a:rPr>
                        <a:t>int(5)</a:t>
                      </a:r>
                    </a:p>
                  </a:txBody>
                  <a:tcPr anchor="ctr"/>
                </a:tc>
                <a:tc>
                  <a:txBody>
                    <a:bodyPr/>
                    <a:lstStyle/>
                    <a:p>
                      <a:r>
                        <a:rPr lang="en-IN" dirty="0">
                          <a:solidFill>
                            <a:srgbClr val="000000"/>
                          </a:solidFill>
                          <a:effectLst/>
                        </a:rPr>
                        <a:t> primary key</a:t>
                      </a:r>
                    </a:p>
                  </a:txBody>
                  <a:tcPr anchor="ctr"/>
                </a:tc>
                <a:tc>
                  <a:txBody>
                    <a:bodyPr/>
                    <a:lstStyle/>
                    <a:p>
                      <a:r>
                        <a:rPr lang="en-IN" dirty="0">
                          <a:solidFill>
                            <a:srgbClr val="000000"/>
                          </a:solidFill>
                          <a:effectLst/>
                        </a:rPr>
                        <a:t> Product id</a:t>
                      </a:r>
                    </a:p>
                  </a:txBody>
                  <a:tcPr anchor="ctr"/>
                </a:tc>
                <a:extLst>
                  <a:ext uri="{0D108BD9-81ED-4DB2-BD59-A6C34878D82A}">
                    <a16:rowId xmlns:a16="http://schemas.microsoft.com/office/drawing/2014/main" xmlns="" val="1099656916"/>
                  </a:ext>
                </a:extLst>
              </a:tr>
              <a:tr h="0">
                <a:tc>
                  <a:txBody>
                    <a:bodyPr/>
                    <a:lstStyle/>
                    <a:p>
                      <a:r>
                        <a:rPr lang="en-IN">
                          <a:solidFill>
                            <a:srgbClr val="000000"/>
                          </a:solidFill>
                          <a:effectLst/>
                        </a:rPr>
                        <a:t>pname</a:t>
                      </a:r>
                    </a:p>
                  </a:txBody>
                  <a:tcPr anchor="ctr"/>
                </a:tc>
                <a:tc>
                  <a:txBody>
                    <a:bodyPr/>
                    <a:lstStyle/>
                    <a:p>
                      <a:r>
                        <a:rPr lang="en-IN" dirty="0">
                          <a:solidFill>
                            <a:srgbClr val="000000"/>
                          </a:solidFill>
                          <a:effectLst/>
                        </a:rPr>
                        <a:t>varchar(45)</a:t>
                      </a:r>
                    </a:p>
                  </a:txBody>
                  <a:tcPr anchor="ctr"/>
                </a:tc>
                <a:tc>
                  <a:txBody>
                    <a:bodyPr/>
                    <a:lstStyle/>
                    <a:p>
                      <a:r>
                        <a:rPr lang="en-IN">
                          <a:solidFill>
                            <a:srgbClr val="000000"/>
                          </a:solidFill>
                          <a:effectLst/>
                        </a:rPr>
                        <a:t> </a:t>
                      </a:r>
                    </a:p>
                  </a:txBody>
                  <a:tcPr anchor="ctr"/>
                </a:tc>
                <a:tc>
                  <a:txBody>
                    <a:bodyPr/>
                    <a:lstStyle/>
                    <a:p>
                      <a:r>
                        <a:rPr lang="en-IN" dirty="0">
                          <a:solidFill>
                            <a:srgbClr val="000000"/>
                          </a:solidFill>
                          <a:effectLst/>
                        </a:rPr>
                        <a:t> Product name</a:t>
                      </a:r>
                    </a:p>
                  </a:txBody>
                  <a:tcPr anchor="ctr"/>
                </a:tc>
                <a:extLst>
                  <a:ext uri="{0D108BD9-81ED-4DB2-BD59-A6C34878D82A}">
                    <a16:rowId xmlns:a16="http://schemas.microsoft.com/office/drawing/2014/main" xmlns="" val="2086075856"/>
                  </a:ext>
                </a:extLst>
              </a:tr>
              <a:tr h="0">
                <a:tc>
                  <a:txBody>
                    <a:bodyPr/>
                    <a:lstStyle/>
                    <a:p>
                      <a:r>
                        <a:rPr lang="en-IN">
                          <a:solidFill>
                            <a:srgbClr val="000000"/>
                          </a:solidFill>
                          <a:effectLst/>
                        </a:rPr>
                        <a:t>pdesc</a:t>
                      </a:r>
                    </a:p>
                  </a:txBody>
                  <a:tcPr anchor="ctr"/>
                </a:tc>
                <a:tc>
                  <a:txBody>
                    <a:bodyPr/>
                    <a:lstStyle/>
                    <a:p>
                      <a:r>
                        <a:rPr lang="en-IN">
                          <a:solidFill>
                            <a:srgbClr val="000000"/>
                          </a:solidFill>
                          <a:effectLst/>
                        </a:rPr>
                        <a:t>varchar(500)</a:t>
                      </a:r>
                    </a:p>
                  </a:txBody>
                  <a:tcPr anchor="ctr"/>
                </a:tc>
                <a:tc>
                  <a:txBody>
                    <a:bodyPr/>
                    <a:lstStyle/>
                    <a:p>
                      <a:r>
                        <a:rPr lang="en-IN">
                          <a:solidFill>
                            <a:srgbClr val="000000"/>
                          </a:solidFill>
                          <a:effectLst/>
                        </a:rPr>
                        <a:t> </a:t>
                      </a:r>
                    </a:p>
                  </a:txBody>
                  <a:tcPr anchor="ctr"/>
                </a:tc>
                <a:tc>
                  <a:txBody>
                    <a:bodyPr/>
                    <a:lstStyle/>
                    <a:p>
                      <a:r>
                        <a:rPr lang="en-IN" dirty="0">
                          <a:solidFill>
                            <a:srgbClr val="000000"/>
                          </a:solidFill>
                          <a:effectLst/>
                        </a:rPr>
                        <a:t> Description</a:t>
                      </a:r>
                    </a:p>
                  </a:txBody>
                  <a:tcPr anchor="ctr"/>
                </a:tc>
                <a:extLst>
                  <a:ext uri="{0D108BD9-81ED-4DB2-BD59-A6C34878D82A}">
                    <a16:rowId xmlns:a16="http://schemas.microsoft.com/office/drawing/2014/main" xmlns="" val="3014501358"/>
                  </a:ext>
                </a:extLst>
              </a:tr>
              <a:tr h="0">
                <a:tc>
                  <a:txBody>
                    <a:bodyPr/>
                    <a:lstStyle/>
                    <a:p>
                      <a:r>
                        <a:rPr lang="en-IN">
                          <a:solidFill>
                            <a:srgbClr val="000000"/>
                          </a:solidFill>
                          <a:effectLst/>
                        </a:rPr>
                        <a:t>brand</a:t>
                      </a:r>
                    </a:p>
                  </a:txBody>
                  <a:tcPr anchor="ctr"/>
                </a:tc>
                <a:tc>
                  <a:txBody>
                    <a:bodyPr/>
                    <a:lstStyle/>
                    <a:p>
                      <a:r>
                        <a:rPr lang="en-IN" dirty="0">
                          <a:solidFill>
                            <a:srgbClr val="000000"/>
                          </a:solidFill>
                          <a:effectLst/>
                        </a:rPr>
                        <a:t>varchar(50)</a:t>
                      </a:r>
                    </a:p>
                  </a:txBody>
                  <a:tcPr anchor="ctr"/>
                </a:tc>
                <a:tc>
                  <a:txBody>
                    <a:bodyPr/>
                    <a:lstStyle/>
                    <a:p>
                      <a:r>
                        <a:rPr lang="en-IN">
                          <a:solidFill>
                            <a:srgbClr val="000000"/>
                          </a:solidFill>
                          <a:effectLst/>
                        </a:rPr>
                        <a:t> </a:t>
                      </a:r>
                    </a:p>
                  </a:txBody>
                  <a:tcPr anchor="ctr"/>
                </a:tc>
                <a:tc>
                  <a:txBody>
                    <a:bodyPr/>
                    <a:lstStyle/>
                    <a:p>
                      <a:r>
                        <a:rPr lang="en-IN" dirty="0">
                          <a:solidFill>
                            <a:srgbClr val="000000"/>
                          </a:solidFill>
                          <a:effectLst/>
                        </a:rPr>
                        <a:t> Brand of product</a:t>
                      </a:r>
                    </a:p>
                  </a:txBody>
                  <a:tcPr anchor="ctr"/>
                </a:tc>
                <a:extLst>
                  <a:ext uri="{0D108BD9-81ED-4DB2-BD59-A6C34878D82A}">
                    <a16:rowId xmlns:a16="http://schemas.microsoft.com/office/drawing/2014/main" xmlns="" val="1876126180"/>
                  </a:ext>
                </a:extLst>
              </a:tr>
              <a:tr h="0">
                <a:tc>
                  <a:txBody>
                    <a:bodyPr/>
                    <a:lstStyle/>
                    <a:p>
                      <a:r>
                        <a:rPr lang="en-IN">
                          <a:solidFill>
                            <a:srgbClr val="000000"/>
                          </a:solidFill>
                          <a:effectLst/>
                        </a:rPr>
                        <a:t>pprice</a:t>
                      </a:r>
                    </a:p>
                  </a:txBody>
                  <a:tcPr anchor="ctr"/>
                </a:tc>
                <a:tc>
                  <a:txBody>
                    <a:bodyPr/>
                    <a:lstStyle/>
                    <a:p>
                      <a:r>
                        <a:rPr lang="en-IN">
                          <a:solidFill>
                            <a:srgbClr val="000000"/>
                          </a:solidFill>
                          <a:effectLst/>
                        </a:rPr>
                        <a:t>int(5)</a:t>
                      </a:r>
                    </a:p>
                  </a:txBody>
                  <a:tcPr anchor="ctr"/>
                </a:tc>
                <a:tc>
                  <a:txBody>
                    <a:bodyPr/>
                    <a:lstStyle/>
                    <a:p>
                      <a:r>
                        <a:rPr lang="en-IN">
                          <a:solidFill>
                            <a:srgbClr val="000000"/>
                          </a:solidFill>
                          <a:effectLst/>
                        </a:rPr>
                        <a:t> </a:t>
                      </a:r>
                    </a:p>
                  </a:txBody>
                  <a:tcPr anchor="ctr"/>
                </a:tc>
                <a:tc>
                  <a:txBody>
                    <a:bodyPr/>
                    <a:lstStyle/>
                    <a:p>
                      <a:r>
                        <a:rPr lang="en-IN" dirty="0">
                          <a:solidFill>
                            <a:srgbClr val="000000"/>
                          </a:solidFill>
                          <a:effectLst/>
                        </a:rPr>
                        <a:t> Product price</a:t>
                      </a:r>
                    </a:p>
                  </a:txBody>
                  <a:tcPr anchor="ctr"/>
                </a:tc>
                <a:extLst>
                  <a:ext uri="{0D108BD9-81ED-4DB2-BD59-A6C34878D82A}">
                    <a16:rowId xmlns:a16="http://schemas.microsoft.com/office/drawing/2014/main" xmlns="" val="1674750145"/>
                  </a:ext>
                </a:extLst>
              </a:tr>
              <a:tr h="0">
                <a:tc>
                  <a:txBody>
                    <a:bodyPr/>
                    <a:lstStyle/>
                    <a:p>
                      <a:r>
                        <a:rPr lang="en-IN">
                          <a:solidFill>
                            <a:srgbClr val="000000"/>
                          </a:solidFill>
                          <a:effectLst/>
                        </a:rPr>
                        <a:t>pimage</a:t>
                      </a:r>
                    </a:p>
                  </a:txBody>
                  <a:tcPr anchor="ctr"/>
                </a:tc>
                <a:tc>
                  <a:txBody>
                    <a:bodyPr/>
                    <a:lstStyle/>
                    <a:p>
                      <a:r>
                        <a:rPr lang="en-IN">
                          <a:solidFill>
                            <a:srgbClr val="000000"/>
                          </a:solidFill>
                          <a:effectLst/>
                        </a:rPr>
                        <a:t>varchar(30)</a:t>
                      </a:r>
                    </a:p>
                  </a:txBody>
                  <a:tcPr anchor="ctr"/>
                </a:tc>
                <a:tc>
                  <a:txBody>
                    <a:bodyPr/>
                    <a:lstStyle/>
                    <a:p>
                      <a:r>
                        <a:rPr lang="en-IN">
                          <a:solidFill>
                            <a:srgbClr val="000000"/>
                          </a:solidFill>
                          <a:effectLst/>
                        </a:rPr>
                        <a:t> </a:t>
                      </a:r>
                    </a:p>
                  </a:txBody>
                  <a:tcPr anchor="ctr"/>
                </a:tc>
                <a:tc>
                  <a:txBody>
                    <a:bodyPr/>
                    <a:lstStyle/>
                    <a:p>
                      <a:r>
                        <a:rPr lang="en-IN" dirty="0">
                          <a:solidFill>
                            <a:srgbClr val="000000"/>
                          </a:solidFill>
                          <a:effectLst/>
                        </a:rPr>
                        <a:t> Product image</a:t>
                      </a:r>
                    </a:p>
                  </a:txBody>
                  <a:tcPr anchor="ctr"/>
                </a:tc>
                <a:extLst>
                  <a:ext uri="{0D108BD9-81ED-4DB2-BD59-A6C34878D82A}">
                    <a16:rowId xmlns:a16="http://schemas.microsoft.com/office/drawing/2014/main" xmlns="" val="3176156282"/>
                  </a:ext>
                </a:extLst>
              </a:tr>
              <a:tr h="0">
                <a:tc>
                  <a:txBody>
                    <a:bodyPr/>
                    <a:lstStyle/>
                    <a:p>
                      <a:r>
                        <a:rPr lang="en-IN">
                          <a:solidFill>
                            <a:srgbClr val="000000"/>
                          </a:solidFill>
                          <a:effectLst/>
                        </a:rPr>
                        <a:t>pdiscount</a:t>
                      </a:r>
                    </a:p>
                  </a:txBody>
                  <a:tcPr anchor="ctr"/>
                </a:tc>
                <a:tc>
                  <a:txBody>
                    <a:bodyPr/>
                    <a:lstStyle/>
                    <a:p>
                      <a:r>
                        <a:rPr lang="en-IN" dirty="0">
                          <a:solidFill>
                            <a:srgbClr val="000000"/>
                          </a:solidFill>
                          <a:effectLst/>
                        </a:rPr>
                        <a:t>varchar(2)</a:t>
                      </a:r>
                    </a:p>
                  </a:txBody>
                  <a:tcPr anchor="ctr"/>
                </a:tc>
                <a:tc>
                  <a:txBody>
                    <a:bodyPr/>
                    <a:lstStyle/>
                    <a:p>
                      <a:r>
                        <a:rPr lang="en-IN">
                          <a:solidFill>
                            <a:srgbClr val="000000"/>
                          </a:solidFill>
                          <a:effectLst/>
                        </a:rPr>
                        <a:t> </a:t>
                      </a:r>
                    </a:p>
                  </a:txBody>
                  <a:tcPr anchor="ctr"/>
                </a:tc>
                <a:tc>
                  <a:txBody>
                    <a:bodyPr/>
                    <a:lstStyle/>
                    <a:p>
                      <a:r>
                        <a:rPr lang="en-IN" dirty="0">
                          <a:solidFill>
                            <a:srgbClr val="000000"/>
                          </a:solidFill>
                          <a:effectLst/>
                        </a:rPr>
                        <a:t> Discount</a:t>
                      </a:r>
                    </a:p>
                  </a:txBody>
                  <a:tcPr anchor="ctr"/>
                </a:tc>
                <a:extLst>
                  <a:ext uri="{0D108BD9-81ED-4DB2-BD59-A6C34878D82A}">
                    <a16:rowId xmlns:a16="http://schemas.microsoft.com/office/drawing/2014/main" xmlns="" val="2083854403"/>
                  </a:ext>
                </a:extLst>
              </a:tr>
              <a:tr h="0">
                <a:tc>
                  <a:txBody>
                    <a:bodyPr/>
                    <a:lstStyle/>
                    <a:p>
                      <a:r>
                        <a:rPr lang="en-IN">
                          <a:solidFill>
                            <a:srgbClr val="000000"/>
                          </a:solidFill>
                          <a:effectLst/>
                        </a:rPr>
                        <a:t>ptag</a:t>
                      </a:r>
                    </a:p>
                  </a:txBody>
                  <a:tcPr anchor="ctr"/>
                </a:tc>
                <a:tc>
                  <a:txBody>
                    <a:bodyPr/>
                    <a:lstStyle/>
                    <a:p>
                      <a:r>
                        <a:rPr lang="en-IN">
                          <a:solidFill>
                            <a:srgbClr val="000000"/>
                          </a:solidFill>
                          <a:effectLst/>
                        </a:rPr>
                        <a:t>varchar(50)</a:t>
                      </a:r>
                    </a:p>
                  </a:txBody>
                  <a:tcPr anchor="ctr"/>
                </a:tc>
                <a:tc>
                  <a:txBody>
                    <a:bodyPr/>
                    <a:lstStyle/>
                    <a:p>
                      <a:r>
                        <a:rPr lang="en-IN">
                          <a:solidFill>
                            <a:srgbClr val="000000"/>
                          </a:solidFill>
                          <a:effectLst/>
                        </a:rPr>
                        <a:t> </a:t>
                      </a:r>
                    </a:p>
                  </a:txBody>
                  <a:tcPr anchor="ctr"/>
                </a:tc>
                <a:tc>
                  <a:txBody>
                    <a:bodyPr/>
                    <a:lstStyle/>
                    <a:p>
                      <a:r>
                        <a:rPr lang="en-IN" dirty="0">
                          <a:solidFill>
                            <a:srgbClr val="000000"/>
                          </a:solidFill>
                          <a:effectLst/>
                        </a:rPr>
                        <a:t> Product tags</a:t>
                      </a:r>
                    </a:p>
                  </a:txBody>
                  <a:tcPr anchor="ctr"/>
                </a:tc>
                <a:extLst>
                  <a:ext uri="{0D108BD9-81ED-4DB2-BD59-A6C34878D82A}">
                    <a16:rowId xmlns:a16="http://schemas.microsoft.com/office/drawing/2014/main" xmlns="" val="3394033656"/>
                  </a:ext>
                </a:extLst>
              </a:tr>
              <a:tr h="0">
                <a:tc>
                  <a:txBody>
                    <a:bodyPr/>
                    <a:lstStyle/>
                    <a:p>
                      <a:r>
                        <a:rPr lang="en-IN">
                          <a:solidFill>
                            <a:srgbClr val="000000"/>
                          </a:solidFill>
                          <a:effectLst/>
                        </a:rPr>
                        <a:t>date</a:t>
                      </a:r>
                    </a:p>
                  </a:txBody>
                  <a:tcPr anchor="ctr"/>
                </a:tc>
                <a:tc>
                  <a:txBody>
                    <a:bodyPr/>
                    <a:lstStyle/>
                    <a:p>
                      <a:r>
                        <a:rPr lang="en-IN" dirty="0">
                          <a:solidFill>
                            <a:srgbClr val="000000"/>
                          </a:solidFill>
                          <a:effectLst/>
                        </a:rPr>
                        <a:t>date</a:t>
                      </a:r>
                    </a:p>
                  </a:txBody>
                  <a:tcPr anchor="ctr"/>
                </a:tc>
                <a:tc>
                  <a:txBody>
                    <a:bodyPr/>
                    <a:lstStyle/>
                    <a:p>
                      <a:r>
                        <a:rPr lang="en-IN">
                          <a:solidFill>
                            <a:srgbClr val="000000"/>
                          </a:solidFill>
                          <a:effectLst/>
                        </a:rPr>
                        <a:t> </a:t>
                      </a:r>
                    </a:p>
                  </a:txBody>
                  <a:tcPr anchor="ctr"/>
                </a:tc>
                <a:tc>
                  <a:txBody>
                    <a:bodyPr/>
                    <a:lstStyle/>
                    <a:p>
                      <a:r>
                        <a:rPr lang="en-IN" dirty="0">
                          <a:solidFill>
                            <a:srgbClr val="000000"/>
                          </a:solidFill>
                          <a:effectLst/>
                        </a:rPr>
                        <a:t> Date of inserted</a:t>
                      </a:r>
                    </a:p>
                  </a:txBody>
                  <a:tcPr anchor="ctr"/>
                </a:tc>
                <a:extLst>
                  <a:ext uri="{0D108BD9-81ED-4DB2-BD59-A6C34878D82A}">
                    <a16:rowId xmlns:a16="http://schemas.microsoft.com/office/drawing/2014/main" xmlns="" val="770166642"/>
                  </a:ext>
                </a:extLst>
              </a:tr>
              <a:tr h="0">
                <a:tc>
                  <a:txBody>
                    <a:bodyPr/>
                    <a:lstStyle/>
                    <a:p>
                      <a:r>
                        <a:rPr lang="en-IN">
                          <a:solidFill>
                            <a:srgbClr val="000000"/>
                          </a:solidFill>
                          <a:effectLst/>
                        </a:rPr>
                        <a:t>CID</a:t>
                      </a:r>
                    </a:p>
                  </a:txBody>
                  <a:tcPr anchor="ctr"/>
                </a:tc>
                <a:tc>
                  <a:txBody>
                    <a:bodyPr/>
                    <a:lstStyle/>
                    <a:p>
                      <a:r>
                        <a:rPr lang="en-IN" dirty="0">
                          <a:solidFill>
                            <a:srgbClr val="000000"/>
                          </a:solidFill>
                          <a:effectLst/>
                        </a:rPr>
                        <a:t>int(5)</a:t>
                      </a:r>
                    </a:p>
                  </a:txBody>
                  <a:tcPr anchor="ctr"/>
                </a:tc>
                <a:tc>
                  <a:txBody>
                    <a:bodyPr/>
                    <a:lstStyle/>
                    <a:p>
                      <a:r>
                        <a:rPr lang="en-IN" dirty="0">
                          <a:solidFill>
                            <a:srgbClr val="000000"/>
                          </a:solidFill>
                          <a:effectLst/>
                        </a:rPr>
                        <a:t> foreign key</a:t>
                      </a:r>
                    </a:p>
                  </a:txBody>
                  <a:tcPr anchor="ctr"/>
                </a:tc>
                <a:tc>
                  <a:txBody>
                    <a:bodyPr/>
                    <a:lstStyle/>
                    <a:p>
                      <a:r>
                        <a:rPr lang="en-IN" dirty="0">
                          <a:solidFill>
                            <a:srgbClr val="000000"/>
                          </a:solidFill>
                          <a:effectLst/>
                        </a:rPr>
                        <a:t>Categories id </a:t>
                      </a:r>
                    </a:p>
                  </a:txBody>
                  <a:tcPr anchor="ctr"/>
                </a:tc>
                <a:extLst>
                  <a:ext uri="{0D108BD9-81ED-4DB2-BD59-A6C34878D82A}">
                    <a16:rowId xmlns:a16="http://schemas.microsoft.com/office/drawing/2014/main" xmlns="" val="3945411750"/>
                  </a:ext>
                </a:extLst>
              </a:tr>
            </a:tbl>
          </a:graphicData>
        </a:graphic>
      </p:graphicFrame>
      <p:sp>
        <p:nvSpPr>
          <p:cNvPr id="4" name="Slide Number Placeholder 3">
            <a:extLst>
              <a:ext uri="{FF2B5EF4-FFF2-40B4-BE49-F238E27FC236}">
                <a16:creationId xmlns:a16="http://schemas.microsoft.com/office/drawing/2014/main" xmlns="" id="{A0932C68-4AD8-479F-9AED-EA1176113B03}"/>
              </a:ext>
            </a:extLst>
          </p:cNvPr>
          <p:cNvSpPr>
            <a:spLocks noGrp="1"/>
          </p:cNvSpPr>
          <p:nvPr>
            <p:ph type="sldNum" sz="quarter" idx="12"/>
          </p:nvPr>
        </p:nvSpPr>
        <p:spPr/>
        <p:txBody>
          <a:bodyPr/>
          <a:lstStyle/>
          <a:p>
            <a:fld id="{71766878-3199-4EAB-94E7-2D6D11070E14}" type="slidenum">
              <a:rPr lang="en-US" smtClean="0"/>
              <a:t>27</a:t>
            </a:fld>
            <a:endParaRPr lang="en-US" dirty="0"/>
          </a:p>
        </p:txBody>
      </p:sp>
      <p:graphicFrame>
        <p:nvGraphicFramePr>
          <p:cNvPr id="7" name="Table 7">
            <a:extLst>
              <a:ext uri="{FF2B5EF4-FFF2-40B4-BE49-F238E27FC236}">
                <a16:creationId xmlns:a16="http://schemas.microsoft.com/office/drawing/2014/main" xmlns="" id="{C2A35C91-84C3-4274-81E1-9260C7C86084}"/>
              </a:ext>
            </a:extLst>
          </p:cNvPr>
          <p:cNvGraphicFramePr>
            <a:graphicFrameLocks noGrp="1"/>
          </p:cNvGraphicFramePr>
          <p:nvPr>
            <p:extLst>
              <p:ext uri="{D42A27DB-BD31-4B8C-83A1-F6EECF244321}">
                <p14:modId xmlns:p14="http://schemas.microsoft.com/office/powerpoint/2010/main" val="409720780"/>
              </p:ext>
            </p:extLst>
          </p:nvPr>
        </p:nvGraphicFramePr>
        <p:xfrm>
          <a:off x="1250949" y="1874517"/>
          <a:ext cx="10178321" cy="370840"/>
        </p:xfrm>
        <a:graphic>
          <a:graphicData uri="http://schemas.openxmlformats.org/drawingml/2006/table">
            <a:tbl>
              <a:tblPr firstRow="1" bandRow="1">
                <a:tableStyleId>{073A0DAA-6AF3-43AB-8588-CEC1D06C72B9}</a:tableStyleId>
              </a:tblPr>
              <a:tblGrid>
                <a:gridCol w="10178321">
                  <a:extLst>
                    <a:ext uri="{9D8B030D-6E8A-4147-A177-3AD203B41FA5}">
                      <a16:colId xmlns:a16="http://schemas.microsoft.com/office/drawing/2014/main" xmlns="" val="1937151354"/>
                    </a:ext>
                  </a:extLst>
                </a:gridCol>
              </a:tblGrid>
              <a:tr h="370840">
                <a:tc>
                  <a:txBody>
                    <a:bodyPr/>
                    <a:lstStyle/>
                    <a:p>
                      <a:r>
                        <a:rPr lang="en-US" dirty="0"/>
                        <a:t>5. products</a:t>
                      </a:r>
                      <a:endParaRPr lang="en-IN" dirty="0"/>
                    </a:p>
                  </a:txBody>
                  <a:tcPr/>
                </a:tc>
                <a:extLst>
                  <a:ext uri="{0D108BD9-81ED-4DB2-BD59-A6C34878D82A}">
                    <a16:rowId xmlns:a16="http://schemas.microsoft.com/office/drawing/2014/main" xmlns="" val="2271469457"/>
                  </a:ext>
                </a:extLst>
              </a:tr>
            </a:tbl>
          </a:graphicData>
        </a:graphic>
      </p:graphicFrame>
    </p:spTree>
    <p:extLst>
      <p:ext uri="{BB962C8B-B14F-4D97-AF65-F5344CB8AC3E}">
        <p14:creationId xmlns:p14="http://schemas.microsoft.com/office/powerpoint/2010/main" val="2820343636"/>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04C84-4DA5-4B8A-B7D5-74CEB5F61F0E}"/>
              </a:ext>
            </a:extLst>
          </p:cNvPr>
          <p:cNvSpPr>
            <a:spLocks noGrp="1"/>
          </p:cNvSpPr>
          <p:nvPr>
            <p:ph type="title"/>
          </p:nvPr>
        </p:nvSpPr>
        <p:spPr/>
        <p:txBody>
          <a:bodyPr/>
          <a:lstStyle/>
          <a:p>
            <a:r>
              <a:rPr lang="en-IN" dirty="0"/>
              <a:t>Data dictionary</a:t>
            </a:r>
          </a:p>
        </p:txBody>
      </p:sp>
      <p:graphicFrame>
        <p:nvGraphicFramePr>
          <p:cNvPr id="5" name="Content Placeholder 4">
            <a:extLst>
              <a:ext uri="{FF2B5EF4-FFF2-40B4-BE49-F238E27FC236}">
                <a16:creationId xmlns:a16="http://schemas.microsoft.com/office/drawing/2014/main" xmlns="" id="{F799FF31-D6EF-4BD6-ADB7-5E9257C74B92}"/>
              </a:ext>
            </a:extLst>
          </p:cNvPr>
          <p:cNvGraphicFramePr>
            <a:graphicFrameLocks noGrp="1"/>
          </p:cNvGraphicFramePr>
          <p:nvPr>
            <p:ph idx="1"/>
            <p:extLst>
              <p:ext uri="{D42A27DB-BD31-4B8C-83A1-F6EECF244321}">
                <p14:modId xmlns:p14="http://schemas.microsoft.com/office/powerpoint/2010/main" val="595960835"/>
              </p:ext>
            </p:extLst>
          </p:nvPr>
        </p:nvGraphicFramePr>
        <p:xfrm>
          <a:off x="1250950" y="2286000"/>
          <a:ext cx="10178320" cy="1463040"/>
        </p:xfrm>
        <a:graphic>
          <a:graphicData uri="http://schemas.openxmlformats.org/drawingml/2006/table">
            <a:tbl>
              <a:tblPr>
                <a:tableStyleId>{5940675A-B579-460E-94D1-54222C63F5DA}</a:tableStyleId>
              </a:tblPr>
              <a:tblGrid>
                <a:gridCol w="2544580">
                  <a:extLst>
                    <a:ext uri="{9D8B030D-6E8A-4147-A177-3AD203B41FA5}">
                      <a16:colId xmlns:a16="http://schemas.microsoft.com/office/drawing/2014/main" xmlns="" val="2963117027"/>
                    </a:ext>
                  </a:extLst>
                </a:gridCol>
                <a:gridCol w="2544580">
                  <a:extLst>
                    <a:ext uri="{9D8B030D-6E8A-4147-A177-3AD203B41FA5}">
                      <a16:colId xmlns:a16="http://schemas.microsoft.com/office/drawing/2014/main" xmlns="" val="3929247385"/>
                    </a:ext>
                  </a:extLst>
                </a:gridCol>
                <a:gridCol w="2544580">
                  <a:extLst>
                    <a:ext uri="{9D8B030D-6E8A-4147-A177-3AD203B41FA5}">
                      <a16:colId xmlns:a16="http://schemas.microsoft.com/office/drawing/2014/main" xmlns="" val="2734221060"/>
                    </a:ext>
                  </a:extLst>
                </a:gridCol>
                <a:gridCol w="2544580">
                  <a:extLst>
                    <a:ext uri="{9D8B030D-6E8A-4147-A177-3AD203B41FA5}">
                      <a16:colId xmlns:a16="http://schemas.microsoft.com/office/drawing/2014/main" xmlns="" val="4031258078"/>
                    </a:ext>
                  </a:extLst>
                </a:gridCol>
              </a:tblGrid>
              <a:tr h="0">
                <a:tc>
                  <a:txBody>
                    <a:bodyPr/>
                    <a:lstStyle/>
                    <a:p>
                      <a:r>
                        <a:rPr lang="en-IN" b="1" dirty="0">
                          <a:effectLst/>
                        </a:rPr>
                        <a:t>Field</a:t>
                      </a:r>
                      <a:endParaRPr lang="en-IN" b="1" dirty="0">
                        <a:solidFill>
                          <a:srgbClr val="000000"/>
                        </a:solidFill>
                        <a:effectLst/>
                      </a:endParaRPr>
                    </a:p>
                  </a:txBody>
                  <a:tcPr marL="121483" marR="121483" anchor="ctr"/>
                </a:tc>
                <a:tc>
                  <a:txBody>
                    <a:bodyPr/>
                    <a:lstStyle/>
                    <a:p>
                      <a:r>
                        <a:rPr lang="en-IN" b="1" dirty="0">
                          <a:effectLst/>
                        </a:rPr>
                        <a:t>Type</a:t>
                      </a:r>
                      <a:endParaRPr lang="en-IN" b="1" dirty="0">
                        <a:solidFill>
                          <a:srgbClr val="000000"/>
                        </a:solidFill>
                        <a:effectLst/>
                      </a:endParaRPr>
                    </a:p>
                  </a:txBody>
                  <a:tcPr marL="121483" marR="121483" anchor="ctr"/>
                </a:tc>
                <a:tc>
                  <a:txBody>
                    <a:bodyPr/>
                    <a:lstStyle/>
                    <a:p>
                      <a:r>
                        <a:rPr lang="en-IN" b="1" dirty="0">
                          <a:effectLst/>
                        </a:rPr>
                        <a:t>Constraint</a:t>
                      </a:r>
                      <a:endParaRPr lang="en-IN" b="1" dirty="0">
                        <a:solidFill>
                          <a:srgbClr val="000000"/>
                        </a:solidFill>
                        <a:effectLst/>
                      </a:endParaRPr>
                    </a:p>
                  </a:txBody>
                  <a:tcPr marL="121483" marR="121483" anchor="ctr"/>
                </a:tc>
                <a:tc>
                  <a:txBody>
                    <a:bodyPr/>
                    <a:lstStyle/>
                    <a:p>
                      <a:r>
                        <a:rPr lang="en-IN" b="1" dirty="0">
                          <a:effectLst/>
                        </a:rPr>
                        <a:t>Description</a:t>
                      </a:r>
                      <a:endParaRPr lang="en-IN" b="1" dirty="0">
                        <a:solidFill>
                          <a:srgbClr val="000000"/>
                        </a:solidFill>
                        <a:effectLst/>
                      </a:endParaRPr>
                    </a:p>
                  </a:txBody>
                  <a:tcPr marL="121483" marR="121483" anchor="ctr"/>
                </a:tc>
                <a:extLst>
                  <a:ext uri="{0D108BD9-81ED-4DB2-BD59-A6C34878D82A}">
                    <a16:rowId xmlns:a16="http://schemas.microsoft.com/office/drawing/2014/main" xmlns="" val="1583064070"/>
                  </a:ext>
                </a:extLst>
              </a:tr>
              <a:tr h="0">
                <a:tc>
                  <a:txBody>
                    <a:bodyPr/>
                    <a:lstStyle/>
                    <a:p>
                      <a:r>
                        <a:rPr lang="en-IN" dirty="0">
                          <a:solidFill>
                            <a:srgbClr val="000000"/>
                          </a:solidFill>
                          <a:effectLst/>
                        </a:rPr>
                        <a:t>CTID</a:t>
                      </a:r>
                    </a:p>
                  </a:txBody>
                  <a:tcPr anchor="ctr"/>
                </a:tc>
                <a:tc>
                  <a:txBody>
                    <a:bodyPr/>
                    <a:lstStyle/>
                    <a:p>
                      <a:r>
                        <a:rPr lang="en-IN" dirty="0">
                          <a:solidFill>
                            <a:srgbClr val="000000"/>
                          </a:solidFill>
                          <a:effectLst/>
                        </a:rPr>
                        <a:t>int(5)</a:t>
                      </a:r>
                    </a:p>
                  </a:txBody>
                  <a:tcPr anchor="ctr"/>
                </a:tc>
                <a:tc>
                  <a:txBody>
                    <a:bodyPr/>
                    <a:lstStyle/>
                    <a:p>
                      <a:r>
                        <a:rPr lang="en-IN" dirty="0">
                          <a:solidFill>
                            <a:srgbClr val="000000"/>
                          </a:solidFill>
                          <a:effectLst/>
                        </a:rPr>
                        <a:t> primary key</a:t>
                      </a:r>
                    </a:p>
                  </a:txBody>
                  <a:tcPr anchor="ctr"/>
                </a:tc>
                <a:tc>
                  <a:txBody>
                    <a:bodyPr/>
                    <a:lstStyle/>
                    <a:p>
                      <a:r>
                        <a:rPr lang="en-IN" dirty="0"/>
                        <a:t>Cart id</a:t>
                      </a:r>
                    </a:p>
                  </a:txBody>
                  <a:tcPr/>
                </a:tc>
                <a:extLst>
                  <a:ext uri="{0D108BD9-81ED-4DB2-BD59-A6C34878D82A}">
                    <a16:rowId xmlns:a16="http://schemas.microsoft.com/office/drawing/2014/main" xmlns="" val="1099656916"/>
                  </a:ext>
                </a:extLst>
              </a:tr>
              <a:tr h="0">
                <a:tc>
                  <a:txBody>
                    <a:bodyPr/>
                    <a:lstStyle/>
                    <a:p>
                      <a:r>
                        <a:rPr lang="en-IN" dirty="0">
                          <a:solidFill>
                            <a:srgbClr val="000000"/>
                          </a:solidFill>
                          <a:effectLst/>
                        </a:rPr>
                        <a:t>UID</a:t>
                      </a:r>
                    </a:p>
                  </a:txBody>
                  <a:tcPr anchor="ctr"/>
                </a:tc>
                <a:tc>
                  <a:txBody>
                    <a:bodyPr/>
                    <a:lstStyle/>
                    <a:p>
                      <a:r>
                        <a:rPr lang="en-IN" dirty="0">
                          <a:solidFill>
                            <a:srgbClr val="000000"/>
                          </a:solidFill>
                          <a:effectLst/>
                        </a:rPr>
                        <a:t>int(5)</a:t>
                      </a:r>
                    </a:p>
                  </a:txBody>
                  <a:tcPr anchor="ctr"/>
                </a:tc>
                <a:tc>
                  <a:txBody>
                    <a:bodyPr/>
                    <a:lstStyle/>
                    <a:p>
                      <a:r>
                        <a:rPr lang="en-IN" dirty="0">
                          <a:solidFill>
                            <a:srgbClr val="000000"/>
                          </a:solidFill>
                          <a:effectLst/>
                        </a:rPr>
                        <a:t>Foreign key</a:t>
                      </a:r>
                    </a:p>
                  </a:txBody>
                  <a:tcPr anchor="ctr"/>
                </a:tc>
                <a:tc>
                  <a:txBody>
                    <a:bodyPr/>
                    <a:lstStyle/>
                    <a:p>
                      <a:r>
                        <a:rPr lang="en-IN" dirty="0">
                          <a:solidFill>
                            <a:srgbClr val="000000"/>
                          </a:solidFill>
                          <a:effectLst/>
                        </a:rPr>
                        <a:t> User id</a:t>
                      </a:r>
                    </a:p>
                  </a:txBody>
                  <a:tcPr anchor="ctr"/>
                </a:tc>
                <a:extLst>
                  <a:ext uri="{0D108BD9-81ED-4DB2-BD59-A6C34878D82A}">
                    <a16:rowId xmlns:a16="http://schemas.microsoft.com/office/drawing/2014/main" xmlns="" val="770166642"/>
                  </a:ext>
                </a:extLst>
              </a:tr>
              <a:tr h="0">
                <a:tc>
                  <a:txBody>
                    <a:bodyPr/>
                    <a:lstStyle/>
                    <a:p>
                      <a:r>
                        <a:rPr lang="en-IN" dirty="0" err="1">
                          <a:solidFill>
                            <a:srgbClr val="000000"/>
                          </a:solidFill>
                          <a:effectLst/>
                        </a:rPr>
                        <a:t>total_cost</a:t>
                      </a:r>
                      <a:endParaRPr lang="en-IN" dirty="0">
                        <a:solidFill>
                          <a:srgbClr val="000000"/>
                        </a:solidFill>
                        <a:effectLst/>
                      </a:endParaRPr>
                    </a:p>
                  </a:txBody>
                  <a:tcPr anchor="ctr"/>
                </a:tc>
                <a:tc>
                  <a:txBody>
                    <a:bodyPr/>
                    <a:lstStyle/>
                    <a:p>
                      <a:r>
                        <a:rPr lang="en-IN" dirty="0">
                          <a:solidFill>
                            <a:srgbClr val="000000"/>
                          </a:solidFill>
                          <a:effectLst/>
                        </a:rPr>
                        <a:t>int(5)</a:t>
                      </a:r>
                    </a:p>
                  </a:txBody>
                  <a:tcPr anchor="ctr"/>
                </a:tc>
                <a:tc>
                  <a:txBody>
                    <a:bodyPr/>
                    <a:lstStyle/>
                    <a:p>
                      <a:r>
                        <a:rPr lang="en-IN" dirty="0">
                          <a:solidFill>
                            <a:srgbClr val="000000"/>
                          </a:solidFill>
                          <a:effectLst/>
                        </a:rPr>
                        <a:t> </a:t>
                      </a:r>
                    </a:p>
                  </a:txBody>
                  <a:tcPr anchor="ctr"/>
                </a:tc>
                <a:tc>
                  <a:txBody>
                    <a:bodyPr/>
                    <a:lstStyle/>
                    <a:p>
                      <a:r>
                        <a:rPr lang="en-IN" dirty="0">
                          <a:solidFill>
                            <a:srgbClr val="000000"/>
                          </a:solidFill>
                          <a:effectLst/>
                        </a:rPr>
                        <a:t> Total amount to be pay</a:t>
                      </a:r>
                    </a:p>
                  </a:txBody>
                  <a:tcPr anchor="ctr"/>
                </a:tc>
                <a:extLst>
                  <a:ext uri="{0D108BD9-81ED-4DB2-BD59-A6C34878D82A}">
                    <a16:rowId xmlns:a16="http://schemas.microsoft.com/office/drawing/2014/main" xmlns="" val="3945411750"/>
                  </a:ext>
                </a:extLst>
              </a:tr>
            </a:tbl>
          </a:graphicData>
        </a:graphic>
      </p:graphicFrame>
      <p:sp>
        <p:nvSpPr>
          <p:cNvPr id="4" name="Slide Number Placeholder 3">
            <a:extLst>
              <a:ext uri="{FF2B5EF4-FFF2-40B4-BE49-F238E27FC236}">
                <a16:creationId xmlns:a16="http://schemas.microsoft.com/office/drawing/2014/main" xmlns="" id="{A0932C68-4AD8-479F-9AED-EA1176113B03}"/>
              </a:ext>
            </a:extLst>
          </p:cNvPr>
          <p:cNvSpPr>
            <a:spLocks noGrp="1"/>
          </p:cNvSpPr>
          <p:nvPr>
            <p:ph type="sldNum" sz="quarter" idx="12"/>
          </p:nvPr>
        </p:nvSpPr>
        <p:spPr/>
        <p:txBody>
          <a:bodyPr/>
          <a:lstStyle/>
          <a:p>
            <a:fld id="{71766878-3199-4EAB-94E7-2D6D11070E14}" type="slidenum">
              <a:rPr lang="en-US" smtClean="0"/>
              <a:t>28</a:t>
            </a:fld>
            <a:endParaRPr lang="en-US" dirty="0"/>
          </a:p>
        </p:txBody>
      </p:sp>
      <p:graphicFrame>
        <p:nvGraphicFramePr>
          <p:cNvPr id="7" name="Table 7">
            <a:extLst>
              <a:ext uri="{FF2B5EF4-FFF2-40B4-BE49-F238E27FC236}">
                <a16:creationId xmlns:a16="http://schemas.microsoft.com/office/drawing/2014/main" xmlns="" id="{C2A35C91-84C3-4274-81E1-9260C7C86084}"/>
              </a:ext>
            </a:extLst>
          </p:cNvPr>
          <p:cNvGraphicFramePr>
            <a:graphicFrameLocks noGrp="1"/>
          </p:cNvGraphicFramePr>
          <p:nvPr>
            <p:extLst>
              <p:ext uri="{D42A27DB-BD31-4B8C-83A1-F6EECF244321}">
                <p14:modId xmlns:p14="http://schemas.microsoft.com/office/powerpoint/2010/main" val="2544021016"/>
              </p:ext>
            </p:extLst>
          </p:nvPr>
        </p:nvGraphicFramePr>
        <p:xfrm>
          <a:off x="1250949" y="1874517"/>
          <a:ext cx="10178321" cy="370840"/>
        </p:xfrm>
        <a:graphic>
          <a:graphicData uri="http://schemas.openxmlformats.org/drawingml/2006/table">
            <a:tbl>
              <a:tblPr firstRow="1" bandRow="1">
                <a:tableStyleId>{073A0DAA-6AF3-43AB-8588-CEC1D06C72B9}</a:tableStyleId>
              </a:tblPr>
              <a:tblGrid>
                <a:gridCol w="10178321">
                  <a:extLst>
                    <a:ext uri="{9D8B030D-6E8A-4147-A177-3AD203B41FA5}">
                      <a16:colId xmlns:a16="http://schemas.microsoft.com/office/drawing/2014/main" xmlns="" val="1937151354"/>
                    </a:ext>
                  </a:extLst>
                </a:gridCol>
              </a:tblGrid>
              <a:tr h="370840">
                <a:tc>
                  <a:txBody>
                    <a:bodyPr/>
                    <a:lstStyle/>
                    <a:p>
                      <a:r>
                        <a:rPr lang="en-IN" dirty="0"/>
                        <a:t>6. </a:t>
                      </a:r>
                      <a:r>
                        <a:rPr lang="en-IN" dirty="0" err="1"/>
                        <a:t>Cart_master</a:t>
                      </a:r>
                      <a:endParaRPr lang="en-IN" dirty="0"/>
                    </a:p>
                  </a:txBody>
                  <a:tcPr/>
                </a:tc>
                <a:extLst>
                  <a:ext uri="{0D108BD9-81ED-4DB2-BD59-A6C34878D82A}">
                    <a16:rowId xmlns:a16="http://schemas.microsoft.com/office/drawing/2014/main" xmlns="" val="2271469457"/>
                  </a:ext>
                </a:extLst>
              </a:tr>
            </a:tbl>
          </a:graphicData>
        </a:graphic>
      </p:graphicFrame>
      <p:graphicFrame>
        <p:nvGraphicFramePr>
          <p:cNvPr id="6" name="Content Placeholder 4">
            <a:extLst>
              <a:ext uri="{FF2B5EF4-FFF2-40B4-BE49-F238E27FC236}">
                <a16:creationId xmlns:a16="http://schemas.microsoft.com/office/drawing/2014/main" xmlns="" id="{0B940206-6D3E-4710-B3EE-E9AC53A05D2D}"/>
              </a:ext>
            </a:extLst>
          </p:cNvPr>
          <p:cNvGraphicFramePr>
            <a:graphicFrameLocks/>
          </p:cNvGraphicFramePr>
          <p:nvPr>
            <p:extLst>
              <p:ext uri="{D42A27DB-BD31-4B8C-83A1-F6EECF244321}">
                <p14:modId xmlns:p14="http://schemas.microsoft.com/office/powerpoint/2010/main" val="563040541"/>
              </p:ext>
            </p:extLst>
          </p:nvPr>
        </p:nvGraphicFramePr>
        <p:xfrm>
          <a:off x="1250950" y="4487754"/>
          <a:ext cx="10178320" cy="1463040"/>
        </p:xfrm>
        <a:graphic>
          <a:graphicData uri="http://schemas.openxmlformats.org/drawingml/2006/table">
            <a:tbl>
              <a:tblPr>
                <a:tableStyleId>{5940675A-B579-460E-94D1-54222C63F5DA}</a:tableStyleId>
              </a:tblPr>
              <a:tblGrid>
                <a:gridCol w="2544580">
                  <a:extLst>
                    <a:ext uri="{9D8B030D-6E8A-4147-A177-3AD203B41FA5}">
                      <a16:colId xmlns:a16="http://schemas.microsoft.com/office/drawing/2014/main" xmlns="" val="2963117027"/>
                    </a:ext>
                  </a:extLst>
                </a:gridCol>
                <a:gridCol w="2544580">
                  <a:extLst>
                    <a:ext uri="{9D8B030D-6E8A-4147-A177-3AD203B41FA5}">
                      <a16:colId xmlns:a16="http://schemas.microsoft.com/office/drawing/2014/main" xmlns="" val="3929247385"/>
                    </a:ext>
                  </a:extLst>
                </a:gridCol>
                <a:gridCol w="2544580">
                  <a:extLst>
                    <a:ext uri="{9D8B030D-6E8A-4147-A177-3AD203B41FA5}">
                      <a16:colId xmlns:a16="http://schemas.microsoft.com/office/drawing/2014/main" xmlns="" val="2734221060"/>
                    </a:ext>
                  </a:extLst>
                </a:gridCol>
                <a:gridCol w="2544580">
                  <a:extLst>
                    <a:ext uri="{9D8B030D-6E8A-4147-A177-3AD203B41FA5}">
                      <a16:colId xmlns:a16="http://schemas.microsoft.com/office/drawing/2014/main" xmlns="" val="4031258078"/>
                    </a:ext>
                  </a:extLst>
                </a:gridCol>
              </a:tblGrid>
              <a:tr h="0">
                <a:tc>
                  <a:txBody>
                    <a:bodyPr/>
                    <a:lstStyle/>
                    <a:p>
                      <a:r>
                        <a:rPr lang="en-IN" b="1" dirty="0">
                          <a:effectLst/>
                        </a:rPr>
                        <a:t>Field</a:t>
                      </a:r>
                      <a:endParaRPr lang="en-IN" b="1" dirty="0">
                        <a:solidFill>
                          <a:srgbClr val="000000"/>
                        </a:solidFill>
                        <a:effectLst/>
                      </a:endParaRPr>
                    </a:p>
                  </a:txBody>
                  <a:tcPr marL="121483" marR="121483" anchor="ctr"/>
                </a:tc>
                <a:tc>
                  <a:txBody>
                    <a:bodyPr/>
                    <a:lstStyle/>
                    <a:p>
                      <a:r>
                        <a:rPr lang="en-IN" b="1" dirty="0">
                          <a:effectLst/>
                        </a:rPr>
                        <a:t>Type</a:t>
                      </a:r>
                      <a:endParaRPr lang="en-IN" b="1" dirty="0">
                        <a:solidFill>
                          <a:srgbClr val="000000"/>
                        </a:solidFill>
                        <a:effectLst/>
                      </a:endParaRPr>
                    </a:p>
                  </a:txBody>
                  <a:tcPr marL="121483" marR="121483" anchor="ctr"/>
                </a:tc>
                <a:tc>
                  <a:txBody>
                    <a:bodyPr/>
                    <a:lstStyle/>
                    <a:p>
                      <a:r>
                        <a:rPr lang="en-IN" b="1" dirty="0">
                          <a:effectLst/>
                        </a:rPr>
                        <a:t>Constraint</a:t>
                      </a:r>
                      <a:endParaRPr lang="en-IN" b="1" dirty="0">
                        <a:solidFill>
                          <a:srgbClr val="000000"/>
                        </a:solidFill>
                        <a:effectLst/>
                      </a:endParaRPr>
                    </a:p>
                  </a:txBody>
                  <a:tcPr marL="121483" marR="121483" anchor="ctr"/>
                </a:tc>
                <a:tc>
                  <a:txBody>
                    <a:bodyPr/>
                    <a:lstStyle/>
                    <a:p>
                      <a:r>
                        <a:rPr lang="en-IN" b="1" dirty="0">
                          <a:effectLst/>
                        </a:rPr>
                        <a:t>Description</a:t>
                      </a:r>
                      <a:endParaRPr lang="en-IN" b="1" dirty="0">
                        <a:solidFill>
                          <a:srgbClr val="000000"/>
                        </a:solidFill>
                        <a:effectLst/>
                      </a:endParaRPr>
                    </a:p>
                  </a:txBody>
                  <a:tcPr marL="121483" marR="121483" anchor="ctr"/>
                </a:tc>
                <a:extLst>
                  <a:ext uri="{0D108BD9-81ED-4DB2-BD59-A6C34878D82A}">
                    <a16:rowId xmlns:a16="http://schemas.microsoft.com/office/drawing/2014/main" xmlns="" val="1583064070"/>
                  </a:ext>
                </a:extLst>
              </a:tr>
              <a:tr h="0">
                <a:tc>
                  <a:txBody>
                    <a:bodyPr/>
                    <a:lstStyle/>
                    <a:p>
                      <a:r>
                        <a:rPr lang="en-IN" dirty="0">
                          <a:solidFill>
                            <a:srgbClr val="000000"/>
                          </a:solidFill>
                          <a:effectLst/>
                        </a:rPr>
                        <a:t>CTID</a:t>
                      </a:r>
                    </a:p>
                  </a:txBody>
                  <a:tcPr anchor="ctr"/>
                </a:tc>
                <a:tc>
                  <a:txBody>
                    <a:bodyPr/>
                    <a:lstStyle/>
                    <a:p>
                      <a:r>
                        <a:rPr lang="en-IN" dirty="0">
                          <a:solidFill>
                            <a:srgbClr val="000000"/>
                          </a:solidFill>
                          <a:effectLst/>
                        </a:rPr>
                        <a:t>int(5)</a:t>
                      </a:r>
                    </a:p>
                  </a:txBody>
                  <a:tcPr anchor="ctr"/>
                </a:tc>
                <a:tc>
                  <a:txBody>
                    <a:bodyPr/>
                    <a:lstStyle/>
                    <a:p>
                      <a:r>
                        <a:rPr lang="en-IN" dirty="0">
                          <a:solidFill>
                            <a:srgbClr val="000000"/>
                          </a:solidFill>
                          <a:effectLst/>
                        </a:rPr>
                        <a:t> foreign key</a:t>
                      </a:r>
                    </a:p>
                  </a:txBody>
                  <a:tcPr anchor="ctr"/>
                </a:tc>
                <a:tc>
                  <a:txBody>
                    <a:bodyPr/>
                    <a:lstStyle/>
                    <a:p>
                      <a:r>
                        <a:rPr lang="en-IN" dirty="0">
                          <a:solidFill>
                            <a:srgbClr val="000000"/>
                          </a:solidFill>
                          <a:effectLst/>
                        </a:rPr>
                        <a:t> Cart id</a:t>
                      </a:r>
                    </a:p>
                  </a:txBody>
                  <a:tcPr anchor="ctr"/>
                </a:tc>
                <a:extLst>
                  <a:ext uri="{0D108BD9-81ED-4DB2-BD59-A6C34878D82A}">
                    <a16:rowId xmlns:a16="http://schemas.microsoft.com/office/drawing/2014/main" xmlns="" val="1099656916"/>
                  </a:ext>
                </a:extLst>
              </a:tr>
              <a:tr h="0">
                <a:tc>
                  <a:txBody>
                    <a:bodyPr/>
                    <a:lstStyle/>
                    <a:p>
                      <a:r>
                        <a:rPr lang="en-IN">
                          <a:solidFill>
                            <a:srgbClr val="000000"/>
                          </a:solidFill>
                          <a:effectLst/>
                        </a:rPr>
                        <a:t>PID</a:t>
                      </a:r>
                    </a:p>
                  </a:txBody>
                  <a:tcPr anchor="ctr"/>
                </a:tc>
                <a:tc>
                  <a:txBody>
                    <a:bodyPr/>
                    <a:lstStyle/>
                    <a:p>
                      <a:r>
                        <a:rPr lang="en-IN" dirty="0">
                          <a:solidFill>
                            <a:srgbClr val="000000"/>
                          </a:solidFill>
                          <a:effectLst/>
                        </a:rPr>
                        <a:t>int(5)</a:t>
                      </a:r>
                    </a:p>
                  </a:txBody>
                  <a:tcPr anchor="ctr"/>
                </a:tc>
                <a:tc>
                  <a:txBody>
                    <a:bodyPr/>
                    <a:lstStyle/>
                    <a:p>
                      <a:r>
                        <a:rPr lang="en-IN" dirty="0">
                          <a:solidFill>
                            <a:srgbClr val="000000"/>
                          </a:solidFill>
                          <a:effectLst/>
                        </a:rPr>
                        <a:t> foreign key</a:t>
                      </a:r>
                    </a:p>
                  </a:txBody>
                  <a:tcPr anchor="ctr"/>
                </a:tc>
                <a:tc>
                  <a:txBody>
                    <a:bodyPr/>
                    <a:lstStyle/>
                    <a:p>
                      <a:r>
                        <a:rPr lang="en-IN" dirty="0">
                          <a:solidFill>
                            <a:srgbClr val="000000"/>
                          </a:solidFill>
                          <a:effectLst/>
                        </a:rPr>
                        <a:t> Products id</a:t>
                      </a:r>
                    </a:p>
                  </a:txBody>
                  <a:tcPr anchor="ctr"/>
                </a:tc>
                <a:extLst>
                  <a:ext uri="{0D108BD9-81ED-4DB2-BD59-A6C34878D82A}">
                    <a16:rowId xmlns:a16="http://schemas.microsoft.com/office/drawing/2014/main" xmlns="" val="770166642"/>
                  </a:ext>
                </a:extLst>
              </a:tr>
              <a:tr h="0">
                <a:tc>
                  <a:txBody>
                    <a:bodyPr/>
                    <a:lstStyle/>
                    <a:p>
                      <a:r>
                        <a:rPr lang="en-IN">
                          <a:solidFill>
                            <a:srgbClr val="000000"/>
                          </a:solidFill>
                          <a:effectLst/>
                        </a:rPr>
                        <a:t>quantity</a:t>
                      </a:r>
                    </a:p>
                  </a:txBody>
                  <a:tcPr anchor="ctr"/>
                </a:tc>
                <a:tc>
                  <a:txBody>
                    <a:bodyPr/>
                    <a:lstStyle/>
                    <a:p>
                      <a:r>
                        <a:rPr lang="en-IN" dirty="0">
                          <a:solidFill>
                            <a:srgbClr val="000000"/>
                          </a:solidFill>
                          <a:effectLst/>
                        </a:rPr>
                        <a:t>int(5)</a:t>
                      </a:r>
                    </a:p>
                  </a:txBody>
                  <a:tcPr anchor="ctr"/>
                </a:tc>
                <a:tc>
                  <a:txBody>
                    <a:bodyPr/>
                    <a:lstStyle/>
                    <a:p>
                      <a:r>
                        <a:rPr lang="en-IN">
                          <a:solidFill>
                            <a:srgbClr val="000000"/>
                          </a:solidFill>
                          <a:effectLst/>
                        </a:rPr>
                        <a:t> </a:t>
                      </a:r>
                    </a:p>
                  </a:txBody>
                  <a:tcPr anchor="ctr"/>
                </a:tc>
                <a:tc>
                  <a:txBody>
                    <a:bodyPr/>
                    <a:lstStyle/>
                    <a:p>
                      <a:r>
                        <a:rPr lang="en-IN" dirty="0">
                          <a:solidFill>
                            <a:srgbClr val="000000"/>
                          </a:solidFill>
                          <a:effectLst/>
                        </a:rPr>
                        <a:t> Quantity</a:t>
                      </a:r>
                    </a:p>
                  </a:txBody>
                  <a:tcPr anchor="ctr"/>
                </a:tc>
                <a:extLst>
                  <a:ext uri="{0D108BD9-81ED-4DB2-BD59-A6C34878D82A}">
                    <a16:rowId xmlns:a16="http://schemas.microsoft.com/office/drawing/2014/main" xmlns="" val="3945411750"/>
                  </a:ext>
                </a:extLst>
              </a:tr>
            </a:tbl>
          </a:graphicData>
        </a:graphic>
      </p:graphicFrame>
      <p:graphicFrame>
        <p:nvGraphicFramePr>
          <p:cNvPr id="8" name="Table 7">
            <a:extLst>
              <a:ext uri="{FF2B5EF4-FFF2-40B4-BE49-F238E27FC236}">
                <a16:creationId xmlns:a16="http://schemas.microsoft.com/office/drawing/2014/main" xmlns="" id="{3F10FED6-E59A-4D04-BF96-EBE26894260D}"/>
              </a:ext>
            </a:extLst>
          </p:cNvPr>
          <p:cNvGraphicFramePr>
            <a:graphicFrameLocks noGrp="1"/>
          </p:cNvGraphicFramePr>
          <p:nvPr>
            <p:extLst>
              <p:ext uri="{D42A27DB-BD31-4B8C-83A1-F6EECF244321}">
                <p14:modId xmlns:p14="http://schemas.microsoft.com/office/powerpoint/2010/main" val="4182885405"/>
              </p:ext>
            </p:extLst>
          </p:nvPr>
        </p:nvGraphicFramePr>
        <p:xfrm>
          <a:off x="1250949" y="4076271"/>
          <a:ext cx="10178321" cy="370840"/>
        </p:xfrm>
        <a:graphic>
          <a:graphicData uri="http://schemas.openxmlformats.org/drawingml/2006/table">
            <a:tbl>
              <a:tblPr firstRow="1" bandRow="1">
                <a:tableStyleId>{073A0DAA-6AF3-43AB-8588-CEC1D06C72B9}</a:tableStyleId>
              </a:tblPr>
              <a:tblGrid>
                <a:gridCol w="10178321">
                  <a:extLst>
                    <a:ext uri="{9D8B030D-6E8A-4147-A177-3AD203B41FA5}">
                      <a16:colId xmlns:a16="http://schemas.microsoft.com/office/drawing/2014/main" xmlns="" val="1937151354"/>
                    </a:ext>
                  </a:extLst>
                </a:gridCol>
              </a:tblGrid>
              <a:tr h="370840">
                <a:tc>
                  <a:txBody>
                    <a:bodyPr/>
                    <a:lstStyle/>
                    <a:p>
                      <a:r>
                        <a:rPr lang="en-IN" dirty="0"/>
                        <a:t>7. </a:t>
                      </a:r>
                      <a:r>
                        <a:rPr lang="en-IN" dirty="0" err="1"/>
                        <a:t>Cart_details</a:t>
                      </a:r>
                      <a:endParaRPr lang="en-IN" dirty="0"/>
                    </a:p>
                  </a:txBody>
                  <a:tcPr/>
                </a:tc>
                <a:extLst>
                  <a:ext uri="{0D108BD9-81ED-4DB2-BD59-A6C34878D82A}">
                    <a16:rowId xmlns:a16="http://schemas.microsoft.com/office/drawing/2014/main" xmlns="" val="2271469457"/>
                  </a:ext>
                </a:extLst>
              </a:tr>
            </a:tbl>
          </a:graphicData>
        </a:graphic>
      </p:graphicFrame>
    </p:spTree>
    <p:extLst>
      <p:ext uri="{BB962C8B-B14F-4D97-AF65-F5344CB8AC3E}">
        <p14:creationId xmlns:p14="http://schemas.microsoft.com/office/powerpoint/2010/main" val="293701514"/>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04C84-4DA5-4B8A-B7D5-74CEB5F61F0E}"/>
              </a:ext>
            </a:extLst>
          </p:cNvPr>
          <p:cNvSpPr>
            <a:spLocks noGrp="1"/>
          </p:cNvSpPr>
          <p:nvPr>
            <p:ph type="title"/>
          </p:nvPr>
        </p:nvSpPr>
        <p:spPr/>
        <p:txBody>
          <a:bodyPr/>
          <a:lstStyle/>
          <a:p>
            <a:r>
              <a:rPr lang="en-IN" dirty="0"/>
              <a:t>Data dictionary</a:t>
            </a:r>
          </a:p>
        </p:txBody>
      </p:sp>
      <p:graphicFrame>
        <p:nvGraphicFramePr>
          <p:cNvPr id="5" name="Content Placeholder 4">
            <a:extLst>
              <a:ext uri="{FF2B5EF4-FFF2-40B4-BE49-F238E27FC236}">
                <a16:creationId xmlns:a16="http://schemas.microsoft.com/office/drawing/2014/main" xmlns="" id="{F799FF31-D6EF-4BD6-ADB7-5E9257C74B92}"/>
              </a:ext>
            </a:extLst>
          </p:cNvPr>
          <p:cNvGraphicFramePr>
            <a:graphicFrameLocks noGrp="1"/>
          </p:cNvGraphicFramePr>
          <p:nvPr>
            <p:ph idx="1"/>
            <p:extLst>
              <p:ext uri="{D42A27DB-BD31-4B8C-83A1-F6EECF244321}">
                <p14:modId xmlns:p14="http://schemas.microsoft.com/office/powerpoint/2010/main" val="2733307330"/>
              </p:ext>
            </p:extLst>
          </p:nvPr>
        </p:nvGraphicFramePr>
        <p:xfrm>
          <a:off x="1250950" y="2286000"/>
          <a:ext cx="10178320" cy="3657600"/>
        </p:xfrm>
        <a:graphic>
          <a:graphicData uri="http://schemas.openxmlformats.org/drawingml/2006/table">
            <a:tbl>
              <a:tblPr>
                <a:tableStyleId>{5940675A-B579-460E-94D1-54222C63F5DA}</a:tableStyleId>
              </a:tblPr>
              <a:tblGrid>
                <a:gridCol w="2544580">
                  <a:extLst>
                    <a:ext uri="{9D8B030D-6E8A-4147-A177-3AD203B41FA5}">
                      <a16:colId xmlns:a16="http://schemas.microsoft.com/office/drawing/2014/main" xmlns="" val="2963117027"/>
                    </a:ext>
                  </a:extLst>
                </a:gridCol>
                <a:gridCol w="2544580">
                  <a:extLst>
                    <a:ext uri="{9D8B030D-6E8A-4147-A177-3AD203B41FA5}">
                      <a16:colId xmlns:a16="http://schemas.microsoft.com/office/drawing/2014/main" xmlns="" val="3929247385"/>
                    </a:ext>
                  </a:extLst>
                </a:gridCol>
                <a:gridCol w="2544580">
                  <a:extLst>
                    <a:ext uri="{9D8B030D-6E8A-4147-A177-3AD203B41FA5}">
                      <a16:colId xmlns:a16="http://schemas.microsoft.com/office/drawing/2014/main" xmlns="" val="2734221060"/>
                    </a:ext>
                  </a:extLst>
                </a:gridCol>
                <a:gridCol w="2544580">
                  <a:extLst>
                    <a:ext uri="{9D8B030D-6E8A-4147-A177-3AD203B41FA5}">
                      <a16:colId xmlns:a16="http://schemas.microsoft.com/office/drawing/2014/main" xmlns="" val="4031258078"/>
                    </a:ext>
                  </a:extLst>
                </a:gridCol>
              </a:tblGrid>
              <a:tr h="0">
                <a:tc>
                  <a:txBody>
                    <a:bodyPr/>
                    <a:lstStyle/>
                    <a:p>
                      <a:r>
                        <a:rPr lang="en-IN" b="1" dirty="0">
                          <a:effectLst/>
                        </a:rPr>
                        <a:t>Field</a:t>
                      </a:r>
                      <a:endParaRPr lang="en-IN" b="1" dirty="0">
                        <a:solidFill>
                          <a:srgbClr val="000000"/>
                        </a:solidFill>
                        <a:effectLst/>
                      </a:endParaRPr>
                    </a:p>
                  </a:txBody>
                  <a:tcPr marL="121483" marR="121483" anchor="ctr"/>
                </a:tc>
                <a:tc>
                  <a:txBody>
                    <a:bodyPr/>
                    <a:lstStyle/>
                    <a:p>
                      <a:r>
                        <a:rPr lang="en-IN" b="1" dirty="0">
                          <a:effectLst/>
                        </a:rPr>
                        <a:t>Type</a:t>
                      </a:r>
                      <a:endParaRPr lang="en-IN" b="1" dirty="0">
                        <a:solidFill>
                          <a:srgbClr val="000000"/>
                        </a:solidFill>
                        <a:effectLst/>
                      </a:endParaRPr>
                    </a:p>
                  </a:txBody>
                  <a:tcPr marL="121483" marR="121483" anchor="ctr"/>
                </a:tc>
                <a:tc>
                  <a:txBody>
                    <a:bodyPr/>
                    <a:lstStyle/>
                    <a:p>
                      <a:r>
                        <a:rPr lang="en-IN" b="1" dirty="0">
                          <a:effectLst/>
                        </a:rPr>
                        <a:t>Constraint</a:t>
                      </a:r>
                      <a:endParaRPr lang="en-IN" b="1" dirty="0">
                        <a:solidFill>
                          <a:srgbClr val="000000"/>
                        </a:solidFill>
                        <a:effectLst/>
                      </a:endParaRPr>
                    </a:p>
                  </a:txBody>
                  <a:tcPr marL="121483" marR="121483" anchor="ctr"/>
                </a:tc>
                <a:tc>
                  <a:txBody>
                    <a:bodyPr/>
                    <a:lstStyle/>
                    <a:p>
                      <a:r>
                        <a:rPr lang="en-IN" b="1" dirty="0">
                          <a:effectLst/>
                        </a:rPr>
                        <a:t>Description</a:t>
                      </a:r>
                      <a:endParaRPr lang="en-IN" b="1" dirty="0">
                        <a:solidFill>
                          <a:srgbClr val="000000"/>
                        </a:solidFill>
                        <a:effectLst/>
                      </a:endParaRPr>
                    </a:p>
                  </a:txBody>
                  <a:tcPr marL="121483" marR="121483" anchor="ctr"/>
                </a:tc>
                <a:extLst>
                  <a:ext uri="{0D108BD9-81ED-4DB2-BD59-A6C34878D82A}">
                    <a16:rowId xmlns:a16="http://schemas.microsoft.com/office/drawing/2014/main" xmlns="" val="1583064070"/>
                  </a:ext>
                </a:extLst>
              </a:tr>
              <a:tr h="0">
                <a:tc>
                  <a:txBody>
                    <a:bodyPr/>
                    <a:lstStyle/>
                    <a:p>
                      <a:r>
                        <a:rPr lang="en-IN" dirty="0">
                          <a:solidFill>
                            <a:srgbClr val="000000"/>
                          </a:solidFill>
                          <a:effectLst/>
                        </a:rPr>
                        <a:t>OID</a:t>
                      </a:r>
                    </a:p>
                  </a:txBody>
                  <a:tcPr anchor="ctr"/>
                </a:tc>
                <a:tc>
                  <a:txBody>
                    <a:bodyPr/>
                    <a:lstStyle/>
                    <a:p>
                      <a:r>
                        <a:rPr lang="en-IN" dirty="0">
                          <a:solidFill>
                            <a:srgbClr val="000000"/>
                          </a:solidFill>
                          <a:effectLst/>
                        </a:rPr>
                        <a:t>int(5)</a:t>
                      </a:r>
                    </a:p>
                  </a:txBody>
                  <a:tcPr anchor="ctr"/>
                </a:tc>
                <a:tc>
                  <a:txBody>
                    <a:bodyPr/>
                    <a:lstStyle/>
                    <a:p>
                      <a:r>
                        <a:rPr lang="en-IN" dirty="0">
                          <a:solidFill>
                            <a:srgbClr val="000000"/>
                          </a:solidFill>
                          <a:effectLst/>
                        </a:rPr>
                        <a:t> primary key</a:t>
                      </a:r>
                    </a:p>
                  </a:txBody>
                  <a:tcPr anchor="ctr"/>
                </a:tc>
                <a:tc>
                  <a:txBody>
                    <a:bodyPr/>
                    <a:lstStyle/>
                    <a:p>
                      <a:r>
                        <a:rPr lang="en-IN" dirty="0">
                          <a:solidFill>
                            <a:srgbClr val="000000"/>
                          </a:solidFill>
                          <a:effectLst/>
                        </a:rPr>
                        <a:t> Order id</a:t>
                      </a:r>
                    </a:p>
                  </a:txBody>
                  <a:tcPr anchor="ctr"/>
                </a:tc>
                <a:extLst>
                  <a:ext uri="{0D108BD9-81ED-4DB2-BD59-A6C34878D82A}">
                    <a16:rowId xmlns:a16="http://schemas.microsoft.com/office/drawing/2014/main" xmlns="" val="1099656916"/>
                  </a:ext>
                </a:extLst>
              </a:tr>
              <a:tr h="0">
                <a:tc>
                  <a:txBody>
                    <a:bodyPr/>
                    <a:lstStyle/>
                    <a:p>
                      <a:r>
                        <a:rPr lang="en-IN">
                          <a:solidFill>
                            <a:srgbClr val="000000"/>
                          </a:solidFill>
                          <a:effectLst/>
                        </a:rPr>
                        <a:t>UID</a:t>
                      </a:r>
                    </a:p>
                  </a:txBody>
                  <a:tcPr anchor="ctr"/>
                </a:tc>
                <a:tc>
                  <a:txBody>
                    <a:bodyPr/>
                    <a:lstStyle/>
                    <a:p>
                      <a:r>
                        <a:rPr lang="en-IN" dirty="0">
                          <a:solidFill>
                            <a:srgbClr val="000000"/>
                          </a:solidFill>
                          <a:effectLst/>
                        </a:rPr>
                        <a:t>int(5)</a:t>
                      </a:r>
                    </a:p>
                  </a:txBody>
                  <a:tcPr anchor="ctr"/>
                </a:tc>
                <a:tc>
                  <a:txBody>
                    <a:bodyPr/>
                    <a:lstStyle/>
                    <a:p>
                      <a:r>
                        <a:rPr lang="en-IN" dirty="0">
                          <a:solidFill>
                            <a:srgbClr val="000000"/>
                          </a:solidFill>
                          <a:effectLst/>
                        </a:rPr>
                        <a:t> foreign key</a:t>
                      </a:r>
                    </a:p>
                  </a:txBody>
                  <a:tcPr anchor="ctr"/>
                </a:tc>
                <a:tc>
                  <a:txBody>
                    <a:bodyPr/>
                    <a:lstStyle/>
                    <a:p>
                      <a:r>
                        <a:rPr lang="en-IN" dirty="0">
                          <a:solidFill>
                            <a:srgbClr val="000000"/>
                          </a:solidFill>
                          <a:effectLst/>
                        </a:rPr>
                        <a:t> User id</a:t>
                      </a:r>
                    </a:p>
                  </a:txBody>
                  <a:tcPr anchor="ctr"/>
                </a:tc>
                <a:extLst>
                  <a:ext uri="{0D108BD9-81ED-4DB2-BD59-A6C34878D82A}">
                    <a16:rowId xmlns:a16="http://schemas.microsoft.com/office/drawing/2014/main" xmlns="" val="3014501358"/>
                  </a:ext>
                </a:extLst>
              </a:tr>
              <a:tr h="0">
                <a:tc>
                  <a:txBody>
                    <a:bodyPr/>
                    <a:lstStyle/>
                    <a:p>
                      <a:r>
                        <a:rPr lang="en-IN">
                          <a:solidFill>
                            <a:srgbClr val="000000"/>
                          </a:solidFill>
                          <a:effectLst/>
                        </a:rPr>
                        <a:t>PID</a:t>
                      </a:r>
                    </a:p>
                  </a:txBody>
                  <a:tcPr anchor="ctr"/>
                </a:tc>
                <a:tc>
                  <a:txBody>
                    <a:bodyPr/>
                    <a:lstStyle/>
                    <a:p>
                      <a:r>
                        <a:rPr lang="en-IN" dirty="0">
                          <a:solidFill>
                            <a:srgbClr val="000000"/>
                          </a:solidFill>
                          <a:effectLst/>
                        </a:rPr>
                        <a:t>int(5)</a:t>
                      </a:r>
                    </a:p>
                  </a:txBody>
                  <a:tcPr anchor="ctr"/>
                </a:tc>
                <a:tc>
                  <a:txBody>
                    <a:bodyPr/>
                    <a:lstStyle/>
                    <a:p>
                      <a:r>
                        <a:rPr lang="en-IN" dirty="0">
                          <a:solidFill>
                            <a:srgbClr val="000000"/>
                          </a:solidFill>
                          <a:effectLst/>
                        </a:rPr>
                        <a:t> foreign key</a:t>
                      </a:r>
                    </a:p>
                  </a:txBody>
                  <a:tcPr anchor="ctr"/>
                </a:tc>
                <a:tc>
                  <a:txBody>
                    <a:bodyPr/>
                    <a:lstStyle/>
                    <a:p>
                      <a:r>
                        <a:rPr lang="en-IN" dirty="0">
                          <a:solidFill>
                            <a:srgbClr val="000000"/>
                          </a:solidFill>
                          <a:effectLst/>
                        </a:rPr>
                        <a:t> Product id</a:t>
                      </a:r>
                    </a:p>
                  </a:txBody>
                  <a:tcPr anchor="ctr"/>
                </a:tc>
                <a:extLst>
                  <a:ext uri="{0D108BD9-81ED-4DB2-BD59-A6C34878D82A}">
                    <a16:rowId xmlns:a16="http://schemas.microsoft.com/office/drawing/2014/main" xmlns="" val="1876126180"/>
                  </a:ext>
                </a:extLst>
              </a:tr>
              <a:tr h="0">
                <a:tc>
                  <a:txBody>
                    <a:bodyPr/>
                    <a:lstStyle/>
                    <a:p>
                      <a:r>
                        <a:rPr lang="en-IN">
                          <a:solidFill>
                            <a:srgbClr val="000000"/>
                          </a:solidFill>
                          <a:effectLst/>
                        </a:rPr>
                        <a:t>ADDID</a:t>
                      </a:r>
                    </a:p>
                  </a:txBody>
                  <a:tcPr anchor="ctr"/>
                </a:tc>
                <a:tc>
                  <a:txBody>
                    <a:bodyPr/>
                    <a:lstStyle/>
                    <a:p>
                      <a:r>
                        <a:rPr lang="en-IN">
                          <a:solidFill>
                            <a:srgbClr val="000000"/>
                          </a:solidFill>
                          <a:effectLst/>
                        </a:rPr>
                        <a:t>int(5)</a:t>
                      </a:r>
                    </a:p>
                  </a:txBody>
                  <a:tcPr anchor="ctr"/>
                </a:tc>
                <a:tc>
                  <a:txBody>
                    <a:bodyPr/>
                    <a:lstStyle/>
                    <a:p>
                      <a:r>
                        <a:rPr lang="en-IN" dirty="0">
                          <a:solidFill>
                            <a:srgbClr val="000000"/>
                          </a:solidFill>
                          <a:effectLst/>
                        </a:rPr>
                        <a:t> foreign key</a:t>
                      </a:r>
                    </a:p>
                  </a:txBody>
                  <a:tcPr anchor="ctr"/>
                </a:tc>
                <a:tc>
                  <a:txBody>
                    <a:bodyPr/>
                    <a:lstStyle/>
                    <a:p>
                      <a:r>
                        <a:rPr lang="en-IN" dirty="0">
                          <a:solidFill>
                            <a:srgbClr val="000000"/>
                          </a:solidFill>
                          <a:effectLst/>
                        </a:rPr>
                        <a:t> Address id</a:t>
                      </a:r>
                    </a:p>
                  </a:txBody>
                  <a:tcPr anchor="ctr"/>
                </a:tc>
                <a:extLst>
                  <a:ext uri="{0D108BD9-81ED-4DB2-BD59-A6C34878D82A}">
                    <a16:rowId xmlns:a16="http://schemas.microsoft.com/office/drawing/2014/main" xmlns="" val="1674750145"/>
                  </a:ext>
                </a:extLst>
              </a:tr>
              <a:tr h="0">
                <a:tc>
                  <a:txBody>
                    <a:bodyPr/>
                    <a:lstStyle/>
                    <a:p>
                      <a:r>
                        <a:rPr lang="en-IN">
                          <a:solidFill>
                            <a:srgbClr val="000000"/>
                          </a:solidFill>
                          <a:effectLst/>
                        </a:rPr>
                        <a:t>quantity</a:t>
                      </a:r>
                    </a:p>
                  </a:txBody>
                  <a:tcPr anchor="ctr"/>
                </a:tc>
                <a:tc>
                  <a:txBody>
                    <a:bodyPr/>
                    <a:lstStyle/>
                    <a:p>
                      <a:r>
                        <a:rPr lang="en-IN" dirty="0">
                          <a:solidFill>
                            <a:srgbClr val="000000"/>
                          </a:solidFill>
                          <a:effectLst/>
                        </a:rPr>
                        <a:t>int(5)</a:t>
                      </a:r>
                    </a:p>
                  </a:txBody>
                  <a:tcPr anchor="ctr"/>
                </a:tc>
                <a:tc>
                  <a:txBody>
                    <a:bodyPr/>
                    <a:lstStyle/>
                    <a:p>
                      <a:r>
                        <a:rPr lang="en-IN" dirty="0">
                          <a:solidFill>
                            <a:srgbClr val="000000"/>
                          </a:solidFill>
                          <a:effectLst/>
                        </a:rPr>
                        <a:t> </a:t>
                      </a:r>
                    </a:p>
                  </a:txBody>
                  <a:tcPr anchor="ctr"/>
                </a:tc>
                <a:tc>
                  <a:txBody>
                    <a:bodyPr/>
                    <a:lstStyle/>
                    <a:p>
                      <a:r>
                        <a:rPr lang="en-IN" dirty="0">
                          <a:solidFill>
                            <a:srgbClr val="000000"/>
                          </a:solidFill>
                          <a:effectLst/>
                        </a:rPr>
                        <a:t> </a:t>
                      </a:r>
                      <a:r>
                        <a:rPr lang="en-IN" dirty="0" err="1">
                          <a:solidFill>
                            <a:srgbClr val="000000"/>
                          </a:solidFill>
                          <a:effectLst/>
                        </a:rPr>
                        <a:t>Quatity</a:t>
                      </a:r>
                      <a:endParaRPr lang="en-IN" dirty="0">
                        <a:solidFill>
                          <a:srgbClr val="000000"/>
                        </a:solidFill>
                        <a:effectLst/>
                      </a:endParaRPr>
                    </a:p>
                  </a:txBody>
                  <a:tcPr anchor="ctr"/>
                </a:tc>
                <a:extLst>
                  <a:ext uri="{0D108BD9-81ED-4DB2-BD59-A6C34878D82A}">
                    <a16:rowId xmlns:a16="http://schemas.microsoft.com/office/drawing/2014/main" xmlns="" val="3176156282"/>
                  </a:ext>
                </a:extLst>
              </a:tr>
              <a:tr h="0">
                <a:tc>
                  <a:txBody>
                    <a:bodyPr/>
                    <a:lstStyle/>
                    <a:p>
                      <a:r>
                        <a:rPr lang="en-IN">
                          <a:solidFill>
                            <a:srgbClr val="000000"/>
                          </a:solidFill>
                          <a:effectLst/>
                        </a:rPr>
                        <a:t>price</a:t>
                      </a:r>
                    </a:p>
                  </a:txBody>
                  <a:tcPr anchor="ctr"/>
                </a:tc>
                <a:tc>
                  <a:txBody>
                    <a:bodyPr/>
                    <a:lstStyle/>
                    <a:p>
                      <a:r>
                        <a:rPr lang="en-IN">
                          <a:solidFill>
                            <a:srgbClr val="000000"/>
                          </a:solidFill>
                          <a:effectLst/>
                        </a:rPr>
                        <a:t>int(5)</a:t>
                      </a:r>
                    </a:p>
                  </a:txBody>
                  <a:tcPr anchor="ctr"/>
                </a:tc>
                <a:tc>
                  <a:txBody>
                    <a:bodyPr/>
                    <a:lstStyle/>
                    <a:p>
                      <a:r>
                        <a:rPr lang="en-IN">
                          <a:solidFill>
                            <a:srgbClr val="000000"/>
                          </a:solidFill>
                          <a:effectLst/>
                        </a:rPr>
                        <a:t> </a:t>
                      </a:r>
                    </a:p>
                  </a:txBody>
                  <a:tcPr anchor="ctr"/>
                </a:tc>
                <a:tc>
                  <a:txBody>
                    <a:bodyPr/>
                    <a:lstStyle/>
                    <a:p>
                      <a:r>
                        <a:rPr lang="en-IN" dirty="0">
                          <a:solidFill>
                            <a:srgbClr val="000000"/>
                          </a:solidFill>
                          <a:effectLst/>
                        </a:rPr>
                        <a:t> Price of product</a:t>
                      </a:r>
                    </a:p>
                  </a:txBody>
                  <a:tcPr anchor="ctr"/>
                </a:tc>
                <a:extLst>
                  <a:ext uri="{0D108BD9-81ED-4DB2-BD59-A6C34878D82A}">
                    <a16:rowId xmlns:a16="http://schemas.microsoft.com/office/drawing/2014/main" xmlns="" val="2083854403"/>
                  </a:ext>
                </a:extLst>
              </a:tr>
              <a:tr h="0">
                <a:tc>
                  <a:txBody>
                    <a:bodyPr/>
                    <a:lstStyle/>
                    <a:p>
                      <a:r>
                        <a:rPr lang="en-IN">
                          <a:solidFill>
                            <a:srgbClr val="000000"/>
                          </a:solidFill>
                          <a:effectLst/>
                        </a:rPr>
                        <a:t>order_date</a:t>
                      </a:r>
                    </a:p>
                  </a:txBody>
                  <a:tcPr anchor="ctr"/>
                </a:tc>
                <a:tc>
                  <a:txBody>
                    <a:bodyPr/>
                    <a:lstStyle/>
                    <a:p>
                      <a:r>
                        <a:rPr lang="en-IN" dirty="0">
                          <a:solidFill>
                            <a:srgbClr val="000000"/>
                          </a:solidFill>
                          <a:effectLst/>
                        </a:rPr>
                        <a:t>datetime</a:t>
                      </a:r>
                    </a:p>
                  </a:txBody>
                  <a:tcPr anchor="ctr"/>
                </a:tc>
                <a:tc>
                  <a:txBody>
                    <a:bodyPr/>
                    <a:lstStyle/>
                    <a:p>
                      <a:r>
                        <a:rPr lang="en-IN">
                          <a:solidFill>
                            <a:srgbClr val="000000"/>
                          </a:solidFill>
                          <a:effectLst/>
                        </a:rPr>
                        <a:t> </a:t>
                      </a:r>
                    </a:p>
                  </a:txBody>
                  <a:tcPr anchor="ctr"/>
                </a:tc>
                <a:tc>
                  <a:txBody>
                    <a:bodyPr/>
                    <a:lstStyle/>
                    <a:p>
                      <a:r>
                        <a:rPr lang="en-IN" dirty="0">
                          <a:solidFill>
                            <a:srgbClr val="000000"/>
                          </a:solidFill>
                          <a:effectLst/>
                        </a:rPr>
                        <a:t> Order date</a:t>
                      </a:r>
                    </a:p>
                  </a:txBody>
                  <a:tcPr anchor="ctr"/>
                </a:tc>
                <a:extLst>
                  <a:ext uri="{0D108BD9-81ED-4DB2-BD59-A6C34878D82A}">
                    <a16:rowId xmlns:a16="http://schemas.microsoft.com/office/drawing/2014/main" xmlns="" val="3394033656"/>
                  </a:ext>
                </a:extLst>
              </a:tr>
              <a:tr h="0">
                <a:tc>
                  <a:txBody>
                    <a:bodyPr/>
                    <a:lstStyle/>
                    <a:p>
                      <a:r>
                        <a:rPr lang="en-IN">
                          <a:solidFill>
                            <a:srgbClr val="000000"/>
                          </a:solidFill>
                          <a:effectLst/>
                        </a:rPr>
                        <a:t>pay_method</a:t>
                      </a:r>
                    </a:p>
                  </a:txBody>
                  <a:tcPr anchor="ctr"/>
                </a:tc>
                <a:tc>
                  <a:txBody>
                    <a:bodyPr/>
                    <a:lstStyle/>
                    <a:p>
                      <a:r>
                        <a:rPr lang="en-IN" dirty="0">
                          <a:solidFill>
                            <a:srgbClr val="000000"/>
                          </a:solidFill>
                          <a:effectLst/>
                        </a:rPr>
                        <a:t>varchar(20)</a:t>
                      </a:r>
                    </a:p>
                  </a:txBody>
                  <a:tcPr anchor="ctr"/>
                </a:tc>
                <a:tc>
                  <a:txBody>
                    <a:bodyPr/>
                    <a:lstStyle/>
                    <a:p>
                      <a:r>
                        <a:rPr lang="en-IN">
                          <a:solidFill>
                            <a:srgbClr val="000000"/>
                          </a:solidFill>
                          <a:effectLst/>
                        </a:rPr>
                        <a:t> </a:t>
                      </a:r>
                    </a:p>
                  </a:txBody>
                  <a:tcPr anchor="ctr"/>
                </a:tc>
                <a:tc>
                  <a:txBody>
                    <a:bodyPr/>
                    <a:lstStyle/>
                    <a:p>
                      <a:r>
                        <a:rPr lang="en-IN" dirty="0">
                          <a:solidFill>
                            <a:srgbClr val="000000"/>
                          </a:solidFill>
                          <a:effectLst/>
                        </a:rPr>
                        <a:t> Payment method</a:t>
                      </a:r>
                    </a:p>
                  </a:txBody>
                  <a:tcPr anchor="ctr"/>
                </a:tc>
                <a:extLst>
                  <a:ext uri="{0D108BD9-81ED-4DB2-BD59-A6C34878D82A}">
                    <a16:rowId xmlns:a16="http://schemas.microsoft.com/office/drawing/2014/main" xmlns="" val="770166642"/>
                  </a:ext>
                </a:extLst>
              </a:tr>
              <a:tr h="0">
                <a:tc>
                  <a:txBody>
                    <a:bodyPr/>
                    <a:lstStyle/>
                    <a:p>
                      <a:r>
                        <a:rPr lang="en-IN">
                          <a:solidFill>
                            <a:srgbClr val="000000"/>
                          </a:solidFill>
                          <a:effectLst/>
                        </a:rPr>
                        <a:t>status</a:t>
                      </a:r>
                    </a:p>
                  </a:txBody>
                  <a:tcPr anchor="ctr"/>
                </a:tc>
                <a:tc>
                  <a:txBody>
                    <a:bodyPr/>
                    <a:lstStyle/>
                    <a:p>
                      <a:r>
                        <a:rPr lang="en-IN" dirty="0">
                          <a:solidFill>
                            <a:srgbClr val="000000"/>
                          </a:solidFill>
                          <a:effectLst/>
                        </a:rPr>
                        <a:t>varchar(10)</a:t>
                      </a:r>
                    </a:p>
                  </a:txBody>
                  <a:tcPr anchor="ctr"/>
                </a:tc>
                <a:tc>
                  <a:txBody>
                    <a:bodyPr/>
                    <a:lstStyle/>
                    <a:p>
                      <a:r>
                        <a:rPr lang="en-IN" dirty="0">
                          <a:solidFill>
                            <a:srgbClr val="000000"/>
                          </a:solidFill>
                          <a:effectLst/>
                        </a:rPr>
                        <a:t> </a:t>
                      </a:r>
                    </a:p>
                  </a:txBody>
                  <a:tcPr anchor="ctr"/>
                </a:tc>
                <a:tc>
                  <a:txBody>
                    <a:bodyPr/>
                    <a:lstStyle/>
                    <a:p>
                      <a:r>
                        <a:rPr lang="en-IN" dirty="0">
                          <a:solidFill>
                            <a:srgbClr val="000000"/>
                          </a:solidFill>
                          <a:effectLst/>
                        </a:rPr>
                        <a:t> Status of orders</a:t>
                      </a:r>
                    </a:p>
                  </a:txBody>
                  <a:tcPr anchor="ctr"/>
                </a:tc>
                <a:extLst>
                  <a:ext uri="{0D108BD9-81ED-4DB2-BD59-A6C34878D82A}">
                    <a16:rowId xmlns:a16="http://schemas.microsoft.com/office/drawing/2014/main" xmlns="" val="3945411750"/>
                  </a:ext>
                </a:extLst>
              </a:tr>
            </a:tbl>
          </a:graphicData>
        </a:graphic>
      </p:graphicFrame>
      <p:sp>
        <p:nvSpPr>
          <p:cNvPr id="4" name="Slide Number Placeholder 3">
            <a:extLst>
              <a:ext uri="{FF2B5EF4-FFF2-40B4-BE49-F238E27FC236}">
                <a16:creationId xmlns:a16="http://schemas.microsoft.com/office/drawing/2014/main" xmlns="" id="{A0932C68-4AD8-479F-9AED-EA1176113B03}"/>
              </a:ext>
            </a:extLst>
          </p:cNvPr>
          <p:cNvSpPr>
            <a:spLocks noGrp="1"/>
          </p:cNvSpPr>
          <p:nvPr>
            <p:ph type="sldNum" sz="quarter" idx="12"/>
          </p:nvPr>
        </p:nvSpPr>
        <p:spPr/>
        <p:txBody>
          <a:bodyPr/>
          <a:lstStyle/>
          <a:p>
            <a:fld id="{71766878-3199-4EAB-94E7-2D6D11070E14}" type="slidenum">
              <a:rPr lang="en-US" smtClean="0"/>
              <a:t>29</a:t>
            </a:fld>
            <a:endParaRPr lang="en-US" dirty="0"/>
          </a:p>
        </p:txBody>
      </p:sp>
      <p:graphicFrame>
        <p:nvGraphicFramePr>
          <p:cNvPr id="7" name="Table 7">
            <a:extLst>
              <a:ext uri="{FF2B5EF4-FFF2-40B4-BE49-F238E27FC236}">
                <a16:creationId xmlns:a16="http://schemas.microsoft.com/office/drawing/2014/main" xmlns="" id="{C2A35C91-84C3-4274-81E1-9260C7C86084}"/>
              </a:ext>
            </a:extLst>
          </p:cNvPr>
          <p:cNvGraphicFramePr>
            <a:graphicFrameLocks noGrp="1"/>
          </p:cNvGraphicFramePr>
          <p:nvPr>
            <p:extLst>
              <p:ext uri="{D42A27DB-BD31-4B8C-83A1-F6EECF244321}">
                <p14:modId xmlns:p14="http://schemas.microsoft.com/office/powerpoint/2010/main" val="2000705994"/>
              </p:ext>
            </p:extLst>
          </p:nvPr>
        </p:nvGraphicFramePr>
        <p:xfrm>
          <a:off x="1250949" y="1874517"/>
          <a:ext cx="10178321" cy="370840"/>
        </p:xfrm>
        <a:graphic>
          <a:graphicData uri="http://schemas.openxmlformats.org/drawingml/2006/table">
            <a:tbl>
              <a:tblPr firstRow="1" bandRow="1">
                <a:tableStyleId>{073A0DAA-6AF3-43AB-8588-CEC1D06C72B9}</a:tableStyleId>
              </a:tblPr>
              <a:tblGrid>
                <a:gridCol w="10178321">
                  <a:extLst>
                    <a:ext uri="{9D8B030D-6E8A-4147-A177-3AD203B41FA5}">
                      <a16:colId xmlns:a16="http://schemas.microsoft.com/office/drawing/2014/main" xmlns="" val="1937151354"/>
                    </a:ext>
                  </a:extLst>
                </a:gridCol>
              </a:tblGrid>
              <a:tr h="370840">
                <a:tc>
                  <a:txBody>
                    <a:bodyPr/>
                    <a:lstStyle/>
                    <a:p>
                      <a:r>
                        <a:rPr lang="en-US" dirty="0"/>
                        <a:t>8. o</a:t>
                      </a:r>
                      <a:r>
                        <a:rPr lang="en-IN" dirty="0" err="1"/>
                        <a:t>rders</a:t>
                      </a:r>
                      <a:endParaRPr lang="en-IN" dirty="0"/>
                    </a:p>
                  </a:txBody>
                  <a:tcPr/>
                </a:tc>
                <a:extLst>
                  <a:ext uri="{0D108BD9-81ED-4DB2-BD59-A6C34878D82A}">
                    <a16:rowId xmlns:a16="http://schemas.microsoft.com/office/drawing/2014/main" xmlns="" val="2271469457"/>
                  </a:ext>
                </a:extLst>
              </a:tr>
            </a:tbl>
          </a:graphicData>
        </a:graphic>
      </p:graphicFrame>
    </p:spTree>
    <p:extLst>
      <p:ext uri="{BB962C8B-B14F-4D97-AF65-F5344CB8AC3E}">
        <p14:creationId xmlns:p14="http://schemas.microsoft.com/office/powerpoint/2010/main" val="2779025313"/>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B667DB-3F36-4269-AC9F-A4F0001C06AD}"/>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xmlns="" id="{6B4EF338-A91F-4A24-8A8A-77504D76A4EF}"/>
              </a:ext>
            </a:extLst>
          </p:cNvPr>
          <p:cNvSpPr>
            <a:spLocks noGrp="1"/>
          </p:cNvSpPr>
          <p:nvPr>
            <p:ph idx="1"/>
          </p:nvPr>
        </p:nvSpPr>
        <p:spPr>
          <a:xfrm>
            <a:off x="1251678" y="2286001"/>
            <a:ext cx="10178322" cy="4089678"/>
          </a:xfrm>
        </p:spPr>
        <p:txBody>
          <a:bodyPr>
            <a:normAutofit/>
          </a:bodyPr>
          <a:lstStyle/>
          <a:p>
            <a:pPr lvl="1"/>
            <a:r>
              <a:rPr lang="en-US" dirty="0"/>
              <a:t>Time and energy saving</a:t>
            </a:r>
          </a:p>
          <a:p>
            <a:pPr lvl="1"/>
            <a:r>
              <a:rPr lang="en-US" dirty="0"/>
              <a:t>Availability</a:t>
            </a:r>
          </a:p>
          <a:p>
            <a:pPr lvl="1"/>
            <a:r>
              <a:rPr lang="en-US" dirty="0"/>
              <a:t>Comparison of products and price.</a:t>
            </a:r>
          </a:p>
          <a:p>
            <a:pPr lvl="1"/>
            <a:r>
              <a:rPr lang="en-US" dirty="0"/>
              <a:t>The objective of the project is to make an web application to purchase stationery products in an existing stationery shop.</a:t>
            </a:r>
          </a:p>
          <a:p>
            <a:pPr lvl="1"/>
            <a:r>
              <a:rPr lang="en-US" dirty="0"/>
              <a:t>In order to build such a web application complete web support need to be provided.</a:t>
            </a:r>
          </a:p>
          <a:p>
            <a:pPr lvl="1"/>
            <a:r>
              <a:rPr lang="en-US" dirty="0"/>
              <a:t>A complete and efficient web application which can provide the online stationery shopping experience is the basis objective of the project.</a:t>
            </a:r>
          </a:p>
          <a:p>
            <a:pPr lvl="1"/>
            <a:r>
              <a:rPr lang="en-US" dirty="0"/>
              <a:t>The web application can be implemented in the form of an web application with web view.</a:t>
            </a:r>
          </a:p>
          <a:p>
            <a:pPr lvl="1"/>
            <a:r>
              <a:rPr lang="en-US" dirty="0"/>
              <a:t>Service or product advertising</a:t>
            </a:r>
          </a:p>
        </p:txBody>
      </p:sp>
      <p:sp>
        <p:nvSpPr>
          <p:cNvPr id="4" name="Slide Number Placeholder 3">
            <a:extLst>
              <a:ext uri="{FF2B5EF4-FFF2-40B4-BE49-F238E27FC236}">
                <a16:creationId xmlns:a16="http://schemas.microsoft.com/office/drawing/2014/main" xmlns="" id="{14D525A7-63EA-4D36-8D2F-E6F0FD6DD6D2}"/>
              </a:ext>
            </a:extLst>
          </p:cNvPr>
          <p:cNvSpPr>
            <a:spLocks noGrp="1"/>
          </p:cNvSpPr>
          <p:nvPr>
            <p:ph type="sldNum" sz="quarter" idx="12"/>
          </p:nvPr>
        </p:nvSpPr>
        <p:spPr/>
        <p:txBody>
          <a:bodyPr/>
          <a:lstStyle/>
          <a:p>
            <a:fld id="{71766878-3199-4EAB-94E7-2D6D11070E14}" type="slidenum">
              <a:rPr lang="en-US" smtClean="0"/>
              <a:t>3</a:t>
            </a:fld>
            <a:endParaRPr lang="en-US" dirty="0"/>
          </a:p>
        </p:txBody>
      </p:sp>
    </p:spTree>
    <p:extLst>
      <p:ext uri="{BB962C8B-B14F-4D97-AF65-F5344CB8AC3E}">
        <p14:creationId xmlns:p14="http://schemas.microsoft.com/office/powerpoint/2010/main" val="3830190567"/>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04C84-4DA5-4B8A-B7D5-74CEB5F61F0E}"/>
              </a:ext>
            </a:extLst>
          </p:cNvPr>
          <p:cNvSpPr>
            <a:spLocks noGrp="1"/>
          </p:cNvSpPr>
          <p:nvPr>
            <p:ph type="title"/>
          </p:nvPr>
        </p:nvSpPr>
        <p:spPr/>
        <p:txBody>
          <a:bodyPr/>
          <a:lstStyle/>
          <a:p>
            <a:r>
              <a:rPr lang="en-IN" dirty="0"/>
              <a:t>Data dictionary</a:t>
            </a:r>
          </a:p>
        </p:txBody>
      </p:sp>
      <p:graphicFrame>
        <p:nvGraphicFramePr>
          <p:cNvPr id="5" name="Content Placeholder 4">
            <a:extLst>
              <a:ext uri="{FF2B5EF4-FFF2-40B4-BE49-F238E27FC236}">
                <a16:creationId xmlns:a16="http://schemas.microsoft.com/office/drawing/2014/main" xmlns="" id="{F799FF31-D6EF-4BD6-ADB7-5E9257C74B92}"/>
              </a:ext>
            </a:extLst>
          </p:cNvPr>
          <p:cNvGraphicFramePr>
            <a:graphicFrameLocks noGrp="1"/>
          </p:cNvGraphicFramePr>
          <p:nvPr>
            <p:ph idx="1"/>
            <p:extLst>
              <p:ext uri="{D42A27DB-BD31-4B8C-83A1-F6EECF244321}">
                <p14:modId xmlns:p14="http://schemas.microsoft.com/office/powerpoint/2010/main" val="1512003600"/>
              </p:ext>
            </p:extLst>
          </p:nvPr>
        </p:nvGraphicFramePr>
        <p:xfrm>
          <a:off x="1250950" y="2286000"/>
          <a:ext cx="10178320" cy="3291840"/>
        </p:xfrm>
        <a:graphic>
          <a:graphicData uri="http://schemas.openxmlformats.org/drawingml/2006/table">
            <a:tbl>
              <a:tblPr>
                <a:tableStyleId>{5940675A-B579-460E-94D1-54222C63F5DA}</a:tableStyleId>
              </a:tblPr>
              <a:tblGrid>
                <a:gridCol w="2544580">
                  <a:extLst>
                    <a:ext uri="{9D8B030D-6E8A-4147-A177-3AD203B41FA5}">
                      <a16:colId xmlns:a16="http://schemas.microsoft.com/office/drawing/2014/main" xmlns="" val="2963117027"/>
                    </a:ext>
                  </a:extLst>
                </a:gridCol>
                <a:gridCol w="2544580">
                  <a:extLst>
                    <a:ext uri="{9D8B030D-6E8A-4147-A177-3AD203B41FA5}">
                      <a16:colId xmlns:a16="http://schemas.microsoft.com/office/drawing/2014/main" xmlns="" val="3929247385"/>
                    </a:ext>
                  </a:extLst>
                </a:gridCol>
                <a:gridCol w="2544580">
                  <a:extLst>
                    <a:ext uri="{9D8B030D-6E8A-4147-A177-3AD203B41FA5}">
                      <a16:colId xmlns:a16="http://schemas.microsoft.com/office/drawing/2014/main" xmlns="" val="2734221060"/>
                    </a:ext>
                  </a:extLst>
                </a:gridCol>
                <a:gridCol w="2544580">
                  <a:extLst>
                    <a:ext uri="{9D8B030D-6E8A-4147-A177-3AD203B41FA5}">
                      <a16:colId xmlns:a16="http://schemas.microsoft.com/office/drawing/2014/main" xmlns="" val="4031258078"/>
                    </a:ext>
                  </a:extLst>
                </a:gridCol>
              </a:tblGrid>
              <a:tr h="0">
                <a:tc>
                  <a:txBody>
                    <a:bodyPr/>
                    <a:lstStyle/>
                    <a:p>
                      <a:r>
                        <a:rPr lang="en-IN" b="1" dirty="0">
                          <a:effectLst/>
                        </a:rPr>
                        <a:t>Field</a:t>
                      </a:r>
                      <a:endParaRPr lang="en-IN" b="1" dirty="0">
                        <a:solidFill>
                          <a:srgbClr val="000000"/>
                        </a:solidFill>
                        <a:effectLst/>
                      </a:endParaRPr>
                    </a:p>
                  </a:txBody>
                  <a:tcPr marL="121483" marR="121483" anchor="ctr"/>
                </a:tc>
                <a:tc>
                  <a:txBody>
                    <a:bodyPr/>
                    <a:lstStyle/>
                    <a:p>
                      <a:r>
                        <a:rPr lang="en-IN" b="1" dirty="0">
                          <a:effectLst/>
                        </a:rPr>
                        <a:t>Type</a:t>
                      </a:r>
                      <a:endParaRPr lang="en-IN" b="1" dirty="0">
                        <a:solidFill>
                          <a:srgbClr val="000000"/>
                        </a:solidFill>
                        <a:effectLst/>
                      </a:endParaRPr>
                    </a:p>
                  </a:txBody>
                  <a:tcPr marL="121483" marR="121483" anchor="ctr"/>
                </a:tc>
                <a:tc>
                  <a:txBody>
                    <a:bodyPr/>
                    <a:lstStyle/>
                    <a:p>
                      <a:r>
                        <a:rPr lang="en-IN" b="1" dirty="0">
                          <a:effectLst/>
                        </a:rPr>
                        <a:t>Constraint</a:t>
                      </a:r>
                      <a:endParaRPr lang="en-IN" b="1" dirty="0">
                        <a:solidFill>
                          <a:srgbClr val="000000"/>
                        </a:solidFill>
                        <a:effectLst/>
                      </a:endParaRPr>
                    </a:p>
                  </a:txBody>
                  <a:tcPr marL="121483" marR="121483" anchor="ctr"/>
                </a:tc>
                <a:tc>
                  <a:txBody>
                    <a:bodyPr/>
                    <a:lstStyle/>
                    <a:p>
                      <a:r>
                        <a:rPr lang="en-IN" b="1" dirty="0">
                          <a:effectLst/>
                        </a:rPr>
                        <a:t>Description</a:t>
                      </a:r>
                      <a:endParaRPr lang="en-IN" b="1" dirty="0">
                        <a:solidFill>
                          <a:srgbClr val="000000"/>
                        </a:solidFill>
                        <a:effectLst/>
                      </a:endParaRPr>
                    </a:p>
                  </a:txBody>
                  <a:tcPr marL="121483" marR="121483" anchor="ctr"/>
                </a:tc>
                <a:extLst>
                  <a:ext uri="{0D108BD9-81ED-4DB2-BD59-A6C34878D82A}">
                    <a16:rowId xmlns:a16="http://schemas.microsoft.com/office/drawing/2014/main" xmlns="" val="1583064070"/>
                  </a:ext>
                </a:extLst>
              </a:tr>
              <a:tr h="0">
                <a:tc>
                  <a:txBody>
                    <a:bodyPr/>
                    <a:lstStyle/>
                    <a:p>
                      <a:r>
                        <a:rPr lang="en-IN" dirty="0">
                          <a:solidFill>
                            <a:srgbClr val="000000"/>
                          </a:solidFill>
                          <a:effectLst/>
                        </a:rPr>
                        <a:t>OID</a:t>
                      </a:r>
                    </a:p>
                  </a:txBody>
                  <a:tcPr anchor="ctr"/>
                </a:tc>
                <a:tc>
                  <a:txBody>
                    <a:bodyPr/>
                    <a:lstStyle/>
                    <a:p>
                      <a:r>
                        <a:rPr lang="en-IN" dirty="0">
                          <a:solidFill>
                            <a:srgbClr val="000000"/>
                          </a:solidFill>
                          <a:effectLst/>
                        </a:rPr>
                        <a:t>int(5)</a:t>
                      </a:r>
                    </a:p>
                  </a:txBody>
                  <a:tcPr anchor="ctr"/>
                </a:tc>
                <a:tc>
                  <a:txBody>
                    <a:bodyPr/>
                    <a:lstStyle/>
                    <a:p>
                      <a:r>
                        <a:rPr lang="en-IN" dirty="0">
                          <a:solidFill>
                            <a:srgbClr val="000000"/>
                          </a:solidFill>
                          <a:effectLst/>
                        </a:rPr>
                        <a:t> foreign key</a:t>
                      </a:r>
                    </a:p>
                  </a:txBody>
                  <a:tcPr anchor="ctr"/>
                </a:tc>
                <a:tc>
                  <a:txBody>
                    <a:bodyPr/>
                    <a:lstStyle/>
                    <a:p>
                      <a:r>
                        <a:rPr lang="en-IN" dirty="0">
                          <a:solidFill>
                            <a:srgbClr val="000000"/>
                          </a:solidFill>
                          <a:effectLst/>
                        </a:rPr>
                        <a:t>Order id </a:t>
                      </a:r>
                    </a:p>
                  </a:txBody>
                  <a:tcPr anchor="ctr"/>
                </a:tc>
                <a:extLst>
                  <a:ext uri="{0D108BD9-81ED-4DB2-BD59-A6C34878D82A}">
                    <a16:rowId xmlns:a16="http://schemas.microsoft.com/office/drawing/2014/main" xmlns="" val="1099656916"/>
                  </a:ext>
                </a:extLst>
              </a:tr>
              <a:tr h="0">
                <a:tc>
                  <a:txBody>
                    <a:bodyPr/>
                    <a:lstStyle/>
                    <a:p>
                      <a:r>
                        <a:rPr lang="en-IN">
                          <a:solidFill>
                            <a:srgbClr val="000000"/>
                          </a:solidFill>
                          <a:effectLst/>
                        </a:rPr>
                        <a:t>UID</a:t>
                      </a:r>
                    </a:p>
                  </a:txBody>
                  <a:tcPr anchor="ctr"/>
                </a:tc>
                <a:tc>
                  <a:txBody>
                    <a:bodyPr/>
                    <a:lstStyle/>
                    <a:p>
                      <a:r>
                        <a:rPr lang="en-IN" dirty="0">
                          <a:solidFill>
                            <a:srgbClr val="000000"/>
                          </a:solidFill>
                          <a:effectLst/>
                        </a:rPr>
                        <a:t>int(5)</a:t>
                      </a:r>
                    </a:p>
                  </a:txBody>
                  <a:tcPr anchor="ctr"/>
                </a:tc>
                <a:tc>
                  <a:txBody>
                    <a:bodyPr/>
                    <a:lstStyle/>
                    <a:p>
                      <a:r>
                        <a:rPr lang="en-IN" dirty="0">
                          <a:solidFill>
                            <a:srgbClr val="000000"/>
                          </a:solidFill>
                          <a:effectLst/>
                        </a:rPr>
                        <a:t> foreign key</a:t>
                      </a:r>
                    </a:p>
                  </a:txBody>
                  <a:tcPr anchor="ctr"/>
                </a:tc>
                <a:tc>
                  <a:txBody>
                    <a:bodyPr/>
                    <a:lstStyle/>
                    <a:p>
                      <a:r>
                        <a:rPr lang="en-IN" dirty="0">
                          <a:solidFill>
                            <a:srgbClr val="000000"/>
                          </a:solidFill>
                          <a:effectLst/>
                        </a:rPr>
                        <a:t> User id</a:t>
                      </a:r>
                    </a:p>
                  </a:txBody>
                  <a:tcPr anchor="ctr"/>
                </a:tc>
                <a:extLst>
                  <a:ext uri="{0D108BD9-81ED-4DB2-BD59-A6C34878D82A}">
                    <a16:rowId xmlns:a16="http://schemas.microsoft.com/office/drawing/2014/main" xmlns="" val="504599341"/>
                  </a:ext>
                </a:extLst>
              </a:tr>
              <a:tr h="0">
                <a:tc>
                  <a:txBody>
                    <a:bodyPr/>
                    <a:lstStyle/>
                    <a:p>
                      <a:r>
                        <a:rPr lang="en-IN">
                          <a:solidFill>
                            <a:srgbClr val="000000"/>
                          </a:solidFill>
                          <a:effectLst/>
                        </a:rPr>
                        <a:t>PID</a:t>
                      </a:r>
                    </a:p>
                  </a:txBody>
                  <a:tcPr anchor="ctr"/>
                </a:tc>
                <a:tc>
                  <a:txBody>
                    <a:bodyPr/>
                    <a:lstStyle/>
                    <a:p>
                      <a:r>
                        <a:rPr lang="en-IN" dirty="0">
                          <a:solidFill>
                            <a:srgbClr val="000000"/>
                          </a:solidFill>
                          <a:effectLst/>
                        </a:rPr>
                        <a:t>int(5)</a:t>
                      </a:r>
                    </a:p>
                  </a:txBody>
                  <a:tcPr anchor="ctr"/>
                </a:tc>
                <a:tc>
                  <a:txBody>
                    <a:bodyPr/>
                    <a:lstStyle/>
                    <a:p>
                      <a:r>
                        <a:rPr lang="en-IN" dirty="0">
                          <a:solidFill>
                            <a:srgbClr val="000000"/>
                          </a:solidFill>
                          <a:effectLst/>
                        </a:rPr>
                        <a:t> foreign key</a:t>
                      </a:r>
                    </a:p>
                  </a:txBody>
                  <a:tcPr anchor="ctr"/>
                </a:tc>
                <a:tc>
                  <a:txBody>
                    <a:bodyPr/>
                    <a:lstStyle/>
                    <a:p>
                      <a:r>
                        <a:rPr lang="en-IN" dirty="0">
                          <a:solidFill>
                            <a:srgbClr val="000000"/>
                          </a:solidFill>
                          <a:effectLst/>
                        </a:rPr>
                        <a:t> Product id</a:t>
                      </a:r>
                    </a:p>
                  </a:txBody>
                  <a:tcPr anchor="ctr"/>
                </a:tc>
                <a:extLst>
                  <a:ext uri="{0D108BD9-81ED-4DB2-BD59-A6C34878D82A}">
                    <a16:rowId xmlns:a16="http://schemas.microsoft.com/office/drawing/2014/main" xmlns="" val="3218263031"/>
                  </a:ext>
                </a:extLst>
              </a:tr>
              <a:tr h="0">
                <a:tc>
                  <a:txBody>
                    <a:bodyPr/>
                    <a:lstStyle/>
                    <a:p>
                      <a:r>
                        <a:rPr lang="en-IN">
                          <a:solidFill>
                            <a:srgbClr val="000000"/>
                          </a:solidFill>
                          <a:effectLst/>
                        </a:rPr>
                        <a:t>ADDID</a:t>
                      </a:r>
                    </a:p>
                  </a:txBody>
                  <a:tcPr anchor="ctr"/>
                </a:tc>
                <a:tc>
                  <a:txBody>
                    <a:bodyPr/>
                    <a:lstStyle/>
                    <a:p>
                      <a:r>
                        <a:rPr lang="en-IN">
                          <a:solidFill>
                            <a:srgbClr val="000000"/>
                          </a:solidFill>
                          <a:effectLst/>
                        </a:rPr>
                        <a:t>int(5)</a:t>
                      </a:r>
                    </a:p>
                  </a:txBody>
                  <a:tcPr anchor="ctr"/>
                </a:tc>
                <a:tc>
                  <a:txBody>
                    <a:bodyPr/>
                    <a:lstStyle/>
                    <a:p>
                      <a:r>
                        <a:rPr lang="en-IN" dirty="0">
                          <a:solidFill>
                            <a:srgbClr val="000000"/>
                          </a:solidFill>
                          <a:effectLst/>
                        </a:rPr>
                        <a:t> foreign key</a:t>
                      </a:r>
                    </a:p>
                  </a:txBody>
                  <a:tcPr anchor="ctr"/>
                </a:tc>
                <a:tc>
                  <a:txBody>
                    <a:bodyPr/>
                    <a:lstStyle/>
                    <a:p>
                      <a:r>
                        <a:rPr lang="en-IN" dirty="0">
                          <a:solidFill>
                            <a:srgbClr val="000000"/>
                          </a:solidFill>
                          <a:effectLst/>
                        </a:rPr>
                        <a:t> Address id</a:t>
                      </a:r>
                    </a:p>
                  </a:txBody>
                  <a:tcPr anchor="ctr"/>
                </a:tc>
                <a:extLst>
                  <a:ext uri="{0D108BD9-81ED-4DB2-BD59-A6C34878D82A}">
                    <a16:rowId xmlns:a16="http://schemas.microsoft.com/office/drawing/2014/main" xmlns="" val="3673679171"/>
                  </a:ext>
                </a:extLst>
              </a:tr>
              <a:tr h="0">
                <a:tc>
                  <a:txBody>
                    <a:bodyPr/>
                    <a:lstStyle/>
                    <a:p>
                      <a:r>
                        <a:rPr lang="en-IN">
                          <a:solidFill>
                            <a:srgbClr val="000000"/>
                          </a:solidFill>
                          <a:effectLst/>
                        </a:rPr>
                        <a:t>quantity</a:t>
                      </a:r>
                    </a:p>
                  </a:txBody>
                  <a:tcPr anchor="ctr"/>
                </a:tc>
                <a:tc>
                  <a:txBody>
                    <a:bodyPr/>
                    <a:lstStyle/>
                    <a:p>
                      <a:r>
                        <a:rPr lang="en-IN">
                          <a:solidFill>
                            <a:srgbClr val="000000"/>
                          </a:solidFill>
                          <a:effectLst/>
                        </a:rPr>
                        <a:t>varchar(3)</a:t>
                      </a:r>
                    </a:p>
                  </a:txBody>
                  <a:tcPr anchor="ctr"/>
                </a:tc>
                <a:tc>
                  <a:txBody>
                    <a:bodyPr/>
                    <a:lstStyle/>
                    <a:p>
                      <a:r>
                        <a:rPr lang="en-IN">
                          <a:solidFill>
                            <a:srgbClr val="000000"/>
                          </a:solidFill>
                          <a:effectLst/>
                        </a:rPr>
                        <a:t> </a:t>
                      </a:r>
                    </a:p>
                  </a:txBody>
                  <a:tcPr anchor="ctr"/>
                </a:tc>
                <a:tc>
                  <a:txBody>
                    <a:bodyPr/>
                    <a:lstStyle/>
                    <a:p>
                      <a:r>
                        <a:rPr lang="en-IN" dirty="0">
                          <a:solidFill>
                            <a:srgbClr val="000000"/>
                          </a:solidFill>
                          <a:effectLst/>
                        </a:rPr>
                        <a:t> Quantity</a:t>
                      </a:r>
                    </a:p>
                  </a:txBody>
                  <a:tcPr anchor="ctr"/>
                </a:tc>
                <a:extLst>
                  <a:ext uri="{0D108BD9-81ED-4DB2-BD59-A6C34878D82A}">
                    <a16:rowId xmlns:a16="http://schemas.microsoft.com/office/drawing/2014/main" xmlns="" val="1228722820"/>
                  </a:ext>
                </a:extLst>
              </a:tr>
              <a:tr h="0">
                <a:tc>
                  <a:txBody>
                    <a:bodyPr/>
                    <a:lstStyle/>
                    <a:p>
                      <a:r>
                        <a:rPr lang="en-IN">
                          <a:solidFill>
                            <a:srgbClr val="000000"/>
                          </a:solidFill>
                          <a:effectLst/>
                        </a:rPr>
                        <a:t>price</a:t>
                      </a:r>
                    </a:p>
                  </a:txBody>
                  <a:tcPr anchor="ctr"/>
                </a:tc>
                <a:tc>
                  <a:txBody>
                    <a:bodyPr/>
                    <a:lstStyle/>
                    <a:p>
                      <a:r>
                        <a:rPr lang="en-IN" dirty="0">
                          <a:solidFill>
                            <a:srgbClr val="000000"/>
                          </a:solidFill>
                          <a:effectLst/>
                        </a:rPr>
                        <a:t>int(5)</a:t>
                      </a:r>
                    </a:p>
                  </a:txBody>
                  <a:tcPr anchor="ctr"/>
                </a:tc>
                <a:tc>
                  <a:txBody>
                    <a:bodyPr/>
                    <a:lstStyle/>
                    <a:p>
                      <a:r>
                        <a:rPr lang="en-IN">
                          <a:solidFill>
                            <a:srgbClr val="000000"/>
                          </a:solidFill>
                          <a:effectLst/>
                        </a:rPr>
                        <a:t> </a:t>
                      </a:r>
                    </a:p>
                  </a:txBody>
                  <a:tcPr anchor="ctr"/>
                </a:tc>
                <a:tc>
                  <a:txBody>
                    <a:bodyPr/>
                    <a:lstStyle/>
                    <a:p>
                      <a:r>
                        <a:rPr lang="en-IN" dirty="0">
                          <a:solidFill>
                            <a:srgbClr val="000000"/>
                          </a:solidFill>
                          <a:effectLst/>
                        </a:rPr>
                        <a:t> Price</a:t>
                      </a:r>
                    </a:p>
                  </a:txBody>
                  <a:tcPr anchor="ctr"/>
                </a:tc>
                <a:extLst>
                  <a:ext uri="{0D108BD9-81ED-4DB2-BD59-A6C34878D82A}">
                    <a16:rowId xmlns:a16="http://schemas.microsoft.com/office/drawing/2014/main" xmlns="" val="1739841972"/>
                  </a:ext>
                </a:extLst>
              </a:tr>
              <a:tr h="0">
                <a:tc>
                  <a:txBody>
                    <a:bodyPr/>
                    <a:lstStyle/>
                    <a:p>
                      <a:r>
                        <a:rPr lang="en-IN">
                          <a:solidFill>
                            <a:srgbClr val="000000"/>
                          </a:solidFill>
                          <a:effectLst/>
                        </a:rPr>
                        <a:t>date</a:t>
                      </a:r>
                    </a:p>
                  </a:txBody>
                  <a:tcPr anchor="ctr"/>
                </a:tc>
                <a:tc>
                  <a:txBody>
                    <a:bodyPr/>
                    <a:lstStyle/>
                    <a:p>
                      <a:r>
                        <a:rPr lang="en-IN">
                          <a:solidFill>
                            <a:srgbClr val="000000"/>
                          </a:solidFill>
                          <a:effectLst/>
                        </a:rPr>
                        <a:t>varchar(10)</a:t>
                      </a:r>
                    </a:p>
                  </a:txBody>
                  <a:tcPr anchor="ctr"/>
                </a:tc>
                <a:tc>
                  <a:txBody>
                    <a:bodyPr/>
                    <a:lstStyle/>
                    <a:p>
                      <a:r>
                        <a:rPr lang="en-IN">
                          <a:solidFill>
                            <a:srgbClr val="000000"/>
                          </a:solidFill>
                          <a:effectLst/>
                        </a:rPr>
                        <a:t> </a:t>
                      </a:r>
                    </a:p>
                  </a:txBody>
                  <a:tcPr anchor="ctr"/>
                </a:tc>
                <a:tc>
                  <a:txBody>
                    <a:bodyPr/>
                    <a:lstStyle/>
                    <a:p>
                      <a:r>
                        <a:rPr lang="en-IN" dirty="0">
                          <a:solidFill>
                            <a:srgbClr val="000000"/>
                          </a:solidFill>
                          <a:effectLst/>
                        </a:rPr>
                        <a:t> Date </a:t>
                      </a:r>
                    </a:p>
                  </a:txBody>
                  <a:tcPr anchor="ctr"/>
                </a:tc>
                <a:extLst>
                  <a:ext uri="{0D108BD9-81ED-4DB2-BD59-A6C34878D82A}">
                    <a16:rowId xmlns:a16="http://schemas.microsoft.com/office/drawing/2014/main" xmlns="" val="2086075856"/>
                  </a:ext>
                </a:extLst>
              </a:tr>
              <a:tr h="0">
                <a:tc>
                  <a:txBody>
                    <a:bodyPr/>
                    <a:lstStyle/>
                    <a:p>
                      <a:r>
                        <a:rPr lang="en-IN">
                          <a:solidFill>
                            <a:srgbClr val="000000"/>
                          </a:solidFill>
                          <a:effectLst/>
                        </a:rPr>
                        <a:t>pay_method</a:t>
                      </a:r>
                    </a:p>
                  </a:txBody>
                  <a:tcPr anchor="ctr"/>
                </a:tc>
                <a:tc>
                  <a:txBody>
                    <a:bodyPr/>
                    <a:lstStyle/>
                    <a:p>
                      <a:r>
                        <a:rPr lang="en-IN" dirty="0">
                          <a:solidFill>
                            <a:srgbClr val="000000"/>
                          </a:solidFill>
                          <a:effectLst/>
                        </a:rPr>
                        <a:t>varchar(20)</a:t>
                      </a:r>
                    </a:p>
                  </a:txBody>
                  <a:tcPr anchor="ctr"/>
                </a:tc>
                <a:tc>
                  <a:txBody>
                    <a:bodyPr/>
                    <a:lstStyle/>
                    <a:p>
                      <a:r>
                        <a:rPr lang="en-IN">
                          <a:solidFill>
                            <a:srgbClr val="000000"/>
                          </a:solidFill>
                          <a:effectLst/>
                        </a:rPr>
                        <a:t> </a:t>
                      </a:r>
                    </a:p>
                  </a:txBody>
                  <a:tcPr anchor="ctr"/>
                </a:tc>
                <a:tc>
                  <a:txBody>
                    <a:bodyPr/>
                    <a:lstStyle/>
                    <a:p>
                      <a:r>
                        <a:rPr lang="en-IN" dirty="0">
                          <a:solidFill>
                            <a:srgbClr val="000000"/>
                          </a:solidFill>
                          <a:effectLst/>
                        </a:rPr>
                        <a:t> Payment method</a:t>
                      </a:r>
                    </a:p>
                  </a:txBody>
                  <a:tcPr anchor="ctr"/>
                </a:tc>
                <a:extLst>
                  <a:ext uri="{0D108BD9-81ED-4DB2-BD59-A6C34878D82A}">
                    <a16:rowId xmlns:a16="http://schemas.microsoft.com/office/drawing/2014/main" xmlns="" val="3014501358"/>
                  </a:ext>
                </a:extLst>
              </a:tr>
            </a:tbl>
          </a:graphicData>
        </a:graphic>
      </p:graphicFrame>
      <p:sp>
        <p:nvSpPr>
          <p:cNvPr id="4" name="Slide Number Placeholder 3">
            <a:extLst>
              <a:ext uri="{FF2B5EF4-FFF2-40B4-BE49-F238E27FC236}">
                <a16:creationId xmlns:a16="http://schemas.microsoft.com/office/drawing/2014/main" xmlns="" id="{A0932C68-4AD8-479F-9AED-EA1176113B03}"/>
              </a:ext>
            </a:extLst>
          </p:cNvPr>
          <p:cNvSpPr>
            <a:spLocks noGrp="1"/>
          </p:cNvSpPr>
          <p:nvPr>
            <p:ph type="sldNum" sz="quarter" idx="12"/>
          </p:nvPr>
        </p:nvSpPr>
        <p:spPr/>
        <p:txBody>
          <a:bodyPr/>
          <a:lstStyle/>
          <a:p>
            <a:fld id="{71766878-3199-4EAB-94E7-2D6D11070E14}" type="slidenum">
              <a:rPr lang="en-US" smtClean="0"/>
              <a:t>30</a:t>
            </a:fld>
            <a:endParaRPr lang="en-US" dirty="0"/>
          </a:p>
        </p:txBody>
      </p:sp>
      <p:graphicFrame>
        <p:nvGraphicFramePr>
          <p:cNvPr id="7" name="Table 7">
            <a:extLst>
              <a:ext uri="{FF2B5EF4-FFF2-40B4-BE49-F238E27FC236}">
                <a16:creationId xmlns:a16="http://schemas.microsoft.com/office/drawing/2014/main" xmlns="" id="{C2A35C91-84C3-4274-81E1-9260C7C86084}"/>
              </a:ext>
            </a:extLst>
          </p:cNvPr>
          <p:cNvGraphicFramePr>
            <a:graphicFrameLocks noGrp="1"/>
          </p:cNvGraphicFramePr>
          <p:nvPr>
            <p:extLst>
              <p:ext uri="{D42A27DB-BD31-4B8C-83A1-F6EECF244321}">
                <p14:modId xmlns:p14="http://schemas.microsoft.com/office/powerpoint/2010/main" val="412238676"/>
              </p:ext>
            </p:extLst>
          </p:nvPr>
        </p:nvGraphicFramePr>
        <p:xfrm>
          <a:off x="1250949" y="1874517"/>
          <a:ext cx="10178321" cy="370840"/>
        </p:xfrm>
        <a:graphic>
          <a:graphicData uri="http://schemas.openxmlformats.org/drawingml/2006/table">
            <a:tbl>
              <a:tblPr firstRow="1" bandRow="1">
                <a:tableStyleId>{073A0DAA-6AF3-43AB-8588-CEC1D06C72B9}</a:tableStyleId>
              </a:tblPr>
              <a:tblGrid>
                <a:gridCol w="10178321">
                  <a:extLst>
                    <a:ext uri="{9D8B030D-6E8A-4147-A177-3AD203B41FA5}">
                      <a16:colId xmlns:a16="http://schemas.microsoft.com/office/drawing/2014/main" xmlns="" val="1937151354"/>
                    </a:ext>
                  </a:extLst>
                </a:gridCol>
              </a:tblGrid>
              <a:tr h="370840">
                <a:tc>
                  <a:txBody>
                    <a:bodyPr/>
                    <a:lstStyle/>
                    <a:p>
                      <a:r>
                        <a:rPr lang="en-US" dirty="0"/>
                        <a:t>9. delivery</a:t>
                      </a:r>
                      <a:endParaRPr lang="en-IN" dirty="0"/>
                    </a:p>
                  </a:txBody>
                  <a:tcPr/>
                </a:tc>
                <a:extLst>
                  <a:ext uri="{0D108BD9-81ED-4DB2-BD59-A6C34878D82A}">
                    <a16:rowId xmlns:a16="http://schemas.microsoft.com/office/drawing/2014/main" xmlns="" val="2271469457"/>
                  </a:ext>
                </a:extLst>
              </a:tr>
            </a:tbl>
          </a:graphicData>
        </a:graphic>
      </p:graphicFrame>
    </p:spTree>
    <p:extLst>
      <p:ext uri="{BB962C8B-B14F-4D97-AF65-F5344CB8AC3E}">
        <p14:creationId xmlns:p14="http://schemas.microsoft.com/office/powerpoint/2010/main" val="3779963393"/>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04C84-4DA5-4B8A-B7D5-74CEB5F61F0E}"/>
              </a:ext>
            </a:extLst>
          </p:cNvPr>
          <p:cNvSpPr>
            <a:spLocks noGrp="1"/>
          </p:cNvSpPr>
          <p:nvPr>
            <p:ph type="title"/>
          </p:nvPr>
        </p:nvSpPr>
        <p:spPr/>
        <p:txBody>
          <a:bodyPr/>
          <a:lstStyle/>
          <a:p>
            <a:r>
              <a:rPr lang="en-IN" dirty="0"/>
              <a:t>Data dictionary</a:t>
            </a:r>
          </a:p>
        </p:txBody>
      </p:sp>
      <p:graphicFrame>
        <p:nvGraphicFramePr>
          <p:cNvPr id="5" name="Content Placeholder 4">
            <a:extLst>
              <a:ext uri="{FF2B5EF4-FFF2-40B4-BE49-F238E27FC236}">
                <a16:creationId xmlns:a16="http://schemas.microsoft.com/office/drawing/2014/main" xmlns="" id="{F799FF31-D6EF-4BD6-ADB7-5E9257C74B92}"/>
              </a:ext>
            </a:extLst>
          </p:cNvPr>
          <p:cNvGraphicFramePr>
            <a:graphicFrameLocks noGrp="1"/>
          </p:cNvGraphicFramePr>
          <p:nvPr>
            <p:ph idx="1"/>
            <p:extLst>
              <p:ext uri="{D42A27DB-BD31-4B8C-83A1-F6EECF244321}">
                <p14:modId xmlns:p14="http://schemas.microsoft.com/office/powerpoint/2010/main" val="1721037932"/>
              </p:ext>
            </p:extLst>
          </p:nvPr>
        </p:nvGraphicFramePr>
        <p:xfrm>
          <a:off x="1250950" y="2286000"/>
          <a:ext cx="10178320" cy="1463040"/>
        </p:xfrm>
        <a:graphic>
          <a:graphicData uri="http://schemas.openxmlformats.org/drawingml/2006/table">
            <a:tbl>
              <a:tblPr>
                <a:tableStyleId>{5940675A-B579-460E-94D1-54222C63F5DA}</a:tableStyleId>
              </a:tblPr>
              <a:tblGrid>
                <a:gridCol w="2544580">
                  <a:extLst>
                    <a:ext uri="{9D8B030D-6E8A-4147-A177-3AD203B41FA5}">
                      <a16:colId xmlns:a16="http://schemas.microsoft.com/office/drawing/2014/main" xmlns="" val="2963117027"/>
                    </a:ext>
                  </a:extLst>
                </a:gridCol>
                <a:gridCol w="2544580">
                  <a:extLst>
                    <a:ext uri="{9D8B030D-6E8A-4147-A177-3AD203B41FA5}">
                      <a16:colId xmlns:a16="http://schemas.microsoft.com/office/drawing/2014/main" xmlns="" val="3929247385"/>
                    </a:ext>
                  </a:extLst>
                </a:gridCol>
                <a:gridCol w="2544580">
                  <a:extLst>
                    <a:ext uri="{9D8B030D-6E8A-4147-A177-3AD203B41FA5}">
                      <a16:colId xmlns:a16="http://schemas.microsoft.com/office/drawing/2014/main" xmlns="" val="2734221060"/>
                    </a:ext>
                  </a:extLst>
                </a:gridCol>
                <a:gridCol w="2544580">
                  <a:extLst>
                    <a:ext uri="{9D8B030D-6E8A-4147-A177-3AD203B41FA5}">
                      <a16:colId xmlns:a16="http://schemas.microsoft.com/office/drawing/2014/main" xmlns="" val="4031258078"/>
                    </a:ext>
                  </a:extLst>
                </a:gridCol>
              </a:tblGrid>
              <a:tr h="0">
                <a:tc>
                  <a:txBody>
                    <a:bodyPr/>
                    <a:lstStyle/>
                    <a:p>
                      <a:r>
                        <a:rPr lang="en-IN" b="1" dirty="0">
                          <a:effectLst/>
                        </a:rPr>
                        <a:t>Field</a:t>
                      </a:r>
                      <a:endParaRPr lang="en-IN" b="1" dirty="0">
                        <a:solidFill>
                          <a:srgbClr val="000000"/>
                        </a:solidFill>
                        <a:effectLst/>
                      </a:endParaRPr>
                    </a:p>
                  </a:txBody>
                  <a:tcPr marL="121483" marR="121483" anchor="ctr"/>
                </a:tc>
                <a:tc>
                  <a:txBody>
                    <a:bodyPr/>
                    <a:lstStyle/>
                    <a:p>
                      <a:r>
                        <a:rPr lang="en-IN" b="1" dirty="0">
                          <a:effectLst/>
                        </a:rPr>
                        <a:t>Type</a:t>
                      </a:r>
                      <a:endParaRPr lang="en-IN" b="1" dirty="0">
                        <a:solidFill>
                          <a:srgbClr val="000000"/>
                        </a:solidFill>
                        <a:effectLst/>
                      </a:endParaRPr>
                    </a:p>
                  </a:txBody>
                  <a:tcPr marL="121483" marR="121483" anchor="ctr"/>
                </a:tc>
                <a:tc>
                  <a:txBody>
                    <a:bodyPr/>
                    <a:lstStyle/>
                    <a:p>
                      <a:r>
                        <a:rPr lang="en-IN" b="1" dirty="0">
                          <a:effectLst/>
                        </a:rPr>
                        <a:t>Constraint</a:t>
                      </a:r>
                      <a:endParaRPr lang="en-IN" b="1" dirty="0">
                        <a:solidFill>
                          <a:srgbClr val="000000"/>
                        </a:solidFill>
                        <a:effectLst/>
                      </a:endParaRPr>
                    </a:p>
                  </a:txBody>
                  <a:tcPr marL="121483" marR="121483" anchor="ctr"/>
                </a:tc>
                <a:tc>
                  <a:txBody>
                    <a:bodyPr/>
                    <a:lstStyle/>
                    <a:p>
                      <a:r>
                        <a:rPr lang="en-IN" b="1" dirty="0">
                          <a:effectLst/>
                        </a:rPr>
                        <a:t>Description</a:t>
                      </a:r>
                      <a:endParaRPr lang="en-IN" b="1" dirty="0">
                        <a:solidFill>
                          <a:srgbClr val="000000"/>
                        </a:solidFill>
                        <a:effectLst/>
                      </a:endParaRPr>
                    </a:p>
                  </a:txBody>
                  <a:tcPr marL="121483" marR="121483" anchor="ctr"/>
                </a:tc>
                <a:extLst>
                  <a:ext uri="{0D108BD9-81ED-4DB2-BD59-A6C34878D82A}">
                    <a16:rowId xmlns:a16="http://schemas.microsoft.com/office/drawing/2014/main" xmlns="" val="1583064070"/>
                  </a:ext>
                </a:extLst>
              </a:tr>
              <a:tr h="0">
                <a:tc>
                  <a:txBody>
                    <a:bodyPr/>
                    <a:lstStyle/>
                    <a:p>
                      <a:r>
                        <a:rPr lang="en-IN" dirty="0">
                          <a:solidFill>
                            <a:srgbClr val="000000"/>
                          </a:solidFill>
                          <a:effectLst/>
                        </a:rPr>
                        <a:t>WID</a:t>
                      </a:r>
                    </a:p>
                  </a:txBody>
                  <a:tcPr anchor="ctr"/>
                </a:tc>
                <a:tc>
                  <a:txBody>
                    <a:bodyPr/>
                    <a:lstStyle/>
                    <a:p>
                      <a:r>
                        <a:rPr lang="en-IN" dirty="0">
                          <a:solidFill>
                            <a:srgbClr val="000000"/>
                          </a:solidFill>
                          <a:effectLst/>
                        </a:rPr>
                        <a:t>int(5)</a:t>
                      </a:r>
                    </a:p>
                  </a:txBody>
                  <a:tcPr anchor="ctr"/>
                </a:tc>
                <a:tc>
                  <a:txBody>
                    <a:bodyPr/>
                    <a:lstStyle/>
                    <a:p>
                      <a:r>
                        <a:rPr lang="en-IN" dirty="0">
                          <a:solidFill>
                            <a:srgbClr val="000000"/>
                          </a:solidFill>
                          <a:effectLst/>
                        </a:rPr>
                        <a:t> primary key</a:t>
                      </a:r>
                    </a:p>
                  </a:txBody>
                  <a:tcPr anchor="ctr"/>
                </a:tc>
                <a:tc>
                  <a:txBody>
                    <a:bodyPr/>
                    <a:lstStyle/>
                    <a:p>
                      <a:r>
                        <a:rPr lang="en-IN" dirty="0">
                          <a:solidFill>
                            <a:srgbClr val="000000"/>
                          </a:solidFill>
                          <a:effectLst/>
                        </a:rPr>
                        <a:t>Wishlist id </a:t>
                      </a:r>
                    </a:p>
                  </a:txBody>
                  <a:tcPr anchor="ctr"/>
                </a:tc>
                <a:extLst>
                  <a:ext uri="{0D108BD9-81ED-4DB2-BD59-A6C34878D82A}">
                    <a16:rowId xmlns:a16="http://schemas.microsoft.com/office/drawing/2014/main" xmlns="" val="1099656916"/>
                  </a:ext>
                </a:extLst>
              </a:tr>
              <a:tr h="0">
                <a:tc>
                  <a:txBody>
                    <a:bodyPr/>
                    <a:lstStyle/>
                    <a:p>
                      <a:r>
                        <a:rPr lang="en-IN">
                          <a:solidFill>
                            <a:srgbClr val="000000"/>
                          </a:solidFill>
                          <a:effectLst/>
                        </a:rPr>
                        <a:t>UID</a:t>
                      </a:r>
                    </a:p>
                  </a:txBody>
                  <a:tcPr anchor="ctr"/>
                </a:tc>
                <a:tc>
                  <a:txBody>
                    <a:bodyPr/>
                    <a:lstStyle/>
                    <a:p>
                      <a:r>
                        <a:rPr lang="en-IN" dirty="0">
                          <a:solidFill>
                            <a:srgbClr val="000000"/>
                          </a:solidFill>
                          <a:effectLst/>
                        </a:rPr>
                        <a:t>int(5)</a:t>
                      </a:r>
                    </a:p>
                  </a:txBody>
                  <a:tcPr anchor="ctr"/>
                </a:tc>
                <a:tc>
                  <a:txBody>
                    <a:bodyPr/>
                    <a:lstStyle/>
                    <a:p>
                      <a:r>
                        <a:rPr lang="en-IN" dirty="0">
                          <a:solidFill>
                            <a:srgbClr val="000000"/>
                          </a:solidFill>
                          <a:effectLst/>
                        </a:rPr>
                        <a:t> foreign key</a:t>
                      </a:r>
                    </a:p>
                  </a:txBody>
                  <a:tcPr anchor="ctr"/>
                </a:tc>
                <a:tc>
                  <a:txBody>
                    <a:bodyPr/>
                    <a:lstStyle/>
                    <a:p>
                      <a:r>
                        <a:rPr lang="en-IN" dirty="0">
                          <a:solidFill>
                            <a:srgbClr val="000000"/>
                          </a:solidFill>
                          <a:effectLst/>
                        </a:rPr>
                        <a:t> User id</a:t>
                      </a:r>
                    </a:p>
                  </a:txBody>
                  <a:tcPr anchor="ctr"/>
                </a:tc>
                <a:extLst>
                  <a:ext uri="{0D108BD9-81ED-4DB2-BD59-A6C34878D82A}">
                    <a16:rowId xmlns:a16="http://schemas.microsoft.com/office/drawing/2014/main" xmlns="" val="2086075856"/>
                  </a:ext>
                </a:extLst>
              </a:tr>
              <a:tr h="0">
                <a:tc>
                  <a:txBody>
                    <a:bodyPr/>
                    <a:lstStyle/>
                    <a:p>
                      <a:r>
                        <a:rPr lang="en-IN">
                          <a:solidFill>
                            <a:srgbClr val="000000"/>
                          </a:solidFill>
                          <a:effectLst/>
                        </a:rPr>
                        <a:t>PID</a:t>
                      </a:r>
                    </a:p>
                  </a:txBody>
                  <a:tcPr anchor="ctr"/>
                </a:tc>
                <a:tc>
                  <a:txBody>
                    <a:bodyPr/>
                    <a:lstStyle/>
                    <a:p>
                      <a:r>
                        <a:rPr lang="en-IN" dirty="0">
                          <a:solidFill>
                            <a:srgbClr val="000000"/>
                          </a:solidFill>
                          <a:effectLst/>
                        </a:rPr>
                        <a:t>int(5)</a:t>
                      </a:r>
                    </a:p>
                  </a:txBody>
                  <a:tcPr anchor="ctr"/>
                </a:tc>
                <a:tc>
                  <a:txBody>
                    <a:bodyPr/>
                    <a:lstStyle/>
                    <a:p>
                      <a:r>
                        <a:rPr lang="en-IN" dirty="0">
                          <a:solidFill>
                            <a:srgbClr val="000000"/>
                          </a:solidFill>
                          <a:effectLst/>
                        </a:rPr>
                        <a:t> foreign key</a:t>
                      </a:r>
                    </a:p>
                  </a:txBody>
                  <a:tcPr anchor="ctr"/>
                </a:tc>
                <a:tc>
                  <a:txBody>
                    <a:bodyPr/>
                    <a:lstStyle/>
                    <a:p>
                      <a:r>
                        <a:rPr lang="en-IN" dirty="0">
                          <a:solidFill>
                            <a:srgbClr val="000000"/>
                          </a:solidFill>
                          <a:effectLst/>
                        </a:rPr>
                        <a:t> Product id</a:t>
                      </a:r>
                    </a:p>
                  </a:txBody>
                  <a:tcPr anchor="ctr"/>
                </a:tc>
                <a:extLst>
                  <a:ext uri="{0D108BD9-81ED-4DB2-BD59-A6C34878D82A}">
                    <a16:rowId xmlns:a16="http://schemas.microsoft.com/office/drawing/2014/main" xmlns="" val="3014501358"/>
                  </a:ext>
                </a:extLst>
              </a:tr>
            </a:tbl>
          </a:graphicData>
        </a:graphic>
      </p:graphicFrame>
      <p:sp>
        <p:nvSpPr>
          <p:cNvPr id="4" name="Slide Number Placeholder 3">
            <a:extLst>
              <a:ext uri="{FF2B5EF4-FFF2-40B4-BE49-F238E27FC236}">
                <a16:creationId xmlns:a16="http://schemas.microsoft.com/office/drawing/2014/main" xmlns="" id="{A0932C68-4AD8-479F-9AED-EA1176113B03}"/>
              </a:ext>
            </a:extLst>
          </p:cNvPr>
          <p:cNvSpPr>
            <a:spLocks noGrp="1"/>
          </p:cNvSpPr>
          <p:nvPr>
            <p:ph type="sldNum" sz="quarter" idx="12"/>
          </p:nvPr>
        </p:nvSpPr>
        <p:spPr/>
        <p:txBody>
          <a:bodyPr/>
          <a:lstStyle/>
          <a:p>
            <a:fld id="{71766878-3199-4EAB-94E7-2D6D11070E14}" type="slidenum">
              <a:rPr lang="en-US" smtClean="0"/>
              <a:t>31</a:t>
            </a:fld>
            <a:endParaRPr lang="en-US" dirty="0"/>
          </a:p>
        </p:txBody>
      </p:sp>
      <p:graphicFrame>
        <p:nvGraphicFramePr>
          <p:cNvPr id="7" name="Table 7">
            <a:extLst>
              <a:ext uri="{FF2B5EF4-FFF2-40B4-BE49-F238E27FC236}">
                <a16:creationId xmlns:a16="http://schemas.microsoft.com/office/drawing/2014/main" xmlns="" id="{C2A35C91-84C3-4274-81E1-9260C7C86084}"/>
              </a:ext>
            </a:extLst>
          </p:cNvPr>
          <p:cNvGraphicFramePr>
            <a:graphicFrameLocks noGrp="1"/>
          </p:cNvGraphicFramePr>
          <p:nvPr>
            <p:extLst>
              <p:ext uri="{D42A27DB-BD31-4B8C-83A1-F6EECF244321}">
                <p14:modId xmlns:p14="http://schemas.microsoft.com/office/powerpoint/2010/main" val="1650645767"/>
              </p:ext>
            </p:extLst>
          </p:nvPr>
        </p:nvGraphicFramePr>
        <p:xfrm>
          <a:off x="1250949" y="1874517"/>
          <a:ext cx="10178321" cy="370840"/>
        </p:xfrm>
        <a:graphic>
          <a:graphicData uri="http://schemas.openxmlformats.org/drawingml/2006/table">
            <a:tbl>
              <a:tblPr firstRow="1" bandRow="1">
                <a:tableStyleId>{073A0DAA-6AF3-43AB-8588-CEC1D06C72B9}</a:tableStyleId>
              </a:tblPr>
              <a:tblGrid>
                <a:gridCol w="10178321">
                  <a:extLst>
                    <a:ext uri="{9D8B030D-6E8A-4147-A177-3AD203B41FA5}">
                      <a16:colId xmlns:a16="http://schemas.microsoft.com/office/drawing/2014/main" xmlns="" val="1937151354"/>
                    </a:ext>
                  </a:extLst>
                </a:gridCol>
              </a:tblGrid>
              <a:tr h="370840">
                <a:tc>
                  <a:txBody>
                    <a:bodyPr/>
                    <a:lstStyle/>
                    <a:p>
                      <a:r>
                        <a:rPr lang="en-US" dirty="0"/>
                        <a:t>10. </a:t>
                      </a:r>
                      <a:r>
                        <a:rPr lang="en-US" dirty="0" err="1"/>
                        <a:t>wishlist</a:t>
                      </a:r>
                      <a:endParaRPr lang="en-IN" dirty="0"/>
                    </a:p>
                  </a:txBody>
                  <a:tcPr/>
                </a:tc>
                <a:extLst>
                  <a:ext uri="{0D108BD9-81ED-4DB2-BD59-A6C34878D82A}">
                    <a16:rowId xmlns:a16="http://schemas.microsoft.com/office/drawing/2014/main" xmlns="" val="2271469457"/>
                  </a:ext>
                </a:extLst>
              </a:tr>
            </a:tbl>
          </a:graphicData>
        </a:graphic>
      </p:graphicFrame>
      <p:graphicFrame>
        <p:nvGraphicFramePr>
          <p:cNvPr id="6" name="Content Placeholder 4">
            <a:extLst>
              <a:ext uri="{FF2B5EF4-FFF2-40B4-BE49-F238E27FC236}">
                <a16:creationId xmlns:a16="http://schemas.microsoft.com/office/drawing/2014/main" xmlns="" id="{217AFDBF-C1FA-4ECA-B5F2-717144C460E1}"/>
              </a:ext>
            </a:extLst>
          </p:cNvPr>
          <p:cNvGraphicFramePr>
            <a:graphicFrameLocks/>
          </p:cNvGraphicFramePr>
          <p:nvPr>
            <p:extLst>
              <p:ext uri="{D42A27DB-BD31-4B8C-83A1-F6EECF244321}">
                <p14:modId xmlns:p14="http://schemas.microsoft.com/office/powerpoint/2010/main" val="3833186758"/>
              </p:ext>
            </p:extLst>
          </p:nvPr>
        </p:nvGraphicFramePr>
        <p:xfrm>
          <a:off x="1250949" y="4501156"/>
          <a:ext cx="10178320" cy="1463040"/>
        </p:xfrm>
        <a:graphic>
          <a:graphicData uri="http://schemas.openxmlformats.org/drawingml/2006/table">
            <a:tbl>
              <a:tblPr>
                <a:tableStyleId>{5940675A-B579-460E-94D1-54222C63F5DA}</a:tableStyleId>
              </a:tblPr>
              <a:tblGrid>
                <a:gridCol w="2544580">
                  <a:extLst>
                    <a:ext uri="{9D8B030D-6E8A-4147-A177-3AD203B41FA5}">
                      <a16:colId xmlns:a16="http://schemas.microsoft.com/office/drawing/2014/main" xmlns="" val="2963117027"/>
                    </a:ext>
                  </a:extLst>
                </a:gridCol>
                <a:gridCol w="2544580">
                  <a:extLst>
                    <a:ext uri="{9D8B030D-6E8A-4147-A177-3AD203B41FA5}">
                      <a16:colId xmlns:a16="http://schemas.microsoft.com/office/drawing/2014/main" xmlns="" val="3929247385"/>
                    </a:ext>
                  </a:extLst>
                </a:gridCol>
                <a:gridCol w="2544580">
                  <a:extLst>
                    <a:ext uri="{9D8B030D-6E8A-4147-A177-3AD203B41FA5}">
                      <a16:colId xmlns:a16="http://schemas.microsoft.com/office/drawing/2014/main" xmlns="" val="2734221060"/>
                    </a:ext>
                  </a:extLst>
                </a:gridCol>
                <a:gridCol w="2544580">
                  <a:extLst>
                    <a:ext uri="{9D8B030D-6E8A-4147-A177-3AD203B41FA5}">
                      <a16:colId xmlns:a16="http://schemas.microsoft.com/office/drawing/2014/main" xmlns="" val="4031258078"/>
                    </a:ext>
                  </a:extLst>
                </a:gridCol>
              </a:tblGrid>
              <a:tr h="0">
                <a:tc>
                  <a:txBody>
                    <a:bodyPr/>
                    <a:lstStyle/>
                    <a:p>
                      <a:r>
                        <a:rPr lang="en-IN" b="1" dirty="0">
                          <a:effectLst/>
                        </a:rPr>
                        <a:t>Field</a:t>
                      </a:r>
                      <a:endParaRPr lang="en-IN" b="1" dirty="0">
                        <a:solidFill>
                          <a:srgbClr val="000000"/>
                        </a:solidFill>
                        <a:effectLst/>
                      </a:endParaRPr>
                    </a:p>
                  </a:txBody>
                  <a:tcPr marL="121483" marR="121483" anchor="ctr"/>
                </a:tc>
                <a:tc>
                  <a:txBody>
                    <a:bodyPr/>
                    <a:lstStyle/>
                    <a:p>
                      <a:r>
                        <a:rPr lang="en-IN" b="1" dirty="0">
                          <a:effectLst/>
                        </a:rPr>
                        <a:t>Type</a:t>
                      </a:r>
                      <a:endParaRPr lang="en-IN" b="1" dirty="0">
                        <a:solidFill>
                          <a:srgbClr val="000000"/>
                        </a:solidFill>
                        <a:effectLst/>
                      </a:endParaRPr>
                    </a:p>
                  </a:txBody>
                  <a:tcPr marL="121483" marR="121483" anchor="ctr"/>
                </a:tc>
                <a:tc>
                  <a:txBody>
                    <a:bodyPr/>
                    <a:lstStyle/>
                    <a:p>
                      <a:r>
                        <a:rPr lang="en-IN" b="1" dirty="0">
                          <a:effectLst/>
                        </a:rPr>
                        <a:t>Constraint</a:t>
                      </a:r>
                      <a:endParaRPr lang="en-IN" b="1" dirty="0">
                        <a:solidFill>
                          <a:srgbClr val="000000"/>
                        </a:solidFill>
                        <a:effectLst/>
                      </a:endParaRPr>
                    </a:p>
                  </a:txBody>
                  <a:tcPr marL="121483" marR="121483" anchor="ctr"/>
                </a:tc>
                <a:tc>
                  <a:txBody>
                    <a:bodyPr/>
                    <a:lstStyle/>
                    <a:p>
                      <a:r>
                        <a:rPr lang="en-IN" b="1" dirty="0">
                          <a:effectLst/>
                        </a:rPr>
                        <a:t>Description</a:t>
                      </a:r>
                      <a:endParaRPr lang="en-IN" b="1" dirty="0">
                        <a:solidFill>
                          <a:srgbClr val="000000"/>
                        </a:solidFill>
                        <a:effectLst/>
                      </a:endParaRPr>
                    </a:p>
                  </a:txBody>
                  <a:tcPr marL="121483" marR="121483" anchor="ctr"/>
                </a:tc>
                <a:extLst>
                  <a:ext uri="{0D108BD9-81ED-4DB2-BD59-A6C34878D82A}">
                    <a16:rowId xmlns:a16="http://schemas.microsoft.com/office/drawing/2014/main" xmlns="" val="1583064070"/>
                  </a:ext>
                </a:extLst>
              </a:tr>
              <a:tr h="0">
                <a:tc>
                  <a:txBody>
                    <a:bodyPr/>
                    <a:lstStyle/>
                    <a:p>
                      <a:r>
                        <a:rPr lang="en-IN">
                          <a:solidFill>
                            <a:srgbClr val="000000"/>
                          </a:solidFill>
                          <a:effectLst/>
                        </a:rPr>
                        <a:t>CID</a:t>
                      </a:r>
                    </a:p>
                  </a:txBody>
                  <a:tcPr anchor="ctr"/>
                </a:tc>
                <a:tc>
                  <a:txBody>
                    <a:bodyPr/>
                    <a:lstStyle/>
                    <a:p>
                      <a:r>
                        <a:rPr lang="en-IN">
                          <a:solidFill>
                            <a:srgbClr val="000000"/>
                          </a:solidFill>
                          <a:effectLst/>
                        </a:rPr>
                        <a:t>int(5)</a:t>
                      </a:r>
                    </a:p>
                  </a:txBody>
                  <a:tcPr anchor="ctr"/>
                </a:tc>
                <a:tc>
                  <a:txBody>
                    <a:bodyPr/>
                    <a:lstStyle/>
                    <a:p>
                      <a:r>
                        <a:rPr lang="en-US" dirty="0">
                          <a:solidFill>
                            <a:srgbClr val="000000"/>
                          </a:solidFill>
                          <a:effectLst/>
                        </a:rPr>
                        <a:t>Primary key</a:t>
                      </a:r>
                      <a:endParaRPr lang="en-IN" dirty="0">
                        <a:solidFill>
                          <a:srgbClr val="000000"/>
                        </a:solidFill>
                        <a:effectLst/>
                      </a:endParaRPr>
                    </a:p>
                  </a:txBody>
                  <a:tcPr anchor="ctr"/>
                </a:tc>
                <a:tc>
                  <a:txBody>
                    <a:bodyPr/>
                    <a:lstStyle/>
                    <a:p>
                      <a:r>
                        <a:rPr lang="en-IN" dirty="0">
                          <a:solidFill>
                            <a:srgbClr val="000000"/>
                          </a:solidFill>
                          <a:effectLst/>
                        </a:rPr>
                        <a:t> Categories id</a:t>
                      </a:r>
                    </a:p>
                  </a:txBody>
                  <a:tcPr anchor="ctr"/>
                </a:tc>
                <a:extLst>
                  <a:ext uri="{0D108BD9-81ED-4DB2-BD59-A6C34878D82A}">
                    <a16:rowId xmlns:a16="http://schemas.microsoft.com/office/drawing/2014/main" xmlns="" val="1099656916"/>
                  </a:ext>
                </a:extLst>
              </a:tr>
              <a:tr h="0">
                <a:tc>
                  <a:txBody>
                    <a:bodyPr/>
                    <a:lstStyle/>
                    <a:p>
                      <a:r>
                        <a:rPr lang="en-IN">
                          <a:solidFill>
                            <a:srgbClr val="000000"/>
                          </a:solidFill>
                          <a:effectLst/>
                        </a:rPr>
                        <a:t>cname</a:t>
                      </a:r>
                    </a:p>
                  </a:txBody>
                  <a:tcPr anchor="ctr"/>
                </a:tc>
                <a:tc>
                  <a:txBody>
                    <a:bodyPr/>
                    <a:lstStyle/>
                    <a:p>
                      <a:r>
                        <a:rPr lang="en-IN">
                          <a:solidFill>
                            <a:srgbClr val="000000"/>
                          </a:solidFill>
                          <a:effectLst/>
                        </a:rPr>
                        <a:t>varchar(30)</a:t>
                      </a:r>
                    </a:p>
                  </a:txBody>
                  <a:tcPr anchor="ctr"/>
                </a:tc>
                <a:tc>
                  <a:txBody>
                    <a:bodyPr/>
                    <a:lstStyle/>
                    <a:p>
                      <a:r>
                        <a:rPr lang="en-IN" dirty="0">
                          <a:solidFill>
                            <a:srgbClr val="000000"/>
                          </a:solidFill>
                          <a:effectLst/>
                        </a:rPr>
                        <a:t> </a:t>
                      </a:r>
                    </a:p>
                  </a:txBody>
                  <a:tcPr anchor="ctr"/>
                </a:tc>
                <a:tc>
                  <a:txBody>
                    <a:bodyPr/>
                    <a:lstStyle/>
                    <a:p>
                      <a:r>
                        <a:rPr lang="en-IN" dirty="0">
                          <a:solidFill>
                            <a:srgbClr val="000000"/>
                          </a:solidFill>
                          <a:effectLst/>
                        </a:rPr>
                        <a:t> Categories name</a:t>
                      </a:r>
                    </a:p>
                  </a:txBody>
                  <a:tcPr anchor="ctr"/>
                </a:tc>
                <a:extLst>
                  <a:ext uri="{0D108BD9-81ED-4DB2-BD59-A6C34878D82A}">
                    <a16:rowId xmlns:a16="http://schemas.microsoft.com/office/drawing/2014/main" xmlns="" val="2086075856"/>
                  </a:ext>
                </a:extLst>
              </a:tr>
              <a:tr h="0">
                <a:tc>
                  <a:txBody>
                    <a:bodyPr/>
                    <a:lstStyle/>
                    <a:p>
                      <a:r>
                        <a:rPr lang="en-IN">
                          <a:solidFill>
                            <a:srgbClr val="000000"/>
                          </a:solidFill>
                          <a:effectLst/>
                        </a:rPr>
                        <a:t>scname</a:t>
                      </a:r>
                    </a:p>
                  </a:txBody>
                  <a:tcPr anchor="ctr"/>
                </a:tc>
                <a:tc>
                  <a:txBody>
                    <a:bodyPr/>
                    <a:lstStyle/>
                    <a:p>
                      <a:r>
                        <a:rPr lang="en-IN">
                          <a:solidFill>
                            <a:srgbClr val="000000"/>
                          </a:solidFill>
                          <a:effectLst/>
                        </a:rPr>
                        <a:t>varchar(100)</a:t>
                      </a:r>
                    </a:p>
                  </a:txBody>
                  <a:tcPr anchor="ctr"/>
                </a:tc>
                <a:tc>
                  <a:txBody>
                    <a:bodyPr/>
                    <a:lstStyle/>
                    <a:p>
                      <a:r>
                        <a:rPr lang="en-IN" dirty="0">
                          <a:solidFill>
                            <a:srgbClr val="000000"/>
                          </a:solidFill>
                          <a:effectLst/>
                        </a:rPr>
                        <a:t> </a:t>
                      </a:r>
                    </a:p>
                  </a:txBody>
                  <a:tcPr anchor="ctr"/>
                </a:tc>
                <a:tc>
                  <a:txBody>
                    <a:bodyPr/>
                    <a:lstStyle/>
                    <a:p>
                      <a:r>
                        <a:rPr lang="en-IN" dirty="0">
                          <a:solidFill>
                            <a:srgbClr val="000000"/>
                          </a:solidFill>
                          <a:effectLst/>
                        </a:rPr>
                        <a:t> Sub categories name</a:t>
                      </a:r>
                    </a:p>
                  </a:txBody>
                  <a:tcPr anchor="ctr"/>
                </a:tc>
                <a:extLst>
                  <a:ext uri="{0D108BD9-81ED-4DB2-BD59-A6C34878D82A}">
                    <a16:rowId xmlns:a16="http://schemas.microsoft.com/office/drawing/2014/main" xmlns="" val="3014501358"/>
                  </a:ext>
                </a:extLst>
              </a:tr>
            </a:tbl>
          </a:graphicData>
        </a:graphic>
      </p:graphicFrame>
      <p:graphicFrame>
        <p:nvGraphicFramePr>
          <p:cNvPr id="8" name="Table 7">
            <a:extLst>
              <a:ext uri="{FF2B5EF4-FFF2-40B4-BE49-F238E27FC236}">
                <a16:creationId xmlns:a16="http://schemas.microsoft.com/office/drawing/2014/main" xmlns="" id="{06D7D2F8-76EB-4DE4-8DC0-2842B1A19099}"/>
              </a:ext>
            </a:extLst>
          </p:cNvPr>
          <p:cNvGraphicFramePr>
            <a:graphicFrameLocks noGrp="1"/>
          </p:cNvGraphicFramePr>
          <p:nvPr>
            <p:extLst>
              <p:ext uri="{D42A27DB-BD31-4B8C-83A1-F6EECF244321}">
                <p14:modId xmlns:p14="http://schemas.microsoft.com/office/powerpoint/2010/main" val="743317839"/>
              </p:ext>
            </p:extLst>
          </p:nvPr>
        </p:nvGraphicFramePr>
        <p:xfrm>
          <a:off x="1250948" y="4089673"/>
          <a:ext cx="10178321" cy="370840"/>
        </p:xfrm>
        <a:graphic>
          <a:graphicData uri="http://schemas.openxmlformats.org/drawingml/2006/table">
            <a:tbl>
              <a:tblPr firstRow="1" bandRow="1">
                <a:tableStyleId>{073A0DAA-6AF3-43AB-8588-CEC1D06C72B9}</a:tableStyleId>
              </a:tblPr>
              <a:tblGrid>
                <a:gridCol w="10178321">
                  <a:extLst>
                    <a:ext uri="{9D8B030D-6E8A-4147-A177-3AD203B41FA5}">
                      <a16:colId xmlns:a16="http://schemas.microsoft.com/office/drawing/2014/main" xmlns="" val="1937151354"/>
                    </a:ext>
                  </a:extLst>
                </a:gridCol>
              </a:tblGrid>
              <a:tr h="370840">
                <a:tc>
                  <a:txBody>
                    <a:bodyPr/>
                    <a:lstStyle/>
                    <a:p>
                      <a:r>
                        <a:rPr lang="en-US" dirty="0"/>
                        <a:t>11. Categories</a:t>
                      </a:r>
                      <a:endParaRPr lang="en-IN" dirty="0"/>
                    </a:p>
                  </a:txBody>
                  <a:tcPr/>
                </a:tc>
                <a:extLst>
                  <a:ext uri="{0D108BD9-81ED-4DB2-BD59-A6C34878D82A}">
                    <a16:rowId xmlns:a16="http://schemas.microsoft.com/office/drawing/2014/main" xmlns="" val="2271469457"/>
                  </a:ext>
                </a:extLst>
              </a:tr>
            </a:tbl>
          </a:graphicData>
        </a:graphic>
      </p:graphicFrame>
    </p:spTree>
    <p:extLst>
      <p:ext uri="{BB962C8B-B14F-4D97-AF65-F5344CB8AC3E}">
        <p14:creationId xmlns:p14="http://schemas.microsoft.com/office/powerpoint/2010/main" val="1041578518"/>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04C84-4DA5-4B8A-B7D5-74CEB5F61F0E}"/>
              </a:ext>
            </a:extLst>
          </p:cNvPr>
          <p:cNvSpPr>
            <a:spLocks noGrp="1"/>
          </p:cNvSpPr>
          <p:nvPr>
            <p:ph type="title"/>
          </p:nvPr>
        </p:nvSpPr>
        <p:spPr/>
        <p:txBody>
          <a:bodyPr/>
          <a:lstStyle/>
          <a:p>
            <a:r>
              <a:rPr lang="en-IN" dirty="0"/>
              <a:t>Data dictionary</a:t>
            </a:r>
          </a:p>
        </p:txBody>
      </p:sp>
      <p:graphicFrame>
        <p:nvGraphicFramePr>
          <p:cNvPr id="5" name="Content Placeholder 4">
            <a:extLst>
              <a:ext uri="{FF2B5EF4-FFF2-40B4-BE49-F238E27FC236}">
                <a16:creationId xmlns:a16="http://schemas.microsoft.com/office/drawing/2014/main" xmlns="" id="{F799FF31-D6EF-4BD6-ADB7-5E9257C74B92}"/>
              </a:ext>
            </a:extLst>
          </p:cNvPr>
          <p:cNvGraphicFramePr>
            <a:graphicFrameLocks noGrp="1"/>
          </p:cNvGraphicFramePr>
          <p:nvPr>
            <p:ph idx="1"/>
            <p:extLst>
              <p:ext uri="{D42A27DB-BD31-4B8C-83A1-F6EECF244321}">
                <p14:modId xmlns:p14="http://schemas.microsoft.com/office/powerpoint/2010/main" val="802625491"/>
              </p:ext>
            </p:extLst>
          </p:nvPr>
        </p:nvGraphicFramePr>
        <p:xfrm>
          <a:off x="1250950" y="2286000"/>
          <a:ext cx="10178320" cy="2926080"/>
        </p:xfrm>
        <a:graphic>
          <a:graphicData uri="http://schemas.openxmlformats.org/drawingml/2006/table">
            <a:tbl>
              <a:tblPr>
                <a:tableStyleId>{5940675A-B579-460E-94D1-54222C63F5DA}</a:tableStyleId>
              </a:tblPr>
              <a:tblGrid>
                <a:gridCol w="2544580">
                  <a:extLst>
                    <a:ext uri="{9D8B030D-6E8A-4147-A177-3AD203B41FA5}">
                      <a16:colId xmlns:a16="http://schemas.microsoft.com/office/drawing/2014/main" xmlns="" val="2963117027"/>
                    </a:ext>
                  </a:extLst>
                </a:gridCol>
                <a:gridCol w="2544580">
                  <a:extLst>
                    <a:ext uri="{9D8B030D-6E8A-4147-A177-3AD203B41FA5}">
                      <a16:colId xmlns:a16="http://schemas.microsoft.com/office/drawing/2014/main" xmlns="" val="3929247385"/>
                    </a:ext>
                  </a:extLst>
                </a:gridCol>
                <a:gridCol w="2544580">
                  <a:extLst>
                    <a:ext uri="{9D8B030D-6E8A-4147-A177-3AD203B41FA5}">
                      <a16:colId xmlns:a16="http://schemas.microsoft.com/office/drawing/2014/main" xmlns="" val="2734221060"/>
                    </a:ext>
                  </a:extLst>
                </a:gridCol>
                <a:gridCol w="2544580">
                  <a:extLst>
                    <a:ext uri="{9D8B030D-6E8A-4147-A177-3AD203B41FA5}">
                      <a16:colId xmlns:a16="http://schemas.microsoft.com/office/drawing/2014/main" xmlns="" val="4031258078"/>
                    </a:ext>
                  </a:extLst>
                </a:gridCol>
              </a:tblGrid>
              <a:tr h="0">
                <a:tc>
                  <a:txBody>
                    <a:bodyPr/>
                    <a:lstStyle/>
                    <a:p>
                      <a:r>
                        <a:rPr lang="en-IN" b="1" dirty="0">
                          <a:effectLst/>
                        </a:rPr>
                        <a:t>Field</a:t>
                      </a:r>
                      <a:endParaRPr lang="en-IN" b="1" dirty="0">
                        <a:solidFill>
                          <a:srgbClr val="000000"/>
                        </a:solidFill>
                        <a:effectLst/>
                      </a:endParaRPr>
                    </a:p>
                  </a:txBody>
                  <a:tcPr marL="121483" marR="121483" anchor="ctr"/>
                </a:tc>
                <a:tc>
                  <a:txBody>
                    <a:bodyPr/>
                    <a:lstStyle/>
                    <a:p>
                      <a:r>
                        <a:rPr lang="en-IN" b="1" dirty="0">
                          <a:effectLst/>
                        </a:rPr>
                        <a:t>Type</a:t>
                      </a:r>
                      <a:endParaRPr lang="en-IN" b="1" dirty="0">
                        <a:solidFill>
                          <a:srgbClr val="000000"/>
                        </a:solidFill>
                        <a:effectLst/>
                      </a:endParaRPr>
                    </a:p>
                  </a:txBody>
                  <a:tcPr marL="121483" marR="121483" anchor="ctr"/>
                </a:tc>
                <a:tc>
                  <a:txBody>
                    <a:bodyPr/>
                    <a:lstStyle/>
                    <a:p>
                      <a:r>
                        <a:rPr lang="en-IN" b="1" dirty="0">
                          <a:effectLst/>
                        </a:rPr>
                        <a:t>Constraint</a:t>
                      </a:r>
                      <a:endParaRPr lang="en-IN" b="1" dirty="0">
                        <a:solidFill>
                          <a:srgbClr val="000000"/>
                        </a:solidFill>
                        <a:effectLst/>
                      </a:endParaRPr>
                    </a:p>
                  </a:txBody>
                  <a:tcPr marL="121483" marR="121483" anchor="ctr"/>
                </a:tc>
                <a:tc>
                  <a:txBody>
                    <a:bodyPr/>
                    <a:lstStyle/>
                    <a:p>
                      <a:r>
                        <a:rPr lang="en-IN" b="1" dirty="0">
                          <a:effectLst/>
                        </a:rPr>
                        <a:t>Description</a:t>
                      </a:r>
                      <a:endParaRPr lang="en-IN" b="1" dirty="0">
                        <a:solidFill>
                          <a:srgbClr val="000000"/>
                        </a:solidFill>
                        <a:effectLst/>
                      </a:endParaRPr>
                    </a:p>
                  </a:txBody>
                  <a:tcPr marL="121483" marR="121483" anchor="ctr"/>
                </a:tc>
                <a:extLst>
                  <a:ext uri="{0D108BD9-81ED-4DB2-BD59-A6C34878D82A}">
                    <a16:rowId xmlns:a16="http://schemas.microsoft.com/office/drawing/2014/main" xmlns="" val="1583064070"/>
                  </a:ext>
                </a:extLst>
              </a:tr>
              <a:tr h="0">
                <a:tc>
                  <a:txBody>
                    <a:bodyPr/>
                    <a:lstStyle/>
                    <a:p>
                      <a:r>
                        <a:rPr lang="en-IN" dirty="0">
                          <a:solidFill>
                            <a:srgbClr val="000000"/>
                          </a:solidFill>
                          <a:effectLst/>
                        </a:rPr>
                        <a:t>ID</a:t>
                      </a:r>
                    </a:p>
                  </a:txBody>
                  <a:tcPr anchor="ctr"/>
                </a:tc>
                <a:tc>
                  <a:txBody>
                    <a:bodyPr/>
                    <a:lstStyle/>
                    <a:p>
                      <a:r>
                        <a:rPr lang="en-IN" dirty="0">
                          <a:solidFill>
                            <a:srgbClr val="000000"/>
                          </a:solidFill>
                          <a:effectLst/>
                        </a:rPr>
                        <a:t>int(5)</a:t>
                      </a:r>
                    </a:p>
                  </a:txBody>
                  <a:tcPr anchor="ctr"/>
                </a:tc>
                <a:tc>
                  <a:txBody>
                    <a:bodyPr/>
                    <a:lstStyle/>
                    <a:p>
                      <a:r>
                        <a:rPr lang="en-IN" dirty="0">
                          <a:solidFill>
                            <a:srgbClr val="000000"/>
                          </a:solidFill>
                          <a:effectLst/>
                        </a:rPr>
                        <a:t> primary key</a:t>
                      </a:r>
                    </a:p>
                  </a:txBody>
                  <a:tcPr anchor="ctr"/>
                </a:tc>
                <a:tc>
                  <a:txBody>
                    <a:bodyPr/>
                    <a:lstStyle/>
                    <a:p>
                      <a:r>
                        <a:rPr lang="en-IN" dirty="0">
                          <a:solidFill>
                            <a:srgbClr val="000000"/>
                          </a:solidFill>
                          <a:effectLst/>
                        </a:rPr>
                        <a:t> Review id</a:t>
                      </a:r>
                    </a:p>
                  </a:txBody>
                  <a:tcPr anchor="ctr"/>
                </a:tc>
                <a:extLst>
                  <a:ext uri="{0D108BD9-81ED-4DB2-BD59-A6C34878D82A}">
                    <a16:rowId xmlns:a16="http://schemas.microsoft.com/office/drawing/2014/main" xmlns="" val="1099656916"/>
                  </a:ext>
                </a:extLst>
              </a:tr>
              <a:tr h="0">
                <a:tc>
                  <a:txBody>
                    <a:bodyPr/>
                    <a:lstStyle/>
                    <a:p>
                      <a:r>
                        <a:rPr lang="en-IN">
                          <a:solidFill>
                            <a:srgbClr val="000000"/>
                          </a:solidFill>
                          <a:effectLst/>
                        </a:rPr>
                        <a:t>name</a:t>
                      </a:r>
                    </a:p>
                  </a:txBody>
                  <a:tcPr anchor="ctr"/>
                </a:tc>
                <a:tc>
                  <a:txBody>
                    <a:bodyPr/>
                    <a:lstStyle/>
                    <a:p>
                      <a:r>
                        <a:rPr lang="en-IN" dirty="0">
                          <a:solidFill>
                            <a:srgbClr val="000000"/>
                          </a:solidFill>
                          <a:effectLst/>
                        </a:rPr>
                        <a:t>varchar(20)</a:t>
                      </a:r>
                    </a:p>
                  </a:txBody>
                  <a:tcPr anchor="ctr"/>
                </a:tc>
                <a:tc>
                  <a:txBody>
                    <a:bodyPr/>
                    <a:lstStyle/>
                    <a:p>
                      <a:r>
                        <a:rPr lang="en-IN">
                          <a:solidFill>
                            <a:srgbClr val="000000"/>
                          </a:solidFill>
                          <a:effectLst/>
                        </a:rPr>
                        <a:t> </a:t>
                      </a:r>
                    </a:p>
                  </a:txBody>
                  <a:tcPr anchor="ctr"/>
                </a:tc>
                <a:tc>
                  <a:txBody>
                    <a:bodyPr/>
                    <a:lstStyle/>
                    <a:p>
                      <a:r>
                        <a:rPr lang="en-IN" dirty="0">
                          <a:solidFill>
                            <a:srgbClr val="000000"/>
                          </a:solidFill>
                          <a:effectLst/>
                        </a:rPr>
                        <a:t> Customer name</a:t>
                      </a:r>
                    </a:p>
                  </a:txBody>
                  <a:tcPr anchor="ctr"/>
                </a:tc>
                <a:extLst>
                  <a:ext uri="{0D108BD9-81ED-4DB2-BD59-A6C34878D82A}">
                    <a16:rowId xmlns:a16="http://schemas.microsoft.com/office/drawing/2014/main" xmlns="" val="3218263031"/>
                  </a:ext>
                </a:extLst>
              </a:tr>
              <a:tr h="0">
                <a:tc>
                  <a:txBody>
                    <a:bodyPr/>
                    <a:lstStyle/>
                    <a:p>
                      <a:r>
                        <a:rPr lang="en-IN">
                          <a:solidFill>
                            <a:srgbClr val="000000"/>
                          </a:solidFill>
                          <a:effectLst/>
                        </a:rPr>
                        <a:t>email</a:t>
                      </a:r>
                    </a:p>
                  </a:txBody>
                  <a:tcPr anchor="ctr"/>
                </a:tc>
                <a:tc>
                  <a:txBody>
                    <a:bodyPr/>
                    <a:lstStyle/>
                    <a:p>
                      <a:r>
                        <a:rPr lang="en-IN" dirty="0">
                          <a:solidFill>
                            <a:srgbClr val="000000"/>
                          </a:solidFill>
                          <a:effectLst/>
                        </a:rPr>
                        <a:t>varchar(30)</a:t>
                      </a:r>
                    </a:p>
                  </a:txBody>
                  <a:tcPr anchor="ctr"/>
                </a:tc>
                <a:tc>
                  <a:txBody>
                    <a:bodyPr/>
                    <a:lstStyle/>
                    <a:p>
                      <a:r>
                        <a:rPr lang="en-IN">
                          <a:solidFill>
                            <a:srgbClr val="000000"/>
                          </a:solidFill>
                          <a:effectLst/>
                        </a:rPr>
                        <a:t> </a:t>
                      </a:r>
                    </a:p>
                  </a:txBody>
                  <a:tcPr anchor="ctr"/>
                </a:tc>
                <a:tc>
                  <a:txBody>
                    <a:bodyPr/>
                    <a:lstStyle/>
                    <a:p>
                      <a:r>
                        <a:rPr lang="en-IN" dirty="0">
                          <a:solidFill>
                            <a:srgbClr val="000000"/>
                          </a:solidFill>
                          <a:effectLst/>
                        </a:rPr>
                        <a:t> Customer email</a:t>
                      </a:r>
                    </a:p>
                  </a:txBody>
                  <a:tcPr anchor="ctr"/>
                </a:tc>
                <a:extLst>
                  <a:ext uri="{0D108BD9-81ED-4DB2-BD59-A6C34878D82A}">
                    <a16:rowId xmlns:a16="http://schemas.microsoft.com/office/drawing/2014/main" xmlns="" val="3673679171"/>
                  </a:ext>
                </a:extLst>
              </a:tr>
              <a:tr h="0">
                <a:tc>
                  <a:txBody>
                    <a:bodyPr/>
                    <a:lstStyle/>
                    <a:p>
                      <a:r>
                        <a:rPr lang="en-IN">
                          <a:solidFill>
                            <a:srgbClr val="000000"/>
                          </a:solidFill>
                          <a:effectLst/>
                        </a:rPr>
                        <a:t>review</a:t>
                      </a:r>
                    </a:p>
                  </a:txBody>
                  <a:tcPr anchor="ctr"/>
                </a:tc>
                <a:tc>
                  <a:txBody>
                    <a:bodyPr/>
                    <a:lstStyle/>
                    <a:p>
                      <a:r>
                        <a:rPr lang="en-IN" dirty="0">
                          <a:solidFill>
                            <a:srgbClr val="000000"/>
                          </a:solidFill>
                          <a:effectLst/>
                        </a:rPr>
                        <a:t>varchar(50)</a:t>
                      </a:r>
                    </a:p>
                  </a:txBody>
                  <a:tcPr anchor="ctr"/>
                </a:tc>
                <a:tc>
                  <a:txBody>
                    <a:bodyPr/>
                    <a:lstStyle/>
                    <a:p>
                      <a:r>
                        <a:rPr lang="en-IN">
                          <a:solidFill>
                            <a:srgbClr val="000000"/>
                          </a:solidFill>
                          <a:effectLst/>
                        </a:rPr>
                        <a:t> </a:t>
                      </a:r>
                    </a:p>
                  </a:txBody>
                  <a:tcPr anchor="ctr"/>
                </a:tc>
                <a:tc>
                  <a:txBody>
                    <a:bodyPr/>
                    <a:lstStyle/>
                    <a:p>
                      <a:r>
                        <a:rPr lang="en-IN" dirty="0">
                          <a:solidFill>
                            <a:srgbClr val="000000"/>
                          </a:solidFill>
                          <a:effectLst/>
                        </a:rPr>
                        <a:t> Review</a:t>
                      </a:r>
                    </a:p>
                  </a:txBody>
                  <a:tcPr anchor="ctr"/>
                </a:tc>
                <a:extLst>
                  <a:ext uri="{0D108BD9-81ED-4DB2-BD59-A6C34878D82A}">
                    <a16:rowId xmlns:a16="http://schemas.microsoft.com/office/drawing/2014/main" xmlns="" val="1228722820"/>
                  </a:ext>
                </a:extLst>
              </a:tr>
              <a:tr h="0">
                <a:tc>
                  <a:txBody>
                    <a:bodyPr/>
                    <a:lstStyle/>
                    <a:p>
                      <a:r>
                        <a:rPr lang="en-IN">
                          <a:solidFill>
                            <a:srgbClr val="000000"/>
                          </a:solidFill>
                          <a:effectLst/>
                        </a:rPr>
                        <a:t>rating</a:t>
                      </a:r>
                    </a:p>
                  </a:txBody>
                  <a:tcPr anchor="ctr"/>
                </a:tc>
                <a:tc>
                  <a:txBody>
                    <a:bodyPr/>
                    <a:lstStyle/>
                    <a:p>
                      <a:r>
                        <a:rPr lang="en-IN" dirty="0">
                          <a:solidFill>
                            <a:srgbClr val="000000"/>
                          </a:solidFill>
                          <a:effectLst/>
                        </a:rPr>
                        <a:t>varchar(5)</a:t>
                      </a:r>
                    </a:p>
                  </a:txBody>
                  <a:tcPr anchor="ctr"/>
                </a:tc>
                <a:tc>
                  <a:txBody>
                    <a:bodyPr/>
                    <a:lstStyle/>
                    <a:p>
                      <a:r>
                        <a:rPr lang="en-IN">
                          <a:solidFill>
                            <a:srgbClr val="000000"/>
                          </a:solidFill>
                          <a:effectLst/>
                        </a:rPr>
                        <a:t> </a:t>
                      </a:r>
                    </a:p>
                  </a:txBody>
                  <a:tcPr anchor="ctr"/>
                </a:tc>
                <a:tc>
                  <a:txBody>
                    <a:bodyPr/>
                    <a:lstStyle/>
                    <a:p>
                      <a:r>
                        <a:rPr lang="en-IN" dirty="0">
                          <a:solidFill>
                            <a:srgbClr val="000000"/>
                          </a:solidFill>
                          <a:effectLst/>
                        </a:rPr>
                        <a:t> Ratings</a:t>
                      </a:r>
                    </a:p>
                  </a:txBody>
                  <a:tcPr anchor="ctr"/>
                </a:tc>
                <a:extLst>
                  <a:ext uri="{0D108BD9-81ED-4DB2-BD59-A6C34878D82A}">
                    <a16:rowId xmlns:a16="http://schemas.microsoft.com/office/drawing/2014/main" xmlns="" val="1739841972"/>
                  </a:ext>
                </a:extLst>
              </a:tr>
              <a:tr h="0">
                <a:tc>
                  <a:txBody>
                    <a:bodyPr/>
                    <a:lstStyle/>
                    <a:p>
                      <a:r>
                        <a:rPr lang="en-IN">
                          <a:solidFill>
                            <a:srgbClr val="000000"/>
                          </a:solidFill>
                          <a:effectLst/>
                        </a:rPr>
                        <a:t>date</a:t>
                      </a:r>
                    </a:p>
                  </a:txBody>
                  <a:tcPr anchor="ctr"/>
                </a:tc>
                <a:tc>
                  <a:txBody>
                    <a:bodyPr/>
                    <a:lstStyle/>
                    <a:p>
                      <a:r>
                        <a:rPr lang="en-IN" dirty="0">
                          <a:solidFill>
                            <a:srgbClr val="000000"/>
                          </a:solidFill>
                          <a:effectLst/>
                        </a:rPr>
                        <a:t>date</a:t>
                      </a:r>
                    </a:p>
                  </a:txBody>
                  <a:tcPr anchor="ctr"/>
                </a:tc>
                <a:tc>
                  <a:txBody>
                    <a:bodyPr/>
                    <a:lstStyle/>
                    <a:p>
                      <a:r>
                        <a:rPr lang="en-IN">
                          <a:solidFill>
                            <a:srgbClr val="000000"/>
                          </a:solidFill>
                          <a:effectLst/>
                        </a:rPr>
                        <a:t> </a:t>
                      </a:r>
                    </a:p>
                  </a:txBody>
                  <a:tcPr anchor="ctr"/>
                </a:tc>
                <a:tc>
                  <a:txBody>
                    <a:bodyPr/>
                    <a:lstStyle/>
                    <a:p>
                      <a:r>
                        <a:rPr lang="en-IN" dirty="0">
                          <a:solidFill>
                            <a:srgbClr val="000000"/>
                          </a:solidFill>
                          <a:effectLst/>
                        </a:rPr>
                        <a:t> Date of review</a:t>
                      </a:r>
                    </a:p>
                  </a:txBody>
                  <a:tcPr anchor="ctr"/>
                </a:tc>
                <a:extLst>
                  <a:ext uri="{0D108BD9-81ED-4DB2-BD59-A6C34878D82A}">
                    <a16:rowId xmlns:a16="http://schemas.microsoft.com/office/drawing/2014/main" xmlns="" val="2086075856"/>
                  </a:ext>
                </a:extLst>
              </a:tr>
              <a:tr h="0">
                <a:tc>
                  <a:txBody>
                    <a:bodyPr/>
                    <a:lstStyle/>
                    <a:p>
                      <a:r>
                        <a:rPr lang="en-IN">
                          <a:solidFill>
                            <a:srgbClr val="000000"/>
                          </a:solidFill>
                          <a:effectLst/>
                        </a:rPr>
                        <a:t>PID</a:t>
                      </a:r>
                    </a:p>
                  </a:txBody>
                  <a:tcPr anchor="ctr"/>
                </a:tc>
                <a:tc>
                  <a:txBody>
                    <a:bodyPr/>
                    <a:lstStyle/>
                    <a:p>
                      <a:r>
                        <a:rPr lang="en-IN" dirty="0">
                          <a:solidFill>
                            <a:srgbClr val="000000"/>
                          </a:solidFill>
                          <a:effectLst/>
                        </a:rPr>
                        <a:t>int(5)</a:t>
                      </a:r>
                    </a:p>
                  </a:txBody>
                  <a:tcPr anchor="ctr"/>
                </a:tc>
                <a:tc>
                  <a:txBody>
                    <a:bodyPr/>
                    <a:lstStyle/>
                    <a:p>
                      <a:r>
                        <a:rPr lang="en-IN" dirty="0">
                          <a:solidFill>
                            <a:srgbClr val="000000"/>
                          </a:solidFill>
                          <a:effectLst/>
                        </a:rPr>
                        <a:t> foreign key</a:t>
                      </a:r>
                    </a:p>
                  </a:txBody>
                  <a:tcPr anchor="ctr"/>
                </a:tc>
                <a:tc>
                  <a:txBody>
                    <a:bodyPr/>
                    <a:lstStyle/>
                    <a:p>
                      <a:r>
                        <a:rPr lang="en-IN" dirty="0">
                          <a:solidFill>
                            <a:srgbClr val="000000"/>
                          </a:solidFill>
                          <a:effectLst/>
                        </a:rPr>
                        <a:t> Product id</a:t>
                      </a:r>
                    </a:p>
                  </a:txBody>
                  <a:tcPr anchor="ctr"/>
                </a:tc>
                <a:extLst>
                  <a:ext uri="{0D108BD9-81ED-4DB2-BD59-A6C34878D82A}">
                    <a16:rowId xmlns:a16="http://schemas.microsoft.com/office/drawing/2014/main" xmlns="" val="3014501358"/>
                  </a:ext>
                </a:extLst>
              </a:tr>
            </a:tbl>
          </a:graphicData>
        </a:graphic>
      </p:graphicFrame>
      <p:sp>
        <p:nvSpPr>
          <p:cNvPr id="4" name="Slide Number Placeholder 3">
            <a:extLst>
              <a:ext uri="{FF2B5EF4-FFF2-40B4-BE49-F238E27FC236}">
                <a16:creationId xmlns:a16="http://schemas.microsoft.com/office/drawing/2014/main" xmlns="" id="{A0932C68-4AD8-479F-9AED-EA1176113B03}"/>
              </a:ext>
            </a:extLst>
          </p:cNvPr>
          <p:cNvSpPr>
            <a:spLocks noGrp="1"/>
          </p:cNvSpPr>
          <p:nvPr>
            <p:ph type="sldNum" sz="quarter" idx="12"/>
          </p:nvPr>
        </p:nvSpPr>
        <p:spPr/>
        <p:txBody>
          <a:bodyPr/>
          <a:lstStyle/>
          <a:p>
            <a:fld id="{71766878-3199-4EAB-94E7-2D6D11070E14}" type="slidenum">
              <a:rPr lang="en-US" smtClean="0"/>
              <a:t>32</a:t>
            </a:fld>
            <a:endParaRPr lang="en-US" dirty="0"/>
          </a:p>
        </p:txBody>
      </p:sp>
      <p:graphicFrame>
        <p:nvGraphicFramePr>
          <p:cNvPr id="7" name="Table 7">
            <a:extLst>
              <a:ext uri="{FF2B5EF4-FFF2-40B4-BE49-F238E27FC236}">
                <a16:creationId xmlns:a16="http://schemas.microsoft.com/office/drawing/2014/main" xmlns="" id="{C2A35C91-84C3-4274-81E1-9260C7C86084}"/>
              </a:ext>
            </a:extLst>
          </p:cNvPr>
          <p:cNvGraphicFramePr>
            <a:graphicFrameLocks noGrp="1"/>
          </p:cNvGraphicFramePr>
          <p:nvPr>
            <p:extLst>
              <p:ext uri="{D42A27DB-BD31-4B8C-83A1-F6EECF244321}">
                <p14:modId xmlns:p14="http://schemas.microsoft.com/office/powerpoint/2010/main" val="1471377602"/>
              </p:ext>
            </p:extLst>
          </p:nvPr>
        </p:nvGraphicFramePr>
        <p:xfrm>
          <a:off x="1250949" y="1874517"/>
          <a:ext cx="10178321" cy="370840"/>
        </p:xfrm>
        <a:graphic>
          <a:graphicData uri="http://schemas.openxmlformats.org/drawingml/2006/table">
            <a:tbl>
              <a:tblPr firstRow="1" bandRow="1">
                <a:tableStyleId>{073A0DAA-6AF3-43AB-8588-CEC1D06C72B9}</a:tableStyleId>
              </a:tblPr>
              <a:tblGrid>
                <a:gridCol w="10178321">
                  <a:extLst>
                    <a:ext uri="{9D8B030D-6E8A-4147-A177-3AD203B41FA5}">
                      <a16:colId xmlns:a16="http://schemas.microsoft.com/office/drawing/2014/main" xmlns="" val="1937151354"/>
                    </a:ext>
                  </a:extLst>
                </a:gridCol>
              </a:tblGrid>
              <a:tr h="370840">
                <a:tc>
                  <a:txBody>
                    <a:bodyPr/>
                    <a:lstStyle/>
                    <a:p>
                      <a:r>
                        <a:rPr lang="en-US" dirty="0"/>
                        <a:t>12. Review </a:t>
                      </a:r>
                      <a:endParaRPr lang="en-IN" dirty="0"/>
                    </a:p>
                  </a:txBody>
                  <a:tcPr/>
                </a:tc>
                <a:extLst>
                  <a:ext uri="{0D108BD9-81ED-4DB2-BD59-A6C34878D82A}">
                    <a16:rowId xmlns:a16="http://schemas.microsoft.com/office/drawing/2014/main" xmlns="" val="2271469457"/>
                  </a:ext>
                </a:extLst>
              </a:tr>
            </a:tbl>
          </a:graphicData>
        </a:graphic>
      </p:graphicFrame>
    </p:spTree>
    <p:extLst>
      <p:ext uri="{BB962C8B-B14F-4D97-AF65-F5344CB8AC3E}">
        <p14:creationId xmlns:p14="http://schemas.microsoft.com/office/powerpoint/2010/main" val="4195223658"/>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04C84-4DA5-4B8A-B7D5-74CEB5F61F0E}"/>
              </a:ext>
            </a:extLst>
          </p:cNvPr>
          <p:cNvSpPr>
            <a:spLocks noGrp="1"/>
          </p:cNvSpPr>
          <p:nvPr>
            <p:ph type="title"/>
          </p:nvPr>
        </p:nvSpPr>
        <p:spPr/>
        <p:txBody>
          <a:bodyPr/>
          <a:lstStyle/>
          <a:p>
            <a:r>
              <a:rPr lang="en-IN" dirty="0"/>
              <a:t>Data dictionary</a:t>
            </a:r>
          </a:p>
        </p:txBody>
      </p:sp>
      <p:graphicFrame>
        <p:nvGraphicFramePr>
          <p:cNvPr id="5" name="Content Placeholder 4">
            <a:extLst>
              <a:ext uri="{FF2B5EF4-FFF2-40B4-BE49-F238E27FC236}">
                <a16:creationId xmlns:a16="http://schemas.microsoft.com/office/drawing/2014/main" xmlns="" id="{F799FF31-D6EF-4BD6-ADB7-5E9257C74B92}"/>
              </a:ext>
            </a:extLst>
          </p:cNvPr>
          <p:cNvGraphicFramePr>
            <a:graphicFrameLocks noGrp="1"/>
          </p:cNvGraphicFramePr>
          <p:nvPr>
            <p:ph idx="1"/>
            <p:extLst>
              <p:ext uri="{D42A27DB-BD31-4B8C-83A1-F6EECF244321}">
                <p14:modId xmlns:p14="http://schemas.microsoft.com/office/powerpoint/2010/main" val="4003930633"/>
              </p:ext>
            </p:extLst>
          </p:nvPr>
        </p:nvGraphicFramePr>
        <p:xfrm>
          <a:off x="1250950" y="2286000"/>
          <a:ext cx="10178320" cy="2560320"/>
        </p:xfrm>
        <a:graphic>
          <a:graphicData uri="http://schemas.openxmlformats.org/drawingml/2006/table">
            <a:tbl>
              <a:tblPr>
                <a:tableStyleId>{5940675A-B579-460E-94D1-54222C63F5DA}</a:tableStyleId>
              </a:tblPr>
              <a:tblGrid>
                <a:gridCol w="2544580">
                  <a:extLst>
                    <a:ext uri="{9D8B030D-6E8A-4147-A177-3AD203B41FA5}">
                      <a16:colId xmlns:a16="http://schemas.microsoft.com/office/drawing/2014/main" xmlns="" val="2963117027"/>
                    </a:ext>
                  </a:extLst>
                </a:gridCol>
                <a:gridCol w="2544580">
                  <a:extLst>
                    <a:ext uri="{9D8B030D-6E8A-4147-A177-3AD203B41FA5}">
                      <a16:colId xmlns:a16="http://schemas.microsoft.com/office/drawing/2014/main" xmlns="" val="3929247385"/>
                    </a:ext>
                  </a:extLst>
                </a:gridCol>
                <a:gridCol w="2544580">
                  <a:extLst>
                    <a:ext uri="{9D8B030D-6E8A-4147-A177-3AD203B41FA5}">
                      <a16:colId xmlns:a16="http://schemas.microsoft.com/office/drawing/2014/main" xmlns="" val="2734221060"/>
                    </a:ext>
                  </a:extLst>
                </a:gridCol>
                <a:gridCol w="2544580">
                  <a:extLst>
                    <a:ext uri="{9D8B030D-6E8A-4147-A177-3AD203B41FA5}">
                      <a16:colId xmlns:a16="http://schemas.microsoft.com/office/drawing/2014/main" xmlns="" val="4031258078"/>
                    </a:ext>
                  </a:extLst>
                </a:gridCol>
              </a:tblGrid>
              <a:tr h="0">
                <a:tc>
                  <a:txBody>
                    <a:bodyPr/>
                    <a:lstStyle/>
                    <a:p>
                      <a:r>
                        <a:rPr lang="en-IN" b="1" dirty="0">
                          <a:effectLst/>
                        </a:rPr>
                        <a:t>Field</a:t>
                      </a:r>
                      <a:endParaRPr lang="en-IN" b="1" dirty="0">
                        <a:solidFill>
                          <a:srgbClr val="000000"/>
                        </a:solidFill>
                        <a:effectLst/>
                      </a:endParaRPr>
                    </a:p>
                  </a:txBody>
                  <a:tcPr marL="121483" marR="121483" anchor="ctr"/>
                </a:tc>
                <a:tc>
                  <a:txBody>
                    <a:bodyPr/>
                    <a:lstStyle/>
                    <a:p>
                      <a:r>
                        <a:rPr lang="en-IN" b="1" dirty="0">
                          <a:effectLst/>
                        </a:rPr>
                        <a:t>Type</a:t>
                      </a:r>
                      <a:endParaRPr lang="en-IN" b="1" dirty="0">
                        <a:solidFill>
                          <a:srgbClr val="000000"/>
                        </a:solidFill>
                        <a:effectLst/>
                      </a:endParaRPr>
                    </a:p>
                  </a:txBody>
                  <a:tcPr marL="121483" marR="121483" anchor="ctr"/>
                </a:tc>
                <a:tc>
                  <a:txBody>
                    <a:bodyPr/>
                    <a:lstStyle/>
                    <a:p>
                      <a:r>
                        <a:rPr lang="en-IN" b="1" dirty="0">
                          <a:effectLst/>
                        </a:rPr>
                        <a:t>Constraint</a:t>
                      </a:r>
                      <a:endParaRPr lang="en-IN" b="1" dirty="0">
                        <a:solidFill>
                          <a:srgbClr val="000000"/>
                        </a:solidFill>
                        <a:effectLst/>
                      </a:endParaRPr>
                    </a:p>
                  </a:txBody>
                  <a:tcPr marL="121483" marR="121483" anchor="ctr"/>
                </a:tc>
                <a:tc>
                  <a:txBody>
                    <a:bodyPr/>
                    <a:lstStyle/>
                    <a:p>
                      <a:r>
                        <a:rPr lang="en-IN" b="1" dirty="0">
                          <a:effectLst/>
                        </a:rPr>
                        <a:t>Description</a:t>
                      </a:r>
                      <a:endParaRPr lang="en-IN" b="1" dirty="0">
                        <a:solidFill>
                          <a:srgbClr val="000000"/>
                        </a:solidFill>
                        <a:effectLst/>
                      </a:endParaRPr>
                    </a:p>
                  </a:txBody>
                  <a:tcPr marL="121483" marR="121483" anchor="ctr"/>
                </a:tc>
                <a:extLst>
                  <a:ext uri="{0D108BD9-81ED-4DB2-BD59-A6C34878D82A}">
                    <a16:rowId xmlns:a16="http://schemas.microsoft.com/office/drawing/2014/main" xmlns="" val="1583064070"/>
                  </a:ext>
                </a:extLst>
              </a:tr>
              <a:tr h="0">
                <a:tc>
                  <a:txBody>
                    <a:bodyPr/>
                    <a:lstStyle/>
                    <a:p>
                      <a:r>
                        <a:rPr lang="en-IN" dirty="0">
                          <a:solidFill>
                            <a:srgbClr val="000000"/>
                          </a:solidFill>
                          <a:effectLst/>
                        </a:rPr>
                        <a:t>ID</a:t>
                      </a:r>
                    </a:p>
                  </a:txBody>
                  <a:tcPr anchor="ctr"/>
                </a:tc>
                <a:tc>
                  <a:txBody>
                    <a:bodyPr/>
                    <a:lstStyle/>
                    <a:p>
                      <a:r>
                        <a:rPr lang="en-IN" dirty="0">
                          <a:solidFill>
                            <a:srgbClr val="000000"/>
                          </a:solidFill>
                          <a:effectLst/>
                        </a:rPr>
                        <a:t>int(5)</a:t>
                      </a:r>
                    </a:p>
                  </a:txBody>
                  <a:tcPr anchor="ctr"/>
                </a:tc>
                <a:tc>
                  <a:txBody>
                    <a:bodyPr/>
                    <a:lstStyle/>
                    <a:p>
                      <a:r>
                        <a:rPr lang="en-IN" dirty="0">
                          <a:solidFill>
                            <a:srgbClr val="000000"/>
                          </a:solidFill>
                          <a:effectLst/>
                        </a:rPr>
                        <a:t> primary key</a:t>
                      </a:r>
                    </a:p>
                  </a:txBody>
                  <a:tcPr anchor="ctr"/>
                </a:tc>
                <a:tc>
                  <a:txBody>
                    <a:bodyPr/>
                    <a:lstStyle/>
                    <a:p>
                      <a:r>
                        <a:rPr lang="en-IN" dirty="0">
                          <a:solidFill>
                            <a:srgbClr val="000000"/>
                          </a:solidFill>
                          <a:effectLst/>
                        </a:rPr>
                        <a:t> Id</a:t>
                      </a:r>
                    </a:p>
                  </a:txBody>
                  <a:tcPr anchor="ctr"/>
                </a:tc>
                <a:extLst>
                  <a:ext uri="{0D108BD9-81ED-4DB2-BD59-A6C34878D82A}">
                    <a16:rowId xmlns:a16="http://schemas.microsoft.com/office/drawing/2014/main" xmlns="" val="1099656916"/>
                  </a:ext>
                </a:extLst>
              </a:tr>
              <a:tr h="0">
                <a:tc>
                  <a:txBody>
                    <a:bodyPr/>
                    <a:lstStyle/>
                    <a:p>
                      <a:r>
                        <a:rPr lang="en-IN">
                          <a:solidFill>
                            <a:srgbClr val="000000"/>
                          </a:solidFill>
                          <a:effectLst/>
                        </a:rPr>
                        <a:t>fname</a:t>
                      </a:r>
                    </a:p>
                  </a:txBody>
                  <a:tcPr anchor="ctr"/>
                </a:tc>
                <a:tc>
                  <a:txBody>
                    <a:bodyPr/>
                    <a:lstStyle/>
                    <a:p>
                      <a:r>
                        <a:rPr lang="en-IN" dirty="0">
                          <a:solidFill>
                            <a:srgbClr val="000000"/>
                          </a:solidFill>
                          <a:effectLst/>
                        </a:rPr>
                        <a:t>varchar(10)</a:t>
                      </a:r>
                    </a:p>
                  </a:txBody>
                  <a:tcPr anchor="ctr"/>
                </a:tc>
                <a:tc>
                  <a:txBody>
                    <a:bodyPr/>
                    <a:lstStyle/>
                    <a:p>
                      <a:r>
                        <a:rPr lang="en-IN">
                          <a:solidFill>
                            <a:srgbClr val="000000"/>
                          </a:solidFill>
                          <a:effectLst/>
                        </a:rPr>
                        <a:t> </a:t>
                      </a:r>
                    </a:p>
                  </a:txBody>
                  <a:tcPr anchor="ctr"/>
                </a:tc>
                <a:tc>
                  <a:txBody>
                    <a:bodyPr/>
                    <a:lstStyle/>
                    <a:p>
                      <a:r>
                        <a:rPr lang="en-IN" dirty="0">
                          <a:solidFill>
                            <a:srgbClr val="000000"/>
                          </a:solidFill>
                          <a:effectLst/>
                        </a:rPr>
                        <a:t> First name</a:t>
                      </a:r>
                    </a:p>
                  </a:txBody>
                  <a:tcPr anchor="ctr"/>
                </a:tc>
                <a:extLst>
                  <a:ext uri="{0D108BD9-81ED-4DB2-BD59-A6C34878D82A}">
                    <a16:rowId xmlns:a16="http://schemas.microsoft.com/office/drawing/2014/main" xmlns="" val="3218263031"/>
                  </a:ext>
                </a:extLst>
              </a:tr>
              <a:tr h="0">
                <a:tc>
                  <a:txBody>
                    <a:bodyPr/>
                    <a:lstStyle/>
                    <a:p>
                      <a:r>
                        <a:rPr lang="en-IN">
                          <a:solidFill>
                            <a:srgbClr val="000000"/>
                          </a:solidFill>
                          <a:effectLst/>
                        </a:rPr>
                        <a:t>lname</a:t>
                      </a:r>
                    </a:p>
                  </a:txBody>
                  <a:tcPr anchor="ctr"/>
                </a:tc>
                <a:tc>
                  <a:txBody>
                    <a:bodyPr/>
                    <a:lstStyle/>
                    <a:p>
                      <a:r>
                        <a:rPr lang="en-IN" dirty="0">
                          <a:solidFill>
                            <a:srgbClr val="000000"/>
                          </a:solidFill>
                          <a:effectLst/>
                        </a:rPr>
                        <a:t>varchar(10)</a:t>
                      </a:r>
                    </a:p>
                  </a:txBody>
                  <a:tcPr anchor="ctr"/>
                </a:tc>
                <a:tc>
                  <a:txBody>
                    <a:bodyPr/>
                    <a:lstStyle/>
                    <a:p>
                      <a:r>
                        <a:rPr lang="en-IN">
                          <a:solidFill>
                            <a:srgbClr val="000000"/>
                          </a:solidFill>
                          <a:effectLst/>
                        </a:rPr>
                        <a:t> </a:t>
                      </a:r>
                    </a:p>
                  </a:txBody>
                  <a:tcPr anchor="ctr"/>
                </a:tc>
                <a:tc>
                  <a:txBody>
                    <a:bodyPr/>
                    <a:lstStyle/>
                    <a:p>
                      <a:r>
                        <a:rPr lang="en-IN" dirty="0">
                          <a:solidFill>
                            <a:srgbClr val="000000"/>
                          </a:solidFill>
                          <a:effectLst/>
                        </a:rPr>
                        <a:t> Last name</a:t>
                      </a:r>
                    </a:p>
                  </a:txBody>
                  <a:tcPr anchor="ctr"/>
                </a:tc>
                <a:extLst>
                  <a:ext uri="{0D108BD9-81ED-4DB2-BD59-A6C34878D82A}">
                    <a16:rowId xmlns:a16="http://schemas.microsoft.com/office/drawing/2014/main" xmlns="" val="3673679171"/>
                  </a:ext>
                </a:extLst>
              </a:tr>
              <a:tr h="0">
                <a:tc>
                  <a:txBody>
                    <a:bodyPr/>
                    <a:lstStyle/>
                    <a:p>
                      <a:r>
                        <a:rPr lang="en-IN">
                          <a:solidFill>
                            <a:srgbClr val="000000"/>
                          </a:solidFill>
                          <a:effectLst/>
                        </a:rPr>
                        <a:t>email</a:t>
                      </a:r>
                    </a:p>
                  </a:txBody>
                  <a:tcPr anchor="ctr"/>
                </a:tc>
                <a:tc>
                  <a:txBody>
                    <a:bodyPr/>
                    <a:lstStyle/>
                    <a:p>
                      <a:r>
                        <a:rPr lang="en-IN" dirty="0">
                          <a:solidFill>
                            <a:srgbClr val="000000"/>
                          </a:solidFill>
                          <a:effectLst/>
                        </a:rPr>
                        <a:t>varchar(50)</a:t>
                      </a:r>
                    </a:p>
                  </a:txBody>
                  <a:tcPr anchor="ctr"/>
                </a:tc>
                <a:tc>
                  <a:txBody>
                    <a:bodyPr/>
                    <a:lstStyle/>
                    <a:p>
                      <a:r>
                        <a:rPr lang="en-IN">
                          <a:solidFill>
                            <a:srgbClr val="000000"/>
                          </a:solidFill>
                          <a:effectLst/>
                        </a:rPr>
                        <a:t> </a:t>
                      </a:r>
                    </a:p>
                  </a:txBody>
                  <a:tcPr anchor="ctr"/>
                </a:tc>
                <a:tc>
                  <a:txBody>
                    <a:bodyPr/>
                    <a:lstStyle/>
                    <a:p>
                      <a:r>
                        <a:rPr lang="en-IN" dirty="0">
                          <a:solidFill>
                            <a:srgbClr val="000000"/>
                          </a:solidFill>
                          <a:effectLst/>
                        </a:rPr>
                        <a:t> Email id</a:t>
                      </a:r>
                    </a:p>
                  </a:txBody>
                  <a:tcPr anchor="ctr"/>
                </a:tc>
                <a:extLst>
                  <a:ext uri="{0D108BD9-81ED-4DB2-BD59-A6C34878D82A}">
                    <a16:rowId xmlns:a16="http://schemas.microsoft.com/office/drawing/2014/main" xmlns="" val="1228722820"/>
                  </a:ext>
                </a:extLst>
              </a:tr>
              <a:tr h="0">
                <a:tc>
                  <a:txBody>
                    <a:bodyPr/>
                    <a:lstStyle/>
                    <a:p>
                      <a:r>
                        <a:rPr lang="en-IN">
                          <a:solidFill>
                            <a:srgbClr val="000000"/>
                          </a:solidFill>
                          <a:effectLst/>
                        </a:rPr>
                        <a:t>subject</a:t>
                      </a:r>
                    </a:p>
                  </a:txBody>
                  <a:tcPr anchor="ctr"/>
                </a:tc>
                <a:tc>
                  <a:txBody>
                    <a:bodyPr/>
                    <a:lstStyle/>
                    <a:p>
                      <a:r>
                        <a:rPr lang="en-IN" dirty="0">
                          <a:solidFill>
                            <a:srgbClr val="000000"/>
                          </a:solidFill>
                          <a:effectLst/>
                        </a:rPr>
                        <a:t>varchar(20)</a:t>
                      </a:r>
                    </a:p>
                  </a:txBody>
                  <a:tcPr anchor="ctr"/>
                </a:tc>
                <a:tc>
                  <a:txBody>
                    <a:bodyPr/>
                    <a:lstStyle/>
                    <a:p>
                      <a:r>
                        <a:rPr lang="en-IN">
                          <a:solidFill>
                            <a:srgbClr val="000000"/>
                          </a:solidFill>
                          <a:effectLst/>
                        </a:rPr>
                        <a:t> </a:t>
                      </a:r>
                    </a:p>
                  </a:txBody>
                  <a:tcPr anchor="ctr"/>
                </a:tc>
                <a:tc>
                  <a:txBody>
                    <a:bodyPr/>
                    <a:lstStyle/>
                    <a:p>
                      <a:r>
                        <a:rPr lang="en-IN" dirty="0">
                          <a:solidFill>
                            <a:srgbClr val="000000"/>
                          </a:solidFill>
                          <a:effectLst/>
                        </a:rPr>
                        <a:t> Subject</a:t>
                      </a:r>
                    </a:p>
                  </a:txBody>
                  <a:tcPr anchor="ctr"/>
                </a:tc>
                <a:extLst>
                  <a:ext uri="{0D108BD9-81ED-4DB2-BD59-A6C34878D82A}">
                    <a16:rowId xmlns:a16="http://schemas.microsoft.com/office/drawing/2014/main" xmlns="" val="1739841972"/>
                  </a:ext>
                </a:extLst>
              </a:tr>
              <a:tr h="0">
                <a:tc>
                  <a:txBody>
                    <a:bodyPr/>
                    <a:lstStyle/>
                    <a:p>
                      <a:r>
                        <a:rPr lang="en-IN">
                          <a:solidFill>
                            <a:srgbClr val="000000"/>
                          </a:solidFill>
                          <a:effectLst/>
                        </a:rPr>
                        <a:t>message</a:t>
                      </a:r>
                    </a:p>
                  </a:txBody>
                  <a:tcPr anchor="ctr"/>
                </a:tc>
                <a:tc>
                  <a:txBody>
                    <a:bodyPr/>
                    <a:lstStyle/>
                    <a:p>
                      <a:r>
                        <a:rPr lang="en-IN" dirty="0">
                          <a:solidFill>
                            <a:srgbClr val="000000"/>
                          </a:solidFill>
                          <a:effectLst/>
                        </a:rPr>
                        <a:t>varchar(50)</a:t>
                      </a:r>
                    </a:p>
                  </a:txBody>
                  <a:tcPr anchor="ctr"/>
                </a:tc>
                <a:tc>
                  <a:txBody>
                    <a:bodyPr/>
                    <a:lstStyle/>
                    <a:p>
                      <a:r>
                        <a:rPr lang="en-IN">
                          <a:solidFill>
                            <a:srgbClr val="000000"/>
                          </a:solidFill>
                          <a:effectLst/>
                        </a:rPr>
                        <a:t> </a:t>
                      </a:r>
                    </a:p>
                  </a:txBody>
                  <a:tcPr anchor="ctr"/>
                </a:tc>
                <a:tc>
                  <a:txBody>
                    <a:bodyPr/>
                    <a:lstStyle/>
                    <a:p>
                      <a:r>
                        <a:rPr lang="en-IN" dirty="0">
                          <a:solidFill>
                            <a:srgbClr val="000000"/>
                          </a:solidFill>
                          <a:effectLst/>
                        </a:rPr>
                        <a:t> Message</a:t>
                      </a:r>
                    </a:p>
                  </a:txBody>
                  <a:tcPr anchor="ctr"/>
                </a:tc>
                <a:extLst>
                  <a:ext uri="{0D108BD9-81ED-4DB2-BD59-A6C34878D82A}">
                    <a16:rowId xmlns:a16="http://schemas.microsoft.com/office/drawing/2014/main" xmlns="" val="2086075856"/>
                  </a:ext>
                </a:extLst>
              </a:tr>
            </a:tbl>
          </a:graphicData>
        </a:graphic>
      </p:graphicFrame>
      <p:sp>
        <p:nvSpPr>
          <p:cNvPr id="4" name="Slide Number Placeholder 3">
            <a:extLst>
              <a:ext uri="{FF2B5EF4-FFF2-40B4-BE49-F238E27FC236}">
                <a16:creationId xmlns:a16="http://schemas.microsoft.com/office/drawing/2014/main" xmlns="" id="{A0932C68-4AD8-479F-9AED-EA1176113B03}"/>
              </a:ext>
            </a:extLst>
          </p:cNvPr>
          <p:cNvSpPr>
            <a:spLocks noGrp="1"/>
          </p:cNvSpPr>
          <p:nvPr>
            <p:ph type="sldNum" sz="quarter" idx="12"/>
          </p:nvPr>
        </p:nvSpPr>
        <p:spPr/>
        <p:txBody>
          <a:bodyPr/>
          <a:lstStyle/>
          <a:p>
            <a:fld id="{71766878-3199-4EAB-94E7-2D6D11070E14}" type="slidenum">
              <a:rPr lang="en-US" smtClean="0"/>
              <a:t>33</a:t>
            </a:fld>
            <a:endParaRPr lang="en-US" dirty="0"/>
          </a:p>
        </p:txBody>
      </p:sp>
      <p:graphicFrame>
        <p:nvGraphicFramePr>
          <p:cNvPr id="7" name="Table 7">
            <a:extLst>
              <a:ext uri="{FF2B5EF4-FFF2-40B4-BE49-F238E27FC236}">
                <a16:creationId xmlns:a16="http://schemas.microsoft.com/office/drawing/2014/main" xmlns="" id="{C2A35C91-84C3-4274-81E1-9260C7C86084}"/>
              </a:ext>
            </a:extLst>
          </p:cNvPr>
          <p:cNvGraphicFramePr>
            <a:graphicFrameLocks noGrp="1"/>
          </p:cNvGraphicFramePr>
          <p:nvPr>
            <p:extLst>
              <p:ext uri="{D42A27DB-BD31-4B8C-83A1-F6EECF244321}">
                <p14:modId xmlns:p14="http://schemas.microsoft.com/office/powerpoint/2010/main" val="2775125624"/>
              </p:ext>
            </p:extLst>
          </p:nvPr>
        </p:nvGraphicFramePr>
        <p:xfrm>
          <a:off x="1250949" y="1874517"/>
          <a:ext cx="10178321" cy="370840"/>
        </p:xfrm>
        <a:graphic>
          <a:graphicData uri="http://schemas.openxmlformats.org/drawingml/2006/table">
            <a:tbl>
              <a:tblPr firstRow="1" bandRow="1">
                <a:tableStyleId>{073A0DAA-6AF3-43AB-8588-CEC1D06C72B9}</a:tableStyleId>
              </a:tblPr>
              <a:tblGrid>
                <a:gridCol w="10178321">
                  <a:extLst>
                    <a:ext uri="{9D8B030D-6E8A-4147-A177-3AD203B41FA5}">
                      <a16:colId xmlns:a16="http://schemas.microsoft.com/office/drawing/2014/main" xmlns="" val="1937151354"/>
                    </a:ext>
                  </a:extLst>
                </a:gridCol>
              </a:tblGrid>
              <a:tr h="370840">
                <a:tc>
                  <a:txBody>
                    <a:bodyPr/>
                    <a:lstStyle/>
                    <a:p>
                      <a:r>
                        <a:rPr lang="en-US" dirty="0"/>
                        <a:t>13. </a:t>
                      </a:r>
                      <a:r>
                        <a:rPr lang="en-US" dirty="0" err="1"/>
                        <a:t>Contect_us</a:t>
                      </a:r>
                      <a:endParaRPr lang="en-IN" dirty="0"/>
                    </a:p>
                  </a:txBody>
                  <a:tcPr/>
                </a:tc>
                <a:extLst>
                  <a:ext uri="{0D108BD9-81ED-4DB2-BD59-A6C34878D82A}">
                    <a16:rowId xmlns:a16="http://schemas.microsoft.com/office/drawing/2014/main" xmlns="" val="2271469457"/>
                  </a:ext>
                </a:extLst>
              </a:tr>
            </a:tbl>
          </a:graphicData>
        </a:graphic>
      </p:graphicFrame>
    </p:spTree>
    <p:extLst>
      <p:ext uri="{BB962C8B-B14F-4D97-AF65-F5344CB8AC3E}">
        <p14:creationId xmlns:p14="http://schemas.microsoft.com/office/powerpoint/2010/main" val="3781642415"/>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04C84-4DA5-4B8A-B7D5-74CEB5F61F0E}"/>
              </a:ext>
            </a:extLst>
          </p:cNvPr>
          <p:cNvSpPr>
            <a:spLocks noGrp="1"/>
          </p:cNvSpPr>
          <p:nvPr>
            <p:ph type="title"/>
          </p:nvPr>
        </p:nvSpPr>
        <p:spPr/>
        <p:txBody>
          <a:bodyPr/>
          <a:lstStyle/>
          <a:p>
            <a:r>
              <a:rPr lang="en-IN" dirty="0"/>
              <a:t>Data dictionary</a:t>
            </a:r>
          </a:p>
        </p:txBody>
      </p:sp>
      <p:graphicFrame>
        <p:nvGraphicFramePr>
          <p:cNvPr id="5" name="Content Placeholder 4">
            <a:extLst>
              <a:ext uri="{FF2B5EF4-FFF2-40B4-BE49-F238E27FC236}">
                <a16:creationId xmlns:a16="http://schemas.microsoft.com/office/drawing/2014/main" xmlns="" id="{F799FF31-D6EF-4BD6-ADB7-5E9257C74B92}"/>
              </a:ext>
            </a:extLst>
          </p:cNvPr>
          <p:cNvGraphicFramePr>
            <a:graphicFrameLocks noGrp="1"/>
          </p:cNvGraphicFramePr>
          <p:nvPr>
            <p:ph idx="1"/>
            <p:extLst>
              <p:ext uri="{D42A27DB-BD31-4B8C-83A1-F6EECF244321}">
                <p14:modId xmlns:p14="http://schemas.microsoft.com/office/powerpoint/2010/main" val="3499950865"/>
              </p:ext>
            </p:extLst>
          </p:nvPr>
        </p:nvGraphicFramePr>
        <p:xfrm>
          <a:off x="1250950" y="2286000"/>
          <a:ext cx="10178320" cy="1463040"/>
        </p:xfrm>
        <a:graphic>
          <a:graphicData uri="http://schemas.openxmlformats.org/drawingml/2006/table">
            <a:tbl>
              <a:tblPr>
                <a:tableStyleId>{5940675A-B579-460E-94D1-54222C63F5DA}</a:tableStyleId>
              </a:tblPr>
              <a:tblGrid>
                <a:gridCol w="2544580">
                  <a:extLst>
                    <a:ext uri="{9D8B030D-6E8A-4147-A177-3AD203B41FA5}">
                      <a16:colId xmlns:a16="http://schemas.microsoft.com/office/drawing/2014/main" xmlns="" val="2963117027"/>
                    </a:ext>
                  </a:extLst>
                </a:gridCol>
                <a:gridCol w="2544580">
                  <a:extLst>
                    <a:ext uri="{9D8B030D-6E8A-4147-A177-3AD203B41FA5}">
                      <a16:colId xmlns:a16="http://schemas.microsoft.com/office/drawing/2014/main" xmlns="" val="3929247385"/>
                    </a:ext>
                  </a:extLst>
                </a:gridCol>
                <a:gridCol w="2544580">
                  <a:extLst>
                    <a:ext uri="{9D8B030D-6E8A-4147-A177-3AD203B41FA5}">
                      <a16:colId xmlns:a16="http://schemas.microsoft.com/office/drawing/2014/main" xmlns="" val="2734221060"/>
                    </a:ext>
                  </a:extLst>
                </a:gridCol>
                <a:gridCol w="2544580">
                  <a:extLst>
                    <a:ext uri="{9D8B030D-6E8A-4147-A177-3AD203B41FA5}">
                      <a16:colId xmlns:a16="http://schemas.microsoft.com/office/drawing/2014/main" xmlns="" val="4031258078"/>
                    </a:ext>
                  </a:extLst>
                </a:gridCol>
              </a:tblGrid>
              <a:tr h="0">
                <a:tc>
                  <a:txBody>
                    <a:bodyPr/>
                    <a:lstStyle/>
                    <a:p>
                      <a:r>
                        <a:rPr lang="en-IN" b="1" dirty="0">
                          <a:effectLst/>
                        </a:rPr>
                        <a:t>Field</a:t>
                      </a:r>
                      <a:endParaRPr lang="en-IN" b="1" dirty="0">
                        <a:solidFill>
                          <a:srgbClr val="000000"/>
                        </a:solidFill>
                        <a:effectLst/>
                      </a:endParaRPr>
                    </a:p>
                  </a:txBody>
                  <a:tcPr marL="121483" marR="121483" anchor="ctr"/>
                </a:tc>
                <a:tc>
                  <a:txBody>
                    <a:bodyPr/>
                    <a:lstStyle/>
                    <a:p>
                      <a:r>
                        <a:rPr lang="en-IN" b="1" dirty="0">
                          <a:effectLst/>
                        </a:rPr>
                        <a:t>Type</a:t>
                      </a:r>
                      <a:endParaRPr lang="en-IN" b="1" dirty="0">
                        <a:solidFill>
                          <a:srgbClr val="000000"/>
                        </a:solidFill>
                        <a:effectLst/>
                      </a:endParaRPr>
                    </a:p>
                  </a:txBody>
                  <a:tcPr marL="121483" marR="121483" anchor="ctr"/>
                </a:tc>
                <a:tc>
                  <a:txBody>
                    <a:bodyPr/>
                    <a:lstStyle/>
                    <a:p>
                      <a:r>
                        <a:rPr lang="en-IN" b="1" dirty="0">
                          <a:effectLst/>
                        </a:rPr>
                        <a:t>Constraint</a:t>
                      </a:r>
                      <a:endParaRPr lang="en-IN" b="1" dirty="0">
                        <a:solidFill>
                          <a:srgbClr val="000000"/>
                        </a:solidFill>
                        <a:effectLst/>
                      </a:endParaRPr>
                    </a:p>
                  </a:txBody>
                  <a:tcPr marL="121483" marR="121483" anchor="ctr"/>
                </a:tc>
                <a:tc>
                  <a:txBody>
                    <a:bodyPr/>
                    <a:lstStyle/>
                    <a:p>
                      <a:r>
                        <a:rPr lang="en-IN" b="1" dirty="0">
                          <a:effectLst/>
                        </a:rPr>
                        <a:t>Description</a:t>
                      </a:r>
                      <a:endParaRPr lang="en-IN" b="1" dirty="0">
                        <a:solidFill>
                          <a:srgbClr val="000000"/>
                        </a:solidFill>
                        <a:effectLst/>
                      </a:endParaRPr>
                    </a:p>
                  </a:txBody>
                  <a:tcPr marL="121483" marR="121483" anchor="ctr"/>
                </a:tc>
                <a:extLst>
                  <a:ext uri="{0D108BD9-81ED-4DB2-BD59-A6C34878D82A}">
                    <a16:rowId xmlns:a16="http://schemas.microsoft.com/office/drawing/2014/main" xmlns="" val="1583064070"/>
                  </a:ext>
                </a:extLst>
              </a:tr>
              <a:tr h="0">
                <a:tc>
                  <a:txBody>
                    <a:bodyPr/>
                    <a:lstStyle/>
                    <a:p>
                      <a:r>
                        <a:rPr lang="en-IN" dirty="0">
                          <a:solidFill>
                            <a:srgbClr val="000000"/>
                          </a:solidFill>
                          <a:effectLst/>
                        </a:rPr>
                        <a:t>ID</a:t>
                      </a:r>
                    </a:p>
                  </a:txBody>
                  <a:tcPr anchor="ctr"/>
                </a:tc>
                <a:tc>
                  <a:txBody>
                    <a:bodyPr/>
                    <a:lstStyle/>
                    <a:p>
                      <a:r>
                        <a:rPr lang="en-IN" dirty="0">
                          <a:solidFill>
                            <a:srgbClr val="000000"/>
                          </a:solidFill>
                          <a:effectLst/>
                        </a:rPr>
                        <a:t>int(3)</a:t>
                      </a:r>
                    </a:p>
                  </a:txBody>
                  <a:tcPr anchor="ctr"/>
                </a:tc>
                <a:tc>
                  <a:txBody>
                    <a:bodyPr/>
                    <a:lstStyle/>
                    <a:p>
                      <a:r>
                        <a:rPr lang="en-IN" dirty="0">
                          <a:solidFill>
                            <a:srgbClr val="000000"/>
                          </a:solidFill>
                          <a:effectLst/>
                        </a:rPr>
                        <a:t> primary key</a:t>
                      </a:r>
                    </a:p>
                  </a:txBody>
                  <a:tcPr anchor="ctr"/>
                </a:tc>
                <a:tc>
                  <a:txBody>
                    <a:bodyPr/>
                    <a:lstStyle/>
                    <a:p>
                      <a:r>
                        <a:rPr lang="en-IN" dirty="0">
                          <a:solidFill>
                            <a:srgbClr val="000000"/>
                          </a:solidFill>
                          <a:effectLst/>
                        </a:rPr>
                        <a:t> Id</a:t>
                      </a:r>
                    </a:p>
                  </a:txBody>
                  <a:tcPr anchor="ctr"/>
                </a:tc>
                <a:extLst>
                  <a:ext uri="{0D108BD9-81ED-4DB2-BD59-A6C34878D82A}">
                    <a16:rowId xmlns:a16="http://schemas.microsoft.com/office/drawing/2014/main" xmlns="" val="1099656916"/>
                  </a:ext>
                </a:extLst>
              </a:tr>
              <a:tr h="0">
                <a:tc>
                  <a:txBody>
                    <a:bodyPr/>
                    <a:lstStyle/>
                    <a:p>
                      <a:r>
                        <a:rPr lang="en-IN" dirty="0">
                          <a:solidFill>
                            <a:srgbClr val="000000"/>
                          </a:solidFill>
                          <a:effectLst/>
                        </a:rPr>
                        <a:t>Name</a:t>
                      </a:r>
                    </a:p>
                  </a:txBody>
                  <a:tcPr anchor="ctr"/>
                </a:tc>
                <a:tc>
                  <a:txBody>
                    <a:bodyPr/>
                    <a:lstStyle/>
                    <a:p>
                      <a:r>
                        <a:rPr lang="en-IN" dirty="0">
                          <a:solidFill>
                            <a:srgbClr val="000000"/>
                          </a:solidFill>
                          <a:effectLst/>
                        </a:rPr>
                        <a:t>varchar(30)</a:t>
                      </a:r>
                    </a:p>
                  </a:txBody>
                  <a:tcPr anchor="ctr"/>
                </a:tc>
                <a:tc>
                  <a:txBody>
                    <a:bodyPr/>
                    <a:lstStyle/>
                    <a:p>
                      <a:r>
                        <a:rPr lang="en-IN">
                          <a:solidFill>
                            <a:srgbClr val="000000"/>
                          </a:solidFill>
                          <a:effectLst/>
                        </a:rPr>
                        <a:t> </a:t>
                      </a:r>
                    </a:p>
                  </a:txBody>
                  <a:tcPr anchor="ctr"/>
                </a:tc>
                <a:tc>
                  <a:txBody>
                    <a:bodyPr/>
                    <a:lstStyle/>
                    <a:p>
                      <a:r>
                        <a:rPr lang="en-IN" dirty="0">
                          <a:solidFill>
                            <a:srgbClr val="000000"/>
                          </a:solidFill>
                          <a:effectLst/>
                        </a:rPr>
                        <a:t> Name of brand</a:t>
                      </a:r>
                    </a:p>
                  </a:txBody>
                  <a:tcPr anchor="ctr"/>
                </a:tc>
                <a:extLst>
                  <a:ext uri="{0D108BD9-81ED-4DB2-BD59-A6C34878D82A}">
                    <a16:rowId xmlns:a16="http://schemas.microsoft.com/office/drawing/2014/main" xmlns="" val="3218263031"/>
                  </a:ext>
                </a:extLst>
              </a:tr>
              <a:tr h="0">
                <a:tc>
                  <a:txBody>
                    <a:bodyPr/>
                    <a:lstStyle/>
                    <a:p>
                      <a:r>
                        <a:rPr lang="en-IN" dirty="0">
                          <a:solidFill>
                            <a:srgbClr val="000000"/>
                          </a:solidFill>
                          <a:effectLst/>
                        </a:rPr>
                        <a:t>image</a:t>
                      </a:r>
                    </a:p>
                  </a:txBody>
                  <a:tcPr anchor="ctr"/>
                </a:tc>
                <a:tc>
                  <a:txBody>
                    <a:bodyPr/>
                    <a:lstStyle/>
                    <a:p>
                      <a:r>
                        <a:rPr lang="en-IN" dirty="0">
                          <a:solidFill>
                            <a:srgbClr val="000000"/>
                          </a:solidFill>
                          <a:effectLst/>
                        </a:rPr>
                        <a:t>varchar(50)</a:t>
                      </a:r>
                    </a:p>
                  </a:txBody>
                  <a:tcPr anchor="ctr"/>
                </a:tc>
                <a:tc>
                  <a:txBody>
                    <a:bodyPr/>
                    <a:lstStyle/>
                    <a:p>
                      <a:r>
                        <a:rPr lang="en-IN">
                          <a:solidFill>
                            <a:srgbClr val="000000"/>
                          </a:solidFill>
                          <a:effectLst/>
                        </a:rPr>
                        <a:t> </a:t>
                      </a:r>
                    </a:p>
                  </a:txBody>
                  <a:tcPr anchor="ctr"/>
                </a:tc>
                <a:tc>
                  <a:txBody>
                    <a:bodyPr/>
                    <a:lstStyle/>
                    <a:p>
                      <a:r>
                        <a:rPr lang="en-IN" dirty="0">
                          <a:solidFill>
                            <a:srgbClr val="000000"/>
                          </a:solidFill>
                          <a:effectLst/>
                        </a:rPr>
                        <a:t> Image of brand</a:t>
                      </a:r>
                    </a:p>
                  </a:txBody>
                  <a:tcPr anchor="ctr"/>
                </a:tc>
                <a:extLst>
                  <a:ext uri="{0D108BD9-81ED-4DB2-BD59-A6C34878D82A}">
                    <a16:rowId xmlns:a16="http://schemas.microsoft.com/office/drawing/2014/main" xmlns="" val="3673679171"/>
                  </a:ext>
                </a:extLst>
              </a:tr>
            </a:tbl>
          </a:graphicData>
        </a:graphic>
      </p:graphicFrame>
      <p:sp>
        <p:nvSpPr>
          <p:cNvPr id="4" name="Slide Number Placeholder 3">
            <a:extLst>
              <a:ext uri="{FF2B5EF4-FFF2-40B4-BE49-F238E27FC236}">
                <a16:creationId xmlns:a16="http://schemas.microsoft.com/office/drawing/2014/main" xmlns="" id="{A0932C68-4AD8-479F-9AED-EA1176113B03}"/>
              </a:ext>
            </a:extLst>
          </p:cNvPr>
          <p:cNvSpPr>
            <a:spLocks noGrp="1"/>
          </p:cNvSpPr>
          <p:nvPr>
            <p:ph type="sldNum" sz="quarter" idx="12"/>
          </p:nvPr>
        </p:nvSpPr>
        <p:spPr/>
        <p:txBody>
          <a:bodyPr/>
          <a:lstStyle/>
          <a:p>
            <a:fld id="{71766878-3199-4EAB-94E7-2D6D11070E14}" type="slidenum">
              <a:rPr lang="en-US" smtClean="0"/>
              <a:t>34</a:t>
            </a:fld>
            <a:endParaRPr lang="en-US" dirty="0"/>
          </a:p>
        </p:txBody>
      </p:sp>
      <p:graphicFrame>
        <p:nvGraphicFramePr>
          <p:cNvPr id="7" name="Table 7">
            <a:extLst>
              <a:ext uri="{FF2B5EF4-FFF2-40B4-BE49-F238E27FC236}">
                <a16:creationId xmlns:a16="http://schemas.microsoft.com/office/drawing/2014/main" xmlns="" id="{C2A35C91-84C3-4274-81E1-9260C7C86084}"/>
              </a:ext>
            </a:extLst>
          </p:cNvPr>
          <p:cNvGraphicFramePr>
            <a:graphicFrameLocks noGrp="1"/>
          </p:cNvGraphicFramePr>
          <p:nvPr>
            <p:extLst>
              <p:ext uri="{D42A27DB-BD31-4B8C-83A1-F6EECF244321}">
                <p14:modId xmlns:p14="http://schemas.microsoft.com/office/powerpoint/2010/main" val="3580834341"/>
              </p:ext>
            </p:extLst>
          </p:nvPr>
        </p:nvGraphicFramePr>
        <p:xfrm>
          <a:off x="1250949" y="1874517"/>
          <a:ext cx="10178321" cy="370840"/>
        </p:xfrm>
        <a:graphic>
          <a:graphicData uri="http://schemas.openxmlformats.org/drawingml/2006/table">
            <a:tbl>
              <a:tblPr firstRow="1" bandRow="1">
                <a:tableStyleId>{073A0DAA-6AF3-43AB-8588-CEC1D06C72B9}</a:tableStyleId>
              </a:tblPr>
              <a:tblGrid>
                <a:gridCol w="10178321">
                  <a:extLst>
                    <a:ext uri="{9D8B030D-6E8A-4147-A177-3AD203B41FA5}">
                      <a16:colId xmlns:a16="http://schemas.microsoft.com/office/drawing/2014/main" xmlns="" val="1937151354"/>
                    </a:ext>
                  </a:extLst>
                </a:gridCol>
              </a:tblGrid>
              <a:tr h="370840">
                <a:tc>
                  <a:txBody>
                    <a:bodyPr/>
                    <a:lstStyle/>
                    <a:p>
                      <a:r>
                        <a:rPr lang="en-US" dirty="0"/>
                        <a:t>14. Brands</a:t>
                      </a:r>
                      <a:endParaRPr lang="en-IN" dirty="0"/>
                    </a:p>
                  </a:txBody>
                  <a:tcPr/>
                </a:tc>
                <a:extLst>
                  <a:ext uri="{0D108BD9-81ED-4DB2-BD59-A6C34878D82A}">
                    <a16:rowId xmlns:a16="http://schemas.microsoft.com/office/drawing/2014/main" xmlns="" val="2271469457"/>
                  </a:ext>
                </a:extLst>
              </a:tr>
            </a:tbl>
          </a:graphicData>
        </a:graphic>
      </p:graphicFrame>
      <p:graphicFrame>
        <p:nvGraphicFramePr>
          <p:cNvPr id="6" name="Content Placeholder 4">
            <a:extLst>
              <a:ext uri="{FF2B5EF4-FFF2-40B4-BE49-F238E27FC236}">
                <a16:creationId xmlns:a16="http://schemas.microsoft.com/office/drawing/2014/main" xmlns="" id="{FADB5BD3-AE5A-435B-AE43-FD82B5BDFBA7}"/>
              </a:ext>
            </a:extLst>
          </p:cNvPr>
          <p:cNvGraphicFramePr>
            <a:graphicFrameLocks/>
          </p:cNvGraphicFramePr>
          <p:nvPr>
            <p:extLst>
              <p:ext uri="{D42A27DB-BD31-4B8C-83A1-F6EECF244321}">
                <p14:modId xmlns:p14="http://schemas.microsoft.com/office/powerpoint/2010/main" val="2345511157"/>
              </p:ext>
            </p:extLst>
          </p:nvPr>
        </p:nvGraphicFramePr>
        <p:xfrm>
          <a:off x="1250950" y="4501156"/>
          <a:ext cx="10178320" cy="1097280"/>
        </p:xfrm>
        <a:graphic>
          <a:graphicData uri="http://schemas.openxmlformats.org/drawingml/2006/table">
            <a:tbl>
              <a:tblPr>
                <a:tableStyleId>{5940675A-B579-460E-94D1-54222C63F5DA}</a:tableStyleId>
              </a:tblPr>
              <a:tblGrid>
                <a:gridCol w="2544580">
                  <a:extLst>
                    <a:ext uri="{9D8B030D-6E8A-4147-A177-3AD203B41FA5}">
                      <a16:colId xmlns:a16="http://schemas.microsoft.com/office/drawing/2014/main" xmlns="" val="2963117027"/>
                    </a:ext>
                  </a:extLst>
                </a:gridCol>
                <a:gridCol w="2544580">
                  <a:extLst>
                    <a:ext uri="{9D8B030D-6E8A-4147-A177-3AD203B41FA5}">
                      <a16:colId xmlns:a16="http://schemas.microsoft.com/office/drawing/2014/main" xmlns="" val="3929247385"/>
                    </a:ext>
                  </a:extLst>
                </a:gridCol>
                <a:gridCol w="2544580">
                  <a:extLst>
                    <a:ext uri="{9D8B030D-6E8A-4147-A177-3AD203B41FA5}">
                      <a16:colId xmlns:a16="http://schemas.microsoft.com/office/drawing/2014/main" xmlns="" val="2734221060"/>
                    </a:ext>
                  </a:extLst>
                </a:gridCol>
                <a:gridCol w="2544580">
                  <a:extLst>
                    <a:ext uri="{9D8B030D-6E8A-4147-A177-3AD203B41FA5}">
                      <a16:colId xmlns:a16="http://schemas.microsoft.com/office/drawing/2014/main" xmlns="" val="4031258078"/>
                    </a:ext>
                  </a:extLst>
                </a:gridCol>
              </a:tblGrid>
              <a:tr h="0">
                <a:tc>
                  <a:txBody>
                    <a:bodyPr/>
                    <a:lstStyle/>
                    <a:p>
                      <a:r>
                        <a:rPr lang="en-IN" b="1" dirty="0">
                          <a:effectLst/>
                        </a:rPr>
                        <a:t>Field</a:t>
                      </a:r>
                      <a:endParaRPr lang="en-IN" b="1" dirty="0">
                        <a:solidFill>
                          <a:srgbClr val="000000"/>
                        </a:solidFill>
                        <a:effectLst/>
                      </a:endParaRPr>
                    </a:p>
                  </a:txBody>
                  <a:tcPr marL="121483" marR="121483" anchor="ctr"/>
                </a:tc>
                <a:tc>
                  <a:txBody>
                    <a:bodyPr/>
                    <a:lstStyle/>
                    <a:p>
                      <a:r>
                        <a:rPr lang="en-IN" b="1" dirty="0">
                          <a:effectLst/>
                        </a:rPr>
                        <a:t>Type</a:t>
                      </a:r>
                      <a:endParaRPr lang="en-IN" b="1" dirty="0">
                        <a:solidFill>
                          <a:srgbClr val="000000"/>
                        </a:solidFill>
                        <a:effectLst/>
                      </a:endParaRPr>
                    </a:p>
                  </a:txBody>
                  <a:tcPr marL="121483" marR="121483" anchor="ctr"/>
                </a:tc>
                <a:tc>
                  <a:txBody>
                    <a:bodyPr/>
                    <a:lstStyle/>
                    <a:p>
                      <a:r>
                        <a:rPr lang="en-IN" b="1" dirty="0">
                          <a:effectLst/>
                        </a:rPr>
                        <a:t>Constraint</a:t>
                      </a:r>
                      <a:endParaRPr lang="en-IN" b="1" dirty="0">
                        <a:solidFill>
                          <a:srgbClr val="000000"/>
                        </a:solidFill>
                        <a:effectLst/>
                      </a:endParaRPr>
                    </a:p>
                  </a:txBody>
                  <a:tcPr marL="121483" marR="121483" anchor="ctr"/>
                </a:tc>
                <a:tc>
                  <a:txBody>
                    <a:bodyPr/>
                    <a:lstStyle/>
                    <a:p>
                      <a:r>
                        <a:rPr lang="en-IN" b="1" dirty="0">
                          <a:effectLst/>
                        </a:rPr>
                        <a:t>Description</a:t>
                      </a:r>
                      <a:endParaRPr lang="en-IN" b="1" dirty="0">
                        <a:solidFill>
                          <a:srgbClr val="000000"/>
                        </a:solidFill>
                        <a:effectLst/>
                      </a:endParaRPr>
                    </a:p>
                  </a:txBody>
                  <a:tcPr marL="121483" marR="121483" anchor="ctr"/>
                </a:tc>
                <a:extLst>
                  <a:ext uri="{0D108BD9-81ED-4DB2-BD59-A6C34878D82A}">
                    <a16:rowId xmlns:a16="http://schemas.microsoft.com/office/drawing/2014/main" xmlns="" val="1583064070"/>
                  </a:ext>
                </a:extLst>
              </a:tr>
              <a:tr h="0">
                <a:tc>
                  <a:txBody>
                    <a:bodyPr/>
                    <a:lstStyle/>
                    <a:p>
                      <a:r>
                        <a:rPr lang="en-IN">
                          <a:solidFill>
                            <a:srgbClr val="000000"/>
                          </a:solidFill>
                          <a:effectLst/>
                        </a:rPr>
                        <a:t>ID</a:t>
                      </a:r>
                    </a:p>
                  </a:txBody>
                  <a:tcPr anchor="ctr"/>
                </a:tc>
                <a:tc>
                  <a:txBody>
                    <a:bodyPr/>
                    <a:lstStyle/>
                    <a:p>
                      <a:r>
                        <a:rPr lang="en-IN">
                          <a:solidFill>
                            <a:srgbClr val="000000"/>
                          </a:solidFill>
                          <a:effectLst/>
                        </a:rPr>
                        <a:t>int(5)</a:t>
                      </a:r>
                    </a:p>
                  </a:txBody>
                  <a:tcPr anchor="ctr"/>
                </a:tc>
                <a:tc>
                  <a:txBody>
                    <a:bodyPr/>
                    <a:lstStyle/>
                    <a:p>
                      <a:r>
                        <a:rPr lang="en-US" dirty="0">
                          <a:solidFill>
                            <a:srgbClr val="000000"/>
                          </a:solidFill>
                          <a:effectLst/>
                        </a:rPr>
                        <a:t>P</a:t>
                      </a:r>
                      <a:r>
                        <a:rPr lang="en-IN" dirty="0" err="1">
                          <a:solidFill>
                            <a:srgbClr val="000000"/>
                          </a:solidFill>
                          <a:effectLst/>
                        </a:rPr>
                        <a:t>rimary</a:t>
                      </a:r>
                      <a:r>
                        <a:rPr lang="en-IN" dirty="0">
                          <a:solidFill>
                            <a:srgbClr val="000000"/>
                          </a:solidFill>
                          <a:effectLst/>
                        </a:rPr>
                        <a:t> key</a:t>
                      </a:r>
                    </a:p>
                  </a:txBody>
                  <a:tcPr anchor="ctr"/>
                </a:tc>
                <a:tc>
                  <a:txBody>
                    <a:bodyPr/>
                    <a:lstStyle/>
                    <a:p>
                      <a:r>
                        <a:rPr lang="en-IN" dirty="0">
                          <a:solidFill>
                            <a:srgbClr val="000000"/>
                          </a:solidFill>
                          <a:effectLst/>
                        </a:rPr>
                        <a:t> Id</a:t>
                      </a:r>
                    </a:p>
                  </a:txBody>
                  <a:tcPr anchor="ctr"/>
                </a:tc>
                <a:extLst>
                  <a:ext uri="{0D108BD9-81ED-4DB2-BD59-A6C34878D82A}">
                    <a16:rowId xmlns:a16="http://schemas.microsoft.com/office/drawing/2014/main" xmlns="" val="1099656916"/>
                  </a:ext>
                </a:extLst>
              </a:tr>
              <a:tr h="0">
                <a:tc>
                  <a:txBody>
                    <a:bodyPr/>
                    <a:lstStyle/>
                    <a:p>
                      <a:r>
                        <a:rPr lang="en-IN" dirty="0">
                          <a:solidFill>
                            <a:srgbClr val="000000"/>
                          </a:solidFill>
                          <a:effectLst/>
                        </a:rPr>
                        <a:t>email</a:t>
                      </a:r>
                    </a:p>
                  </a:txBody>
                  <a:tcPr anchor="ctr"/>
                </a:tc>
                <a:tc>
                  <a:txBody>
                    <a:bodyPr/>
                    <a:lstStyle/>
                    <a:p>
                      <a:r>
                        <a:rPr lang="en-IN">
                          <a:solidFill>
                            <a:srgbClr val="000000"/>
                          </a:solidFill>
                          <a:effectLst/>
                        </a:rPr>
                        <a:t>varchar(50)</a:t>
                      </a:r>
                    </a:p>
                  </a:txBody>
                  <a:tcPr anchor="ctr"/>
                </a:tc>
                <a:tc>
                  <a:txBody>
                    <a:bodyPr/>
                    <a:lstStyle/>
                    <a:p>
                      <a:endParaRPr lang="en-IN" dirty="0">
                        <a:solidFill>
                          <a:srgbClr val="000000"/>
                        </a:solidFill>
                        <a:effectLst/>
                      </a:endParaRPr>
                    </a:p>
                  </a:txBody>
                  <a:tcPr anchor="ctr"/>
                </a:tc>
                <a:tc>
                  <a:txBody>
                    <a:bodyPr/>
                    <a:lstStyle/>
                    <a:p>
                      <a:r>
                        <a:rPr lang="en-IN" dirty="0">
                          <a:solidFill>
                            <a:srgbClr val="000000"/>
                          </a:solidFill>
                          <a:effectLst/>
                        </a:rPr>
                        <a:t> Email id</a:t>
                      </a:r>
                    </a:p>
                  </a:txBody>
                  <a:tcPr anchor="ctr"/>
                </a:tc>
                <a:extLst>
                  <a:ext uri="{0D108BD9-81ED-4DB2-BD59-A6C34878D82A}">
                    <a16:rowId xmlns:a16="http://schemas.microsoft.com/office/drawing/2014/main" xmlns="" val="3218263031"/>
                  </a:ext>
                </a:extLst>
              </a:tr>
            </a:tbl>
          </a:graphicData>
        </a:graphic>
      </p:graphicFrame>
      <p:graphicFrame>
        <p:nvGraphicFramePr>
          <p:cNvPr id="8" name="Table 7">
            <a:extLst>
              <a:ext uri="{FF2B5EF4-FFF2-40B4-BE49-F238E27FC236}">
                <a16:creationId xmlns:a16="http://schemas.microsoft.com/office/drawing/2014/main" xmlns="" id="{1216B642-8C8C-49B5-9740-E72926D8BC18}"/>
              </a:ext>
            </a:extLst>
          </p:cNvPr>
          <p:cNvGraphicFramePr>
            <a:graphicFrameLocks noGrp="1"/>
          </p:cNvGraphicFramePr>
          <p:nvPr>
            <p:extLst>
              <p:ext uri="{D42A27DB-BD31-4B8C-83A1-F6EECF244321}">
                <p14:modId xmlns:p14="http://schemas.microsoft.com/office/powerpoint/2010/main" val="815203773"/>
              </p:ext>
            </p:extLst>
          </p:nvPr>
        </p:nvGraphicFramePr>
        <p:xfrm>
          <a:off x="1250949" y="4089673"/>
          <a:ext cx="10178321" cy="370840"/>
        </p:xfrm>
        <a:graphic>
          <a:graphicData uri="http://schemas.openxmlformats.org/drawingml/2006/table">
            <a:tbl>
              <a:tblPr firstRow="1" bandRow="1">
                <a:tableStyleId>{073A0DAA-6AF3-43AB-8588-CEC1D06C72B9}</a:tableStyleId>
              </a:tblPr>
              <a:tblGrid>
                <a:gridCol w="10178321">
                  <a:extLst>
                    <a:ext uri="{9D8B030D-6E8A-4147-A177-3AD203B41FA5}">
                      <a16:colId xmlns:a16="http://schemas.microsoft.com/office/drawing/2014/main" xmlns="" val="1937151354"/>
                    </a:ext>
                  </a:extLst>
                </a:gridCol>
              </a:tblGrid>
              <a:tr h="370840">
                <a:tc>
                  <a:txBody>
                    <a:bodyPr/>
                    <a:lstStyle/>
                    <a:p>
                      <a:r>
                        <a:rPr lang="en-US" dirty="0"/>
                        <a:t>15. Newsletter</a:t>
                      </a:r>
                      <a:endParaRPr lang="en-IN" dirty="0"/>
                    </a:p>
                  </a:txBody>
                  <a:tcPr/>
                </a:tc>
                <a:extLst>
                  <a:ext uri="{0D108BD9-81ED-4DB2-BD59-A6C34878D82A}">
                    <a16:rowId xmlns:a16="http://schemas.microsoft.com/office/drawing/2014/main" xmlns="" val="2271469457"/>
                  </a:ext>
                </a:extLst>
              </a:tr>
            </a:tbl>
          </a:graphicData>
        </a:graphic>
      </p:graphicFrame>
    </p:spTree>
    <p:extLst>
      <p:ext uri="{BB962C8B-B14F-4D97-AF65-F5344CB8AC3E}">
        <p14:creationId xmlns:p14="http://schemas.microsoft.com/office/powerpoint/2010/main" val="140087625"/>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3D0F7-C08C-4DAB-8B62-949DDBDF28B1}"/>
              </a:ext>
            </a:extLst>
          </p:cNvPr>
          <p:cNvSpPr>
            <a:spLocks noGrp="1"/>
          </p:cNvSpPr>
          <p:nvPr>
            <p:ph type="title"/>
          </p:nvPr>
        </p:nvSpPr>
        <p:spPr/>
        <p:txBody>
          <a:bodyPr/>
          <a:lstStyle/>
          <a:p>
            <a:r>
              <a:rPr lang="en-IN" dirty="0"/>
              <a:t>forms : customer register</a:t>
            </a:r>
          </a:p>
        </p:txBody>
      </p:sp>
      <p:sp>
        <p:nvSpPr>
          <p:cNvPr id="4" name="Slide Number Placeholder 3">
            <a:extLst>
              <a:ext uri="{FF2B5EF4-FFF2-40B4-BE49-F238E27FC236}">
                <a16:creationId xmlns:a16="http://schemas.microsoft.com/office/drawing/2014/main" xmlns="" id="{3D0405CD-082A-436F-B275-8432727561C3}"/>
              </a:ext>
            </a:extLst>
          </p:cNvPr>
          <p:cNvSpPr>
            <a:spLocks noGrp="1"/>
          </p:cNvSpPr>
          <p:nvPr>
            <p:ph type="sldNum" sz="quarter" idx="12"/>
          </p:nvPr>
        </p:nvSpPr>
        <p:spPr/>
        <p:txBody>
          <a:bodyPr/>
          <a:lstStyle/>
          <a:p>
            <a:fld id="{71766878-3199-4EAB-94E7-2D6D11070E14}" type="slidenum">
              <a:rPr lang="en-US" smtClean="0"/>
              <a:t>35</a:t>
            </a:fld>
            <a:endParaRPr lang="en-US" dirty="0"/>
          </a:p>
        </p:txBody>
      </p:sp>
      <p:pic>
        <p:nvPicPr>
          <p:cNvPr id="10" name="Content Placeholder 9">
            <a:extLst>
              <a:ext uri="{FF2B5EF4-FFF2-40B4-BE49-F238E27FC236}">
                <a16:creationId xmlns:a16="http://schemas.microsoft.com/office/drawing/2014/main" xmlns="" id="{26FB8336-CC38-43E6-AAD5-440263F2161C}"/>
              </a:ext>
            </a:extLst>
          </p:cNvPr>
          <p:cNvPicPr>
            <a:picLocks noGrp="1" noChangeAspect="1"/>
          </p:cNvPicPr>
          <p:nvPr>
            <p:ph idx="1"/>
          </p:nvPr>
        </p:nvPicPr>
        <p:blipFill>
          <a:blip r:embed="rId2"/>
          <a:stretch>
            <a:fillRect/>
          </a:stretch>
        </p:blipFill>
        <p:spPr>
          <a:xfrm>
            <a:off x="1922585" y="1908620"/>
            <a:ext cx="8835781" cy="4348861"/>
          </a:xfrm>
        </p:spPr>
      </p:pic>
    </p:spTree>
    <p:extLst>
      <p:ext uri="{BB962C8B-B14F-4D97-AF65-F5344CB8AC3E}">
        <p14:creationId xmlns:p14="http://schemas.microsoft.com/office/powerpoint/2010/main" val="1253224637"/>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3D0F7-C08C-4DAB-8B62-949DDBDF28B1}"/>
              </a:ext>
            </a:extLst>
          </p:cNvPr>
          <p:cNvSpPr>
            <a:spLocks noGrp="1"/>
          </p:cNvSpPr>
          <p:nvPr>
            <p:ph type="title"/>
          </p:nvPr>
        </p:nvSpPr>
        <p:spPr/>
        <p:txBody>
          <a:bodyPr/>
          <a:lstStyle/>
          <a:p>
            <a:r>
              <a:rPr lang="en-IN" dirty="0"/>
              <a:t>Forms : customer login</a:t>
            </a:r>
          </a:p>
        </p:txBody>
      </p:sp>
      <p:pic>
        <p:nvPicPr>
          <p:cNvPr id="6" name="Content Placeholder 5">
            <a:extLst>
              <a:ext uri="{FF2B5EF4-FFF2-40B4-BE49-F238E27FC236}">
                <a16:creationId xmlns:a16="http://schemas.microsoft.com/office/drawing/2014/main" xmlns="" id="{F784FF45-8C7C-42A6-AB83-C716751B470C}"/>
              </a:ext>
            </a:extLst>
          </p:cNvPr>
          <p:cNvPicPr>
            <a:picLocks noGrp="1" noChangeAspect="1"/>
          </p:cNvPicPr>
          <p:nvPr>
            <p:ph idx="1"/>
          </p:nvPr>
        </p:nvPicPr>
        <p:blipFill>
          <a:blip r:embed="rId2"/>
          <a:stretch>
            <a:fillRect/>
          </a:stretch>
        </p:blipFill>
        <p:spPr>
          <a:xfrm>
            <a:off x="1922585" y="1908620"/>
            <a:ext cx="8835781" cy="4348861"/>
          </a:xfrm>
        </p:spPr>
      </p:pic>
      <p:sp>
        <p:nvSpPr>
          <p:cNvPr id="4" name="Slide Number Placeholder 3">
            <a:extLst>
              <a:ext uri="{FF2B5EF4-FFF2-40B4-BE49-F238E27FC236}">
                <a16:creationId xmlns:a16="http://schemas.microsoft.com/office/drawing/2014/main" xmlns="" id="{3D0405CD-082A-436F-B275-8432727561C3}"/>
              </a:ext>
            </a:extLst>
          </p:cNvPr>
          <p:cNvSpPr>
            <a:spLocks noGrp="1"/>
          </p:cNvSpPr>
          <p:nvPr>
            <p:ph type="sldNum" sz="quarter" idx="12"/>
          </p:nvPr>
        </p:nvSpPr>
        <p:spPr/>
        <p:txBody>
          <a:bodyPr/>
          <a:lstStyle/>
          <a:p>
            <a:fld id="{71766878-3199-4EAB-94E7-2D6D11070E14}" type="slidenum">
              <a:rPr lang="en-US" smtClean="0"/>
              <a:t>36</a:t>
            </a:fld>
            <a:endParaRPr lang="en-US" dirty="0"/>
          </a:p>
        </p:txBody>
      </p:sp>
    </p:spTree>
    <p:extLst>
      <p:ext uri="{BB962C8B-B14F-4D97-AF65-F5344CB8AC3E}">
        <p14:creationId xmlns:p14="http://schemas.microsoft.com/office/powerpoint/2010/main" val="3091488471"/>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3D0F7-C08C-4DAB-8B62-949DDBDF28B1}"/>
              </a:ext>
            </a:extLst>
          </p:cNvPr>
          <p:cNvSpPr>
            <a:spLocks noGrp="1"/>
          </p:cNvSpPr>
          <p:nvPr>
            <p:ph type="title"/>
          </p:nvPr>
        </p:nvSpPr>
        <p:spPr/>
        <p:txBody>
          <a:bodyPr/>
          <a:lstStyle/>
          <a:p>
            <a:r>
              <a:rPr lang="en-IN" dirty="0"/>
              <a:t>Forms : customer home </a:t>
            </a:r>
          </a:p>
        </p:txBody>
      </p:sp>
      <p:sp>
        <p:nvSpPr>
          <p:cNvPr id="4" name="Slide Number Placeholder 3">
            <a:extLst>
              <a:ext uri="{FF2B5EF4-FFF2-40B4-BE49-F238E27FC236}">
                <a16:creationId xmlns:a16="http://schemas.microsoft.com/office/drawing/2014/main" xmlns="" id="{3D0405CD-082A-436F-B275-8432727561C3}"/>
              </a:ext>
            </a:extLst>
          </p:cNvPr>
          <p:cNvSpPr>
            <a:spLocks noGrp="1"/>
          </p:cNvSpPr>
          <p:nvPr>
            <p:ph type="sldNum" sz="quarter" idx="12"/>
          </p:nvPr>
        </p:nvSpPr>
        <p:spPr/>
        <p:txBody>
          <a:bodyPr/>
          <a:lstStyle/>
          <a:p>
            <a:fld id="{71766878-3199-4EAB-94E7-2D6D11070E14}" type="slidenum">
              <a:rPr lang="en-US" smtClean="0"/>
              <a:t>37</a:t>
            </a:fld>
            <a:endParaRPr lang="en-US" dirty="0"/>
          </a:p>
        </p:txBody>
      </p:sp>
      <p:pic>
        <p:nvPicPr>
          <p:cNvPr id="10" name="Content Placeholder 9">
            <a:extLst>
              <a:ext uri="{FF2B5EF4-FFF2-40B4-BE49-F238E27FC236}">
                <a16:creationId xmlns:a16="http://schemas.microsoft.com/office/drawing/2014/main" xmlns="" id="{503CBDA8-3A94-42A4-8457-ECCE2E5032E2}"/>
              </a:ext>
            </a:extLst>
          </p:cNvPr>
          <p:cNvPicPr>
            <a:picLocks noGrp="1" noChangeAspect="1"/>
          </p:cNvPicPr>
          <p:nvPr>
            <p:ph idx="1"/>
          </p:nvPr>
        </p:nvPicPr>
        <p:blipFill>
          <a:blip r:embed="rId2"/>
          <a:stretch>
            <a:fillRect/>
          </a:stretch>
        </p:blipFill>
        <p:spPr>
          <a:xfrm>
            <a:off x="1903804" y="1908620"/>
            <a:ext cx="8873340" cy="4348861"/>
          </a:xfrm>
        </p:spPr>
      </p:pic>
    </p:spTree>
    <p:extLst>
      <p:ext uri="{BB962C8B-B14F-4D97-AF65-F5344CB8AC3E}">
        <p14:creationId xmlns:p14="http://schemas.microsoft.com/office/powerpoint/2010/main" val="3441086868"/>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3D0F7-C08C-4DAB-8B62-949DDBDF28B1}"/>
              </a:ext>
            </a:extLst>
          </p:cNvPr>
          <p:cNvSpPr>
            <a:spLocks noGrp="1"/>
          </p:cNvSpPr>
          <p:nvPr>
            <p:ph type="title"/>
          </p:nvPr>
        </p:nvSpPr>
        <p:spPr/>
        <p:txBody>
          <a:bodyPr/>
          <a:lstStyle/>
          <a:p>
            <a:r>
              <a:rPr lang="en-IN" dirty="0"/>
              <a:t>Forms : searched products</a:t>
            </a:r>
          </a:p>
        </p:txBody>
      </p:sp>
      <p:sp>
        <p:nvSpPr>
          <p:cNvPr id="4" name="Slide Number Placeholder 3">
            <a:extLst>
              <a:ext uri="{FF2B5EF4-FFF2-40B4-BE49-F238E27FC236}">
                <a16:creationId xmlns:a16="http://schemas.microsoft.com/office/drawing/2014/main" xmlns="" id="{3D0405CD-082A-436F-B275-8432727561C3}"/>
              </a:ext>
            </a:extLst>
          </p:cNvPr>
          <p:cNvSpPr>
            <a:spLocks noGrp="1"/>
          </p:cNvSpPr>
          <p:nvPr>
            <p:ph type="sldNum" sz="quarter" idx="12"/>
          </p:nvPr>
        </p:nvSpPr>
        <p:spPr/>
        <p:txBody>
          <a:bodyPr/>
          <a:lstStyle/>
          <a:p>
            <a:fld id="{71766878-3199-4EAB-94E7-2D6D11070E14}" type="slidenum">
              <a:rPr lang="en-US" smtClean="0"/>
              <a:t>38</a:t>
            </a:fld>
            <a:endParaRPr lang="en-US" dirty="0"/>
          </a:p>
        </p:txBody>
      </p:sp>
      <p:pic>
        <p:nvPicPr>
          <p:cNvPr id="7" name="Content Placeholder 6">
            <a:extLst>
              <a:ext uri="{FF2B5EF4-FFF2-40B4-BE49-F238E27FC236}">
                <a16:creationId xmlns:a16="http://schemas.microsoft.com/office/drawing/2014/main" xmlns="" id="{0C9338AE-75C9-459B-A359-F26378EDB1D5}"/>
              </a:ext>
            </a:extLst>
          </p:cNvPr>
          <p:cNvPicPr>
            <a:picLocks noGrp="1" noChangeAspect="1"/>
          </p:cNvPicPr>
          <p:nvPr>
            <p:ph idx="1"/>
          </p:nvPr>
        </p:nvPicPr>
        <p:blipFill>
          <a:blip r:embed="rId2"/>
          <a:stretch>
            <a:fillRect/>
          </a:stretch>
        </p:blipFill>
        <p:spPr>
          <a:xfrm>
            <a:off x="1884866" y="1908620"/>
            <a:ext cx="8911219" cy="4348861"/>
          </a:xfrm>
        </p:spPr>
      </p:pic>
    </p:spTree>
    <p:extLst>
      <p:ext uri="{BB962C8B-B14F-4D97-AF65-F5344CB8AC3E}">
        <p14:creationId xmlns:p14="http://schemas.microsoft.com/office/powerpoint/2010/main" val="2003374842"/>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3D0F7-C08C-4DAB-8B62-949DDBDF28B1}"/>
              </a:ext>
            </a:extLst>
          </p:cNvPr>
          <p:cNvSpPr>
            <a:spLocks noGrp="1"/>
          </p:cNvSpPr>
          <p:nvPr>
            <p:ph type="title"/>
          </p:nvPr>
        </p:nvSpPr>
        <p:spPr/>
        <p:txBody>
          <a:bodyPr/>
          <a:lstStyle/>
          <a:p>
            <a:r>
              <a:rPr lang="en-IN" dirty="0"/>
              <a:t>Forms : Wishlist</a:t>
            </a:r>
          </a:p>
        </p:txBody>
      </p:sp>
      <p:sp>
        <p:nvSpPr>
          <p:cNvPr id="4" name="Slide Number Placeholder 3">
            <a:extLst>
              <a:ext uri="{FF2B5EF4-FFF2-40B4-BE49-F238E27FC236}">
                <a16:creationId xmlns:a16="http://schemas.microsoft.com/office/drawing/2014/main" xmlns="" id="{3D0405CD-082A-436F-B275-8432727561C3}"/>
              </a:ext>
            </a:extLst>
          </p:cNvPr>
          <p:cNvSpPr>
            <a:spLocks noGrp="1"/>
          </p:cNvSpPr>
          <p:nvPr>
            <p:ph type="sldNum" sz="quarter" idx="12"/>
          </p:nvPr>
        </p:nvSpPr>
        <p:spPr/>
        <p:txBody>
          <a:bodyPr/>
          <a:lstStyle/>
          <a:p>
            <a:fld id="{71766878-3199-4EAB-94E7-2D6D11070E14}" type="slidenum">
              <a:rPr lang="en-US" smtClean="0"/>
              <a:t>39</a:t>
            </a:fld>
            <a:endParaRPr lang="en-US" dirty="0"/>
          </a:p>
        </p:txBody>
      </p:sp>
      <p:pic>
        <p:nvPicPr>
          <p:cNvPr id="5" name="Content Placeholder 4">
            <a:extLst>
              <a:ext uri="{FF2B5EF4-FFF2-40B4-BE49-F238E27FC236}">
                <a16:creationId xmlns:a16="http://schemas.microsoft.com/office/drawing/2014/main" xmlns="" id="{A1F90F1D-060F-43B6-8050-F2518B6CA382}"/>
              </a:ext>
            </a:extLst>
          </p:cNvPr>
          <p:cNvPicPr>
            <a:picLocks noGrp="1" noChangeAspect="1"/>
          </p:cNvPicPr>
          <p:nvPr>
            <p:ph idx="1"/>
          </p:nvPr>
        </p:nvPicPr>
        <p:blipFill>
          <a:blip r:embed="rId2"/>
          <a:stretch>
            <a:fillRect/>
          </a:stretch>
        </p:blipFill>
        <p:spPr>
          <a:xfrm>
            <a:off x="1889615" y="1908620"/>
            <a:ext cx="8901719" cy="4348861"/>
          </a:xfrm>
        </p:spPr>
      </p:pic>
    </p:spTree>
    <p:extLst>
      <p:ext uri="{BB962C8B-B14F-4D97-AF65-F5344CB8AC3E}">
        <p14:creationId xmlns:p14="http://schemas.microsoft.com/office/powerpoint/2010/main" val="167669250"/>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B667DB-3F36-4269-AC9F-A4F0001C06AD}"/>
              </a:ext>
            </a:extLst>
          </p:cNvPr>
          <p:cNvSpPr>
            <a:spLocks noGrp="1"/>
          </p:cNvSpPr>
          <p:nvPr>
            <p:ph type="title"/>
          </p:nvPr>
        </p:nvSpPr>
        <p:spPr/>
        <p:txBody>
          <a:bodyPr/>
          <a:lstStyle/>
          <a:p>
            <a:r>
              <a:rPr lang="en-IN" dirty="0"/>
              <a:t>objectives</a:t>
            </a:r>
          </a:p>
        </p:txBody>
      </p:sp>
      <p:sp>
        <p:nvSpPr>
          <p:cNvPr id="4" name="Slide Number Placeholder 3">
            <a:extLst>
              <a:ext uri="{FF2B5EF4-FFF2-40B4-BE49-F238E27FC236}">
                <a16:creationId xmlns:a16="http://schemas.microsoft.com/office/drawing/2014/main" xmlns="" id="{14D525A7-63EA-4D36-8D2F-E6F0FD6DD6D2}"/>
              </a:ext>
            </a:extLst>
          </p:cNvPr>
          <p:cNvSpPr>
            <a:spLocks noGrp="1"/>
          </p:cNvSpPr>
          <p:nvPr>
            <p:ph type="sldNum" sz="quarter" idx="12"/>
          </p:nvPr>
        </p:nvSpPr>
        <p:spPr/>
        <p:txBody>
          <a:bodyPr/>
          <a:lstStyle/>
          <a:p>
            <a:fld id="{71766878-3199-4EAB-94E7-2D6D11070E14}" type="slidenum">
              <a:rPr lang="en-US" smtClean="0"/>
              <a:t>4</a:t>
            </a:fld>
            <a:endParaRPr lang="en-US" dirty="0"/>
          </a:p>
        </p:txBody>
      </p:sp>
      <p:sp>
        <p:nvSpPr>
          <p:cNvPr id="6" name="Content Placeholder 5">
            <a:extLst>
              <a:ext uri="{FF2B5EF4-FFF2-40B4-BE49-F238E27FC236}">
                <a16:creationId xmlns:a16="http://schemas.microsoft.com/office/drawing/2014/main" xmlns="" id="{7A848E18-2ED4-40BE-8C98-DC5F40CE795E}"/>
              </a:ext>
            </a:extLst>
          </p:cNvPr>
          <p:cNvSpPr>
            <a:spLocks noGrp="1"/>
          </p:cNvSpPr>
          <p:nvPr>
            <p:ph idx="1"/>
          </p:nvPr>
        </p:nvSpPr>
        <p:spPr/>
        <p:txBody>
          <a:bodyPr>
            <a:normAutofit fontScale="92500" lnSpcReduction="10000"/>
          </a:bodyPr>
          <a:lstStyle/>
          <a:p>
            <a:r>
              <a:rPr lang="en-US" dirty="0"/>
              <a:t>To be able to easily save money and compare prices from website to website.</a:t>
            </a:r>
          </a:p>
          <a:p>
            <a:r>
              <a:rPr lang="en-US" dirty="0"/>
              <a:t>Online resellers tent to sell at a lower price due to less overhead expenses.</a:t>
            </a:r>
          </a:p>
          <a:p>
            <a:r>
              <a:rPr lang="en-US" dirty="0"/>
              <a:t>It is time saving and energy saving. Person can easily login to online site while sitting at home. So by this we can say that it is time as energy saving.</a:t>
            </a:r>
          </a:p>
          <a:p>
            <a:r>
              <a:rPr lang="en-US" dirty="0"/>
              <a:t>People while sitting at one place, can reach to number of product with different varieties and can order them and would get them at their door step.</a:t>
            </a:r>
          </a:p>
          <a:p>
            <a:r>
              <a:rPr lang="en-US" dirty="0"/>
              <a:t>Online stationery shopping gives the benefits of comparing the products on the various attributes like pricing, texture, substitution of product </a:t>
            </a:r>
            <a:r>
              <a:rPr lang="en-US" dirty="0" err="1"/>
              <a:t>etc</a:t>
            </a:r>
            <a:r>
              <a:rPr lang="en-US" dirty="0"/>
              <a:t>…..</a:t>
            </a:r>
          </a:p>
          <a:p>
            <a:r>
              <a:rPr lang="en-US" dirty="0"/>
              <a:t>Thus, our aim of our project is to have understanding about the online stationery shopping behaviors among different age-shoppers.</a:t>
            </a:r>
          </a:p>
          <a:p>
            <a:endParaRPr lang="en-IN" dirty="0"/>
          </a:p>
        </p:txBody>
      </p:sp>
      <p:sp>
        <p:nvSpPr>
          <p:cNvPr id="7" name="TextBox 6">
            <a:extLst>
              <a:ext uri="{FF2B5EF4-FFF2-40B4-BE49-F238E27FC236}">
                <a16:creationId xmlns:a16="http://schemas.microsoft.com/office/drawing/2014/main" xmlns="" id="{403AF604-C9B1-41FB-B469-9994245A7CE5}"/>
              </a:ext>
            </a:extLst>
          </p:cNvPr>
          <p:cNvSpPr txBox="1"/>
          <p:nvPr/>
        </p:nvSpPr>
        <p:spPr>
          <a:xfrm>
            <a:off x="1367161" y="6152225"/>
            <a:ext cx="2059620" cy="369332"/>
          </a:xfrm>
          <a:prstGeom prst="rect">
            <a:avLst/>
          </a:prstGeom>
          <a:noFill/>
        </p:spPr>
        <p:txBody>
          <a:bodyPr wrap="square" rtlCol="0">
            <a:spAutoFit/>
          </a:bodyPr>
          <a:lstStyle/>
          <a:p>
            <a:r>
              <a:rPr lang="en-IN" dirty="0"/>
              <a:t>Continue…</a:t>
            </a:r>
          </a:p>
        </p:txBody>
      </p:sp>
    </p:spTree>
    <p:extLst>
      <p:ext uri="{BB962C8B-B14F-4D97-AF65-F5344CB8AC3E}">
        <p14:creationId xmlns:p14="http://schemas.microsoft.com/office/powerpoint/2010/main" val="3480727914"/>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3D0F7-C08C-4DAB-8B62-949DDBDF28B1}"/>
              </a:ext>
            </a:extLst>
          </p:cNvPr>
          <p:cNvSpPr>
            <a:spLocks noGrp="1"/>
          </p:cNvSpPr>
          <p:nvPr>
            <p:ph type="title"/>
          </p:nvPr>
        </p:nvSpPr>
        <p:spPr/>
        <p:txBody>
          <a:bodyPr/>
          <a:lstStyle/>
          <a:p>
            <a:r>
              <a:rPr lang="en-IN" dirty="0"/>
              <a:t>Forms : cart</a:t>
            </a:r>
          </a:p>
        </p:txBody>
      </p:sp>
      <p:sp>
        <p:nvSpPr>
          <p:cNvPr id="4" name="Slide Number Placeholder 3">
            <a:extLst>
              <a:ext uri="{FF2B5EF4-FFF2-40B4-BE49-F238E27FC236}">
                <a16:creationId xmlns:a16="http://schemas.microsoft.com/office/drawing/2014/main" xmlns="" id="{3D0405CD-082A-436F-B275-8432727561C3}"/>
              </a:ext>
            </a:extLst>
          </p:cNvPr>
          <p:cNvSpPr>
            <a:spLocks noGrp="1"/>
          </p:cNvSpPr>
          <p:nvPr>
            <p:ph type="sldNum" sz="quarter" idx="12"/>
          </p:nvPr>
        </p:nvSpPr>
        <p:spPr/>
        <p:txBody>
          <a:bodyPr/>
          <a:lstStyle/>
          <a:p>
            <a:fld id="{71766878-3199-4EAB-94E7-2D6D11070E14}" type="slidenum">
              <a:rPr lang="en-US" smtClean="0"/>
              <a:t>40</a:t>
            </a:fld>
            <a:endParaRPr lang="en-US" dirty="0"/>
          </a:p>
        </p:txBody>
      </p:sp>
      <p:pic>
        <p:nvPicPr>
          <p:cNvPr id="5" name="Content Placeholder 4">
            <a:extLst>
              <a:ext uri="{FF2B5EF4-FFF2-40B4-BE49-F238E27FC236}">
                <a16:creationId xmlns:a16="http://schemas.microsoft.com/office/drawing/2014/main" xmlns="" id="{48BB358B-FE5E-4158-A243-39F00ECE03DD}"/>
              </a:ext>
            </a:extLst>
          </p:cNvPr>
          <p:cNvPicPr>
            <a:picLocks noGrp="1" noChangeAspect="1"/>
          </p:cNvPicPr>
          <p:nvPr>
            <p:ph idx="1"/>
          </p:nvPr>
        </p:nvPicPr>
        <p:blipFill>
          <a:blip r:embed="rId2"/>
          <a:stretch>
            <a:fillRect/>
          </a:stretch>
        </p:blipFill>
        <p:spPr>
          <a:xfrm>
            <a:off x="1922585" y="1908620"/>
            <a:ext cx="8835781" cy="4348861"/>
          </a:xfrm>
        </p:spPr>
      </p:pic>
    </p:spTree>
    <p:extLst>
      <p:ext uri="{BB962C8B-B14F-4D97-AF65-F5344CB8AC3E}">
        <p14:creationId xmlns:p14="http://schemas.microsoft.com/office/powerpoint/2010/main" val="4082194533"/>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3D0F7-C08C-4DAB-8B62-949DDBDF28B1}"/>
              </a:ext>
            </a:extLst>
          </p:cNvPr>
          <p:cNvSpPr>
            <a:spLocks noGrp="1"/>
          </p:cNvSpPr>
          <p:nvPr>
            <p:ph type="title"/>
          </p:nvPr>
        </p:nvSpPr>
        <p:spPr/>
        <p:txBody>
          <a:bodyPr/>
          <a:lstStyle/>
          <a:p>
            <a:r>
              <a:rPr lang="en-IN" dirty="0"/>
              <a:t>Forms : checkout new address</a:t>
            </a:r>
          </a:p>
        </p:txBody>
      </p:sp>
      <p:sp>
        <p:nvSpPr>
          <p:cNvPr id="4" name="Slide Number Placeholder 3">
            <a:extLst>
              <a:ext uri="{FF2B5EF4-FFF2-40B4-BE49-F238E27FC236}">
                <a16:creationId xmlns:a16="http://schemas.microsoft.com/office/drawing/2014/main" xmlns="" id="{3D0405CD-082A-436F-B275-8432727561C3}"/>
              </a:ext>
            </a:extLst>
          </p:cNvPr>
          <p:cNvSpPr>
            <a:spLocks noGrp="1"/>
          </p:cNvSpPr>
          <p:nvPr>
            <p:ph type="sldNum" sz="quarter" idx="12"/>
          </p:nvPr>
        </p:nvSpPr>
        <p:spPr/>
        <p:txBody>
          <a:bodyPr/>
          <a:lstStyle/>
          <a:p>
            <a:fld id="{71766878-3199-4EAB-94E7-2D6D11070E14}" type="slidenum">
              <a:rPr lang="en-US" smtClean="0"/>
              <a:t>41</a:t>
            </a:fld>
            <a:endParaRPr lang="en-US" dirty="0"/>
          </a:p>
        </p:txBody>
      </p:sp>
      <p:pic>
        <p:nvPicPr>
          <p:cNvPr id="5" name="Content Placeholder 4">
            <a:extLst>
              <a:ext uri="{FF2B5EF4-FFF2-40B4-BE49-F238E27FC236}">
                <a16:creationId xmlns:a16="http://schemas.microsoft.com/office/drawing/2014/main" xmlns="" id="{F849635E-978C-45CB-9E4D-217DB5812493}"/>
              </a:ext>
            </a:extLst>
          </p:cNvPr>
          <p:cNvPicPr>
            <a:picLocks noGrp="1" noChangeAspect="1"/>
          </p:cNvPicPr>
          <p:nvPr>
            <p:ph idx="1"/>
          </p:nvPr>
        </p:nvPicPr>
        <p:blipFill>
          <a:blip r:embed="rId2"/>
          <a:stretch>
            <a:fillRect/>
          </a:stretch>
        </p:blipFill>
        <p:spPr>
          <a:xfrm>
            <a:off x="1899086" y="1908620"/>
            <a:ext cx="8882779" cy="4348861"/>
          </a:xfrm>
        </p:spPr>
      </p:pic>
    </p:spTree>
    <p:extLst>
      <p:ext uri="{BB962C8B-B14F-4D97-AF65-F5344CB8AC3E}">
        <p14:creationId xmlns:p14="http://schemas.microsoft.com/office/powerpoint/2010/main" val="980940788"/>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3D0F7-C08C-4DAB-8B62-949DDBDF28B1}"/>
              </a:ext>
            </a:extLst>
          </p:cNvPr>
          <p:cNvSpPr>
            <a:spLocks noGrp="1"/>
          </p:cNvSpPr>
          <p:nvPr>
            <p:ph type="title"/>
          </p:nvPr>
        </p:nvSpPr>
        <p:spPr/>
        <p:txBody>
          <a:bodyPr/>
          <a:lstStyle/>
          <a:p>
            <a:r>
              <a:rPr lang="en-IN" dirty="0"/>
              <a:t>Forms : checkout</a:t>
            </a:r>
          </a:p>
        </p:txBody>
      </p:sp>
      <p:sp>
        <p:nvSpPr>
          <p:cNvPr id="4" name="Slide Number Placeholder 3">
            <a:extLst>
              <a:ext uri="{FF2B5EF4-FFF2-40B4-BE49-F238E27FC236}">
                <a16:creationId xmlns:a16="http://schemas.microsoft.com/office/drawing/2014/main" xmlns="" id="{3D0405CD-082A-436F-B275-8432727561C3}"/>
              </a:ext>
            </a:extLst>
          </p:cNvPr>
          <p:cNvSpPr>
            <a:spLocks noGrp="1"/>
          </p:cNvSpPr>
          <p:nvPr>
            <p:ph type="sldNum" sz="quarter" idx="12"/>
          </p:nvPr>
        </p:nvSpPr>
        <p:spPr/>
        <p:txBody>
          <a:bodyPr/>
          <a:lstStyle/>
          <a:p>
            <a:fld id="{71766878-3199-4EAB-94E7-2D6D11070E14}" type="slidenum">
              <a:rPr lang="en-US" smtClean="0"/>
              <a:t>42</a:t>
            </a:fld>
            <a:endParaRPr lang="en-US" dirty="0"/>
          </a:p>
        </p:txBody>
      </p:sp>
      <p:pic>
        <p:nvPicPr>
          <p:cNvPr id="5" name="Content Placeholder 4">
            <a:extLst>
              <a:ext uri="{FF2B5EF4-FFF2-40B4-BE49-F238E27FC236}">
                <a16:creationId xmlns:a16="http://schemas.microsoft.com/office/drawing/2014/main" xmlns="" id="{2D8A452D-7B09-468B-90FD-0A0639882793}"/>
              </a:ext>
            </a:extLst>
          </p:cNvPr>
          <p:cNvPicPr>
            <a:picLocks noGrp="1" noChangeAspect="1"/>
          </p:cNvPicPr>
          <p:nvPr>
            <p:ph idx="1"/>
          </p:nvPr>
        </p:nvPicPr>
        <p:blipFill>
          <a:blip r:embed="rId2"/>
          <a:stretch>
            <a:fillRect/>
          </a:stretch>
        </p:blipFill>
        <p:spPr>
          <a:xfrm>
            <a:off x="1889615" y="1908620"/>
            <a:ext cx="8901719" cy="4348861"/>
          </a:xfrm>
        </p:spPr>
      </p:pic>
    </p:spTree>
    <p:extLst>
      <p:ext uri="{BB962C8B-B14F-4D97-AF65-F5344CB8AC3E}">
        <p14:creationId xmlns:p14="http://schemas.microsoft.com/office/powerpoint/2010/main" val="667185594"/>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3D0F7-C08C-4DAB-8B62-949DDBDF28B1}"/>
              </a:ext>
            </a:extLst>
          </p:cNvPr>
          <p:cNvSpPr>
            <a:spLocks noGrp="1"/>
          </p:cNvSpPr>
          <p:nvPr>
            <p:ph type="title"/>
          </p:nvPr>
        </p:nvSpPr>
        <p:spPr/>
        <p:txBody>
          <a:bodyPr/>
          <a:lstStyle/>
          <a:p>
            <a:r>
              <a:rPr lang="en-IN" dirty="0"/>
              <a:t>Forms : review</a:t>
            </a:r>
          </a:p>
        </p:txBody>
      </p:sp>
      <p:sp>
        <p:nvSpPr>
          <p:cNvPr id="4" name="Slide Number Placeholder 3">
            <a:extLst>
              <a:ext uri="{FF2B5EF4-FFF2-40B4-BE49-F238E27FC236}">
                <a16:creationId xmlns:a16="http://schemas.microsoft.com/office/drawing/2014/main" xmlns="" id="{3D0405CD-082A-436F-B275-8432727561C3}"/>
              </a:ext>
            </a:extLst>
          </p:cNvPr>
          <p:cNvSpPr>
            <a:spLocks noGrp="1"/>
          </p:cNvSpPr>
          <p:nvPr>
            <p:ph type="sldNum" sz="quarter" idx="12"/>
          </p:nvPr>
        </p:nvSpPr>
        <p:spPr/>
        <p:txBody>
          <a:bodyPr/>
          <a:lstStyle/>
          <a:p>
            <a:fld id="{71766878-3199-4EAB-94E7-2D6D11070E14}" type="slidenum">
              <a:rPr lang="en-US" smtClean="0"/>
              <a:t>43</a:t>
            </a:fld>
            <a:endParaRPr lang="en-US" dirty="0"/>
          </a:p>
        </p:txBody>
      </p:sp>
      <p:pic>
        <p:nvPicPr>
          <p:cNvPr id="5" name="Content Placeholder 4">
            <a:extLst>
              <a:ext uri="{FF2B5EF4-FFF2-40B4-BE49-F238E27FC236}">
                <a16:creationId xmlns:a16="http://schemas.microsoft.com/office/drawing/2014/main" xmlns="" id="{8FBA367D-F80F-4532-8349-BFA4E3C124D4}"/>
              </a:ext>
            </a:extLst>
          </p:cNvPr>
          <p:cNvPicPr>
            <a:picLocks noGrp="1" noChangeAspect="1"/>
          </p:cNvPicPr>
          <p:nvPr>
            <p:ph idx="1"/>
          </p:nvPr>
        </p:nvPicPr>
        <p:blipFill>
          <a:blip r:embed="rId2"/>
          <a:stretch>
            <a:fillRect/>
          </a:stretch>
        </p:blipFill>
        <p:spPr>
          <a:xfrm>
            <a:off x="1899086" y="1908620"/>
            <a:ext cx="8882779" cy="4348861"/>
          </a:xfrm>
        </p:spPr>
      </p:pic>
    </p:spTree>
    <p:extLst>
      <p:ext uri="{BB962C8B-B14F-4D97-AF65-F5344CB8AC3E}">
        <p14:creationId xmlns:p14="http://schemas.microsoft.com/office/powerpoint/2010/main" val="1274308051"/>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3D0F7-C08C-4DAB-8B62-949DDBDF28B1}"/>
              </a:ext>
            </a:extLst>
          </p:cNvPr>
          <p:cNvSpPr>
            <a:spLocks noGrp="1"/>
          </p:cNvSpPr>
          <p:nvPr>
            <p:ph type="title"/>
          </p:nvPr>
        </p:nvSpPr>
        <p:spPr/>
        <p:txBody>
          <a:bodyPr/>
          <a:lstStyle/>
          <a:p>
            <a:r>
              <a:rPr lang="en-IN" dirty="0"/>
              <a:t>Forms : newsletter</a:t>
            </a:r>
          </a:p>
        </p:txBody>
      </p:sp>
      <p:sp>
        <p:nvSpPr>
          <p:cNvPr id="4" name="Slide Number Placeholder 3">
            <a:extLst>
              <a:ext uri="{FF2B5EF4-FFF2-40B4-BE49-F238E27FC236}">
                <a16:creationId xmlns:a16="http://schemas.microsoft.com/office/drawing/2014/main" xmlns="" id="{3D0405CD-082A-436F-B275-8432727561C3}"/>
              </a:ext>
            </a:extLst>
          </p:cNvPr>
          <p:cNvSpPr>
            <a:spLocks noGrp="1"/>
          </p:cNvSpPr>
          <p:nvPr>
            <p:ph type="sldNum" sz="quarter" idx="12"/>
          </p:nvPr>
        </p:nvSpPr>
        <p:spPr/>
        <p:txBody>
          <a:bodyPr/>
          <a:lstStyle/>
          <a:p>
            <a:fld id="{71766878-3199-4EAB-94E7-2D6D11070E14}" type="slidenum">
              <a:rPr lang="en-US" smtClean="0"/>
              <a:t>44</a:t>
            </a:fld>
            <a:endParaRPr lang="en-US" dirty="0"/>
          </a:p>
        </p:txBody>
      </p:sp>
      <p:pic>
        <p:nvPicPr>
          <p:cNvPr id="5" name="Content Placeholder 4">
            <a:extLst>
              <a:ext uri="{FF2B5EF4-FFF2-40B4-BE49-F238E27FC236}">
                <a16:creationId xmlns:a16="http://schemas.microsoft.com/office/drawing/2014/main" xmlns="" id="{083FDF81-470B-4ADA-93AC-73AB81283DB7}"/>
              </a:ext>
            </a:extLst>
          </p:cNvPr>
          <p:cNvPicPr>
            <a:picLocks noGrp="1" noChangeAspect="1"/>
          </p:cNvPicPr>
          <p:nvPr>
            <p:ph idx="1"/>
          </p:nvPr>
        </p:nvPicPr>
        <p:blipFill>
          <a:blip r:embed="rId2"/>
          <a:stretch>
            <a:fillRect/>
          </a:stretch>
        </p:blipFill>
        <p:spPr>
          <a:xfrm>
            <a:off x="1899086" y="1908620"/>
            <a:ext cx="8882779" cy="4348861"/>
          </a:xfrm>
        </p:spPr>
      </p:pic>
    </p:spTree>
    <p:extLst>
      <p:ext uri="{BB962C8B-B14F-4D97-AF65-F5344CB8AC3E}">
        <p14:creationId xmlns:p14="http://schemas.microsoft.com/office/powerpoint/2010/main" val="3077246864"/>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3D0F7-C08C-4DAB-8B62-949DDBDF28B1}"/>
              </a:ext>
            </a:extLst>
          </p:cNvPr>
          <p:cNvSpPr>
            <a:spLocks noGrp="1"/>
          </p:cNvSpPr>
          <p:nvPr>
            <p:ph type="title"/>
          </p:nvPr>
        </p:nvSpPr>
        <p:spPr/>
        <p:txBody>
          <a:bodyPr/>
          <a:lstStyle/>
          <a:p>
            <a:r>
              <a:rPr lang="en-IN" dirty="0"/>
              <a:t>Forms : update profile</a:t>
            </a:r>
          </a:p>
        </p:txBody>
      </p:sp>
      <p:sp>
        <p:nvSpPr>
          <p:cNvPr id="4" name="Slide Number Placeholder 3">
            <a:extLst>
              <a:ext uri="{FF2B5EF4-FFF2-40B4-BE49-F238E27FC236}">
                <a16:creationId xmlns:a16="http://schemas.microsoft.com/office/drawing/2014/main" xmlns="" id="{3D0405CD-082A-436F-B275-8432727561C3}"/>
              </a:ext>
            </a:extLst>
          </p:cNvPr>
          <p:cNvSpPr>
            <a:spLocks noGrp="1"/>
          </p:cNvSpPr>
          <p:nvPr>
            <p:ph type="sldNum" sz="quarter" idx="12"/>
          </p:nvPr>
        </p:nvSpPr>
        <p:spPr/>
        <p:txBody>
          <a:bodyPr/>
          <a:lstStyle/>
          <a:p>
            <a:fld id="{71766878-3199-4EAB-94E7-2D6D11070E14}" type="slidenum">
              <a:rPr lang="en-US" smtClean="0"/>
              <a:t>45</a:t>
            </a:fld>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6077" y="1460310"/>
            <a:ext cx="10129222" cy="4667534"/>
          </a:xfrm>
        </p:spPr>
      </p:pic>
    </p:spTree>
    <p:extLst>
      <p:ext uri="{BB962C8B-B14F-4D97-AF65-F5344CB8AC3E}">
        <p14:creationId xmlns:p14="http://schemas.microsoft.com/office/powerpoint/2010/main" val="4157285655"/>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3D0F7-C08C-4DAB-8B62-949DDBDF28B1}"/>
              </a:ext>
            </a:extLst>
          </p:cNvPr>
          <p:cNvSpPr>
            <a:spLocks noGrp="1"/>
          </p:cNvSpPr>
          <p:nvPr>
            <p:ph type="title"/>
          </p:nvPr>
        </p:nvSpPr>
        <p:spPr/>
        <p:txBody>
          <a:bodyPr/>
          <a:lstStyle/>
          <a:p>
            <a:r>
              <a:rPr lang="en-IN" dirty="0"/>
              <a:t>Forms : change password	</a:t>
            </a:r>
          </a:p>
        </p:txBody>
      </p:sp>
      <p:sp>
        <p:nvSpPr>
          <p:cNvPr id="4" name="Slide Number Placeholder 3">
            <a:extLst>
              <a:ext uri="{FF2B5EF4-FFF2-40B4-BE49-F238E27FC236}">
                <a16:creationId xmlns:a16="http://schemas.microsoft.com/office/drawing/2014/main" xmlns="" id="{3D0405CD-082A-436F-B275-8432727561C3}"/>
              </a:ext>
            </a:extLst>
          </p:cNvPr>
          <p:cNvSpPr>
            <a:spLocks noGrp="1"/>
          </p:cNvSpPr>
          <p:nvPr>
            <p:ph type="sldNum" sz="quarter" idx="12"/>
          </p:nvPr>
        </p:nvSpPr>
        <p:spPr/>
        <p:txBody>
          <a:bodyPr/>
          <a:lstStyle/>
          <a:p>
            <a:fld id="{71766878-3199-4EAB-94E7-2D6D11070E14}" type="slidenum">
              <a:rPr lang="en-US" smtClean="0"/>
              <a:t>46</a:t>
            </a:fld>
            <a:endParaRPr lang="en-US" dirty="0"/>
          </a:p>
        </p:txBody>
      </p:sp>
      <p:pic>
        <p:nvPicPr>
          <p:cNvPr id="5" name="Content Placeholder 4">
            <a:extLst>
              <a:ext uri="{FF2B5EF4-FFF2-40B4-BE49-F238E27FC236}">
                <a16:creationId xmlns:a16="http://schemas.microsoft.com/office/drawing/2014/main" xmlns="" id="{BC226EA5-B45E-4F9B-BEF8-502DE1105FF9}"/>
              </a:ext>
            </a:extLst>
          </p:cNvPr>
          <p:cNvPicPr>
            <a:picLocks noGrp="1" noChangeAspect="1"/>
          </p:cNvPicPr>
          <p:nvPr>
            <p:ph idx="1"/>
          </p:nvPr>
        </p:nvPicPr>
        <p:blipFill>
          <a:blip r:embed="rId2"/>
          <a:stretch>
            <a:fillRect/>
          </a:stretch>
        </p:blipFill>
        <p:spPr>
          <a:xfrm>
            <a:off x="1927187" y="1908620"/>
            <a:ext cx="8826577" cy="4348861"/>
          </a:xfrm>
        </p:spPr>
      </p:pic>
    </p:spTree>
    <p:extLst>
      <p:ext uri="{BB962C8B-B14F-4D97-AF65-F5344CB8AC3E}">
        <p14:creationId xmlns:p14="http://schemas.microsoft.com/office/powerpoint/2010/main" val="2321103490"/>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3D0F7-C08C-4DAB-8B62-949DDBDF28B1}"/>
              </a:ext>
            </a:extLst>
          </p:cNvPr>
          <p:cNvSpPr>
            <a:spLocks noGrp="1"/>
          </p:cNvSpPr>
          <p:nvPr>
            <p:ph type="title"/>
          </p:nvPr>
        </p:nvSpPr>
        <p:spPr/>
        <p:txBody>
          <a:bodyPr/>
          <a:lstStyle/>
          <a:p>
            <a:r>
              <a:rPr lang="en-IN" dirty="0"/>
              <a:t>Forms : verify mobile no.</a:t>
            </a:r>
          </a:p>
        </p:txBody>
      </p:sp>
      <p:sp>
        <p:nvSpPr>
          <p:cNvPr id="4" name="Slide Number Placeholder 3">
            <a:extLst>
              <a:ext uri="{FF2B5EF4-FFF2-40B4-BE49-F238E27FC236}">
                <a16:creationId xmlns:a16="http://schemas.microsoft.com/office/drawing/2014/main" xmlns="" id="{3D0405CD-082A-436F-B275-8432727561C3}"/>
              </a:ext>
            </a:extLst>
          </p:cNvPr>
          <p:cNvSpPr>
            <a:spLocks noGrp="1"/>
          </p:cNvSpPr>
          <p:nvPr>
            <p:ph type="sldNum" sz="quarter" idx="12"/>
          </p:nvPr>
        </p:nvSpPr>
        <p:spPr/>
        <p:txBody>
          <a:bodyPr/>
          <a:lstStyle/>
          <a:p>
            <a:fld id="{71766878-3199-4EAB-94E7-2D6D11070E14}" type="slidenum">
              <a:rPr lang="en-US" smtClean="0"/>
              <a:t>47</a:t>
            </a:fld>
            <a:endParaRPr lang="en-US" dirty="0"/>
          </a:p>
        </p:txBody>
      </p:sp>
      <p:pic>
        <p:nvPicPr>
          <p:cNvPr id="8" name="Content Placeholder 7">
            <a:extLst>
              <a:ext uri="{FF2B5EF4-FFF2-40B4-BE49-F238E27FC236}">
                <a16:creationId xmlns:a16="http://schemas.microsoft.com/office/drawing/2014/main" xmlns="" id="{0ABDFC93-6D49-4355-9535-5F2DE34C6822}"/>
              </a:ext>
            </a:extLst>
          </p:cNvPr>
          <p:cNvPicPr>
            <a:picLocks noGrp="1" noChangeAspect="1"/>
          </p:cNvPicPr>
          <p:nvPr>
            <p:ph idx="1"/>
          </p:nvPr>
        </p:nvPicPr>
        <p:blipFill>
          <a:blip r:embed="rId2"/>
          <a:stretch>
            <a:fillRect/>
          </a:stretch>
        </p:blipFill>
        <p:spPr>
          <a:xfrm>
            <a:off x="1903804" y="1908620"/>
            <a:ext cx="8873340" cy="4348861"/>
          </a:xfrm>
        </p:spPr>
      </p:pic>
    </p:spTree>
    <p:extLst>
      <p:ext uri="{BB962C8B-B14F-4D97-AF65-F5344CB8AC3E}">
        <p14:creationId xmlns:p14="http://schemas.microsoft.com/office/powerpoint/2010/main" val="3692641859"/>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3D0F7-C08C-4DAB-8B62-949DDBDF28B1}"/>
              </a:ext>
            </a:extLst>
          </p:cNvPr>
          <p:cNvSpPr>
            <a:spLocks noGrp="1"/>
          </p:cNvSpPr>
          <p:nvPr>
            <p:ph type="title"/>
          </p:nvPr>
        </p:nvSpPr>
        <p:spPr/>
        <p:txBody>
          <a:bodyPr/>
          <a:lstStyle/>
          <a:p>
            <a:r>
              <a:rPr lang="en-IN" dirty="0"/>
              <a:t>Forms : forgot password</a:t>
            </a:r>
          </a:p>
        </p:txBody>
      </p:sp>
      <p:sp>
        <p:nvSpPr>
          <p:cNvPr id="4" name="Slide Number Placeholder 3">
            <a:extLst>
              <a:ext uri="{FF2B5EF4-FFF2-40B4-BE49-F238E27FC236}">
                <a16:creationId xmlns:a16="http://schemas.microsoft.com/office/drawing/2014/main" xmlns="" id="{3D0405CD-082A-436F-B275-8432727561C3}"/>
              </a:ext>
            </a:extLst>
          </p:cNvPr>
          <p:cNvSpPr>
            <a:spLocks noGrp="1"/>
          </p:cNvSpPr>
          <p:nvPr>
            <p:ph type="sldNum" sz="quarter" idx="12"/>
          </p:nvPr>
        </p:nvSpPr>
        <p:spPr/>
        <p:txBody>
          <a:bodyPr/>
          <a:lstStyle/>
          <a:p>
            <a:fld id="{71766878-3199-4EAB-94E7-2D6D11070E14}" type="slidenum">
              <a:rPr lang="en-US" smtClean="0"/>
              <a:t>48</a:t>
            </a:fld>
            <a:endParaRPr lang="en-US" dirty="0"/>
          </a:p>
        </p:txBody>
      </p:sp>
      <p:pic>
        <p:nvPicPr>
          <p:cNvPr id="5" name="Content Placeholder 4">
            <a:extLst>
              <a:ext uri="{FF2B5EF4-FFF2-40B4-BE49-F238E27FC236}">
                <a16:creationId xmlns:a16="http://schemas.microsoft.com/office/drawing/2014/main" xmlns="" id="{8CD7A781-0023-48B9-B15C-9156A741DBD6}"/>
              </a:ext>
            </a:extLst>
          </p:cNvPr>
          <p:cNvPicPr>
            <a:picLocks noGrp="1" noChangeAspect="1"/>
          </p:cNvPicPr>
          <p:nvPr>
            <p:ph idx="1"/>
          </p:nvPr>
        </p:nvPicPr>
        <p:blipFill>
          <a:blip r:embed="rId2"/>
          <a:stretch>
            <a:fillRect/>
          </a:stretch>
        </p:blipFill>
        <p:spPr>
          <a:xfrm>
            <a:off x="1913214" y="1908620"/>
            <a:ext cx="8854520" cy="4348861"/>
          </a:xfrm>
        </p:spPr>
      </p:pic>
    </p:spTree>
    <p:extLst>
      <p:ext uri="{BB962C8B-B14F-4D97-AF65-F5344CB8AC3E}">
        <p14:creationId xmlns:p14="http://schemas.microsoft.com/office/powerpoint/2010/main" val="2971638654"/>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3D0F7-C08C-4DAB-8B62-949DDBDF28B1}"/>
              </a:ext>
            </a:extLst>
          </p:cNvPr>
          <p:cNvSpPr>
            <a:spLocks noGrp="1"/>
          </p:cNvSpPr>
          <p:nvPr>
            <p:ph type="title"/>
          </p:nvPr>
        </p:nvSpPr>
        <p:spPr/>
        <p:txBody>
          <a:bodyPr/>
          <a:lstStyle/>
          <a:p>
            <a:r>
              <a:rPr lang="en-IN" dirty="0"/>
              <a:t>Forms : admin login</a:t>
            </a:r>
          </a:p>
        </p:txBody>
      </p:sp>
      <p:sp>
        <p:nvSpPr>
          <p:cNvPr id="4" name="Slide Number Placeholder 3">
            <a:extLst>
              <a:ext uri="{FF2B5EF4-FFF2-40B4-BE49-F238E27FC236}">
                <a16:creationId xmlns:a16="http://schemas.microsoft.com/office/drawing/2014/main" xmlns="" id="{3D0405CD-082A-436F-B275-8432727561C3}"/>
              </a:ext>
            </a:extLst>
          </p:cNvPr>
          <p:cNvSpPr>
            <a:spLocks noGrp="1"/>
          </p:cNvSpPr>
          <p:nvPr>
            <p:ph type="sldNum" sz="quarter" idx="12"/>
          </p:nvPr>
        </p:nvSpPr>
        <p:spPr/>
        <p:txBody>
          <a:bodyPr/>
          <a:lstStyle/>
          <a:p>
            <a:fld id="{71766878-3199-4EAB-94E7-2D6D11070E14}" type="slidenum">
              <a:rPr lang="en-US" smtClean="0"/>
              <a:t>49</a:t>
            </a:fld>
            <a:endParaRPr lang="en-US" dirty="0"/>
          </a:p>
        </p:txBody>
      </p:sp>
      <p:pic>
        <p:nvPicPr>
          <p:cNvPr id="5" name="Content Placeholder 4">
            <a:extLst>
              <a:ext uri="{FF2B5EF4-FFF2-40B4-BE49-F238E27FC236}">
                <a16:creationId xmlns:a16="http://schemas.microsoft.com/office/drawing/2014/main" xmlns="" id="{AA7DBF0C-18D0-479C-9AEF-146ECA1C35A5}"/>
              </a:ext>
            </a:extLst>
          </p:cNvPr>
          <p:cNvPicPr>
            <a:picLocks noGrp="1" noChangeAspect="1"/>
          </p:cNvPicPr>
          <p:nvPr>
            <p:ph idx="1"/>
          </p:nvPr>
        </p:nvPicPr>
        <p:blipFill>
          <a:blip r:embed="rId2"/>
          <a:stretch>
            <a:fillRect/>
          </a:stretch>
        </p:blipFill>
        <p:spPr>
          <a:xfrm>
            <a:off x="1917826" y="1908620"/>
            <a:ext cx="8845297" cy="4348861"/>
          </a:xfrm>
        </p:spPr>
      </p:pic>
    </p:spTree>
    <p:extLst>
      <p:ext uri="{BB962C8B-B14F-4D97-AF65-F5344CB8AC3E}">
        <p14:creationId xmlns:p14="http://schemas.microsoft.com/office/powerpoint/2010/main" val="202465470"/>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782C93-1E54-4A0F-A9E9-3C54FEA8C59B}"/>
              </a:ext>
            </a:extLst>
          </p:cNvPr>
          <p:cNvSpPr>
            <a:spLocks noGrp="1"/>
          </p:cNvSpPr>
          <p:nvPr>
            <p:ph type="title"/>
          </p:nvPr>
        </p:nvSpPr>
        <p:spPr/>
        <p:txBody>
          <a:bodyPr/>
          <a:lstStyle/>
          <a:p>
            <a:r>
              <a:rPr lang="en-IN" dirty="0"/>
              <a:t>scope</a:t>
            </a:r>
          </a:p>
        </p:txBody>
      </p:sp>
      <p:sp>
        <p:nvSpPr>
          <p:cNvPr id="3" name="Content Placeholder 2">
            <a:extLst>
              <a:ext uri="{FF2B5EF4-FFF2-40B4-BE49-F238E27FC236}">
                <a16:creationId xmlns:a16="http://schemas.microsoft.com/office/drawing/2014/main" xmlns="" id="{3A594BE7-25B1-4389-B6C1-BC3C373CB619}"/>
              </a:ext>
            </a:extLst>
          </p:cNvPr>
          <p:cNvSpPr>
            <a:spLocks noGrp="1"/>
          </p:cNvSpPr>
          <p:nvPr>
            <p:ph idx="1"/>
          </p:nvPr>
        </p:nvSpPr>
        <p:spPr/>
        <p:txBody>
          <a:bodyPr>
            <a:normAutofit/>
          </a:bodyPr>
          <a:lstStyle/>
          <a:p>
            <a:pPr lvl="0"/>
            <a:r>
              <a:rPr lang="en-US" dirty="0"/>
              <a:t>Implemented to any stationery shop in the locality to multinational branded stationery shops having retail outlet chains.</a:t>
            </a:r>
            <a:endParaRPr lang="en-IN" dirty="0"/>
          </a:p>
          <a:p>
            <a:pPr lvl="0"/>
            <a:r>
              <a:rPr lang="en-US" dirty="0"/>
              <a:t>Recommends a facility to accept the order 24*7 and a home delivery system.</a:t>
            </a:r>
            <a:endParaRPr lang="en-IN" dirty="0"/>
          </a:p>
          <a:p>
            <a:pPr lvl="0"/>
            <a:r>
              <a:rPr lang="en-US" dirty="0"/>
              <a:t>If stationery shops are providing an online portal where the customers can enjoy easy product shopping from anywhere.</a:t>
            </a:r>
          </a:p>
          <a:p>
            <a:pPr lvl="0"/>
            <a:r>
              <a:rPr lang="en-US" dirty="0"/>
              <a:t>The stationery shops won’t be losing any more customers to the trending online stationery shops.</a:t>
            </a:r>
            <a:endParaRPr lang="en-IN" dirty="0"/>
          </a:p>
          <a:p>
            <a:pPr lvl="0"/>
            <a:r>
              <a:rPr lang="en-US" dirty="0"/>
              <a:t>Since the application is available in the smartphone it is easily accessible and always available. </a:t>
            </a: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xmlns="" id="{1410F00F-A248-46C1-B6A7-547D83800D29}"/>
              </a:ext>
            </a:extLst>
          </p:cNvPr>
          <p:cNvSpPr>
            <a:spLocks noGrp="1"/>
          </p:cNvSpPr>
          <p:nvPr>
            <p:ph type="sldNum" sz="quarter" idx="12"/>
          </p:nvPr>
        </p:nvSpPr>
        <p:spPr/>
        <p:txBody>
          <a:bodyPr/>
          <a:lstStyle/>
          <a:p>
            <a:fld id="{71766878-3199-4EAB-94E7-2D6D11070E14}" type="slidenum">
              <a:rPr lang="en-US" smtClean="0"/>
              <a:t>5</a:t>
            </a:fld>
            <a:endParaRPr lang="en-US" dirty="0"/>
          </a:p>
        </p:txBody>
      </p:sp>
    </p:spTree>
    <p:extLst>
      <p:ext uri="{BB962C8B-B14F-4D97-AF65-F5344CB8AC3E}">
        <p14:creationId xmlns:p14="http://schemas.microsoft.com/office/powerpoint/2010/main" val="768240961"/>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3D0F7-C08C-4DAB-8B62-949DDBDF28B1}"/>
              </a:ext>
            </a:extLst>
          </p:cNvPr>
          <p:cNvSpPr>
            <a:spLocks noGrp="1"/>
          </p:cNvSpPr>
          <p:nvPr>
            <p:ph type="title"/>
          </p:nvPr>
        </p:nvSpPr>
        <p:spPr/>
        <p:txBody>
          <a:bodyPr/>
          <a:lstStyle/>
          <a:p>
            <a:r>
              <a:rPr lang="en-IN" dirty="0"/>
              <a:t>Forms : admin change password</a:t>
            </a:r>
          </a:p>
        </p:txBody>
      </p:sp>
      <p:sp>
        <p:nvSpPr>
          <p:cNvPr id="4" name="Slide Number Placeholder 3">
            <a:extLst>
              <a:ext uri="{FF2B5EF4-FFF2-40B4-BE49-F238E27FC236}">
                <a16:creationId xmlns:a16="http://schemas.microsoft.com/office/drawing/2014/main" xmlns="" id="{3D0405CD-082A-436F-B275-8432727561C3}"/>
              </a:ext>
            </a:extLst>
          </p:cNvPr>
          <p:cNvSpPr>
            <a:spLocks noGrp="1"/>
          </p:cNvSpPr>
          <p:nvPr>
            <p:ph type="sldNum" sz="quarter" idx="12"/>
          </p:nvPr>
        </p:nvSpPr>
        <p:spPr/>
        <p:txBody>
          <a:bodyPr/>
          <a:lstStyle/>
          <a:p>
            <a:fld id="{71766878-3199-4EAB-94E7-2D6D11070E14}" type="slidenum">
              <a:rPr lang="en-US" smtClean="0"/>
              <a:t>50</a:t>
            </a:fld>
            <a:endParaRPr lang="en-US" dirty="0"/>
          </a:p>
        </p:txBody>
      </p:sp>
      <p:pic>
        <p:nvPicPr>
          <p:cNvPr id="5" name="Content Placeholder 4">
            <a:extLst>
              <a:ext uri="{FF2B5EF4-FFF2-40B4-BE49-F238E27FC236}">
                <a16:creationId xmlns:a16="http://schemas.microsoft.com/office/drawing/2014/main" xmlns="" id="{01E6D017-F8EB-4F6B-86ED-D147A78FD809}"/>
              </a:ext>
            </a:extLst>
          </p:cNvPr>
          <p:cNvPicPr>
            <a:picLocks noGrp="1" noChangeAspect="1"/>
          </p:cNvPicPr>
          <p:nvPr>
            <p:ph idx="1"/>
          </p:nvPr>
        </p:nvPicPr>
        <p:blipFill>
          <a:blip r:embed="rId2"/>
          <a:stretch>
            <a:fillRect/>
          </a:stretch>
        </p:blipFill>
        <p:spPr>
          <a:xfrm>
            <a:off x="1927254" y="1908620"/>
            <a:ext cx="8826441" cy="4348861"/>
          </a:xfrm>
        </p:spPr>
      </p:pic>
    </p:spTree>
    <p:extLst>
      <p:ext uri="{BB962C8B-B14F-4D97-AF65-F5344CB8AC3E}">
        <p14:creationId xmlns:p14="http://schemas.microsoft.com/office/powerpoint/2010/main" val="3865449525"/>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3D0F7-C08C-4DAB-8B62-949DDBDF28B1}"/>
              </a:ext>
            </a:extLst>
          </p:cNvPr>
          <p:cNvSpPr>
            <a:spLocks noGrp="1"/>
          </p:cNvSpPr>
          <p:nvPr>
            <p:ph type="title"/>
          </p:nvPr>
        </p:nvSpPr>
        <p:spPr/>
        <p:txBody>
          <a:bodyPr/>
          <a:lstStyle/>
          <a:p>
            <a:r>
              <a:rPr lang="en-IN" dirty="0"/>
              <a:t>Forms : manage categories</a:t>
            </a:r>
          </a:p>
        </p:txBody>
      </p:sp>
      <p:sp>
        <p:nvSpPr>
          <p:cNvPr id="4" name="Slide Number Placeholder 3">
            <a:extLst>
              <a:ext uri="{FF2B5EF4-FFF2-40B4-BE49-F238E27FC236}">
                <a16:creationId xmlns:a16="http://schemas.microsoft.com/office/drawing/2014/main" xmlns="" id="{3D0405CD-082A-436F-B275-8432727561C3}"/>
              </a:ext>
            </a:extLst>
          </p:cNvPr>
          <p:cNvSpPr>
            <a:spLocks noGrp="1"/>
          </p:cNvSpPr>
          <p:nvPr>
            <p:ph type="sldNum" sz="quarter" idx="12"/>
          </p:nvPr>
        </p:nvSpPr>
        <p:spPr/>
        <p:txBody>
          <a:bodyPr/>
          <a:lstStyle/>
          <a:p>
            <a:fld id="{71766878-3199-4EAB-94E7-2D6D11070E14}" type="slidenum">
              <a:rPr lang="en-US" smtClean="0"/>
              <a:t>51</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5488" y="1842447"/>
            <a:ext cx="9701808" cy="4133187"/>
          </a:xfrm>
        </p:spPr>
      </p:pic>
    </p:spTree>
    <p:extLst>
      <p:ext uri="{BB962C8B-B14F-4D97-AF65-F5344CB8AC3E}">
        <p14:creationId xmlns:p14="http://schemas.microsoft.com/office/powerpoint/2010/main" val="332912965"/>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3D0F7-C08C-4DAB-8B62-949DDBDF28B1}"/>
              </a:ext>
            </a:extLst>
          </p:cNvPr>
          <p:cNvSpPr>
            <a:spLocks noGrp="1"/>
          </p:cNvSpPr>
          <p:nvPr>
            <p:ph type="title"/>
          </p:nvPr>
        </p:nvSpPr>
        <p:spPr/>
        <p:txBody>
          <a:bodyPr/>
          <a:lstStyle/>
          <a:p>
            <a:r>
              <a:rPr lang="en-IN" dirty="0"/>
              <a:t>Forms : manage customers</a:t>
            </a:r>
          </a:p>
        </p:txBody>
      </p:sp>
      <p:sp>
        <p:nvSpPr>
          <p:cNvPr id="4" name="Slide Number Placeholder 3">
            <a:extLst>
              <a:ext uri="{FF2B5EF4-FFF2-40B4-BE49-F238E27FC236}">
                <a16:creationId xmlns:a16="http://schemas.microsoft.com/office/drawing/2014/main" xmlns="" id="{3D0405CD-082A-436F-B275-8432727561C3}"/>
              </a:ext>
            </a:extLst>
          </p:cNvPr>
          <p:cNvSpPr>
            <a:spLocks noGrp="1"/>
          </p:cNvSpPr>
          <p:nvPr>
            <p:ph type="sldNum" sz="quarter" idx="12"/>
          </p:nvPr>
        </p:nvSpPr>
        <p:spPr/>
        <p:txBody>
          <a:bodyPr/>
          <a:lstStyle/>
          <a:p>
            <a:fld id="{71766878-3199-4EAB-94E7-2D6D11070E14}" type="slidenum">
              <a:rPr lang="en-US" smtClean="0"/>
              <a:t>52</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4800" y="1501254"/>
            <a:ext cx="9609902" cy="4392494"/>
          </a:xfrm>
        </p:spPr>
      </p:pic>
    </p:spTree>
    <p:extLst>
      <p:ext uri="{BB962C8B-B14F-4D97-AF65-F5344CB8AC3E}">
        <p14:creationId xmlns:p14="http://schemas.microsoft.com/office/powerpoint/2010/main" val="538382351"/>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3D0F7-C08C-4DAB-8B62-949DDBDF28B1}"/>
              </a:ext>
            </a:extLst>
          </p:cNvPr>
          <p:cNvSpPr>
            <a:spLocks noGrp="1"/>
          </p:cNvSpPr>
          <p:nvPr>
            <p:ph type="title"/>
          </p:nvPr>
        </p:nvSpPr>
        <p:spPr/>
        <p:txBody>
          <a:bodyPr/>
          <a:lstStyle/>
          <a:p>
            <a:r>
              <a:rPr lang="en-IN" dirty="0"/>
              <a:t>Forms : manage newsletter</a:t>
            </a:r>
          </a:p>
        </p:txBody>
      </p:sp>
      <p:sp>
        <p:nvSpPr>
          <p:cNvPr id="4" name="Slide Number Placeholder 3">
            <a:extLst>
              <a:ext uri="{FF2B5EF4-FFF2-40B4-BE49-F238E27FC236}">
                <a16:creationId xmlns:a16="http://schemas.microsoft.com/office/drawing/2014/main" xmlns="" id="{3D0405CD-082A-436F-B275-8432727561C3}"/>
              </a:ext>
            </a:extLst>
          </p:cNvPr>
          <p:cNvSpPr>
            <a:spLocks noGrp="1"/>
          </p:cNvSpPr>
          <p:nvPr>
            <p:ph type="sldNum" sz="quarter" idx="12"/>
          </p:nvPr>
        </p:nvSpPr>
        <p:spPr/>
        <p:txBody>
          <a:bodyPr/>
          <a:lstStyle/>
          <a:p>
            <a:fld id="{71766878-3199-4EAB-94E7-2D6D11070E14}" type="slidenum">
              <a:rPr lang="en-US" smtClean="0"/>
              <a:t>53</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1762" y="1351129"/>
            <a:ext cx="9665093" cy="4447085"/>
          </a:xfrm>
        </p:spPr>
      </p:pic>
    </p:spTree>
    <p:extLst>
      <p:ext uri="{BB962C8B-B14F-4D97-AF65-F5344CB8AC3E}">
        <p14:creationId xmlns:p14="http://schemas.microsoft.com/office/powerpoint/2010/main" val="1978800563"/>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3D0F7-C08C-4DAB-8B62-949DDBDF28B1}"/>
              </a:ext>
            </a:extLst>
          </p:cNvPr>
          <p:cNvSpPr>
            <a:spLocks noGrp="1"/>
          </p:cNvSpPr>
          <p:nvPr>
            <p:ph type="title"/>
          </p:nvPr>
        </p:nvSpPr>
        <p:spPr/>
        <p:txBody>
          <a:bodyPr/>
          <a:lstStyle/>
          <a:p>
            <a:r>
              <a:rPr lang="en-IN" dirty="0"/>
              <a:t>Forms : manage products</a:t>
            </a:r>
          </a:p>
        </p:txBody>
      </p:sp>
      <p:sp>
        <p:nvSpPr>
          <p:cNvPr id="4" name="Slide Number Placeholder 3">
            <a:extLst>
              <a:ext uri="{FF2B5EF4-FFF2-40B4-BE49-F238E27FC236}">
                <a16:creationId xmlns:a16="http://schemas.microsoft.com/office/drawing/2014/main" xmlns="" id="{3D0405CD-082A-436F-B275-8432727561C3}"/>
              </a:ext>
            </a:extLst>
          </p:cNvPr>
          <p:cNvSpPr>
            <a:spLocks noGrp="1"/>
          </p:cNvSpPr>
          <p:nvPr>
            <p:ph type="sldNum" sz="quarter" idx="12"/>
          </p:nvPr>
        </p:nvSpPr>
        <p:spPr/>
        <p:txBody>
          <a:bodyPr/>
          <a:lstStyle/>
          <a:p>
            <a:fld id="{71766878-3199-4EAB-94E7-2D6D11070E14}" type="slidenum">
              <a:rPr lang="en-US" smtClean="0"/>
              <a:t>54</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2010" y="1357953"/>
            <a:ext cx="9456074" cy="4783540"/>
          </a:xfrm>
        </p:spPr>
      </p:pic>
    </p:spTree>
    <p:extLst>
      <p:ext uri="{BB962C8B-B14F-4D97-AF65-F5344CB8AC3E}">
        <p14:creationId xmlns:p14="http://schemas.microsoft.com/office/powerpoint/2010/main" val="558297577"/>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3D0F7-C08C-4DAB-8B62-949DDBDF28B1}"/>
              </a:ext>
            </a:extLst>
          </p:cNvPr>
          <p:cNvSpPr>
            <a:spLocks noGrp="1"/>
          </p:cNvSpPr>
          <p:nvPr>
            <p:ph type="title"/>
          </p:nvPr>
        </p:nvSpPr>
        <p:spPr/>
        <p:txBody>
          <a:bodyPr/>
          <a:lstStyle/>
          <a:p>
            <a:r>
              <a:rPr lang="en-IN" dirty="0"/>
              <a:t>reports : admin reports</a:t>
            </a:r>
          </a:p>
        </p:txBody>
      </p:sp>
      <p:sp>
        <p:nvSpPr>
          <p:cNvPr id="4" name="Slide Number Placeholder 3">
            <a:extLst>
              <a:ext uri="{FF2B5EF4-FFF2-40B4-BE49-F238E27FC236}">
                <a16:creationId xmlns:a16="http://schemas.microsoft.com/office/drawing/2014/main" xmlns="" id="{3D0405CD-082A-436F-B275-8432727561C3}"/>
              </a:ext>
            </a:extLst>
          </p:cNvPr>
          <p:cNvSpPr>
            <a:spLocks noGrp="1"/>
          </p:cNvSpPr>
          <p:nvPr>
            <p:ph type="sldNum" sz="quarter" idx="12"/>
          </p:nvPr>
        </p:nvSpPr>
        <p:spPr/>
        <p:txBody>
          <a:bodyPr/>
          <a:lstStyle/>
          <a:p>
            <a:fld id="{71766878-3199-4EAB-94E7-2D6D11070E14}" type="slidenum">
              <a:rPr lang="en-US" smtClean="0"/>
              <a:t>55</a:t>
            </a:fld>
            <a:endParaRPr lang="en-US" dirty="0"/>
          </a:p>
        </p:txBody>
      </p:sp>
      <p:pic>
        <p:nvPicPr>
          <p:cNvPr id="8" name="Content Placeholder 7">
            <a:extLst>
              <a:ext uri="{FF2B5EF4-FFF2-40B4-BE49-F238E27FC236}">
                <a16:creationId xmlns:a16="http://schemas.microsoft.com/office/drawing/2014/main" xmlns="" id="{86F9519F-3FAA-43C9-A4D7-60D7B3BA1317}"/>
              </a:ext>
            </a:extLst>
          </p:cNvPr>
          <p:cNvPicPr>
            <a:picLocks noGrp="1" noChangeAspect="1"/>
          </p:cNvPicPr>
          <p:nvPr>
            <p:ph idx="1"/>
          </p:nvPr>
        </p:nvPicPr>
        <p:blipFill>
          <a:blip r:embed="rId2"/>
          <a:stretch>
            <a:fillRect/>
          </a:stretch>
        </p:blipFill>
        <p:spPr>
          <a:xfrm>
            <a:off x="1752666" y="1908620"/>
            <a:ext cx="9175619" cy="4348861"/>
          </a:xfrm>
        </p:spPr>
      </p:pic>
    </p:spTree>
    <p:extLst>
      <p:ext uri="{BB962C8B-B14F-4D97-AF65-F5344CB8AC3E}">
        <p14:creationId xmlns:p14="http://schemas.microsoft.com/office/powerpoint/2010/main" val="1609063050"/>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3D0F7-C08C-4DAB-8B62-949DDBDF28B1}"/>
              </a:ext>
            </a:extLst>
          </p:cNvPr>
          <p:cNvSpPr>
            <a:spLocks noGrp="1"/>
          </p:cNvSpPr>
          <p:nvPr>
            <p:ph type="title"/>
          </p:nvPr>
        </p:nvSpPr>
        <p:spPr/>
        <p:txBody>
          <a:bodyPr/>
          <a:lstStyle/>
          <a:p>
            <a:r>
              <a:rPr lang="en-IN" dirty="0"/>
              <a:t>reports : manage orders</a:t>
            </a:r>
          </a:p>
        </p:txBody>
      </p:sp>
      <p:sp>
        <p:nvSpPr>
          <p:cNvPr id="4" name="Slide Number Placeholder 3">
            <a:extLst>
              <a:ext uri="{FF2B5EF4-FFF2-40B4-BE49-F238E27FC236}">
                <a16:creationId xmlns:a16="http://schemas.microsoft.com/office/drawing/2014/main" xmlns="" id="{3D0405CD-082A-436F-B275-8432727561C3}"/>
              </a:ext>
            </a:extLst>
          </p:cNvPr>
          <p:cNvSpPr>
            <a:spLocks noGrp="1"/>
          </p:cNvSpPr>
          <p:nvPr>
            <p:ph type="sldNum" sz="quarter" idx="12"/>
          </p:nvPr>
        </p:nvSpPr>
        <p:spPr/>
        <p:txBody>
          <a:bodyPr/>
          <a:lstStyle/>
          <a:p>
            <a:fld id="{71766878-3199-4EAB-94E7-2D6D11070E14}" type="slidenum">
              <a:rPr lang="en-US" smtClean="0"/>
              <a:t>56</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4680" y="1351129"/>
            <a:ext cx="9493076" cy="4488028"/>
          </a:xfrm>
        </p:spPr>
      </p:pic>
    </p:spTree>
    <p:extLst>
      <p:ext uri="{BB962C8B-B14F-4D97-AF65-F5344CB8AC3E}">
        <p14:creationId xmlns:p14="http://schemas.microsoft.com/office/powerpoint/2010/main" val="1720791066"/>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3D0F7-C08C-4DAB-8B62-949DDBDF28B1}"/>
              </a:ext>
            </a:extLst>
          </p:cNvPr>
          <p:cNvSpPr>
            <a:spLocks noGrp="1"/>
          </p:cNvSpPr>
          <p:nvPr>
            <p:ph type="title"/>
          </p:nvPr>
        </p:nvSpPr>
        <p:spPr/>
        <p:txBody>
          <a:bodyPr/>
          <a:lstStyle/>
          <a:p>
            <a:r>
              <a:rPr lang="en-IN" dirty="0"/>
              <a:t>reports : manage contact us</a:t>
            </a:r>
          </a:p>
        </p:txBody>
      </p:sp>
      <p:sp>
        <p:nvSpPr>
          <p:cNvPr id="4" name="Slide Number Placeholder 3">
            <a:extLst>
              <a:ext uri="{FF2B5EF4-FFF2-40B4-BE49-F238E27FC236}">
                <a16:creationId xmlns:a16="http://schemas.microsoft.com/office/drawing/2014/main" xmlns="" id="{3D0405CD-082A-436F-B275-8432727561C3}"/>
              </a:ext>
            </a:extLst>
          </p:cNvPr>
          <p:cNvSpPr>
            <a:spLocks noGrp="1"/>
          </p:cNvSpPr>
          <p:nvPr>
            <p:ph type="sldNum" sz="quarter" idx="12"/>
          </p:nvPr>
        </p:nvSpPr>
        <p:spPr/>
        <p:txBody>
          <a:bodyPr/>
          <a:lstStyle/>
          <a:p>
            <a:fld id="{71766878-3199-4EAB-94E7-2D6D11070E14}" type="slidenum">
              <a:rPr lang="en-US" smtClean="0"/>
              <a:t>57</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8297" y="1519245"/>
            <a:ext cx="9966241" cy="4197082"/>
          </a:xfrm>
        </p:spPr>
      </p:pic>
    </p:spTree>
    <p:extLst>
      <p:ext uri="{BB962C8B-B14F-4D97-AF65-F5344CB8AC3E}">
        <p14:creationId xmlns:p14="http://schemas.microsoft.com/office/powerpoint/2010/main" val="3450720482"/>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3D0F7-C08C-4DAB-8B62-949DDBDF28B1}"/>
              </a:ext>
            </a:extLst>
          </p:cNvPr>
          <p:cNvSpPr>
            <a:spLocks noGrp="1"/>
          </p:cNvSpPr>
          <p:nvPr>
            <p:ph type="title"/>
          </p:nvPr>
        </p:nvSpPr>
        <p:spPr/>
        <p:txBody>
          <a:bodyPr/>
          <a:lstStyle/>
          <a:p>
            <a:r>
              <a:rPr lang="en-IN" dirty="0"/>
              <a:t>reports : manage delivery</a:t>
            </a:r>
          </a:p>
        </p:txBody>
      </p:sp>
      <p:sp>
        <p:nvSpPr>
          <p:cNvPr id="4" name="Slide Number Placeholder 3">
            <a:extLst>
              <a:ext uri="{FF2B5EF4-FFF2-40B4-BE49-F238E27FC236}">
                <a16:creationId xmlns:a16="http://schemas.microsoft.com/office/drawing/2014/main" xmlns="" id="{3D0405CD-082A-436F-B275-8432727561C3}"/>
              </a:ext>
            </a:extLst>
          </p:cNvPr>
          <p:cNvSpPr>
            <a:spLocks noGrp="1"/>
          </p:cNvSpPr>
          <p:nvPr>
            <p:ph type="sldNum" sz="quarter" idx="12"/>
          </p:nvPr>
        </p:nvSpPr>
        <p:spPr/>
        <p:txBody>
          <a:bodyPr/>
          <a:lstStyle/>
          <a:p>
            <a:fld id="{71766878-3199-4EAB-94E7-2D6D11070E14}" type="slidenum">
              <a:rPr lang="en-US" smtClean="0"/>
              <a:t>58</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881" y="1351129"/>
            <a:ext cx="9835793" cy="4528972"/>
          </a:xfrm>
        </p:spPr>
      </p:pic>
    </p:spTree>
    <p:extLst>
      <p:ext uri="{BB962C8B-B14F-4D97-AF65-F5344CB8AC3E}">
        <p14:creationId xmlns:p14="http://schemas.microsoft.com/office/powerpoint/2010/main" val="1745933378"/>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3D0F7-C08C-4DAB-8B62-949DDBDF28B1}"/>
              </a:ext>
            </a:extLst>
          </p:cNvPr>
          <p:cNvSpPr>
            <a:spLocks noGrp="1"/>
          </p:cNvSpPr>
          <p:nvPr>
            <p:ph type="title"/>
          </p:nvPr>
        </p:nvSpPr>
        <p:spPr/>
        <p:txBody>
          <a:bodyPr/>
          <a:lstStyle/>
          <a:p>
            <a:r>
              <a:rPr lang="en-IN" dirty="0"/>
              <a:t>reports : manage feedback</a:t>
            </a:r>
          </a:p>
        </p:txBody>
      </p:sp>
      <p:sp>
        <p:nvSpPr>
          <p:cNvPr id="4" name="Slide Number Placeholder 3">
            <a:extLst>
              <a:ext uri="{FF2B5EF4-FFF2-40B4-BE49-F238E27FC236}">
                <a16:creationId xmlns:a16="http://schemas.microsoft.com/office/drawing/2014/main" xmlns="" id="{3D0405CD-082A-436F-B275-8432727561C3}"/>
              </a:ext>
            </a:extLst>
          </p:cNvPr>
          <p:cNvSpPr>
            <a:spLocks noGrp="1"/>
          </p:cNvSpPr>
          <p:nvPr>
            <p:ph type="sldNum" sz="quarter" idx="12"/>
          </p:nvPr>
        </p:nvSpPr>
        <p:spPr/>
        <p:txBody>
          <a:bodyPr/>
          <a:lstStyle/>
          <a:p>
            <a:fld id="{71766878-3199-4EAB-94E7-2D6D11070E14}" type="slidenum">
              <a:rPr lang="en-US" smtClean="0"/>
              <a:t>59</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2453" y="1378425"/>
            <a:ext cx="9960621" cy="4597210"/>
          </a:xfrm>
        </p:spPr>
      </p:pic>
    </p:spTree>
    <p:extLst>
      <p:ext uri="{BB962C8B-B14F-4D97-AF65-F5344CB8AC3E}">
        <p14:creationId xmlns:p14="http://schemas.microsoft.com/office/powerpoint/2010/main" val="1792731900"/>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8A725E-7DDA-4FFC-ADD2-A5A8CFAF627F}"/>
              </a:ext>
            </a:extLst>
          </p:cNvPr>
          <p:cNvSpPr>
            <a:spLocks noGrp="1"/>
          </p:cNvSpPr>
          <p:nvPr>
            <p:ph type="title"/>
          </p:nvPr>
        </p:nvSpPr>
        <p:spPr/>
        <p:txBody>
          <a:bodyPr/>
          <a:lstStyle/>
          <a:p>
            <a:r>
              <a:rPr lang="en-IN" dirty="0"/>
              <a:t>Platform environment</a:t>
            </a:r>
          </a:p>
        </p:txBody>
      </p:sp>
      <p:sp>
        <p:nvSpPr>
          <p:cNvPr id="3" name="Content Placeholder 2">
            <a:extLst>
              <a:ext uri="{FF2B5EF4-FFF2-40B4-BE49-F238E27FC236}">
                <a16:creationId xmlns:a16="http://schemas.microsoft.com/office/drawing/2014/main" xmlns="" id="{5AE985B2-2468-43E0-B4C1-CECCB18A9701}"/>
              </a:ext>
            </a:extLst>
          </p:cNvPr>
          <p:cNvSpPr>
            <a:spLocks noGrp="1"/>
          </p:cNvSpPr>
          <p:nvPr>
            <p:ph idx="1"/>
          </p:nvPr>
        </p:nvSpPr>
        <p:spPr>
          <a:xfrm>
            <a:off x="2787588" y="2281561"/>
            <a:ext cx="8642412" cy="4094118"/>
          </a:xfrm>
        </p:spPr>
        <p:txBody>
          <a:bodyPr>
            <a:normAutofit fontScale="47500" lnSpcReduction="20000"/>
          </a:bodyPr>
          <a:lstStyle/>
          <a:p>
            <a:r>
              <a:rPr lang="en-US" sz="4400" dirty="0"/>
              <a:t>Front end used</a:t>
            </a:r>
          </a:p>
          <a:p>
            <a:pPr lvl="1"/>
            <a:r>
              <a:rPr lang="en-US" sz="3300" dirty="0"/>
              <a:t>Php 5.4.16 version</a:t>
            </a:r>
          </a:p>
          <a:p>
            <a:pPr lvl="1"/>
            <a:r>
              <a:rPr lang="en-US" sz="3300" dirty="0"/>
              <a:t>PHP stands for personal home page.</a:t>
            </a:r>
          </a:p>
          <a:p>
            <a:pPr lvl="1"/>
            <a:r>
              <a:rPr lang="en-US" sz="3300" dirty="0"/>
              <a:t>Php is general purpose scripting language that is especially suited to side web development, in which case php generally runs on a web server.</a:t>
            </a:r>
          </a:p>
          <a:p>
            <a:pPr lvl="1"/>
            <a:endParaRPr lang="en-US" sz="3300" dirty="0"/>
          </a:p>
          <a:p>
            <a:r>
              <a:rPr lang="en-US" sz="4400" dirty="0"/>
              <a:t> Back end used</a:t>
            </a:r>
          </a:p>
          <a:p>
            <a:pPr lvl="1"/>
            <a:r>
              <a:rPr lang="en-US" sz="3300" dirty="0"/>
              <a:t>MySQL 5.4.12 version</a:t>
            </a:r>
          </a:p>
          <a:p>
            <a:pPr lvl="1"/>
            <a:r>
              <a:rPr lang="en-US" sz="3300" dirty="0"/>
              <a:t>MySQL is a database system used by many websites on the internet.</a:t>
            </a:r>
          </a:p>
          <a:p>
            <a:pPr lvl="1"/>
            <a:r>
              <a:rPr lang="en-US" sz="3300" dirty="0"/>
              <a:t>MySQL is a world’s most popular open source database.</a:t>
            </a:r>
          </a:p>
          <a:p>
            <a:pPr lvl="1"/>
            <a:r>
              <a:rPr lang="en-US" sz="3300" dirty="0"/>
              <a:t>MySQL can be easily installed in all major operating system like Microsoft, windows, Linux, Unix.</a:t>
            </a:r>
          </a:p>
          <a:p>
            <a:pPr lvl="1"/>
            <a:r>
              <a:rPr lang="en-US" sz="3300" dirty="0"/>
              <a:t>Can be easily installed in all major operating system like Microsoft, windows, Linux, Unix.</a:t>
            </a:r>
            <a:endParaRPr lang="en-IN" sz="3300" dirty="0"/>
          </a:p>
          <a:p>
            <a:pPr lvl="1"/>
            <a:endParaRPr lang="en-US" dirty="0"/>
          </a:p>
        </p:txBody>
      </p:sp>
      <p:sp>
        <p:nvSpPr>
          <p:cNvPr id="4" name="Slide Number Placeholder 3">
            <a:extLst>
              <a:ext uri="{FF2B5EF4-FFF2-40B4-BE49-F238E27FC236}">
                <a16:creationId xmlns:a16="http://schemas.microsoft.com/office/drawing/2014/main" xmlns="" id="{B00B40FE-6CBA-499F-8B23-FF940627A654}"/>
              </a:ext>
            </a:extLst>
          </p:cNvPr>
          <p:cNvSpPr>
            <a:spLocks noGrp="1"/>
          </p:cNvSpPr>
          <p:nvPr>
            <p:ph type="sldNum" sz="quarter" idx="12"/>
          </p:nvPr>
        </p:nvSpPr>
        <p:spPr/>
        <p:txBody>
          <a:bodyPr/>
          <a:lstStyle/>
          <a:p>
            <a:fld id="{71766878-3199-4EAB-94E7-2D6D11070E14}" type="slidenum">
              <a:rPr lang="en-US" smtClean="0"/>
              <a:t>6</a:t>
            </a:fld>
            <a:endParaRPr lang="en-US" dirty="0"/>
          </a:p>
        </p:txBody>
      </p:sp>
      <p:pic>
        <p:nvPicPr>
          <p:cNvPr id="6" name="Picture 5">
            <a:extLst>
              <a:ext uri="{FF2B5EF4-FFF2-40B4-BE49-F238E27FC236}">
                <a16:creationId xmlns:a16="http://schemas.microsoft.com/office/drawing/2014/main" xmlns="" id="{95641F50-81D8-411E-9ADF-E93BF29D2DC9}"/>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1158072" y="2549315"/>
            <a:ext cx="1629516" cy="879685"/>
          </a:xfrm>
          <a:prstGeom prst="rect">
            <a:avLst/>
          </a:prstGeom>
        </p:spPr>
      </p:pic>
      <p:pic>
        <p:nvPicPr>
          <p:cNvPr id="10" name="Picture 9">
            <a:extLst>
              <a:ext uri="{FF2B5EF4-FFF2-40B4-BE49-F238E27FC236}">
                <a16:creationId xmlns:a16="http://schemas.microsoft.com/office/drawing/2014/main" xmlns="" id="{18A6BF2B-E0DB-464B-BC18-1957F6456785}"/>
              </a:ext>
            </a:extLst>
          </p:cNvPr>
          <p:cNvPicPr>
            <a:picLocks noChangeAspect="1"/>
          </p:cNvPicPr>
          <p:nvPr/>
        </p:nvPicPr>
        <p:blipFill>
          <a:blip r:embed="rId4">
            <a:extLst>
              <a:ext uri="{837473B0-CC2E-450A-ABE3-18F120FF3D39}">
                <a1611:picAttrSrcUrl xmlns:a1611="http://schemas.microsoft.com/office/drawing/2016/11/main" xmlns="" r:id="rId5"/>
              </a:ext>
            </a:extLst>
          </a:blip>
          <a:stretch>
            <a:fillRect/>
          </a:stretch>
        </p:blipFill>
        <p:spPr>
          <a:xfrm>
            <a:off x="1243046" y="4411160"/>
            <a:ext cx="1544542" cy="796726"/>
          </a:xfrm>
          <a:prstGeom prst="rect">
            <a:avLst/>
          </a:prstGeom>
        </p:spPr>
      </p:pic>
    </p:spTree>
    <p:extLst>
      <p:ext uri="{BB962C8B-B14F-4D97-AF65-F5344CB8AC3E}">
        <p14:creationId xmlns:p14="http://schemas.microsoft.com/office/powerpoint/2010/main" val="3991973427"/>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8DBE2A-3764-49EA-B6AD-AD15E310C46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xmlns="" id="{83A11F26-E2DD-4798-812A-C6D3CECCD3A7}"/>
              </a:ext>
            </a:extLst>
          </p:cNvPr>
          <p:cNvSpPr>
            <a:spLocks noGrp="1"/>
          </p:cNvSpPr>
          <p:nvPr>
            <p:ph idx="1"/>
          </p:nvPr>
        </p:nvSpPr>
        <p:spPr>
          <a:xfrm>
            <a:off x="1251678" y="1874517"/>
            <a:ext cx="10178322" cy="4501162"/>
          </a:xfrm>
        </p:spPr>
        <p:txBody>
          <a:bodyPr>
            <a:normAutofit/>
          </a:bodyPr>
          <a:lstStyle/>
          <a:p>
            <a:pPr lvl="0"/>
            <a:r>
              <a:rPr lang="en-US" dirty="0"/>
              <a:t>We think that not a single project is ever considered as complete forever because our mind is always thinking new and our necessities also are growing.</a:t>
            </a:r>
            <a:endParaRPr lang="en-IN" dirty="0"/>
          </a:p>
          <a:p>
            <a:pPr lvl="0"/>
            <a:r>
              <a:rPr lang="en-US" dirty="0"/>
              <a:t>With the rapid growth of products and brands, people have speculated that online shopping will overtake in-store shopping.</a:t>
            </a:r>
          </a:p>
          <a:p>
            <a:pPr lvl="0"/>
            <a:r>
              <a:rPr lang="en-US" dirty="0"/>
              <a:t>As system is flexible you can generate more reports and screen as and when required.</a:t>
            </a:r>
            <a:endParaRPr lang="en-IN" dirty="0"/>
          </a:p>
          <a:p>
            <a:r>
              <a:rPr lang="en-US" dirty="0"/>
              <a:t> However, the availability of online shopping has produced a more educated consumer that can shop around with relative ease without having to spend a large amount of time.  </a:t>
            </a:r>
          </a:p>
          <a:p>
            <a:r>
              <a:rPr lang="en-US" dirty="0"/>
              <a:t>In exchange, online stationery shopping has opened up doors to many small retailers that would never be in business if they had to incur the high cost of owning a brick and mortar store.  At the end, it has been a win-win situation for both consumer and sellers.</a:t>
            </a:r>
            <a:endParaRPr lang="en-IN" dirty="0"/>
          </a:p>
        </p:txBody>
      </p:sp>
      <p:sp>
        <p:nvSpPr>
          <p:cNvPr id="4" name="Slide Number Placeholder 3">
            <a:extLst>
              <a:ext uri="{FF2B5EF4-FFF2-40B4-BE49-F238E27FC236}">
                <a16:creationId xmlns:a16="http://schemas.microsoft.com/office/drawing/2014/main" xmlns="" id="{4E8F4B65-A652-4BCC-AA14-700457818519}"/>
              </a:ext>
            </a:extLst>
          </p:cNvPr>
          <p:cNvSpPr>
            <a:spLocks noGrp="1"/>
          </p:cNvSpPr>
          <p:nvPr>
            <p:ph type="sldNum" sz="quarter" idx="12"/>
          </p:nvPr>
        </p:nvSpPr>
        <p:spPr/>
        <p:txBody>
          <a:bodyPr/>
          <a:lstStyle/>
          <a:p>
            <a:fld id="{71766878-3199-4EAB-94E7-2D6D11070E14}" type="slidenum">
              <a:rPr lang="en-US" smtClean="0"/>
              <a:t>60</a:t>
            </a:fld>
            <a:endParaRPr lang="en-US" dirty="0"/>
          </a:p>
        </p:txBody>
      </p:sp>
    </p:spTree>
    <p:extLst>
      <p:ext uri="{BB962C8B-B14F-4D97-AF65-F5344CB8AC3E}">
        <p14:creationId xmlns:p14="http://schemas.microsoft.com/office/powerpoint/2010/main" val="3469268300"/>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D0B6E4-F2DC-41E0-AE21-4C2ED963E578}"/>
              </a:ext>
            </a:extLst>
          </p:cNvPr>
          <p:cNvSpPr>
            <a:spLocks noGrp="1"/>
          </p:cNvSpPr>
          <p:nvPr>
            <p:ph type="title"/>
          </p:nvPr>
        </p:nvSpPr>
        <p:spPr/>
        <p:txBody>
          <a:bodyPr/>
          <a:lstStyle/>
          <a:p>
            <a:r>
              <a:rPr lang="en-IN" dirty="0"/>
              <a:t>Future enhancement</a:t>
            </a:r>
          </a:p>
        </p:txBody>
      </p:sp>
      <p:sp>
        <p:nvSpPr>
          <p:cNvPr id="3" name="Content Placeholder 2">
            <a:extLst>
              <a:ext uri="{FF2B5EF4-FFF2-40B4-BE49-F238E27FC236}">
                <a16:creationId xmlns:a16="http://schemas.microsoft.com/office/drawing/2014/main" xmlns="" id="{A448D3C1-B23F-4E1C-8E77-305F39EC8827}"/>
              </a:ext>
            </a:extLst>
          </p:cNvPr>
          <p:cNvSpPr>
            <a:spLocks noGrp="1"/>
          </p:cNvSpPr>
          <p:nvPr>
            <p:ph idx="1"/>
          </p:nvPr>
        </p:nvSpPr>
        <p:spPr/>
        <p:txBody>
          <a:bodyPr/>
          <a:lstStyle/>
          <a:p>
            <a:r>
              <a:rPr lang="en-US" dirty="0"/>
              <a:t>Providing products comparison.</a:t>
            </a:r>
          </a:p>
          <a:p>
            <a:r>
              <a:rPr lang="en-US" dirty="0"/>
              <a:t>Providing whole sale products to sellers.</a:t>
            </a:r>
          </a:p>
          <a:p>
            <a:pPr lvl="0"/>
            <a:r>
              <a:rPr lang="en-US" dirty="0"/>
              <a:t>In future, we can further enhance this software for tablets and mobile phones.</a:t>
            </a:r>
            <a:endParaRPr lang="en-IN" dirty="0"/>
          </a:p>
          <a:p>
            <a:pPr lvl="0"/>
            <a:r>
              <a:rPr lang="en-US" dirty="0"/>
              <a:t>Later basis software is developed as friendly and attractive </a:t>
            </a:r>
            <a:endParaRPr lang="en-IN" dirty="0"/>
          </a:p>
          <a:p>
            <a:pPr lvl="0"/>
            <a:r>
              <a:rPr lang="en-US" dirty="0"/>
              <a:t>Add more security features</a:t>
            </a:r>
            <a:endParaRPr lang="en-IN" dirty="0"/>
          </a:p>
          <a:p>
            <a:pPr marL="0" indent="0">
              <a:buNone/>
            </a:pPr>
            <a:endParaRPr lang="en-US" dirty="0"/>
          </a:p>
          <a:p>
            <a:endParaRPr lang="en-IN" dirty="0"/>
          </a:p>
        </p:txBody>
      </p:sp>
      <p:sp>
        <p:nvSpPr>
          <p:cNvPr id="4" name="Slide Number Placeholder 3">
            <a:extLst>
              <a:ext uri="{FF2B5EF4-FFF2-40B4-BE49-F238E27FC236}">
                <a16:creationId xmlns:a16="http://schemas.microsoft.com/office/drawing/2014/main" xmlns="" id="{645385C8-067C-4A9A-AFA7-65952A32DD5C}"/>
              </a:ext>
            </a:extLst>
          </p:cNvPr>
          <p:cNvSpPr>
            <a:spLocks noGrp="1"/>
          </p:cNvSpPr>
          <p:nvPr>
            <p:ph type="sldNum" sz="quarter" idx="12"/>
          </p:nvPr>
        </p:nvSpPr>
        <p:spPr/>
        <p:txBody>
          <a:bodyPr/>
          <a:lstStyle/>
          <a:p>
            <a:fld id="{71766878-3199-4EAB-94E7-2D6D11070E14}" type="slidenum">
              <a:rPr lang="en-US" smtClean="0"/>
              <a:t>61</a:t>
            </a:fld>
            <a:endParaRPr lang="en-US" dirty="0"/>
          </a:p>
        </p:txBody>
      </p:sp>
    </p:spTree>
    <p:extLst>
      <p:ext uri="{BB962C8B-B14F-4D97-AF65-F5344CB8AC3E}">
        <p14:creationId xmlns:p14="http://schemas.microsoft.com/office/powerpoint/2010/main" val="3524512252"/>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E6BCE6-7110-44AE-A66E-A3AD3BCC421B}"/>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xmlns="" id="{72825C67-6428-4EBC-860B-C4B72A9331D3}"/>
              </a:ext>
            </a:extLst>
          </p:cNvPr>
          <p:cNvSpPr>
            <a:spLocks noGrp="1"/>
          </p:cNvSpPr>
          <p:nvPr>
            <p:ph idx="1"/>
          </p:nvPr>
        </p:nvSpPr>
        <p:spPr/>
        <p:txBody>
          <a:bodyPr/>
          <a:lstStyle/>
          <a:p>
            <a:r>
              <a:rPr lang="en-US" dirty="0">
                <a:solidFill>
                  <a:srgbClr val="00B0F0"/>
                </a:solidFill>
                <a:hlinkClick r:id="rId2"/>
              </a:rPr>
              <a:t>books</a:t>
            </a:r>
          </a:p>
          <a:p>
            <a:pPr lvl="1"/>
            <a:r>
              <a:rPr lang="en-US" dirty="0">
                <a:solidFill>
                  <a:srgbClr val="00B0F0"/>
                </a:solidFill>
                <a:hlinkClick r:id="rId2"/>
              </a:rPr>
              <a:t>Essence of php </a:t>
            </a:r>
          </a:p>
          <a:p>
            <a:r>
              <a:rPr lang="en-US" dirty="0">
                <a:solidFill>
                  <a:srgbClr val="00B0F0"/>
                </a:solidFill>
                <a:hlinkClick r:id="rId2"/>
              </a:rPr>
              <a:t>website</a:t>
            </a:r>
          </a:p>
          <a:p>
            <a:pPr lvl="1"/>
            <a:r>
              <a:rPr lang="en-US" dirty="0">
                <a:solidFill>
                  <a:srgbClr val="00B0F0"/>
                </a:solidFill>
                <a:hlinkClick r:id="rId2"/>
              </a:rPr>
              <a:t>www.colorlib.com</a:t>
            </a:r>
            <a:endParaRPr lang="en-US" dirty="0">
              <a:solidFill>
                <a:srgbClr val="00B0F0"/>
              </a:solidFill>
            </a:endParaRPr>
          </a:p>
          <a:p>
            <a:pPr lvl="1"/>
            <a:r>
              <a:rPr lang="en-US" dirty="0">
                <a:solidFill>
                  <a:srgbClr val="00B0F0"/>
                </a:solidFill>
                <a:hlinkClick r:id="rId3"/>
              </a:rPr>
              <a:t>www.tutorialspoint.com</a:t>
            </a:r>
            <a:endParaRPr lang="en-US" dirty="0">
              <a:solidFill>
                <a:srgbClr val="00B0F0"/>
              </a:solidFill>
            </a:endParaRPr>
          </a:p>
          <a:p>
            <a:pPr lvl="1"/>
            <a:r>
              <a:rPr lang="en-US" dirty="0">
                <a:solidFill>
                  <a:srgbClr val="00B0F0"/>
                </a:solidFill>
                <a:hlinkClick r:id="rId4"/>
              </a:rPr>
              <a:t>www.w3school.com</a:t>
            </a:r>
            <a:endParaRPr lang="en-US" dirty="0">
              <a:solidFill>
                <a:srgbClr val="00B0F0"/>
              </a:solidFill>
            </a:endParaRPr>
          </a:p>
          <a:p>
            <a:endParaRPr lang="en-US" dirty="0">
              <a:solidFill>
                <a:srgbClr val="00B0F0"/>
              </a:solidFill>
            </a:endParaRPr>
          </a:p>
          <a:p>
            <a:endParaRPr lang="en-IN" dirty="0"/>
          </a:p>
        </p:txBody>
      </p:sp>
      <p:sp>
        <p:nvSpPr>
          <p:cNvPr id="4" name="Slide Number Placeholder 3">
            <a:extLst>
              <a:ext uri="{FF2B5EF4-FFF2-40B4-BE49-F238E27FC236}">
                <a16:creationId xmlns:a16="http://schemas.microsoft.com/office/drawing/2014/main" xmlns="" id="{76BD0C64-9C06-4766-AE60-07E400175AA2}"/>
              </a:ext>
            </a:extLst>
          </p:cNvPr>
          <p:cNvSpPr>
            <a:spLocks noGrp="1"/>
          </p:cNvSpPr>
          <p:nvPr>
            <p:ph type="sldNum" sz="quarter" idx="12"/>
          </p:nvPr>
        </p:nvSpPr>
        <p:spPr/>
        <p:txBody>
          <a:bodyPr/>
          <a:lstStyle/>
          <a:p>
            <a:fld id="{71766878-3199-4EAB-94E7-2D6D11070E14}" type="slidenum">
              <a:rPr lang="en-US" smtClean="0"/>
              <a:t>62</a:t>
            </a:fld>
            <a:endParaRPr lang="en-US" dirty="0"/>
          </a:p>
        </p:txBody>
      </p:sp>
    </p:spTree>
    <p:extLst>
      <p:ext uri="{BB962C8B-B14F-4D97-AF65-F5344CB8AC3E}">
        <p14:creationId xmlns:p14="http://schemas.microsoft.com/office/powerpoint/2010/main" val="1485819391"/>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99D2C0-7FA0-4F09-97F5-747A910BBA0A}"/>
              </a:ext>
            </a:extLst>
          </p:cNvPr>
          <p:cNvSpPr>
            <a:spLocks noGrp="1"/>
          </p:cNvSpPr>
          <p:nvPr>
            <p:ph type="ctrTitle"/>
          </p:nvPr>
        </p:nvSpPr>
        <p:spPr/>
        <p:txBody>
          <a:bodyPr/>
          <a:lstStyle/>
          <a:p>
            <a:r>
              <a:rPr lang="en-IN" dirty="0"/>
              <a:t>Thank you</a:t>
            </a:r>
          </a:p>
        </p:txBody>
      </p:sp>
      <p:sp>
        <p:nvSpPr>
          <p:cNvPr id="4" name="Slide Number Placeholder 3">
            <a:extLst>
              <a:ext uri="{FF2B5EF4-FFF2-40B4-BE49-F238E27FC236}">
                <a16:creationId xmlns:a16="http://schemas.microsoft.com/office/drawing/2014/main" xmlns="" id="{0991DCC3-979F-418F-ADB1-E74E9278FBA9}"/>
              </a:ext>
            </a:extLst>
          </p:cNvPr>
          <p:cNvSpPr>
            <a:spLocks noGrp="1"/>
          </p:cNvSpPr>
          <p:nvPr>
            <p:ph type="sldNum" sz="quarter" idx="12"/>
          </p:nvPr>
        </p:nvSpPr>
        <p:spPr/>
        <p:txBody>
          <a:bodyPr/>
          <a:lstStyle/>
          <a:p>
            <a:fld id="{71766878-3199-4EAB-94E7-2D6D11070E14}" type="slidenum">
              <a:rPr lang="en-US" smtClean="0"/>
              <a:pPr/>
              <a:t>63</a:t>
            </a:fld>
            <a:endParaRPr lang="en-US" dirty="0"/>
          </a:p>
        </p:txBody>
      </p:sp>
    </p:spTree>
    <p:extLst>
      <p:ext uri="{BB962C8B-B14F-4D97-AF65-F5344CB8AC3E}">
        <p14:creationId xmlns:p14="http://schemas.microsoft.com/office/powerpoint/2010/main" val="1253233464"/>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DE574B-C2B2-4346-94AA-CB1FB9D72A55}"/>
              </a:ext>
            </a:extLst>
          </p:cNvPr>
          <p:cNvSpPr>
            <a:spLocks noGrp="1"/>
          </p:cNvSpPr>
          <p:nvPr>
            <p:ph type="title"/>
          </p:nvPr>
        </p:nvSpPr>
        <p:spPr/>
        <p:txBody>
          <a:bodyPr/>
          <a:lstStyle/>
          <a:p>
            <a:r>
              <a:rPr lang="en-IN" dirty="0"/>
              <a:t>System requirement analysis</a:t>
            </a:r>
          </a:p>
        </p:txBody>
      </p:sp>
      <p:sp>
        <p:nvSpPr>
          <p:cNvPr id="3" name="Content Placeholder 2">
            <a:extLst>
              <a:ext uri="{FF2B5EF4-FFF2-40B4-BE49-F238E27FC236}">
                <a16:creationId xmlns:a16="http://schemas.microsoft.com/office/drawing/2014/main" xmlns="" id="{307A86B2-36E1-45EF-B62E-F02DDB371D52}"/>
              </a:ext>
            </a:extLst>
          </p:cNvPr>
          <p:cNvSpPr>
            <a:spLocks noGrp="1"/>
          </p:cNvSpPr>
          <p:nvPr>
            <p:ph idx="1"/>
          </p:nvPr>
        </p:nvSpPr>
        <p:spPr>
          <a:xfrm>
            <a:off x="1251678" y="1874517"/>
            <a:ext cx="10178322" cy="4501162"/>
          </a:xfrm>
        </p:spPr>
        <p:txBody>
          <a:bodyPr>
            <a:normAutofit fontScale="92500" lnSpcReduction="20000"/>
          </a:bodyPr>
          <a:lstStyle/>
          <a:p>
            <a:pPr>
              <a:buFont typeface="Wingdings" panose="05000000000000000000" pitchFamily="2" charset="2"/>
              <a:buChar char="Ø"/>
            </a:pPr>
            <a:r>
              <a:rPr lang="en-IN" sz="2800" dirty="0"/>
              <a:t> Admin</a:t>
            </a:r>
          </a:p>
          <a:p>
            <a:r>
              <a:rPr lang="en-US" dirty="0"/>
              <a:t>Admin has the official powers to control the flow of the data from one part of the system to the other. He has the power to manipulate the access of the users to the data.</a:t>
            </a:r>
            <a:endParaRPr lang="en-IN" dirty="0"/>
          </a:p>
          <a:p>
            <a:pPr lvl="0"/>
            <a:r>
              <a:rPr lang="en-IN" dirty="0"/>
              <a:t>Login:</a:t>
            </a:r>
            <a:endParaRPr lang="en-US" dirty="0"/>
          </a:p>
          <a:p>
            <a:pPr lvl="1"/>
            <a:r>
              <a:rPr lang="en-IN" dirty="0"/>
              <a:t>This module will contain the login of Admin to add, update and delete of any products from the list.</a:t>
            </a:r>
            <a:endParaRPr lang="en-US" dirty="0"/>
          </a:p>
          <a:p>
            <a:pPr lvl="0"/>
            <a:r>
              <a:rPr lang="en-IN" dirty="0"/>
              <a:t>Manage product:</a:t>
            </a:r>
          </a:p>
          <a:p>
            <a:pPr lvl="1"/>
            <a:r>
              <a:rPr lang="en-IN" dirty="0"/>
              <a:t>This module will be manage the products.</a:t>
            </a:r>
          </a:p>
          <a:p>
            <a:pPr lvl="0"/>
            <a:r>
              <a:rPr lang="en-IN" dirty="0"/>
              <a:t>Manage categories:</a:t>
            </a:r>
          </a:p>
          <a:p>
            <a:pPr lvl="1"/>
            <a:r>
              <a:rPr lang="en-IN" dirty="0"/>
              <a:t>This module will be used to manage the products.</a:t>
            </a:r>
          </a:p>
          <a:p>
            <a:pPr lvl="0"/>
            <a:r>
              <a:rPr lang="en-IN" dirty="0"/>
              <a:t>Manage customers:</a:t>
            </a:r>
          </a:p>
          <a:p>
            <a:pPr lvl="1"/>
            <a:r>
              <a:rPr lang="en-IN" dirty="0"/>
              <a:t>This module will be manage the Customers.</a:t>
            </a:r>
          </a:p>
          <a:p>
            <a:pPr lvl="0"/>
            <a:r>
              <a:rPr lang="en-IN" dirty="0"/>
              <a:t>View and Manage orders:</a:t>
            </a:r>
          </a:p>
          <a:p>
            <a:pPr lvl="1"/>
            <a:r>
              <a:rPr lang="en-IN" dirty="0"/>
              <a:t>This module will be used to manage the Customers.</a:t>
            </a:r>
          </a:p>
        </p:txBody>
      </p:sp>
      <p:sp>
        <p:nvSpPr>
          <p:cNvPr id="4" name="Slide Number Placeholder 3">
            <a:extLst>
              <a:ext uri="{FF2B5EF4-FFF2-40B4-BE49-F238E27FC236}">
                <a16:creationId xmlns:a16="http://schemas.microsoft.com/office/drawing/2014/main" xmlns="" id="{FF928622-1BEF-4AAE-8227-72BF9F3E3427}"/>
              </a:ext>
            </a:extLst>
          </p:cNvPr>
          <p:cNvSpPr>
            <a:spLocks noGrp="1"/>
          </p:cNvSpPr>
          <p:nvPr>
            <p:ph type="sldNum" sz="quarter" idx="12"/>
          </p:nvPr>
        </p:nvSpPr>
        <p:spPr/>
        <p:txBody>
          <a:bodyPr/>
          <a:lstStyle/>
          <a:p>
            <a:fld id="{71766878-3199-4EAB-94E7-2D6D11070E14}" type="slidenum">
              <a:rPr lang="en-US" smtClean="0"/>
              <a:t>7</a:t>
            </a:fld>
            <a:endParaRPr lang="en-US" dirty="0"/>
          </a:p>
        </p:txBody>
      </p:sp>
      <p:sp>
        <p:nvSpPr>
          <p:cNvPr id="5" name="TextBox 4">
            <a:extLst>
              <a:ext uri="{FF2B5EF4-FFF2-40B4-BE49-F238E27FC236}">
                <a16:creationId xmlns:a16="http://schemas.microsoft.com/office/drawing/2014/main" xmlns="" id="{CF3BC532-5505-4310-A800-A86BD4503595}"/>
              </a:ext>
            </a:extLst>
          </p:cNvPr>
          <p:cNvSpPr txBox="1"/>
          <p:nvPr/>
        </p:nvSpPr>
        <p:spPr>
          <a:xfrm>
            <a:off x="1367161" y="6152225"/>
            <a:ext cx="2059620" cy="369332"/>
          </a:xfrm>
          <a:prstGeom prst="rect">
            <a:avLst/>
          </a:prstGeom>
          <a:noFill/>
        </p:spPr>
        <p:txBody>
          <a:bodyPr wrap="square" rtlCol="0">
            <a:spAutoFit/>
          </a:bodyPr>
          <a:lstStyle/>
          <a:p>
            <a:r>
              <a:rPr lang="en-IN" dirty="0"/>
              <a:t>Continue…</a:t>
            </a:r>
          </a:p>
        </p:txBody>
      </p:sp>
    </p:spTree>
    <p:extLst>
      <p:ext uri="{BB962C8B-B14F-4D97-AF65-F5344CB8AC3E}">
        <p14:creationId xmlns:p14="http://schemas.microsoft.com/office/powerpoint/2010/main" val="1320005124"/>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DE574B-C2B2-4346-94AA-CB1FB9D72A55}"/>
              </a:ext>
            </a:extLst>
          </p:cNvPr>
          <p:cNvSpPr>
            <a:spLocks noGrp="1"/>
          </p:cNvSpPr>
          <p:nvPr>
            <p:ph type="title"/>
          </p:nvPr>
        </p:nvSpPr>
        <p:spPr/>
        <p:txBody>
          <a:bodyPr/>
          <a:lstStyle/>
          <a:p>
            <a:r>
              <a:rPr lang="en-IN" dirty="0"/>
              <a:t>System requirement analysis</a:t>
            </a:r>
          </a:p>
        </p:txBody>
      </p:sp>
      <p:sp>
        <p:nvSpPr>
          <p:cNvPr id="4" name="Slide Number Placeholder 3">
            <a:extLst>
              <a:ext uri="{FF2B5EF4-FFF2-40B4-BE49-F238E27FC236}">
                <a16:creationId xmlns:a16="http://schemas.microsoft.com/office/drawing/2014/main" xmlns="" id="{FF928622-1BEF-4AAE-8227-72BF9F3E3427}"/>
              </a:ext>
            </a:extLst>
          </p:cNvPr>
          <p:cNvSpPr>
            <a:spLocks noGrp="1"/>
          </p:cNvSpPr>
          <p:nvPr>
            <p:ph type="sldNum" sz="quarter" idx="12"/>
          </p:nvPr>
        </p:nvSpPr>
        <p:spPr/>
        <p:txBody>
          <a:bodyPr/>
          <a:lstStyle/>
          <a:p>
            <a:fld id="{71766878-3199-4EAB-94E7-2D6D11070E14}" type="slidenum">
              <a:rPr lang="en-US" smtClean="0"/>
              <a:t>8</a:t>
            </a:fld>
            <a:endParaRPr lang="en-US" dirty="0"/>
          </a:p>
        </p:txBody>
      </p:sp>
      <p:sp>
        <p:nvSpPr>
          <p:cNvPr id="6" name="Content Placeholder 5">
            <a:extLst>
              <a:ext uri="{FF2B5EF4-FFF2-40B4-BE49-F238E27FC236}">
                <a16:creationId xmlns:a16="http://schemas.microsoft.com/office/drawing/2014/main" xmlns="" id="{AC08F5DE-3176-4DBF-A34E-5EB87DCA7098}"/>
              </a:ext>
            </a:extLst>
          </p:cNvPr>
          <p:cNvSpPr>
            <a:spLocks noGrp="1"/>
          </p:cNvSpPr>
          <p:nvPr>
            <p:ph idx="1"/>
          </p:nvPr>
        </p:nvSpPr>
        <p:spPr>
          <a:xfrm>
            <a:off x="1251678" y="1874517"/>
            <a:ext cx="10178322" cy="4501162"/>
          </a:xfrm>
        </p:spPr>
        <p:txBody>
          <a:bodyPr>
            <a:normAutofit fontScale="92500" lnSpcReduction="10000"/>
          </a:bodyPr>
          <a:lstStyle/>
          <a:p>
            <a:r>
              <a:rPr lang="en-IN" dirty="0"/>
              <a:t>View and Manage delivery:</a:t>
            </a:r>
          </a:p>
          <a:p>
            <a:pPr lvl="1"/>
            <a:r>
              <a:rPr lang="en-IN" dirty="0"/>
              <a:t>This module will be used to manage the upcoming delivery of products.</a:t>
            </a:r>
          </a:p>
          <a:p>
            <a:pPr lvl="0"/>
            <a:r>
              <a:rPr lang="en-IN" dirty="0"/>
              <a:t>View feedback:</a:t>
            </a:r>
          </a:p>
          <a:p>
            <a:pPr lvl="1"/>
            <a:r>
              <a:rPr lang="en-IN" dirty="0"/>
              <a:t>This module will be used to check the feedback.</a:t>
            </a:r>
          </a:p>
          <a:p>
            <a:pPr lvl="0"/>
            <a:r>
              <a:rPr lang="en-IN" dirty="0"/>
              <a:t>View subscriber of newsletter:</a:t>
            </a:r>
          </a:p>
          <a:p>
            <a:pPr lvl="1"/>
            <a:r>
              <a:rPr lang="en-IN" dirty="0"/>
              <a:t>This module will be used to view .</a:t>
            </a:r>
          </a:p>
          <a:p>
            <a:pPr lvl="0"/>
            <a:r>
              <a:rPr lang="en-IN" dirty="0"/>
              <a:t>Generate Bill:</a:t>
            </a:r>
          </a:p>
          <a:p>
            <a:pPr lvl="1"/>
            <a:r>
              <a:rPr lang="en-IN" dirty="0"/>
              <a:t>This module will be used to generate the bill of from the Admin.</a:t>
            </a:r>
          </a:p>
          <a:p>
            <a:pPr lvl="0"/>
            <a:r>
              <a:rPr lang="en-IN" dirty="0"/>
              <a:t>Reports :</a:t>
            </a:r>
          </a:p>
          <a:p>
            <a:pPr lvl="1"/>
            <a:r>
              <a:rPr lang="en-IN" dirty="0"/>
              <a:t>This module will be contain all reports like customer report, view order report and pending bill report .</a:t>
            </a:r>
          </a:p>
          <a:p>
            <a:pPr lvl="0"/>
            <a:r>
              <a:rPr lang="en-IN" dirty="0"/>
              <a:t>logout:</a:t>
            </a:r>
          </a:p>
          <a:p>
            <a:pPr lvl="1"/>
            <a:r>
              <a:rPr lang="en-IN" dirty="0"/>
              <a:t>The module will be logout.</a:t>
            </a:r>
          </a:p>
          <a:p>
            <a:endParaRPr lang="en-IN" dirty="0"/>
          </a:p>
          <a:p>
            <a:endParaRPr lang="en-IN" dirty="0"/>
          </a:p>
        </p:txBody>
      </p:sp>
      <p:sp>
        <p:nvSpPr>
          <p:cNvPr id="7" name="TextBox 6">
            <a:extLst>
              <a:ext uri="{FF2B5EF4-FFF2-40B4-BE49-F238E27FC236}">
                <a16:creationId xmlns:a16="http://schemas.microsoft.com/office/drawing/2014/main" xmlns="" id="{F1E6FA48-8C26-4527-9315-ADBF0F0A84A9}"/>
              </a:ext>
            </a:extLst>
          </p:cNvPr>
          <p:cNvSpPr txBox="1"/>
          <p:nvPr/>
        </p:nvSpPr>
        <p:spPr>
          <a:xfrm>
            <a:off x="1358283" y="6352143"/>
            <a:ext cx="2059620" cy="369332"/>
          </a:xfrm>
          <a:prstGeom prst="rect">
            <a:avLst/>
          </a:prstGeom>
          <a:noFill/>
        </p:spPr>
        <p:txBody>
          <a:bodyPr wrap="square" rtlCol="0">
            <a:spAutoFit/>
          </a:bodyPr>
          <a:lstStyle/>
          <a:p>
            <a:r>
              <a:rPr lang="en-IN" dirty="0"/>
              <a:t>Continue…</a:t>
            </a:r>
          </a:p>
        </p:txBody>
      </p:sp>
    </p:spTree>
    <p:extLst>
      <p:ext uri="{BB962C8B-B14F-4D97-AF65-F5344CB8AC3E}">
        <p14:creationId xmlns:p14="http://schemas.microsoft.com/office/powerpoint/2010/main" val="1948189426"/>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DE574B-C2B2-4346-94AA-CB1FB9D72A55}"/>
              </a:ext>
            </a:extLst>
          </p:cNvPr>
          <p:cNvSpPr>
            <a:spLocks noGrp="1"/>
          </p:cNvSpPr>
          <p:nvPr>
            <p:ph type="title"/>
          </p:nvPr>
        </p:nvSpPr>
        <p:spPr/>
        <p:txBody>
          <a:bodyPr/>
          <a:lstStyle/>
          <a:p>
            <a:r>
              <a:rPr lang="en-IN" dirty="0"/>
              <a:t>System requirement analysis</a:t>
            </a:r>
          </a:p>
        </p:txBody>
      </p:sp>
      <p:sp>
        <p:nvSpPr>
          <p:cNvPr id="4" name="Slide Number Placeholder 3">
            <a:extLst>
              <a:ext uri="{FF2B5EF4-FFF2-40B4-BE49-F238E27FC236}">
                <a16:creationId xmlns:a16="http://schemas.microsoft.com/office/drawing/2014/main" xmlns="" id="{FF928622-1BEF-4AAE-8227-72BF9F3E3427}"/>
              </a:ext>
            </a:extLst>
          </p:cNvPr>
          <p:cNvSpPr>
            <a:spLocks noGrp="1"/>
          </p:cNvSpPr>
          <p:nvPr>
            <p:ph type="sldNum" sz="quarter" idx="12"/>
          </p:nvPr>
        </p:nvSpPr>
        <p:spPr/>
        <p:txBody>
          <a:bodyPr/>
          <a:lstStyle/>
          <a:p>
            <a:fld id="{71766878-3199-4EAB-94E7-2D6D11070E14}" type="slidenum">
              <a:rPr lang="en-US" smtClean="0"/>
              <a:t>9</a:t>
            </a:fld>
            <a:endParaRPr lang="en-US" dirty="0"/>
          </a:p>
        </p:txBody>
      </p:sp>
      <p:sp>
        <p:nvSpPr>
          <p:cNvPr id="7" name="TextBox 6">
            <a:extLst>
              <a:ext uri="{FF2B5EF4-FFF2-40B4-BE49-F238E27FC236}">
                <a16:creationId xmlns:a16="http://schemas.microsoft.com/office/drawing/2014/main" xmlns="" id="{F1E6FA48-8C26-4527-9315-ADBF0F0A84A9}"/>
              </a:ext>
            </a:extLst>
          </p:cNvPr>
          <p:cNvSpPr txBox="1"/>
          <p:nvPr/>
        </p:nvSpPr>
        <p:spPr>
          <a:xfrm>
            <a:off x="1358283" y="6352143"/>
            <a:ext cx="2059620" cy="369332"/>
          </a:xfrm>
          <a:prstGeom prst="rect">
            <a:avLst/>
          </a:prstGeom>
          <a:noFill/>
        </p:spPr>
        <p:txBody>
          <a:bodyPr wrap="square" rtlCol="0">
            <a:spAutoFit/>
          </a:bodyPr>
          <a:lstStyle/>
          <a:p>
            <a:r>
              <a:rPr lang="en-IN" dirty="0"/>
              <a:t>Continue…</a:t>
            </a:r>
          </a:p>
        </p:txBody>
      </p:sp>
      <p:sp>
        <p:nvSpPr>
          <p:cNvPr id="5" name="Content Placeholder 4">
            <a:extLst>
              <a:ext uri="{FF2B5EF4-FFF2-40B4-BE49-F238E27FC236}">
                <a16:creationId xmlns:a16="http://schemas.microsoft.com/office/drawing/2014/main" xmlns="" id="{DC78B62B-113A-4A4F-84A7-823BED379C5E}"/>
              </a:ext>
            </a:extLst>
          </p:cNvPr>
          <p:cNvSpPr>
            <a:spLocks noGrp="1"/>
          </p:cNvSpPr>
          <p:nvPr>
            <p:ph idx="1"/>
          </p:nvPr>
        </p:nvSpPr>
        <p:spPr>
          <a:xfrm>
            <a:off x="1251678" y="1874517"/>
            <a:ext cx="10178322" cy="4477626"/>
          </a:xfrm>
        </p:spPr>
        <p:txBody>
          <a:bodyPr>
            <a:normAutofit/>
          </a:bodyPr>
          <a:lstStyle/>
          <a:p>
            <a:pPr>
              <a:buFont typeface="Wingdings" panose="05000000000000000000" pitchFamily="2" charset="2"/>
              <a:buChar char="Ø"/>
            </a:pPr>
            <a:r>
              <a:rPr lang="en-IN" sz="2800" dirty="0"/>
              <a:t> Customer</a:t>
            </a:r>
            <a:endParaRPr lang="en-IN" dirty="0"/>
          </a:p>
          <a:p>
            <a:r>
              <a:rPr lang="en-IN" dirty="0"/>
              <a:t>Register:</a:t>
            </a:r>
          </a:p>
          <a:p>
            <a:pPr lvl="1"/>
            <a:r>
              <a:rPr lang="en-IN" dirty="0"/>
              <a:t>This module will contain the registration of Customer by Admin</a:t>
            </a:r>
          </a:p>
          <a:p>
            <a:pPr lvl="1"/>
            <a:r>
              <a:rPr lang="en-US" dirty="0"/>
              <a:t>Users information have to be compelled to be registered within the system thus on establish every of them unambiguously and do the required group action as simple potential.</a:t>
            </a:r>
            <a:endParaRPr lang="en-IN" sz="1600" dirty="0"/>
          </a:p>
          <a:p>
            <a:pPr lvl="0"/>
            <a:r>
              <a:rPr lang="en-IN" dirty="0"/>
              <a:t>Login:</a:t>
            </a:r>
            <a:endParaRPr lang="en-IN" sz="1600" dirty="0"/>
          </a:p>
          <a:p>
            <a:pPr lvl="1"/>
            <a:r>
              <a:rPr lang="en-IN" dirty="0"/>
              <a:t>This module will be contain the login of the user.</a:t>
            </a:r>
          </a:p>
          <a:p>
            <a:pPr lvl="1"/>
            <a:r>
              <a:rPr lang="en-US" dirty="0"/>
              <a:t>After registration one will log within the system because the operator of the system either on the behalf of user. when this he has the opposite helpful interfaces accessible for any actions.</a:t>
            </a:r>
            <a:endParaRPr lang="en-IN" sz="1600" dirty="0"/>
          </a:p>
          <a:p>
            <a:pPr lvl="0"/>
            <a:r>
              <a:rPr lang="en-IN" dirty="0"/>
              <a:t>View products:</a:t>
            </a:r>
            <a:endParaRPr lang="en-IN" sz="1600" dirty="0"/>
          </a:p>
          <a:p>
            <a:pPr lvl="1"/>
            <a:r>
              <a:rPr lang="en-IN" dirty="0"/>
              <a:t>This module will be contain view the gift to the user.</a:t>
            </a:r>
            <a:endParaRPr lang="en-IN" sz="1400" dirty="0"/>
          </a:p>
        </p:txBody>
      </p:sp>
    </p:spTree>
    <p:extLst>
      <p:ext uri="{BB962C8B-B14F-4D97-AF65-F5344CB8AC3E}">
        <p14:creationId xmlns:p14="http://schemas.microsoft.com/office/powerpoint/2010/main" val="2474762660"/>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894</TotalTime>
  <Words>1813</Words>
  <Application>Microsoft Office PowerPoint</Application>
  <PresentationFormat>Custom</PresentationFormat>
  <Paragraphs>644</Paragraphs>
  <Slides>63</Slides>
  <Notes>0</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Badge</vt:lpstr>
      <vt:lpstr>The stationery shop</vt:lpstr>
      <vt:lpstr>Project goal</vt:lpstr>
      <vt:lpstr>objectives</vt:lpstr>
      <vt:lpstr>objectives</vt:lpstr>
      <vt:lpstr>scope</vt:lpstr>
      <vt:lpstr>Platform environment</vt:lpstr>
      <vt:lpstr>System requirement analysis</vt:lpstr>
      <vt:lpstr>System requirement analysis</vt:lpstr>
      <vt:lpstr>System requirement analysis</vt:lpstr>
      <vt:lpstr>System requirement analysis</vt:lpstr>
      <vt:lpstr>System requirement analysis</vt:lpstr>
      <vt:lpstr>System flow diagram (sfd)</vt:lpstr>
      <vt:lpstr>Data flow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 diagram</vt:lpstr>
      <vt:lpstr>Data dictionary</vt:lpstr>
      <vt:lpstr>Data dictionary</vt:lpstr>
      <vt:lpstr>Data dictionary</vt:lpstr>
      <vt:lpstr>Data dictionary</vt:lpstr>
      <vt:lpstr>Data dictionary</vt:lpstr>
      <vt:lpstr>Data dictionary</vt:lpstr>
      <vt:lpstr>Data dictionary</vt:lpstr>
      <vt:lpstr>Data dictionary</vt:lpstr>
      <vt:lpstr>Data dictionary</vt:lpstr>
      <vt:lpstr>Data dictionary</vt:lpstr>
      <vt:lpstr>Data dictionary</vt:lpstr>
      <vt:lpstr>Data dictionary</vt:lpstr>
      <vt:lpstr>forms : customer register</vt:lpstr>
      <vt:lpstr>Forms : customer login</vt:lpstr>
      <vt:lpstr>Forms : customer home </vt:lpstr>
      <vt:lpstr>Forms : searched products</vt:lpstr>
      <vt:lpstr>Forms : Wishlist</vt:lpstr>
      <vt:lpstr>Forms : cart</vt:lpstr>
      <vt:lpstr>Forms : checkout new address</vt:lpstr>
      <vt:lpstr>Forms : checkout</vt:lpstr>
      <vt:lpstr>Forms : review</vt:lpstr>
      <vt:lpstr>Forms : newsletter</vt:lpstr>
      <vt:lpstr>Forms : update profile</vt:lpstr>
      <vt:lpstr>Forms : change password </vt:lpstr>
      <vt:lpstr>Forms : verify mobile no.</vt:lpstr>
      <vt:lpstr>Forms : forgot password</vt:lpstr>
      <vt:lpstr>Forms : admin login</vt:lpstr>
      <vt:lpstr>Forms : admin change password</vt:lpstr>
      <vt:lpstr>Forms : manage categories</vt:lpstr>
      <vt:lpstr>Forms : manage customers</vt:lpstr>
      <vt:lpstr>Forms : manage newsletter</vt:lpstr>
      <vt:lpstr>Forms : manage products</vt:lpstr>
      <vt:lpstr>reports : admin reports</vt:lpstr>
      <vt:lpstr>reports : manage orders</vt:lpstr>
      <vt:lpstr>reports : manage contact us</vt:lpstr>
      <vt:lpstr>reports : manage delivery</vt:lpstr>
      <vt:lpstr>reports : manage feedback</vt:lpstr>
      <vt:lpstr>conclusion</vt:lpstr>
      <vt:lpstr>Future enhancement</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stationery shop</dc:title>
  <dc:creator>Priyank Pancholi</dc:creator>
  <cp:lastModifiedBy>maruti</cp:lastModifiedBy>
  <cp:revision>128</cp:revision>
  <dcterms:created xsi:type="dcterms:W3CDTF">2020-06-23T13:30:35Z</dcterms:created>
  <dcterms:modified xsi:type="dcterms:W3CDTF">2020-07-28T13:24:27Z</dcterms:modified>
</cp:coreProperties>
</file>