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43"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806E-C837-4FA8-8502-E0C915A5F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40B28B-B070-4C38-8FB0-63BAF4252C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5DD67D-C006-49E6-ABCE-8EF0BC79C7E5}"/>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5" name="Footer Placeholder 4">
            <a:extLst>
              <a:ext uri="{FF2B5EF4-FFF2-40B4-BE49-F238E27FC236}">
                <a16:creationId xmlns:a16="http://schemas.microsoft.com/office/drawing/2014/main" id="{C2D2003B-4D7B-4EFE-BAB1-40682C7DC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75A7A-CAFD-42A4-83AE-6073158ABC9C}"/>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295624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0CD0-AC5B-4D9F-B859-4884C66449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EF0BEC-10D1-43DF-8198-915AEFA77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91A33-A711-42AF-8518-A80F6D1582BE}"/>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5" name="Footer Placeholder 4">
            <a:extLst>
              <a:ext uri="{FF2B5EF4-FFF2-40B4-BE49-F238E27FC236}">
                <a16:creationId xmlns:a16="http://schemas.microsoft.com/office/drawing/2014/main" id="{79CB6837-6B4B-4667-8D65-321DE59B0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7F827-1715-4D5F-954F-9352B6B7C2BC}"/>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243887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55E198-C942-48AF-8BA0-F147B47F66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56374-34EC-4054-8FCF-10F6274076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97475-C44E-4389-874A-598ED3A2E47B}"/>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5" name="Footer Placeholder 4">
            <a:extLst>
              <a:ext uri="{FF2B5EF4-FFF2-40B4-BE49-F238E27FC236}">
                <a16:creationId xmlns:a16="http://schemas.microsoft.com/office/drawing/2014/main" id="{69B296CC-933B-49C4-9300-47F7CE75C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1F698-DC73-497E-A1DF-99EE5275E5F4}"/>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235433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3281-5183-4FEA-8681-252875D3C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5B054-BDCD-4798-B1DF-5C7827668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3BC29-43EE-4F3C-B5E0-A34E3C760225}"/>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5" name="Footer Placeholder 4">
            <a:extLst>
              <a:ext uri="{FF2B5EF4-FFF2-40B4-BE49-F238E27FC236}">
                <a16:creationId xmlns:a16="http://schemas.microsoft.com/office/drawing/2014/main" id="{38AA34FB-0446-47A9-B2AE-86A86AEE9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569B2-90FF-4AB6-8FC8-74DFEA694329}"/>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357000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81BD-D405-4112-8E2A-9F331BF84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8F2832-35A4-4581-AC55-2B582E328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A42034-058D-4314-9DC4-7B7EAA7020E1}"/>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5" name="Footer Placeholder 4">
            <a:extLst>
              <a:ext uri="{FF2B5EF4-FFF2-40B4-BE49-F238E27FC236}">
                <a16:creationId xmlns:a16="http://schemas.microsoft.com/office/drawing/2014/main" id="{3BF35737-B006-430C-B14A-AF570E49F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25D96-7426-43B1-A63E-E917D074E277}"/>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141441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E898-45BB-403C-979D-F78127CB5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46D33-C962-4117-A321-B81AEDCB73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A5FC6-9483-4895-882F-7FA7C48A8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71EBC-3317-4C09-B094-5A74453B5B87}"/>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6" name="Footer Placeholder 5">
            <a:extLst>
              <a:ext uri="{FF2B5EF4-FFF2-40B4-BE49-F238E27FC236}">
                <a16:creationId xmlns:a16="http://schemas.microsoft.com/office/drawing/2014/main" id="{E3F32A96-4690-4CB7-B0FB-DDE0AE44C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97F17-1C2D-48F1-8A12-FDACCB746F48}"/>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422798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9405-138A-423F-8D4B-88FD73868C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9C98A-F648-435E-9E08-435A81B2D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F9B45-6C11-46CA-83F9-CA03C74AE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F8DD2B-B595-4496-8C30-DFEF4DDA9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921B1-1021-4A9F-ADF8-90CCB340B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B38E4E-2FEE-4EF2-A722-72EB3B2A1CE0}"/>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8" name="Footer Placeholder 7">
            <a:extLst>
              <a:ext uri="{FF2B5EF4-FFF2-40B4-BE49-F238E27FC236}">
                <a16:creationId xmlns:a16="http://schemas.microsoft.com/office/drawing/2014/main" id="{9B7EEFDE-69C8-46CD-9BE0-38BC99FACB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72081-6B3A-411D-8761-1F678066EC06}"/>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122795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974-D118-4BA6-B995-CC5D65CA9A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EBAFB2-F381-4473-9D9B-E535D9D1542E}"/>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4" name="Footer Placeholder 3">
            <a:extLst>
              <a:ext uri="{FF2B5EF4-FFF2-40B4-BE49-F238E27FC236}">
                <a16:creationId xmlns:a16="http://schemas.microsoft.com/office/drawing/2014/main" id="{7439498D-AA19-407F-8700-234BEFAAF2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00058-0A14-4889-89D6-89DF653B13BF}"/>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129239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EA181-82E8-4FEE-B100-8471B5217A38}"/>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3" name="Footer Placeholder 2">
            <a:extLst>
              <a:ext uri="{FF2B5EF4-FFF2-40B4-BE49-F238E27FC236}">
                <a16:creationId xmlns:a16="http://schemas.microsoft.com/office/drawing/2014/main" id="{EA3A7C72-E3BA-440B-B2D3-3FCB2CBA2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717A5B-FC34-4F12-9509-FEEF9A8A0356}"/>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39220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128B-0DE4-47CA-B419-DF42569E3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4DAC0C-17B1-470D-8763-B9BFF36D5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7498E-A2EF-4F50-AA88-C8B04F8F8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4FFEF-3D20-4778-B2E2-E06C90F83AFA}"/>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6" name="Footer Placeholder 5">
            <a:extLst>
              <a:ext uri="{FF2B5EF4-FFF2-40B4-BE49-F238E27FC236}">
                <a16:creationId xmlns:a16="http://schemas.microsoft.com/office/drawing/2014/main" id="{4CD689AF-CED5-4096-B76A-FF6E1D604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99F0D-78BB-4290-A7F3-F956ECC91352}"/>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196030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4159-DD73-43D2-A549-2690A6E93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CAE98-138D-46B4-A2E1-E7D46BA814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82A834-E9FB-4458-94A7-17E75E262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01934-5709-4C16-83E7-28257BB54E46}"/>
              </a:ext>
            </a:extLst>
          </p:cNvPr>
          <p:cNvSpPr>
            <a:spLocks noGrp="1"/>
          </p:cNvSpPr>
          <p:nvPr>
            <p:ph type="dt" sz="half" idx="10"/>
          </p:nvPr>
        </p:nvSpPr>
        <p:spPr/>
        <p:txBody>
          <a:bodyPr/>
          <a:lstStyle/>
          <a:p>
            <a:fld id="{4A3ABCCA-60D2-4A9E-BFD6-855C2B8767BB}" type="datetimeFigureOut">
              <a:rPr lang="en-US" smtClean="0"/>
              <a:t>07-Apr-21</a:t>
            </a:fld>
            <a:endParaRPr lang="en-US"/>
          </a:p>
        </p:txBody>
      </p:sp>
      <p:sp>
        <p:nvSpPr>
          <p:cNvPr id="6" name="Footer Placeholder 5">
            <a:extLst>
              <a:ext uri="{FF2B5EF4-FFF2-40B4-BE49-F238E27FC236}">
                <a16:creationId xmlns:a16="http://schemas.microsoft.com/office/drawing/2014/main" id="{2ED2F8B7-DFA1-4345-B413-E8DF6BBC7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BDD3A-CDE5-4CAE-9534-2DA01AE0897A}"/>
              </a:ext>
            </a:extLst>
          </p:cNvPr>
          <p:cNvSpPr>
            <a:spLocks noGrp="1"/>
          </p:cNvSpPr>
          <p:nvPr>
            <p:ph type="sldNum" sz="quarter" idx="12"/>
          </p:nvPr>
        </p:nvSpPr>
        <p:spPr/>
        <p:txBody>
          <a:bodyPr/>
          <a:lstStyle/>
          <a:p>
            <a:fld id="{9D0196C7-7662-4341-863D-CFA3803E02BC}" type="slidenum">
              <a:rPr lang="en-US" smtClean="0"/>
              <a:t>‹#›</a:t>
            </a:fld>
            <a:endParaRPr lang="en-US"/>
          </a:p>
        </p:txBody>
      </p:sp>
    </p:spTree>
    <p:extLst>
      <p:ext uri="{BB962C8B-B14F-4D97-AF65-F5344CB8AC3E}">
        <p14:creationId xmlns:p14="http://schemas.microsoft.com/office/powerpoint/2010/main" val="151374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63FE2-C12D-4B90-8AA5-708DAF429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504E8A-E308-41A7-905D-ED52495B7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DF8E6-F212-4E1F-BE88-4282C9368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ABCCA-60D2-4A9E-BFD6-855C2B8767BB}" type="datetimeFigureOut">
              <a:rPr lang="en-US" smtClean="0"/>
              <a:t>07-Apr-21</a:t>
            </a:fld>
            <a:endParaRPr lang="en-US"/>
          </a:p>
        </p:txBody>
      </p:sp>
      <p:sp>
        <p:nvSpPr>
          <p:cNvPr id="5" name="Footer Placeholder 4">
            <a:extLst>
              <a:ext uri="{FF2B5EF4-FFF2-40B4-BE49-F238E27FC236}">
                <a16:creationId xmlns:a16="http://schemas.microsoft.com/office/drawing/2014/main" id="{AF5452BC-9128-4DC9-99FA-82D77A6B8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AA47D7-CF64-4616-8542-E00F584D5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196C7-7662-4341-863D-CFA3803E02BC}" type="slidenum">
              <a:rPr lang="en-US" smtClean="0"/>
              <a:t>‹#›</a:t>
            </a:fld>
            <a:endParaRPr lang="en-US"/>
          </a:p>
        </p:txBody>
      </p:sp>
    </p:spTree>
    <p:extLst>
      <p:ext uri="{BB962C8B-B14F-4D97-AF65-F5344CB8AC3E}">
        <p14:creationId xmlns:p14="http://schemas.microsoft.com/office/powerpoint/2010/main" val="176192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nfluencer Marketing — the Ultimate Multi-tasker and its SEO Boost | by  Nancy Bowman | Medium">
            <a:extLst>
              <a:ext uri="{FF2B5EF4-FFF2-40B4-BE49-F238E27FC236}">
                <a16:creationId xmlns:a16="http://schemas.microsoft.com/office/drawing/2014/main" id="{409629B9-F784-4DFC-A8C8-CF4A0393EC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12"/>
          <a:stretch/>
        </p:blipFill>
        <p:spPr bwMode="auto">
          <a:xfrm>
            <a:off x="2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21AA4-0A4C-4D86-B940-B13B1E60F9D6}"/>
              </a:ext>
            </a:extLst>
          </p:cNvPr>
          <p:cNvSpPr>
            <a:spLocks noGrp="1"/>
          </p:cNvSpPr>
          <p:nvPr>
            <p:ph type="ctrTitle"/>
          </p:nvPr>
        </p:nvSpPr>
        <p:spPr>
          <a:xfrm>
            <a:off x="75295" y="248954"/>
            <a:ext cx="5452529" cy="3569242"/>
          </a:xfrm>
        </p:spPr>
        <p:txBody>
          <a:bodyPr anchor="t">
            <a:normAutofit/>
          </a:bodyPr>
          <a:lstStyle/>
          <a:p>
            <a:pPr algn="l"/>
            <a:r>
              <a:rPr lang="en-US" sz="5200" dirty="0">
                <a:solidFill>
                  <a:schemeClr val="bg1"/>
                </a:solidFill>
              </a:rPr>
              <a:t>Influencer System</a:t>
            </a:r>
          </a:p>
        </p:txBody>
      </p:sp>
      <p:sp>
        <p:nvSpPr>
          <p:cNvPr id="3" name="Subtitle 2">
            <a:extLst>
              <a:ext uri="{FF2B5EF4-FFF2-40B4-BE49-F238E27FC236}">
                <a16:creationId xmlns:a16="http://schemas.microsoft.com/office/drawing/2014/main" id="{B436489E-5BB5-4000-A28A-C2285D9D3BA7}"/>
              </a:ext>
            </a:extLst>
          </p:cNvPr>
          <p:cNvSpPr>
            <a:spLocks noGrp="1"/>
          </p:cNvSpPr>
          <p:nvPr>
            <p:ph type="subTitle" idx="1"/>
          </p:nvPr>
        </p:nvSpPr>
        <p:spPr>
          <a:xfrm>
            <a:off x="5093546" y="4067149"/>
            <a:ext cx="5449479" cy="1578054"/>
          </a:xfrm>
        </p:spPr>
        <p:txBody>
          <a:bodyPr anchor="b">
            <a:normAutofit fontScale="92500"/>
          </a:bodyPr>
          <a:lstStyle/>
          <a:p>
            <a:pPr algn="l"/>
            <a:endParaRPr lang="en-US" sz="1500" dirty="0">
              <a:solidFill>
                <a:srgbClr val="FFFFFF"/>
              </a:solidFill>
            </a:endParaRPr>
          </a:p>
          <a:p>
            <a:pPr algn="l"/>
            <a:endParaRPr lang="en-US" sz="1500" dirty="0">
              <a:solidFill>
                <a:srgbClr val="FFFFFF"/>
              </a:solidFill>
            </a:endParaRPr>
          </a:p>
          <a:p>
            <a:pPr algn="l"/>
            <a:endParaRPr lang="en-US" sz="1500" b="1" dirty="0">
              <a:latin typeface="Times New Roman" panose="02020603050405020304" pitchFamily="18" charset="0"/>
              <a:cs typeface="Times New Roman" panose="02020603050405020304" pitchFamily="18" charset="0"/>
            </a:endParaRPr>
          </a:p>
          <a:p>
            <a:pPr algn="l"/>
            <a:r>
              <a:rPr lang="en-US" sz="15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By Aryan Sharma and </a:t>
            </a:r>
            <a:r>
              <a:rPr lang="en-US" sz="2800" b="1" dirty="0" err="1">
                <a:latin typeface="Times New Roman" panose="02020603050405020304" pitchFamily="18" charset="0"/>
                <a:cs typeface="Times New Roman" panose="02020603050405020304" pitchFamily="18" charset="0"/>
              </a:rPr>
              <a:t>Thiru</a:t>
            </a:r>
            <a:r>
              <a:rPr lang="en-US" sz="2800" b="1" dirty="0">
                <a:latin typeface="Times New Roman" panose="02020603050405020304" pitchFamily="18" charset="0"/>
                <a:cs typeface="Times New Roman" panose="02020603050405020304" pitchFamily="18" charset="0"/>
              </a:rPr>
              <a:t> Venkat</a:t>
            </a:r>
          </a:p>
        </p:txBody>
      </p:sp>
      <p:sp>
        <p:nvSpPr>
          <p:cNvPr id="75" name="Rectangle 7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14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70A19-7C03-4AD8-AEED-72E7230E7C3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a:solidFill>
                <a:schemeClr val="bg1"/>
              </a:solidFill>
              <a:latin typeface="+mj-lt"/>
              <a:ea typeface="+mj-ea"/>
              <a:cs typeface="+mj-cs"/>
            </a:endParaRPr>
          </a:p>
        </p:txBody>
      </p:sp>
      <p:pic>
        <p:nvPicPr>
          <p:cNvPr id="5" name="Content Placeholder 4" descr="Graphical user interface&#10;&#10;Description automatically generated">
            <a:extLst>
              <a:ext uri="{FF2B5EF4-FFF2-40B4-BE49-F238E27FC236}">
                <a16:creationId xmlns:a16="http://schemas.microsoft.com/office/drawing/2014/main" id="{B7849724-47C3-4BC0-979E-8DC4483ED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135706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5A80-7C46-445C-A5D6-0AB47B88E086}"/>
              </a:ext>
            </a:extLst>
          </p:cNvPr>
          <p:cNvSpPr>
            <a:spLocks noGrp="1"/>
          </p:cNvSpPr>
          <p:nvPr>
            <p:ph type="title"/>
          </p:nvPr>
        </p:nvSpPr>
        <p:spPr/>
        <p:txBody>
          <a:bodyPr/>
          <a:lstStyle/>
          <a:p>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B137C7CB-3062-47EF-9E42-F2E58E93A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6889" y="3223986"/>
            <a:ext cx="5098222" cy="1554615"/>
          </a:xfrm>
        </p:spPr>
      </p:pic>
    </p:spTree>
    <p:extLst>
      <p:ext uri="{BB962C8B-B14F-4D97-AF65-F5344CB8AC3E}">
        <p14:creationId xmlns:p14="http://schemas.microsoft.com/office/powerpoint/2010/main" val="380361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F4DE-CE91-4FE6-A69A-FE7B315DF22C}"/>
              </a:ext>
            </a:extLst>
          </p:cNvPr>
          <p:cNvSpPr>
            <a:spLocks noGrp="1"/>
          </p:cNvSpPr>
          <p:nvPr>
            <p:ph type="title"/>
          </p:nvPr>
        </p:nvSpPr>
        <p:spPr/>
        <p:txBody>
          <a:bodyPr/>
          <a:lstStyle/>
          <a:p>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4EF4F2FD-0908-4E06-A38E-726669214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636" y="2212981"/>
            <a:ext cx="7940728" cy="3535986"/>
          </a:xfrm>
        </p:spPr>
      </p:pic>
    </p:spTree>
    <p:extLst>
      <p:ext uri="{BB962C8B-B14F-4D97-AF65-F5344CB8AC3E}">
        <p14:creationId xmlns:p14="http://schemas.microsoft.com/office/powerpoint/2010/main" val="2217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1535-7DED-46D2-9A48-C7223B811AC7}"/>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DEMO</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Zahlenschloss auf Computer-Hauptplatine">
            <a:extLst>
              <a:ext uri="{FF2B5EF4-FFF2-40B4-BE49-F238E27FC236}">
                <a16:creationId xmlns:a16="http://schemas.microsoft.com/office/drawing/2014/main" id="{2BCAF276-42FF-4EDE-9220-1999117FA08D}"/>
              </a:ext>
            </a:extLst>
          </p:cNvPr>
          <p:cNvPicPr>
            <a:picLocks noChangeAspect="1"/>
          </p:cNvPicPr>
          <p:nvPr/>
        </p:nvPicPr>
        <p:blipFill rotWithShape="1">
          <a:blip r:embed="rId2"/>
          <a:srcRect l="4118" r="2747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27951543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Rectangle 72">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122" name="Picture 2" descr="100+ Aesthetic Pictures [HD] | Download Free Images on Unsplash">
            <a:extLst>
              <a:ext uri="{FF2B5EF4-FFF2-40B4-BE49-F238E27FC236}">
                <a16:creationId xmlns:a16="http://schemas.microsoft.com/office/drawing/2014/main" id="{BA2F468F-3061-4E6F-ABBB-7EDFE4007DEA}"/>
              </a:ext>
            </a:extLst>
          </p:cNvPr>
          <p:cNvPicPr>
            <a:picLocks noGrp="1" noChangeAspect="1" noChangeArrowheads="1"/>
          </p:cNvPicPr>
          <p:nvPr>
            <p:ph idx="1"/>
          </p:nvPr>
        </p:nvPicPr>
        <p:blipFill rotWithShape="1">
          <a:blip r:embed="rId2">
            <a:alphaModFix amt="80000"/>
            <a:extLst>
              <a:ext uri="{28A0092B-C50C-407E-A947-70E740481C1C}">
                <a14:useLocalDpi xmlns:a14="http://schemas.microsoft.com/office/drawing/2010/main" val="0"/>
              </a:ext>
            </a:extLst>
          </a:blip>
          <a:srcRect t="15730"/>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702240-2D8D-4ECE-9B84-DB5662C41041}"/>
              </a:ext>
            </a:extLst>
          </p:cNvPr>
          <p:cNvSpPr>
            <a:spLocks noGrp="1"/>
          </p:cNvSpPr>
          <p:nvPr>
            <p:ph type="title"/>
          </p:nvPr>
        </p:nvSpPr>
        <p:spPr>
          <a:xfrm>
            <a:off x="1196656" y="0"/>
            <a:ext cx="9795637" cy="950277"/>
          </a:xfrm>
        </p:spPr>
        <p:txBody>
          <a:bodyPr vert="horz" lIns="91440" tIns="45720" rIns="91440" bIns="45720" rtlCol="0" anchor="b">
            <a:normAutofit/>
          </a:bodyPr>
          <a:lstStyle/>
          <a:p>
            <a:pPr algn="ctr"/>
            <a:r>
              <a:rPr lang="en-US" sz="5200" dirty="0">
                <a:solidFill>
                  <a:srgbClr val="000000"/>
                </a:solidFill>
              </a:rPr>
              <a:t>Conclusion</a:t>
            </a:r>
          </a:p>
        </p:txBody>
      </p:sp>
      <p:sp>
        <p:nvSpPr>
          <p:cNvPr id="4" name="TextBox 3">
            <a:extLst>
              <a:ext uri="{FF2B5EF4-FFF2-40B4-BE49-F238E27FC236}">
                <a16:creationId xmlns:a16="http://schemas.microsoft.com/office/drawing/2014/main" id="{BFD2B1AA-A8E8-4619-BF40-D8D6A11DB0FA}"/>
              </a:ext>
            </a:extLst>
          </p:cNvPr>
          <p:cNvSpPr txBox="1"/>
          <p:nvPr/>
        </p:nvSpPr>
        <p:spPr>
          <a:xfrm>
            <a:off x="863600" y="2245360"/>
            <a:ext cx="11115040" cy="2954655"/>
          </a:xfrm>
          <a:prstGeom prst="rect">
            <a:avLst/>
          </a:prstGeom>
          <a:noFill/>
        </p:spPr>
        <p:txBody>
          <a:bodyPr wrap="square" rtlCol="0">
            <a:spAutoFit/>
          </a:bodyPr>
          <a:lstStyle/>
          <a:p>
            <a:r>
              <a:rPr lang="en-US" sz="2800" dirty="0"/>
              <a:t>With our app we plan on paving ways for influencers to get advertisers and even help small businesses reach out to use influencers and not only big media promoting houses. This app can lay the foundation for building brands and keeps social media apps alive.</a:t>
            </a:r>
          </a:p>
          <a:p>
            <a:r>
              <a:rPr lang="en-US" sz="2800" dirty="0"/>
              <a:t>With the help of DBMS, we were able to learn ways in which we are able to bring our entrepreneurial apps in fruition</a:t>
            </a:r>
          </a:p>
          <a:p>
            <a:endParaRPr lang="en-US" dirty="0"/>
          </a:p>
        </p:txBody>
      </p:sp>
    </p:spTree>
    <p:extLst>
      <p:ext uri="{BB962C8B-B14F-4D97-AF65-F5344CB8AC3E}">
        <p14:creationId xmlns:p14="http://schemas.microsoft.com/office/powerpoint/2010/main" val="127658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72">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7" name="Rectangle 74">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50" name="Picture 2" descr="TikTok Wallpapers - Top Free TikTok Backgrounds - WallpaperAccess">
            <a:extLst>
              <a:ext uri="{FF2B5EF4-FFF2-40B4-BE49-F238E27FC236}">
                <a16:creationId xmlns:a16="http://schemas.microsoft.com/office/drawing/2014/main" id="{3720DD9E-C1A4-4484-B13D-939A54A18AE7}"/>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B0C627-7482-466E-9CC0-A625692DE654}"/>
              </a:ext>
            </a:extLst>
          </p:cNvPr>
          <p:cNvSpPr>
            <a:spLocks noGrp="1"/>
          </p:cNvSpPr>
          <p:nvPr>
            <p:ph type="title"/>
          </p:nvPr>
        </p:nvSpPr>
        <p:spPr>
          <a:xfrm>
            <a:off x="1198181" y="728907"/>
            <a:ext cx="9792471" cy="1353894"/>
          </a:xfrm>
        </p:spPr>
        <p:txBody>
          <a:bodyPr>
            <a:normAutofit/>
          </a:bodyPr>
          <a:lstStyle/>
          <a:p>
            <a:r>
              <a:rPr lang="en-US" dirty="0">
                <a:solidFill>
                  <a:srgbClr val="FFFFFF"/>
                </a:solidFill>
              </a:rPr>
              <a:t>Introduction</a:t>
            </a:r>
          </a:p>
        </p:txBody>
      </p:sp>
      <p:sp>
        <p:nvSpPr>
          <p:cNvPr id="2058" name="Content Placeholder 2053">
            <a:extLst>
              <a:ext uri="{FF2B5EF4-FFF2-40B4-BE49-F238E27FC236}">
                <a16:creationId xmlns:a16="http://schemas.microsoft.com/office/drawing/2014/main" id="{FD797268-E54C-4A98-A61B-81A576807FEB}"/>
              </a:ext>
            </a:extLst>
          </p:cNvPr>
          <p:cNvSpPr>
            <a:spLocks noGrp="1"/>
          </p:cNvSpPr>
          <p:nvPr>
            <p:ph idx="1"/>
          </p:nvPr>
        </p:nvSpPr>
        <p:spPr>
          <a:xfrm>
            <a:off x="1198181" y="2082801"/>
            <a:ext cx="9792471" cy="4326877"/>
          </a:xfrm>
        </p:spPr>
        <p:txBody>
          <a:bodyPr>
            <a:normAutofit/>
          </a:bodyPr>
          <a:lstStyle/>
          <a:p>
            <a:pPr marL="0" indent="0">
              <a:buNone/>
            </a:pPr>
            <a:r>
              <a:rPr lang="en-US" sz="2400" dirty="0">
                <a:solidFill>
                  <a:srgbClr val="FFFFFF"/>
                </a:solidFill>
                <a:latin typeface="Times New Roman" panose="02020603050405020304" pitchFamily="18" charset="0"/>
                <a:cs typeface="Times New Roman" panose="02020603050405020304" pitchFamily="18" charset="0"/>
              </a:rPr>
              <a:t>With social media apps dominating such a huge part of our eyes advertisers flock in masses to get the opportunity to show their product to us and they will keep finding new ways to do so and this quite often seems to clash with the field of social media and their influencers.</a:t>
            </a: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400" dirty="0">
                <a:solidFill>
                  <a:srgbClr val="FFFFFF"/>
                </a:solidFill>
                <a:latin typeface="Times New Roman" panose="02020603050405020304" pitchFamily="18" charset="0"/>
                <a:cs typeface="Times New Roman" panose="02020603050405020304" pitchFamily="18" charset="0"/>
              </a:rPr>
              <a:t>Apps like Instagram have a billion users who use it monthly and Facebook has over 2.8 billion users monthly.</a:t>
            </a: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400" dirty="0">
                <a:solidFill>
                  <a:srgbClr val="FFFFFF"/>
                </a:solidFill>
                <a:latin typeface="Times New Roman" panose="02020603050405020304" pitchFamily="18" charset="0"/>
                <a:cs typeface="Times New Roman" panose="02020603050405020304" pitchFamily="18" charset="0"/>
              </a:rPr>
              <a:t>The lockdown has served well for tech companies and influencers alike with a </a:t>
            </a:r>
          </a:p>
          <a:p>
            <a:pPr marL="0" indent="0">
              <a:buNone/>
            </a:pPr>
            <a:r>
              <a:rPr lang="en-US" sz="2400" dirty="0">
                <a:solidFill>
                  <a:srgbClr val="FFFFFF"/>
                </a:solidFill>
                <a:latin typeface="Times New Roman" panose="02020603050405020304" pitchFamily="18" charset="0"/>
                <a:cs typeface="Times New Roman" panose="02020603050405020304" pitchFamily="18" charset="0"/>
              </a:rPr>
              <a:t>80 % increase in social media usage due to the lockdown</a:t>
            </a: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2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0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67AB14F-D2D4-4BF9-9C78-CA3447A9EB53}"/>
              </a:ext>
            </a:extLst>
          </p:cNvPr>
          <p:cNvSpPr>
            <a:spLocks noGrp="1"/>
          </p:cNvSpPr>
          <p:nvPr>
            <p:ph type="title"/>
          </p:nvPr>
        </p:nvSpPr>
        <p:spPr>
          <a:xfrm>
            <a:off x="6963788" y="669925"/>
            <a:ext cx="4800600" cy="1325563"/>
          </a:xfrm>
        </p:spPr>
        <p:txBody>
          <a:bodyPr anchor="b">
            <a:normAutofit/>
          </a:bodyPr>
          <a:lstStyle/>
          <a:p>
            <a:r>
              <a:rPr lang="en-US">
                <a:solidFill>
                  <a:schemeClr val="bg1"/>
                </a:solidFill>
              </a:rPr>
              <a:t>The Issue…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63788" y="2026340"/>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43BBA7-CC6B-4A48-A420-96FC2E89D22D}"/>
              </a:ext>
            </a:extLst>
          </p:cNvPr>
          <p:cNvSpPr>
            <a:spLocks noGrp="1"/>
          </p:cNvSpPr>
          <p:nvPr>
            <p:ph idx="1"/>
          </p:nvPr>
        </p:nvSpPr>
        <p:spPr>
          <a:xfrm>
            <a:off x="1093093" y="2213530"/>
            <a:ext cx="4562272" cy="3711571"/>
          </a:xfrm>
        </p:spPr>
        <p:txBody>
          <a:bodyPr>
            <a:normAutofit/>
          </a:bodyPr>
          <a:lstStyle/>
          <a:p>
            <a:pPr marL="0" indent="0">
              <a:buNone/>
            </a:pPr>
            <a:r>
              <a:rPr lang="en-US" sz="2400" dirty="0">
                <a:solidFill>
                  <a:schemeClr val="bg1"/>
                </a:solidFill>
              </a:rPr>
              <a:t>There are new social media platforms which keep popping up and with that a new brand of influencers.</a:t>
            </a:r>
          </a:p>
          <a:p>
            <a:pPr marL="0" indent="0">
              <a:buNone/>
            </a:pPr>
            <a:r>
              <a:rPr lang="en-US" sz="2400" dirty="0">
                <a:solidFill>
                  <a:schemeClr val="bg1"/>
                </a:solidFill>
              </a:rPr>
              <a:t>How long an app remains socially relevant depends on the types of influencers it has and for influencers to remain on their app they need advertisers to reach out to them</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Moj - Snack on Indian Short Videos | Made in India – Apps on Google Play">
            <a:extLst>
              <a:ext uri="{FF2B5EF4-FFF2-40B4-BE49-F238E27FC236}">
                <a16:creationId xmlns:a16="http://schemas.microsoft.com/office/drawing/2014/main" id="{C8EE5305-2ABA-4EBA-851D-DF1FF7314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4791" y="24653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ine App Is Now Vine Camera, Available for Download">
            <a:extLst>
              <a:ext uri="{FF2B5EF4-FFF2-40B4-BE49-F238E27FC236}">
                <a16:creationId xmlns:a16="http://schemas.microsoft.com/office/drawing/2014/main" id="{E3927648-E516-4608-8EA0-649C7F6A3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090" y="2693987"/>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56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Skateboarding's 'Anti-Olympics' - The New York Times">
            <a:extLst>
              <a:ext uri="{FF2B5EF4-FFF2-40B4-BE49-F238E27FC236}">
                <a16:creationId xmlns:a16="http://schemas.microsoft.com/office/drawing/2014/main" id="{1C70366E-A519-434B-BE51-EFB154A0B760}"/>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8081" b="17906"/>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24D3B8-DED5-44D0-AC41-7E0415636A72}"/>
              </a:ext>
            </a:extLst>
          </p:cNvPr>
          <p:cNvSpPr>
            <a:spLocks noGrp="1"/>
          </p:cNvSpPr>
          <p:nvPr>
            <p:ph type="title"/>
          </p:nvPr>
        </p:nvSpPr>
        <p:spPr>
          <a:xfrm>
            <a:off x="841249" y="941832"/>
            <a:ext cx="10506456" cy="2057400"/>
          </a:xfrm>
        </p:spPr>
        <p:txBody>
          <a:bodyPr anchor="b">
            <a:normAutofit/>
          </a:bodyPr>
          <a:lstStyle/>
          <a:p>
            <a:r>
              <a:rPr lang="en-US" sz="5000" dirty="0"/>
              <a:t>Our Solution</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320B54C-A315-4B92-847F-17A83C1C507C}"/>
              </a:ext>
            </a:extLst>
          </p:cNvPr>
          <p:cNvSpPr>
            <a:spLocks noGrp="1"/>
          </p:cNvSpPr>
          <p:nvPr>
            <p:ph idx="1"/>
          </p:nvPr>
        </p:nvSpPr>
        <p:spPr>
          <a:xfrm>
            <a:off x="841248" y="3502152"/>
            <a:ext cx="10506456" cy="267004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plan to target apps like MOJ where it is harder for influencers to reach out to advertisers , there are many nascent social media apps which fail to use their influencers and when the social media app fails to retain their influencers, they tend to lose them. This slowly kills the app so we plan on building a platform which focuses on nascent apps which are early in building a strong base and hence by moving in early we have the first-mover advantage and will retain a high market share on up-and-coming influencers </a:t>
            </a:r>
          </a:p>
        </p:txBody>
      </p:sp>
    </p:spTree>
    <p:extLst>
      <p:ext uri="{BB962C8B-B14F-4D97-AF65-F5344CB8AC3E}">
        <p14:creationId xmlns:p14="http://schemas.microsoft.com/office/powerpoint/2010/main" val="19192012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5902E-99B3-485B-B48A-5635D417390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ER-Diagram</a:t>
            </a:r>
          </a:p>
        </p:txBody>
      </p:sp>
      <p:pic>
        <p:nvPicPr>
          <p:cNvPr id="5" name="Content Placeholder 4" descr="Diagram&#10;&#10;Description automatically generated">
            <a:extLst>
              <a:ext uri="{FF2B5EF4-FFF2-40B4-BE49-F238E27FC236}">
                <a16:creationId xmlns:a16="http://schemas.microsoft.com/office/drawing/2014/main" id="{14766866-0857-4817-B92E-6D2E23447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5" y="365760"/>
            <a:ext cx="7679055" cy="6156960"/>
          </a:xfrm>
          <a:prstGeom prst="rect">
            <a:avLst/>
          </a:prstGeom>
        </p:spPr>
      </p:pic>
    </p:spTree>
    <p:extLst>
      <p:ext uri="{BB962C8B-B14F-4D97-AF65-F5344CB8AC3E}">
        <p14:creationId xmlns:p14="http://schemas.microsoft.com/office/powerpoint/2010/main" val="215095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3335-C5DF-4BB8-BE4E-04D3FA8BC25C}"/>
              </a:ext>
            </a:extLst>
          </p:cNvPr>
          <p:cNvSpPr>
            <a:spLocks noGrp="1"/>
          </p:cNvSpPr>
          <p:nvPr>
            <p:ph type="title"/>
          </p:nvPr>
        </p:nvSpPr>
        <p:spPr/>
        <p:txBody>
          <a:bodyPr/>
          <a:lstStyle/>
          <a:p>
            <a:r>
              <a:rPr lang="en-US" b="1" dirty="0"/>
              <a:t>SCHEMA DIAGRAM</a:t>
            </a:r>
          </a:p>
        </p:txBody>
      </p:sp>
      <p:pic>
        <p:nvPicPr>
          <p:cNvPr id="5" name="Content Placeholder 4" descr="Graphical user interface, application&#10;&#10;Description automatically generated">
            <a:extLst>
              <a:ext uri="{FF2B5EF4-FFF2-40B4-BE49-F238E27FC236}">
                <a16:creationId xmlns:a16="http://schemas.microsoft.com/office/drawing/2014/main" id="{D12F55E2-58CE-4139-A950-AD91E18D62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45945"/>
            <a:ext cx="9743440" cy="4351338"/>
          </a:xfrm>
        </p:spPr>
      </p:pic>
      <p:pic>
        <p:nvPicPr>
          <p:cNvPr id="4" name="Picture 3" descr="A picture containing letter&#10;&#10;Description automatically generated">
            <a:extLst>
              <a:ext uri="{FF2B5EF4-FFF2-40B4-BE49-F238E27FC236}">
                <a16:creationId xmlns:a16="http://schemas.microsoft.com/office/drawing/2014/main" id="{99E9A38A-156D-4050-AE07-AD415B340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775" y="-2915920"/>
            <a:ext cx="5050370" cy="6858000"/>
          </a:xfrm>
          <a:prstGeom prst="rect">
            <a:avLst/>
          </a:prstGeom>
        </p:spPr>
      </p:pic>
    </p:spTree>
    <p:extLst>
      <p:ext uri="{BB962C8B-B14F-4D97-AF65-F5344CB8AC3E}">
        <p14:creationId xmlns:p14="http://schemas.microsoft.com/office/powerpoint/2010/main" val="271057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09233-213F-410F-97D3-D4D23531735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SCREENSHOTS</a:t>
            </a: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54628F29-C179-488A-8B1C-B0406C88C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378" y="1675227"/>
            <a:ext cx="8401244" cy="4394199"/>
          </a:xfrm>
          <a:prstGeom prst="rect">
            <a:avLst/>
          </a:prstGeom>
        </p:spPr>
      </p:pic>
    </p:spTree>
    <p:extLst>
      <p:ext uri="{BB962C8B-B14F-4D97-AF65-F5344CB8AC3E}">
        <p14:creationId xmlns:p14="http://schemas.microsoft.com/office/powerpoint/2010/main" val="408781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6362B-6FB4-43A8-BC5D-F6D83198A2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a:solidFill>
                <a:schemeClr val="bg1"/>
              </a:solidFill>
              <a:latin typeface="+mj-lt"/>
              <a:ea typeface="+mj-ea"/>
              <a:cs typeface="+mj-cs"/>
            </a:endParaRP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FA00E9A4-C07E-435C-B46C-D942C6001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91313"/>
            <a:ext cx="10905066" cy="4362027"/>
          </a:xfrm>
          <a:prstGeom prst="rect">
            <a:avLst/>
          </a:prstGeom>
        </p:spPr>
      </p:pic>
    </p:spTree>
    <p:extLst>
      <p:ext uri="{BB962C8B-B14F-4D97-AF65-F5344CB8AC3E}">
        <p14:creationId xmlns:p14="http://schemas.microsoft.com/office/powerpoint/2010/main" val="341925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91CCA-CCDB-4C3E-9F8F-4F528BE37E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a:solidFill>
                <a:schemeClr val="bg1"/>
              </a:solidFill>
              <a:latin typeface="+mj-lt"/>
              <a:ea typeface="+mj-ea"/>
              <a:cs typeface="+mj-cs"/>
            </a:endParaRPr>
          </a:p>
        </p:txBody>
      </p:sp>
      <p:pic>
        <p:nvPicPr>
          <p:cNvPr id="5" name="Content Placeholder 4" descr="Graphical user interface, application&#10;&#10;Description automatically generated">
            <a:extLst>
              <a:ext uri="{FF2B5EF4-FFF2-40B4-BE49-F238E27FC236}">
                <a16:creationId xmlns:a16="http://schemas.microsoft.com/office/drawing/2014/main" id="{41FAE7A5-4CB0-44E3-9DE3-CCE48C113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280" y="1675227"/>
            <a:ext cx="9819440" cy="4394199"/>
          </a:xfrm>
          <a:prstGeom prst="rect">
            <a:avLst/>
          </a:prstGeom>
        </p:spPr>
      </p:pic>
    </p:spTree>
    <p:extLst>
      <p:ext uri="{BB962C8B-B14F-4D97-AF65-F5344CB8AC3E}">
        <p14:creationId xmlns:p14="http://schemas.microsoft.com/office/powerpoint/2010/main" val="1369829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335</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Influencer System</vt:lpstr>
      <vt:lpstr>Introduction</vt:lpstr>
      <vt:lpstr>The Issue…</vt:lpstr>
      <vt:lpstr>Our Solution</vt:lpstr>
      <vt:lpstr>ER-Diagram</vt:lpstr>
      <vt:lpstr>SCHEMA DIAGRAM</vt:lpstr>
      <vt:lpstr>SCREENSHOTS</vt:lpstr>
      <vt:lpstr>PowerPoint Presentation</vt:lpstr>
      <vt:lpstr>PowerPoint Presentation</vt:lpstr>
      <vt:lpstr>PowerPoint Presentation</vt:lpstr>
      <vt:lpstr>PowerPoint Presentation</vt:lpstr>
      <vt:lpstr>PowerPoint Presentation</vt:lpstr>
      <vt:lpstr>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Influencer System</dc:title>
  <dc:creator>Taral Thota</dc:creator>
  <cp:lastModifiedBy>Taral Thota</cp:lastModifiedBy>
  <cp:revision>54</cp:revision>
  <dcterms:created xsi:type="dcterms:W3CDTF">2021-04-03T05:54:38Z</dcterms:created>
  <dcterms:modified xsi:type="dcterms:W3CDTF">2021-04-07T14:07:41Z</dcterms:modified>
</cp:coreProperties>
</file>