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59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rashanth Kesavan" initials="PK" lastIdx="1" clrIdx="0">
    <p:extLst>
      <p:ext uri="{19B8F6BF-5375-455C-9EA6-DF929625EA0E}">
        <p15:presenceInfo xmlns:p15="http://schemas.microsoft.com/office/powerpoint/2012/main" userId="087ed205fdbbb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6F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gdata.com/free/canada-postal-codes" TargetMode="External"/><Relationship Id="rId2" Type="http://schemas.openxmlformats.org/officeDocument/2006/relationships/hyperlink" Target="https://en.wikipedia.org/wiki/Greater_Toronto_Ar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alcodesincanada.com/province-ontario/" TargetMode="External"/><Relationship Id="rId5" Type="http://schemas.openxmlformats.org/officeDocument/2006/relationships/hyperlink" Target="https://www12.statcan.gc.ca/census-recensement/2016/dp-pd/hlt-fst/pd-pl/Table.cfm?Lang=Eng&amp;T=1201&amp;S=22&amp;O=A" TargetMode="External"/><Relationship Id="rId4" Type="http://schemas.openxmlformats.org/officeDocument/2006/relationships/hyperlink" Target="Individual%20Tax%20Statistics%20by%20Forward%20Sortation%20Area%20(FSA)%20&#8722;%202019%20Edition%20(2017%20tax%20yea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Battle of the </a:t>
            </a:r>
            <a:r>
              <a:rPr lang="en-US" dirty="0" err="1"/>
              <a:t>neighbourhoods</a:t>
            </a:r>
            <a:r>
              <a:rPr lang="en-US" dirty="0"/>
              <a:t> – week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Brittany Easton for IBM – Applied data science capstone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6D7F-5813-43DA-9167-EDD93CC5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Business Problem</a:t>
            </a:r>
          </a:p>
          <a:p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7459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6D7F-5813-43DA-9167-EDD93CC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31387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1F1F1F"/>
                </a:solidFill>
                <a:latin typeface="OpenSans"/>
              </a:rPr>
              <a:t>The client is a black belt in Brazilian Jiujitsu, and is looking to open up her own martial arts studio in the Greater Toronto Area (GTA). She has asked for a recommendation on where to start her business. She would like a shortlist of 3 locations provided to her so that she can explore them as her primary options.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OpenSans"/>
              </a:rPr>
              <a:t>The client asks that the criteria for the recommendation be based on the following priorities: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First and foremost, she is focused on quickly creating a profitable business. Therefore the region she selects should have lower competition to allow for faster growth. The area she selects to start her business needs to have a smaller ratio of studios relative to the number of people so that she can easily compete as a newcomer.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She is interested in starting her business in an area where she can make a big impact and have the greatest opportunity to grow a large membership base. An area with a higher population and a higher density will mean the business is closer and accessible to more people. </a:t>
            </a:r>
          </a:p>
          <a:p>
            <a:r>
              <a:rPr lang="en-US" dirty="0">
                <a:solidFill>
                  <a:srgbClr val="1F1F1F"/>
                </a:solidFill>
                <a:latin typeface="OpenSans"/>
              </a:rPr>
              <a:t>Since doing martial arts can be an expensive hobby, she would like to make sure that the region where she sets up her business is an affluent one. A region where more households are making more than $100,000 mean that the people who live there can more easily afford Brazilian Jiujitsu for the whole family.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72183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 descr="Image result for foursquare">
            <a:extLst>
              <a:ext uri="{FF2B5EF4-FFF2-40B4-BE49-F238E27FC236}">
                <a16:creationId xmlns:a16="http://schemas.microsoft.com/office/drawing/2014/main" id="{BFF99C70-0911-48AF-94D3-DE8E99AE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02" y="845443"/>
            <a:ext cx="902145" cy="9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8D3BC-B887-4B46-A30A-6A0E259F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98" y="845443"/>
            <a:ext cx="1029678" cy="939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0FB8AC-343E-4D1E-BDB3-8CE48F2B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254" y="1004638"/>
            <a:ext cx="2238375" cy="742950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A4C3D6C-3F7B-49BF-8C04-99834BC8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52300"/>
              </p:ext>
            </p:extLst>
          </p:nvPr>
        </p:nvGraphicFramePr>
        <p:xfrm>
          <a:off x="419184" y="1890874"/>
          <a:ext cx="11353632" cy="403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9266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3784967102"/>
                    </a:ext>
                  </a:extLst>
                </a:gridCol>
                <a:gridCol w="3019341">
                  <a:extLst>
                    <a:ext uri="{9D8B030D-6E8A-4147-A177-3AD203B41FA5}">
                      <a16:colId xmlns:a16="http://schemas.microsoft.com/office/drawing/2014/main" val="223515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Foursquare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AggData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Contents: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Location &amp; Venue data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GTA Regions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Coordinates by FSA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insight does this data provide?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level of competition in a particular region.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definition of all Greater Toronto Area regions.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geographic coordinates of each FSA within the Greater Toronto Area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US" sz="1600" dirty="0"/>
                        <a:t>What data will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count of, and the location of martial arts studios in the GTA.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regions included within the Greater Toronto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FSA, Latitude, Longitude, Province, Place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will the data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determining population density per studio, and the number of high income households per studio in each region.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Used as a metric for inclusion in the analysis of where to open the business.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Map the Greater Toronto Area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 &amp; Reaction MMA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McNicoll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Ave, North York</a:t>
                      </a:r>
                    </a:p>
                    <a:p>
                      <a:r>
                        <a:rPr lang="en-US" sz="1600" dirty="0"/>
                        <a:t>M2H 3H9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Durham region is in the GTA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L3R:	Markham, ON	</a:t>
                      </a:r>
                    </a:p>
                    <a:p>
                      <a:r>
                        <a:rPr lang="en-US" sz="1600" dirty="0"/>
                        <a:t>43.8479	-79.3288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5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766"/>
            <a:ext cx="11029616" cy="118872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A4C3D6C-3F7B-49BF-8C04-99834BC8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11815"/>
              </p:ext>
            </p:extLst>
          </p:nvPr>
        </p:nvGraphicFramePr>
        <p:xfrm>
          <a:off x="419184" y="1890874"/>
          <a:ext cx="11353632" cy="4277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19266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3166533">
                  <a:extLst>
                    <a:ext uri="{9D8B030D-6E8A-4147-A177-3AD203B41FA5}">
                      <a16:colId xmlns:a16="http://schemas.microsoft.com/office/drawing/2014/main" val="3784967102"/>
                    </a:ext>
                  </a:extLst>
                </a:gridCol>
                <a:gridCol w="2916683">
                  <a:extLst>
                    <a:ext uri="{9D8B030D-6E8A-4147-A177-3AD203B41FA5}">
                      <a16:colId xmlns:a16="http://schemas.microsoft.com/office/drawing/2014/main" val="223515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 Revenue Agency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Statistics Canada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Postal Codes in Canada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Contents: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Household Income by FSA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Population by FSA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FSAs by County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insight does this data provide?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ability of the households of the GTA to afford a recreational hobby in the martial arts.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much room for growth exists for the business.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Which FSAs lay within which geographical region.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US" sz="1600" dirty="0"/>
                        <a:t>What data will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number of households per FSA which make a particular range of income.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Geographic Name, Population (2016), Total Private Dwellings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FSA, Type (indicates region, city or county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007"/>
                  </a:ext>
                </a:extLst>
              </a:tr>
              <a:tr h="393856">
                <a:tc>
                  <a:txBody>
                    <a:bodyPr/>
                    <a:lstStyle/>
                    <a:p>
                      <a:r>
                        <a:rPr lang="en-US" sz="1600" dirty="0"/>
                        <a:t>How will the data be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Proportion of households in each FSA making over $100,000 in income will inform a conversion 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Population size and density will inform metrics for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define the geographical region of each FSA.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	$100,000 to $149,999</a:t>
                      </a:r>
                    </a:p>
                    <a:p>
                      <a:r>
                        <a:rPr lang="en-US" sz="1600" dirty="0"/>
                        <a:t>A0A	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FSA   POP (2016)   DWELL (2016)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A0A   46,587          26,155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   TYPE</a:t>
                      </a:r>
                    </a:p>
                    <a:p>
                      <a:r>
                        <a:rPr lang="en-US" sz="1600" dirty="0"/>
                        <a:t>K1C   OTTAWA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A73B0EE-B738-4464-9FF2-97B5C788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112125"/>
            <a:ext cx="1966837" cy="368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196D6-FAFE-477D-B603-5D346613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247471"/>
            <a:ext cx="2219324" cy="527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63FD9-808A-4619-BC19-570CE134E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569522"/>
            <a:ext cx="2552699" cy="205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99D3A-5544-4BE0-B8C3-71FBA79DB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37" y="1566847"/>
            <a:ext cx="2414588" cy="2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74229EBB-C8DB-47CC-BAB4-6891BCE9F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7821"/>
              </p:ext>
            </p:extLst>
          </p:nvPr>
        </p:nvGraphicFramePr>
        <p:xfrm>
          <a:off x="419184" y="1890874"/>
          <a:ext cx="11353632" cy="3698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6791">
                  <a:extLst>
                    <a:ext uri="{9D8B030D-6E8A-4147-A177-3AD203B41FA5}">
                      <a16:colId xmlns:a16="http://schemas.microsoft.com/office/drawing/2014/main" val="317438136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92107905"/>
                    </a:ext>
                  </a:extLst>
                </a:gridCol>
                <a:gridCol w="7505616">
                  <a:extLst>
                    <a:ext uri="{9D8B030D-6E8A-4147-A177-3AD203B41FA5}">
                      <a16:colId xmlns:a16="http://schemas.microsoft.com/office/drawing/2014/main" val="378496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Contents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Access Through</a:t>
                      </a:r>
                    </a:p>
                    <a:p>
                      <a:endParaRPr lang="en-US" dirty="0"/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21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 &amp; venue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028"/>
                  </a:ext>
                </a:extLst>
              </a:tr>
              <a:tr h="384331">
                <a:tc>
                  <a:txBody>
                    <a:bodyPr/>
                    <a:lstStyle/>
                    <a:p>
                      <a:r>
                        <a:rPr lang="en-US" sz="1600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GTA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2"/>
                        </a:rPr>
                        <a:t>Greater Toronto Area</a:t>
                      </a:r>
                      <a:r>
                        <a:rPr lang="en-US" sz="1600" dirty="0"/>
                        <a:t> – scrape the table “Municipalities in Greater Toronto Area and Related CMAs”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AggData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Coordinates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Complete List of Canada Postal Codes (FSAs)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5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Canada Revenue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Household Income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 action="ppaction://hlinkfile"/>
                        </a:rPr>
                        <a:t>Individual Tax Statistics by Forward Sortation Area (FSA) − 2019 Edition (2017 tax year)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3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Statistics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Population by FSA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Population and Dwelling Count Highlight Tables, 2016 Census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Postal Codes in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FSAs by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Ontario Postal Codes List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77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{61D3DCD6-8D62-42A1-B73A-F98943108367}tf33552983</Template>
  <TotalTime>648</TotalTime>
  <Words>730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Demi</vt:lpstr>
      <vt:lpstr>OpenSans</vt:lpstr>
      <vt:lpstr>Wingdings 2</vt:lpstr>
      <vt:lpstr>DividendVTI</vt:lpstr>
      <vt:lpstr>Battle of the neighbourhoods – week one</vt:lpstr>
      <vt:lpstr>AGenda</vt:lpstr>
      <vt:lpstr>Business problem</vt:lpstr>
      <vt:lpstr>data</vt:lpstr>
      <vt:lpstr>data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Pirashanth Kesavan</dc:creator>
  <cp:lastModifiedBy>Pirashanth Kesavan</cp:lastModifiedBy>
  <cp:revision>52</cp:revision>
  <dcterms:created xsi:type="dcterms:W3CDTF">2020-07-15T23:40:32Z</dcterms:created>
  <dcterms:modified xsi:type="dcterms:W3CDTF">2020-07-19T00:10:46Z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