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  <p:sldId id="264" r:id="rId7"/>
    <p:sldId id="265" r:id="rId8"/>
    <p:sldId id="262" r:id="rId9"/>
    <p:sldId id="271" r:id="rId10"/>
    <p:sldId id="268" r:id="rId11"/>
    <p:sldId id="270" r:id="rId12"/>
    <p:sldId id="273" r:id="rId13"/>
    <p:sldId id="272" r:id="rId14"/>
    <p:sldId id="274" r:id="rId15"/>
    <p:sldId id="275" r:id="rId16"/>
    <p:sldId id="276" r:id="rId17"/>
    <p:sldId id="278" r:id="rId18"/>
    <p:sldId id="279" r:id="rId19"/>
    <p:sldId id="280" r:id="rId20"/>
    <p:sldId id="282" r:id="rId21"/>
    <p:sldId id="28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rashanth Kesavan" initials="PK" lastIdx="1" clrIdx="0">
    <p:extLst>
      <p:ext uri="{19B8F6BF-5375-455C-9EA6-DF929625EA0E}">
        <p15:presenceInfo xmlns:p15="http://schemas.microsoft.com/office/powerpoint/2012/main" userId="087ed205fdbbb7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ADE4"/>
    <a:srgbClr val="6FDE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7" autoAdjust="0"/>
    <p:restoredTop sz="94619" autoAdjust="0"/>
  </p:normalViewPr>
  <p:slideViewPr>
    <p:cSldViewPr snapToGrid="0">
      <p:cViewPr varScale="1">
        <p:scale>
          <a:sx n="58" d="100"/>
          <a:sy n="58" d="100"/>
        </p:scale>
        <p:origin x="96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8/16/2020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8/16/2020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8/16/2020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8/16/2020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platform.cloud.ibm.com/data/jupyter2/runtimeenv2/v1/wdpx/service/notebook/conda2py36beb0802896f44ffebcd73dc8896888f4/dsxjpy/PVY5RqcCo6ylU6J5XSpLlQ:v3QSEgESocwHrdKbYoz-2I9yGRlsmSUwFL_TrCIFsmunFbOpRoBm6iUBUw6UE1o8SsIgB2I/container/notebooks/4a6fd9c3-8488-4be7-82c1-d616e717a19e?api=v2&amp;project=beb08028-96f4-4ffe-bcd7-3dc8896888f4#--collecting-publicly-available-revenue-data-for-competitive-studios-for-predictive-modeling.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Individual%20Tax%20Statistics%20by%20Forward%20Sortation%20Area%20(FSA)%20&#8722;%202019%20Edition%20(2017%20tax%20year)" TargetMode="External"/><Relationship Id="rId2" Type="http://schemas.openxmlformats.org/officeDocument/2006/relationships/hyperlink" Target="https://www.aggdata.com/free/canada-postal-cod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ostalcodesincanada.com/province-ontario/" TargetMode="External"/><Relationship Id="rId4" Type="http://schemas.openxmlformats.org/officeDocument/2006/relationships/hyperlink" Target="https://www12.statcan.gc.ca/census-recensement/2016/dp-pd/hlt-fst/pd-pl/Table.cfm?Lang=Eng&amp;T=1201&amp;S=22&amp;O=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Battle of the </a:t>
            </a:r>
            <a:r>
              <a:rPr lang="en-US" dirty="0" err="1"/>
              <a:t>neighbourhoods</a:t>
            </a:r>
            <a:r>
              <a:rPr lang="en-US" dirty="0"/>
              <a:t> –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Brittany Easton for IBM – Applied data science capstone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Fewer than 50 martial arts studios exist in Toronto</a:t>
            </a:r>
            <a:br>
              <a:rPr lang="en-US" dirty="0"/>
            </a:br>
            <a:r>
              <a:rPr lang="en-US" dirty="0"/>
              <a:t>most are concentrated in the downtown &amp; centrally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EE73BA-6687-421C-937D-668096199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809" y="2157990"/>
            <a:ext cx="4909180" cy="428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697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Ten clusters of Toronto </a:t>
            </a:r>
            <a:r>
              <a:rPr lang="en-US" dirty="0" err="1"/>
              <a:t>fsas</a:t>
            </a:r>
            <a:r>
              <a:rPr lang="en-US" dirty="0"/>
              <a:t> reveal highest affluence is associated with lowest average total households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6D7644-3BDE-4ECD-B20A-14D6A8E2A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31" y="2273330"/>
            <a:ext cx="5963482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325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815" y="864081"/>
            <a:ext cx="4562308" cy="1188720"/>
          </a:xfrm>
        </p:spPr>
        <p:txBody>
          <a:bodyPr>
            <a:normAutofit/>
          </a:bodyPr>
          <a:lstStyle/>
          <a:p>
            <a:r>
              <a:rPr lang="en-US" dirty="0"/>
              <a:t>most </a:t>
            </a:r>
            <a:r>
              <a:rPr lang="en-US" dirty="0" err="1"/>
              <a:t>fsas</a:t>
            </a:r>
            <a:r>
              <a:rPr lang="en-US" dirty="0"/>
              <a:t> have no competition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04004F-097D-47B2-9132-E6515171B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815" y="2223432"/>
            <a:ext cx="41910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04B443F-DF99-4B96-96F7-069A05E72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843" y="2309157"/>
            <a:ext cx="41910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633FBF8-D010-49F2-9258-B28AAECFA1E5}"/>
              </a:ext>
            </a:extLst>
          </p:cNvPr>
          <p:cNvSpPr txBox="1">
            <a:spLocks/>
          </p:cNvSpPr>
          <p:nvPr/>
        </p:nvSpPr>
        <p:spPr>
          <a:xfrm>
            <a:off x="6820067" y="864081"/>
            <a:ext cx="4562308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Most clusters have no competition</a:t>
            </a:r>
          </a:p>
        </p:txBody>
      </p:sp>
    </p:spTree>
    <p:extLst>
      <p:ext uri="{BB962C8B-B14F-4D97-AF65-F5344CB8AC3E}">
        <p14:creationId xmlns:p14="http://schemas.microsoft.com/office/powerpoint/2010/main" val="3787872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0FBBEE3-2237-44D1-BFFB-0BA6FCBB9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997" y="2117244"/>
            <a:ext cx="40386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C33B342-7ADE-4FEA-8460-59B23EAE4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067" y="2242919"/>
            <a:ext cx="40386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3237B71-9037-4DDF-81E7-CB9A8BDA49ED}"/>
              </a:ext>
            </a:extLst>
          </p:cNvPr>
          <p:cNvSpPr txBox="1">
            <a:spLocks/>
          </p:cNvSpPr>
          <p:nvPr/>
        </p:nvSpPr>
        <p:spPr>
          <a:xfrm>
            <a:off x="1397815" y="864081"/>
            <a:ext cx="4562308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Affluence ratio is negatively correlated to total households per </a:t>
            </a:r>
            <a:r>
              <a:rPr lang="en-US" dirty="0" err="1"/>
              <a:t>fsa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289D29F-C7C7-4B24-AA6B-6C64501790D9}"/>
              </a:ext>
            </a:extLst>
          </p:cNvPr>
          <p:cNvSpPr txBox="1">
            <a:spLocks/>
          </p:cNvSpPr>
          <p:nvPr/>
        </p:nvSpPr>
        <p:spPr>
          <a:xfrm>
            <a:off x="6820067" y="714375"/>
            <a:ext cx="4562308" cy="13384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Affluence ratio is negatively correlated to total households per cluster</a:t>
            </a:r>
          </a:p>
        </p:txBody>
      </p:sp>
    </p:spTree>
    <p:extLst>
      <p:ext uri="{BB962C8B-B14F-4D97-AF65-F5344CB8AC3E}">
        <p14:creationId xmlns:p14="http://schemas.microsoft.com/office/powerpoint/2010/main" val="3807683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Purple dots show </a:t>
            </a:r>
            <a:r>
              <a:rPr lang="en-US" dirty="0" err="1"/>
              <a:t>fsas</a:t>
            </a:r>
            <a:r>
              <a:rPr lang="en-US" dirty="0"/>
              <a:t> encompassed within </a:t>
            </a:r>
            <a:r>
              <a:rPr lang="en-US" dirty="0" err="1"/>
              <a:t>toronto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740AE7-E656-41B8-A009-5B4F08938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471" y="2477982"/>
            <a:ext cx="6787947" cy="375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877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Clusters shown in yellow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7FFF29-3674-48C4-A330-574DECDDD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784" y="2102438"/>
            <a:ext cx="8516539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215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2364894"/>
          </a:xfrm>
        </p:spPr>
        <p:txBody>
          <a:bodyPr>
            <a:normAutofit/>
          </a:bodyPr>
          <a:lstStyle/>
          <a:p>
            <a:r>
              <a:rPr lang="en-US" dirty="0"/>
              <a:t>Recommend ratio is calculated as the product of population &amp; affluence Ratio over competitors +1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larger the recommend ratio, the more opportunity exists in the cluster.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390AED-3D8C-4DBA-B616-B629DCB99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421" y="3928550"/>
            <a:ext cx="6963747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131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621944"/>
          </a:xfrm>
        </p:spPr>
        <p:txBody>
          <a:bodyPr>
            <a:normAutofit fontScale="90000"/>
          </a:bodyPr>
          <a:lstStyle/>
          <a:p>
            <a:r>
              <a:rPr lang="en-US" dirty="0"/>
              <a:t>Top 3 recommendations for a new martial arts business:</a:t>
            </a:r>
            <a:br>
              <a:rPr lang="en-US" dirty="0"/>
            </a:br>
            <a:r>
              <a:rPr lang="en-US" dirty="0"/>
              <a:t>1. Etobicoke (43.648850, -79.475450)</a:t>
            </a:r>
            <a:br>
              <a:rPr lang="en-US" dirty="0"/>
            </a:br>
            <a:r>
              <a:rPr lang="en-US" dirty="0"/>
              <a:t>2. SCARBOROUGH (43.795600, -79.311100)</a:t>
            </a:r>
            <a:br>
              <a:rPr lang="en-US" dirty="0"/>
            </a:br>
            <a:r>
              <a:rPr lang="en-US" dirty="0"/>
              <a:t>3. CENTRAL TORONTO (43.693450, -79.381475)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6E88A4-B38E-496B-A6C2-8E1AFABC2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389" y="3848829"/>
            <a:ext cx="5437222" cy="30091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B1F892-0735-4DE0-B391-93B93B6B3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840" y="2444211"/>
            <a:ext cx="6906589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28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4669"/>
          </a:xfrm>
        </p:spPr>
        <p:txBody>
          <a:bodyPr>
            <a:normAutofit/>
          </a:bodyPr>
          <a:lstStyle/>
          <a:p>
            <a:r>
              <a:rPr lang="en-US" dirty="0"/>
              <a:t>Future directions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526930-4035-493E-8075-AA51951A52AA}"/>
              </a:ext>
            </a:extLst>
          </p:cNvPr>
          <p:cNvSpPr txBox="1"/>
          <p:nvPr/>
        </p:nvSpPr>
        <p:spPr>
          <a:xfrm>
            <a:off x="581191" y="1720840"/>
            <a:ext cx="1161080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ibm-plex-sans"/>
              </a:rPr>
              <a:t>Suggestions for future improvements of this analysis include: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ibm-plex-sans"/>
              </a:rPr>
              <a:t>- taking more location data features into account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ibm-plex-sans"/>
              </a:rPr>
              <a:t>- using membership data for competitive studios to show areas with less penetration, and therefore more opportunity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ibm-plex-sans"/>
              </a:rPr>
              <a:t>- using commercial real estate pricing to show areas with higher rental prices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ibm-plex-sans"/>
              </a:rPr>
              <a:t>- using a choropleth map to show competition, population, and affluence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ibm-plex-sans"/>
              </a:rPr>
              <a:t>- using a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ibm-plex-sans"/>
              </a:rPr>
              <a:t>clustermap</a:t>
            </a:r>
            <a:r>
              <a:rPr lang="en-US" b="1" i="0" dirty="0">
                <a:solidFill>
                  <a:srgbClr val="000000"/>
                </a:solidFill>
                <a:effectLst/>
                <a:latin typeface="ibm-plex-sans"/>
              </a:rPr>
              <a:t> to differentiate relative similarity between clusters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ibm-plex-sans"/>
              </a:rPr>
              <a:t>- collecting publicly available revenue data for competitive studios for predictive modeling.</a:t>
            </a:r>
            <a:r>
              <a:rPr lang="en-US" b="1" i="0" u="none" strike="noStrike" dirty="0">
                <a:solidFill>
                  <a:srgbClr val="1A466C"/>
                </a:solidFill>
                <a:effectLst/>
                <a:latin typeface="ibm-plex-sans"/>
                <a:hlinkClick r:id="rId2"/>
              </a:rPr>
              <a:t>¶</a:t>
            </a:r>
            <a:endParaRPr lang="en-US" b="1" i="0" dirty="0">
              <a:solidFill>
                <a:srgbClr val="000000"/>
              </a:solidFill>
              <a:effectLst/>
              <a:latin typeface="ibm-plex-sans"/>
            </a:endParaRPr>
          </a:p>
        </p:txBody>
      </p:sp>
    </p:spTree>
    <p:extLst>
      <p:ext uri="{BB962C8B-B14F-4D97-AF65-F5344CB8AC3E}">
        <p14:creationId xmlns:p14="http://schemas.microsoft.com/office/powerpoint/2010/main" val="2204908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16D7F-5813-43DA-9167-EDD93CC5D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3"/>
            <a:ext cx="11029615" cy="4231387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1F1F1F"/>
                </a:solidFill>
                <a:latin typeface="OpenSans"/>
              </a:rPr>
              <a:t>The client is a black belt in Brazilian Jiujitsu, and is looking to open up her own martial arts studio in the Toronto. She has asked for a recommendation on where to start her business. </a:t>
            </a:r>
          </a:p>
          <a:p>
            <a:pPr marL="0" indent="0">
              <a:buNone/>
            </a:pPr>
            <a:r>
              <a:rPr lang="en-US" dirty="0">
                <a:solidFill>
                  <a:srgbClr val="1F1F1F"/>
                </a:solidFill>
                <a:latin typeface="OpenSans"/>
              </a:rPr>
              <a:t>The client asks that the criteria for the recommendation be based on the following priorities:</a:t>
            </a:r>
          </a:p>
          <a:p>
            <a:r>
              <a:rPr lang="en-US" dirty="0">
                <a:solidFill>
                  <a:srgbClr val="1F1F1F"/>
                </a:solidFill>
                <a:latin typeface="OpenSans"/>
              </a:rPr>
              <a:t>First and foremost, she is focused on quickly creating a profitable business. Therefore the region she selects should have lower competition to allow for faster growth. The area she selects to start her business needs to have a smaller ratio of studios relative to the number of people so that she can easily compete as a newcomer.</a:t>
            </a:r>
          </a:p>
          <a:p>
            <a:r>
              <a:rPr lang="en-US" dirty="0">
                <a:solidFill>
                  <a:srgbClr val="1F1F1F"/>
                </a:solidFill>
                <a:latin typeface="OpenSans"/>
              </a:rPr>
              <a:t>She is interested in starting her business in an area where she can make a big impact and have the greatest opportunity to grow a large membership base. An area with a higher population and a higher density will mean the business is closer and accessible to more people. </a:t>
            </a:r>
          </a:p>
          <a:p>
            <a:r>
              <a:rPr lang="en-US" dirty="0">
                <a:solidFill>
                  <a:srgbClr val="1F1F1F"/>
                </a:solidFill>
                <a:latin typeface="OpenSans"/>
              </a:rPr>
              <a:t>Since doing martial arts can be an expensive hobby, she would like to make sure that the region where she sets up her business is an affluent one. A region where more households are making more than $100,000 mean that the people who live there can more easily afford Brazilian Jiujitsu for the whole family.</a:t>
            </a:r>
          </a:p>
          <a:p>
            <a:pPr marL="0" indent="0">
              <a:buNone/>
            </a:pPr>
            <a:endParaRPr lang="en-US" dirty="0">
              <a:solidFill>
                <a:srgbClr val="1F1F1F"/>
              </a:solidFill>
              <a:latin typeface="OpenSans"/>
            </a:endParaRPr>
          </a:p>
        </p:txBody>
      </p:sp>
    </p:spTree>
    <p:extLst>
      <p:ext uri="{BB962C8B-B14F-4D97-AF65-F5344CB8AC3E}">
        <p14:creationId xmlns:p14="http://schemas.microsoft.com/office/powerpoint/2010/main" val="3721830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1026" name="Picture 2" descr="Image result for foursquare">
            <a:extLst>
              <a:ext uri="{FF2B5EF4-FFF2-40B4-BE49-F238E27FC236}">
                <a16:creationId xmlns:a16="http://schemas.microsoft.com/office/drawing/2014/main" id="{BFF99C70-0911-48AF-94D3-DE8E99AEF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202" y="845443"/>
            <a:ext cx="902145" cy="902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0FB8AC-343E-4D1E-BDB3-8CE48F2B4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280" y="1004638"/>
            <a:ext cx="2238375" cy="742950"/>
          </a:xfrm>
          <a:prstGeom prst="rect">
            <a:avLst/>
          </a:prstGeom>
        </p:spPr>
      </p:pic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1A4C3D6C-3F7B-49BF-8C04-99834BC848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036656"/>
              </p:ext>
            </p:extLst>
          </p:nvPr>
        </p:nvGraphicFramePr>
        <p:xfrm>
          <a:off x="419184" y="1890874"/>
          <a:ext cx="8515182" cy="40335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419266">
                  <a:extLst>
                    <a:ext uri="{9D8B030D-6E8A-4147-A177-3AD203B41FA5}">
                      <a16:colId xmlns:a16="http://schemas.microsoft.com/office/drawing/2014/main" val="3174381360"/>
                    </a:ext>
                  </a:extLst>
                </a:gridCol>
                <a:gridCol w="3076575">
                  <a:extLst>
                    <a:ext uri="{9D8B030D-6E8A-4147-A177-3AD203B41FA5}">
                      <a16:colId xmlns:a16="http://schemas.microsoft.com/office/drawing/2014/main" val="2092107905"/>
                    </a:ext>
                  </a:extLst>
                </a:gridCol>
                <a:gridCol w="3019341">
                  <a:extLst>
                    <a:ext uri="{9D8B030D-6E8A-4147-A177-3AD203B41FA5}">
                      <a16:colId xmlns:a16="http://schemas.microsoft.com/office/drawing/2014/main" val="2235155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Source: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Foursquare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AggData</a:t>
                      </a:r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2219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Data Contents: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Location &amp; Venue data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Coordinates by FSA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A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006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What insight does this data provide?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The level of competition in a particular region.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The geographic coordinates of each FSA within the Greater Toronto Area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7651028"/>
                  </a:ext>
                </a:extLst>
              </a:tr>
              <a:tr h="516890">
                <a:tc>
                  <a:txBody>
                    <a:bodyPr/>
                    <a:lstStyle/>
                    <a:p>
                      <a:r>
                        <a:rPr lang="en-US" sz="1600" dirty="0"/>
                        <a:t>What data will be used?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The count of, and the location of martial arts studios in the GTA.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FSA, Latitude, Longitude, Province, Place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288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How will the data be used?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 determining population density per studio, and the number of high income households per studio in each region.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Map the Toronto regions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658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Example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Action &amp; Reaction MMA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 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485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McNicoll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Ave, North York</a:t>
                      </a:r>
                    </a:p>
                    <a:p>
                      <a:r>
                        <a:rPr lang="en-US" sz="1600" dirty="0"/>
                        <a:t>M2H 3H9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L3R:	Markham, ON	</a:t>
                      </a:r>
                    </a:p>
                    <a:p>
                      <a:r>
                        <a:rPr lang="en-US" sz="1600" dirty="0"/>
                        <a:t>43.8479	-79.3288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532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6551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89766"/>
            <a:ext cx="11029616" cy="1188720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1A4C3D6C-3F7B-49BF-8C04-99834BC848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302684"/>
              </p:ext>
            </p:extLst>
          </p:nvPr>
        </p:nvGraphicFramePr>
        <p:xfrm>
          <a:off x="419184" y="1890874"/>
          <a:ext cx="11353632" cy="40335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419266">
                  <a:extLst>
                    <a:ext uri="{9D8B030D-6E8A-4147-A177-3AD203B41FA5}">
                      <a16:colId xmlns:a16="http://schemas.microsoft.com/office/drawing/2014/main" val="3174381360"/>
                    </a:ext>
                  </a:extLst>
                </a:gridCol>
                <a:gridCol w="2851150">
                  <a:extLst>
                    <a:ext uri="{9D8B030D-6E8A-4147-A177-3AD203B41FA5}">
                      <a16:colId xmlns:a16="http://schemas.microsoft.com/office/drawing/2014/main" val="2092107905"/>
                    </a:ext>
                  </a:extLst>
                </a:gridCol>
                <a:gridCol w="3166533">
                  <a:extLst>
                    <a:ext uri="{9D8B030D-6E8A-4147-A177-3AD203B41FA5}">
                      <a16:colId xmlns:a16="http://schemas.microsoft.com/office/drawing/2014/main" val="3784967102"/>
                    </a:ext>
                  </a:extLst>
                </a:gridCol>
                <a:gridCol w="2916683">
                  <a:extLst>
                    <a:ext uri="{9D8B030D-6E8A-4147-A177-3AD203B41FA5}">
                      <a16:colId xmlns:a16="http://schemas.microsoft.com/office/drawing/2014/main" val="2235155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Source: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Canada Revenue Agency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Statistics Canada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Postal Codes in Canada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2219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Data Contents: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Household Income by FSA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Population by FSA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FSAs by County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A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006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What insight does this data provide?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The ability of the households in Toronto to afford a recreational hobby in the martial arts.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How much room for growth exists for the business.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Which FSAs lay within which geographical region.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7651028"/>
                  </a:ext>
                </a:extLst>
              </a:tr>
              <a:tr h="516890">
                <a:tc>
                  <a:txBody>
                    <a:bodyPr/>
                    <a:lstStyle/>
                    <a:p>
                      <a:r>
                        <a:rPr lang="en-US" sz="1600" dirty="0"/>
                        <a:t>What data will be used?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The number of households per FSA which make a particular range of income.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Geographic Name, Population (2016), Total Private Dwellings (2016)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FSA, Type (indicates region, city or county name)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288007"/>
                  </a:ext>
                </a:extLst>
              </a:tr>
              <a:tr h="393856">
                <a:tc>
                  <a:txBody>
                    <a:bodyPr/>
                    <a:lstStyle/>
                    <a:p>
                      <a:r>
                        <a:rPr lang="en-US" sz="1600" dirty="0"/>
                        <a:t>How will the data be used?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Proportion of households in each FSA making over $100,000 in income will inform a conversion rate.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Population size and density will inform metrics for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 define the geographical region of each FSA.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658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Example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FSA	$100,000 to $149,999</a:t>
                      </a:r>
                    </a:p>
                    <a:p>
                      <a:r>
                        <a:rPr lang="en-US" sz="1600" dirty="0"/>
                        <a:t>A0A	1900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FSA   POP (2016)   DWELL (2016)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A0A   46,587          26,155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FSA   TYPE</a:t>
                      </a:r>
                    </a:p>
                    <a:p>
                      <a:r>
                        <a:rPr lang="en-US" sz="1600" dirty="0"/>
                        <a:t>K1C   OTTAWA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53229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3A73B0EE-B738-4464-9FF2-97B5C788C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837" y="1112125"/>
            <a:ext cx="1966837" cy="3687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7196D6-FAFE-477D-B603-5D3466132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550" y="1247471"/>
            <a:ext cx="2219324" cy="5276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763FD9-808A-4619-BC19-570CE134E7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9200" y="1569522"/>
            <a:ext cx="2552699" cy="2056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399D3A-5544-4BE0-B8C3-71FBA79DBF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0837" y="1566847"/>
            <a:ext cx="2414588" cy="26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975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graphicFrame>
        <p:nvGraphicFramePr>
          <p:cNvPr id="8" name="Table 15">
            <a:extLst>
              <a:ext uri="{FF2B5EF4-FFF2-40B4-BE49-F238E27FC236}">
                <a16:creationId xmlns:a16="http://schemas.microsoft.com/office/drawing/2014/main" id="{74229EBB-C8DB-47CC-BAB4-6891BCE9F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740431"/>
              </p:ext>
            </p:extLst>
          </p:nvPr>
        </p:nvGraphicFramePr>
        <p:xfrm>
          <a:off x="419184" y="1890874"/>
          <a:ext cx="11353632" cy="31191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66791">
                  <a:extLst>
                    <a:ext uri="{9D8B030D-6E8A-4147-A177-3AD203B41FA5}">
                      <a16:colId xmlns:a16="http://schemas.microsoft.com/office/drawing/2014/main" val="3174381360"/>
                    </a:ext>
                  </a:extLst>
                </a:gridCol>
                <a:gridCol w="2181225">
                  <a:extLst>
                    <a:ext uri="{9D8B030D-6E8A-4147-A177-3AD203B41FA5}">
                      <a16:colId xmlns:a16="http://schemas.microsoft.com/office/drawing/2014/main" val="2092107905"/>
                    </a:ext>
                  </a:extLst>
                </a:gridCol>
                <a:gridCol w="7505616">
                  <a:extLst>
                    <a:ext uri="{9D8B030D-6E8A-4147-A177-3AD203B41FA5}">
                      <a16:colId xmlns:a16="http://schemas.microsoft.com/office/drawing/2014/main" val="3784967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Source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Contents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Access Through</a:t>
                      </a:r>
                    </a:p>
                    <a:p>
                      <a:endParaRPr lang="en-US" dirty="0"/>
                    </a:p>
                  </a:txBody>
                  <a:tcPr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2219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Foursquare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Location &amp; venue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Foursquare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51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AggData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Coordinates by FSA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hlinkClick r:id="rId2"/>
                        </a:rPr>
                        <a:t>Complete List of Canada Postal Codes (FSAs)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658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Canada Revenue Agency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Household Income by FSA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3" action="ppaction://hlinkfile"/>
                        </a:rPr>
                        <a:t>Individual Tax Statistics by Forward Sortation Area (FSA) − 2019 Edition (2017 tax year)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532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Statistics 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Population by FSA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4"/>
                        </a:rPr>
                        <a:t>Population and Dwelling Count Highlight Tables, 2016 Census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35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Postal Codes in 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FSAs by County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5"/>
                        </a:rPr>
                        <a:t>Ontario Postal Codes List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641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0277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Household size in Toronto has an </a:t>
            </a:r>
            <a:br>
              <a:rPr lang="en-US" dirty="0"/>
            </a:br>
            <a:r>
              <a:rPr lang="en-US" dirty="0"/>
              <a:t>interquartile range between 1.19 &amp; 1.28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565F166-CA56-4B72-B6B3-4EA770607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163" y="2413648"/>
            <a:ext cx="5750972" cy="414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494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bulk of </a:t>
            </a:r>
            <a:r>
              <a:rPr lang="en-US" dirty="0" err="1"/>
              <a:t>fsas</a:t>
            </a:r>
            <a:r>
              <a:rPr lang="en-US" dirty="0"/>
              <a:t> IN THE GTA have </a:t>
            </a:r>
            <a:br>
              <a:rPr lang="en-US" dirty="0"/>
            </a:br>
            <a:r>
              <a:rPr lang="en-US" dirty="0"/>
              <a:t>35,000 households or fewer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22106D0-3B65-4669-846A-93FA95754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822" y="2197033"/>
            <a:ext cx="6222280" cy="448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176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Affluence ratio does not follow a normal distribution</a:t>
            </a:r>
            <a:br>
              <a:rPr lang="en-US" dirty="0"/>
            </a:br>
            <a:r>
              <a:rPr lang="en-US" dirty="0"/>
              <a:t>and has a Mean of 0.12 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F70936A-9DD4-4D79-885F-0025D8538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413" y="2265807"/>
            <a:ext cx="6322948" cy="4484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488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is a negative correlation between the average household size in an </a:t>
            </a:r>
            <a:r>
              <a:rPr lang="en-US" dirty="0" err="1"/>
              <a:t>fsa</a:t>
            </a:r>
            <a:r>
              <a:rPr lang="en-US" dirty="0"/>
              <a:t>, and its affluence ratio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5AAE3CB-A5E3-4BBA-9A96-B2E2BC009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479" y="2244776"/>
            <a:ext cx="6293184" cy="4497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61727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{61D3DCD6-8D62-42A1-B73A-F98943108367}tf33552983</Template>
  <TotalTime>2936</TotalTime>
  <Words>927</Words>
  <Application>Microsoft Office PowerPoint</Application>
  <PresentationFormat>Widescreen</PresentationFormat>
  <Paragraphs>99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Franklin Gothic Book</vt:lpstr>
      <vt:lpstr>Franklin Gothic Demi</vt:lpstr>
      <vt:lpstr>ibm-plex-sans</vt:lpstr>
      <vt:lpstr>OpenSans</vt:lpstr>
      <vt:lpstr>Wingdings 2</vt:lpstr>
      <vt:lpstr>DividendVTI</vt:lpstr>
      <vt:lpstr>Battle of the neighbourhoods – PRESENTATION</vt:lpstr>
      <vt:lpstr>Business problem</vt:lpstr>
      <vt:lpstr>data</vt:lpstr>
      <vt:lpstr>data</vt:lpstr>
      <vt:lpstr>data</vt:lpstr>
      <vt:lpstr>Average Household size in Toronto has an  interquartile range between 1.19 &amp; 1.28</vt:lpstr>
      <vt:lpstr>The bulk of fsas IN THE GTA have  35,000 households or fewer</vt:lpstr>
      <vt:lpstr>Affluence ratio does not follow a normal distribution and has a Mean of 0.12 </vt:lpstr>
      <vt:lpstr>there is a negative correlation between the average household size in an fsa, and its affluence ratio</vt:lpstr>
      <vt:lpstr>Fewer than 50 martial arts studios exist in Toronto most are concentrated in the downtown &amp; centrally</vt:lpstr>
      <vt:lpstr>Ten clusters of Toronto fsas reveal highest affluence is associated with lowest average total households</vt:lpstr>
      <vt:lpstr>most fsas have no competition</vt:lpstr>
      <vt:lpstr>PowerPoint Presentation</vt:lpstr>
      <vt:lpstr>Purple dots show fsas encompassed within toronto </vt:lpstr>
      <vt:lpstr>Clusters shown in yellow</vt:lpstr>
      <vt:lpstr>Recommend ratio is calculated as the product of population &amp; affluence Ratio over competitors +1  The larger the recommend ratio, the more opportunity exists in the cluster.</vt:lpstr>
      <vt:lpstr>Top 3 recommendations for a new martial arts business: 1. Etobicoke (43.648850, -79.475450) 2. SCARBOROUGH (43.795600, -79.311100) 3. CENTRAL TORONTO (43.693450, -79.381475)</vt:lpstr>
      <vt:lpstr>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Pirashanth Kesavan</dc:creator>
  <cp:lastModifiedBy>Brittany Easton</cp:lastModifiedBy>
  <cp:revision>68</cp:revision>
  <dcterms:created xsi:type="dcterms:W3CDTF">2020-07-15T23:40:32Z</dcterms:created>
  <dcterms:modified xsi:type="dcterms:W3CDTF">2020-08-17T01:30:20Z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