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840" y="2330018"/>
            <a:ext cx="635431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7071" y="2471447"/>
            <a:ext cx="4714240" cy="192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3252" y="6504961"/>
            <a:ext cx="21653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F4B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monk.com/sogrady/2016/07/20/language-rankings-6-16/" TargetMode="External"/><Relationship Id="rId2" Type="http://schemas.openxmlformats.org/officeDocument/2006/relationships/hyperlink" Target="http://spectrum.ieee.org/computing/software/the-2016-top-programming-languag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 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3429000"/>
            <a:ext cx="7541006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Lecture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lang="en-US" sz="240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Introduction, History and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Basics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Course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Instructor:</a:t>
            </a:r>
          </a:p>
          <a:p>
            <a:pPr marL="12700">
              <a:lnSpc>
                <a:spcPct val="100000"/>
              </a:lnSpc>
            </a:pPr>
            <a:r>
              <a:rPr lang="en-US" sz="2400" spc="-45" dirty="0">
                <a:latin typeface="Arial"/>
                <a:cs typeface="Arial"/>
              </a:rPr>
              <a:t>Mr. Haroon Zafar</a:t>
            </a:r>
            <a:endParaRPr sz="2400" dirty="0">
              <a:latin typeface="Arial"/>
              <a:cs typeface="Arial"/>
            </a:endParaRPr>
          </a:p>
          <a:p>
            <a:pPr marL="12700"/>
            <a:r>
              <a:rPr lang="en-US" sz="2400" spc="-5" dirty="0">
                <a:latin typeface="Arial"/>
                <a:cs typeface="Arial"/>
              </a:rPr>
              <a:t>Department of Computer Science,</a:t>
            </a:r>
          </a:p>
          <a:p>
            <a:pPr marL="12700"/>
            <a:r>
              <a:rPr lang="en-US" sz="2400" spc="-5" dirty="0" err="1">
                <a:latin typeface="Arial"/>
                <a:cs typeface="Arial"/>
              </a:rPr>
              <a:t>NUCES,Fast</a:t>
            </a:r>
            <a:r>
              <a:rPr lang="en-US" sz="2400" spc="-5" dirty="0">
                <a:latin typeface="Arial"/>
                <a:cs typeface="Arial"/>
              </a:rPr>
              <a:t> Peshawar.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143790"/>
            <a:ext cx="7679055" cy="311975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45465" indent="-5334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2800" b="1" spc="-5" dirty="0">
                <a:latin typeface="Arial"/>
                <a:cs typeface="Arial"/>
              </a:rPr>
              <a:t>Assembly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964565" marR="5080" lvl="1" indent="-381000">
              <a:lnSpc>
                <a:spcPct val="140000"/>
              </a:lnSpc>
              <a:spcBef>
                <a:spcPts val="180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spc="-5" dirty="0">
                <a:latin typeface="Arial"/>
                <a:cs typeface="Arial"/>
              </a:rPr>
              <a:t>English-like </a:t>
            </a:r>
            <a:r>
              <a:rPr sz="2000" b="1" dirty="0">
                <a:latin typeface="Arial"/>
                <a:cs typeface="Arial"/>
              </a:rPr>
              <a:t>abbreviations representing basic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computer  operations</a:t>
            </a:r>
            <a:endParaRPr sz="200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dirty="0">
                <a:latin typeface="Arial"/>
                <a:cs typeface="Arial"/>
              </a:rPr>
              <a:t>Clearer 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humans</a:t>
            </a:r>
            <a:endParaRPr sz="200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965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dirty="0">
                <a:latin typeface="Arial"/>
                <a:cs typeface="Arial"/>
              </a:rPr>
              <a:t>Not understandable by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computers</a:t>
            </a:r>
            <a:endParaRPr sz="2000">
              <a:latin typeface="Arial"/>
              <a:cs typeface="Arial"/>
            </a:endParaRPr>
          </a:p>
          <a:p>
            <a:pPr marL="1421765" lvl="2" indent="-381635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sz="1800" b="1" spc="-15" dirty="0">
                <a:latin typeface="Arial"/>
                <a:cs typeface="Arial"/>
              </a:rPr>
              <a:t>Translator </a:t>
            </a:r>
            <a:r>
              <a:rPr sz="1800" b="1" spc="-5" dirty="0">
                <a:latin typeface="Arial"/>
                <a:cs typeface="Arial"/>
              </a:rPr>
              <a:t>programs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(assemblers)</a:t>
            </a:r>
            <a:endParaRPr sz="1800">
              <a:latin typeface="Arial"/>
              <a:cs typeface="Arial"/>
            </a:endParaRPr>
          </a:p>
          <a:p>
            <a:pPr marL="1497965">
              <a:lnSpc>
                <a:spcPct val="100000"/>
              </a:lnSpc>
              <a:spcBef>
                <a:spcPts val="815"/>
              </a:spcBef>
              <a:tabLst>
                <a:tab pos="1879600" algn="l"/>
              </a:tabLst>
            </a:pPr>
            <a:r>
              <a:rPr sz="1600" spc="-5" dirty="0">
                <a:latin typeface="Arial"/>
                <a:cs typeface="Arial"/>
              </a:rPr>
              <a:t>–	</a:t>
            </a:r>
            <a:r>
              <a:rPr sz="1600" b="1" spc="-10" dirty="0">
                <a:latin typeface="Arial"/>
                <a:cs typeface="Arial"/>
              </a:rPr>
              <a:t>Convert </a:t>
            </a:r>
            <a:r>
              <a:rPr sz="1600" b="1" spc="-5" dirty="0">
                <a:latin typeface="Arial"/>
                <a:cs typeface="Arial"/>
              </a:rPr>
              <a:t>to machine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694" y="4215548"/>
            <a:ext cx="1537335" cy="149669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812800" marR="106680">
              <a:lnSpc>
                <a:spcPct val="140100"/>
              </a:lnSpc>
              <a:spcBef>
                <a:spcPts val="65"/>
              </a:spcBef>
            </a:pPr>
            <a:r>
              <a:rPr sz="1600" b="1" spc="-5" dirty="0">
                <a:latin typeface="Courier New"/>
                <a:cs typeface="Courier New"/>
              </a:rPr>
              <a:t>LOAD  ADD  STORE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775" y="4662520"/>
            <a:ext cx="1001394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BASEPAY  OVERPAY  </a:t>
            </a:r>
            <a:r>
              <a:rPr sz="1600" b="1" spc="-10" dirty="0">
                <a:latin typeface="Courier New"/>
                <a:cs typeface="Courier New"/>
              </a:rPr>
              <a:t>G</a:t>
            </a:r>
            <a:r>
              <a:rPr sz="1600" b="1" spc="-5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P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spc="-5" dirty="0">
                <a:latin typeface="Courier New"/>
                <a:cs typeface="Courier New"/>
              </a:rPr>
              <a:t>Y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179502"/>
            <a:ext cx="7078345" cy="480377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545465" indent="-533400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2000" b="1" spc="-5" dirty="0">
                <a:latin typeface="Arial"/>
                <a:cs typeface="Arial"/>
              </a:rPr>
              <a:t>High-level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languages</a:t>
            </a:r>
            <a:endParaRPr sz="2000">
              <a:latin typeface="Arial"/>
              <a:cs typeface="Arial"/>
            </a:endParaRPr>
          </a:p>
          <a:p>
            <a:pPr marL="964565" marR="114935" lvl="1" indent="-381000">
              <a:lnSpc>
                <a:spcPct val="150000"/>
              </a:lnSpc>
              <a:spcBef>
                <a:spcPts val="55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1800" b="1" spc="-5" dirty="0">
                <a:latin typeface="Arial"/>
                <a:cs typeface="Arial"/>
              </a:rPr>
              <a:t>Closer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everyday </a:t>
            </a:r>
            <a:r>
              <a:rPr sz="1800" b="1" dirty="0">
                <a:latin typeface="Arial"/>
                <a:cs typeface="Arial"/>
              </a:rPr>
              <a:t>English, </a:t>
            </a:r>
            <a:r>
              <a:rPr sz="1800" b="1" spc="-5" dirty="0">
                <a:latin typeface="Arial"/>
                <a:cs typeface="Arial"/>
              </a:rPr>
              <a:t>use common mathematical  </a:t>
            </a:r>
            <a:r>
              <a:rPr sz="1800" b="1" dirty="0">
                <a:latin typeface="Arial"/>
                <a:cs typeface="Arial"/>
              </a:rPr>
              <a:t>notations</a:t>
            </a:r>
            <a:endParaRPr sz="180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1800" b="1" dirty="0">
                <a:latin typeface="Arial"/>
                <a:cs typeface="Arial"/>
              </a:rPr>
              <a:t>Single </a:t>
            </a:r>
            <a:r>
              <a:rPr sz="1800" b="1" spc="-5" dirty="0">
                <a:latin typeface="Arial"/>
                <a:cs typeface="Arial"/>
              </a:rPr>
              <a:t>statements accomplish many tasks</a:t>
            </a:r>
            <a:endParaRPr sz="1800">
              <a:latin typeface="Arial"/>
              <a:cs typeface="Arial"/>
            </a:endParaRPr>
          </a:p>
          <a:p>
            <a:pPr marL="1421765" marR="5080" lvl="2" indent="-381000">
              <a:lnSpc>
                <a:spcPct val="150000"/>
              </a:lnSpc>
              <a:spcBef>
                <a:spcPts val="50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sz="1600" b="1" spc="-10" dirty="0">
                <a:latin typeface="Arial"/>
                <a:cs typeface="Arial"/>
              </a:rPr>
              <a:t>Assembly </a:t>
            </a:r>
            <a:r>
              <a:rPr sz="1600" b="1" spc="-5" dirty="0">
                <a:latin typeface="Arial"/>
                <a:cs typeface="Arial"/>
              </a:rPr>
              <a:t>language requires many instructions to perform  simple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tasks</a:t>
            </a:r>
            <a:endParaRPr sz="160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1800" b="1" spc="-15" dirty="0">
                <a:latin typeface="Arial"/>
                <a:cs typeface="Arial"/>
              </a:rPr>
              <a:t>Translator </a:t>
            </a:r>
            <a:r>
              <a:rPr sz="1800" b="1" spc="-5" dirty="0">
                <a:latin typeface="Arial"/>
                <a:cs typeface="Arial"/>
              </a:rPr>
              <a:t>programs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(Compilers)</a:t>
            </a:r>
            <a:endParaRPr sz="1800">
              <a:latin typeface="Arial"/>
              <a:cs typeface="Arial"/>
            </a:endParaRPr>
          </a:p>
          <a:p>
            <a:pPr marL="1421765" lvl="2" indent="-38163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sz="1600" b="1" spc="-10" dirty="0">
                <a:latin typeface="Arial"/>
                <a:cs typeface="Arial"/>
              </a:rPr>
              <a:t>Convert </a:t>
            </a:r>
            <a:r>
              <a:rPr sz="1600" b="1" spc="-5" dirty="0">
                <a:latin typeface="Arial"/>
                <a:cs typeface="Arial"/>
              </a:rPr>
              <a:t>to machine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1800" b="1" spc="-5" dirty="0">
                <a:latin typeface="Arial"/>
                <a:cs typeface="Arial"/>
              </a:rPr>
              <a:t>Interpreter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1421765" lvl="2" indent="-38163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sz="1600" b="1" spc="-5" dirty="0">
                <a:latin typeface="Arial"/>
                <a:cs typeface="Arial"/>
              </a:rPr>
              <a:t>Directly execute </a:t>
            </a:r>
            <a:r>
              <a:rPr sz="1600" b="1" spc="-10" dirty="0">
                <a:latin typeface="Arial"/>
                <a:cs typeface="Arial"/>
              </a:rPr>
              <a:t>high-level </a:t>
            </a:r>
            <a:r>
              <a:rPr sz="1600" b="1" spc="-5" dirty="0">
                <a:latin typeface="Arial"/>
                <a:cs typeface="Arial"/>
              </a:rPr>
              <a:t>language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programs</a:t>
            </a:r>
            <a:endParaRPr sz="160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1800" b="1" spc="-5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R="396875" algn="ctr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Courier New"/>
                <a:cs typeface="Courier New"/>
              </a:rPr>
              <a:t>grossPay = basePay +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overTimePay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744" y="546303"/>
            <a:ext cx="6840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What is a </a:t>
            </a:r>
            <a:r>
              <a:rPr sz="3200" spc="-5" dirty="0"/>
              <a:t>Programming</a:t>
            </a:r>
            <a:r>
              <a:rPr sz="3200" spc="-60" dirty="0"/>
              <a:t> </a:t>
            </a:r>
            <a:r>
              <a:rPr sz="3200" spc="-5" dirty="0"/>
              <a:t>Language?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2670" y="1835902"/>
            <a:ext cx="478726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95300">
              <a:lnSpc>
                <a:spcPct val="140000"/>
              </a:lnSpc>
              <a:spcBef>
                <a:spcPts val="105"/>
              </a:spcBef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7575D1"/>
                </a:solidFill>
                <a:latin typeface="Arial"/>
                <a:cs typeface="Arial"/>
              </a:rPr>
              <a:t>vocabulary </a:t>
            </a:r>
            <a:r>
              <a:rPr sz="2400" b="1" spc="-5" dirty="0">
                <a:latin typeface="Arial"/>
                <a:cs typeface="Arial"/>
              </a:rPr>
              <a:t>and set </a:t>
            </a:r>
            <a:r>
              <a:rPr sz="2400" b="1" dirty="0">
                <a:latin typeface="Arial"/>
                <a:cs typeface="Arial"/>
              </a:rPr>
              <a:t>of  </a:t>
            </a:r>
            <a:r>
              <a:rPr sz="2400" b="1" dirty="0">
                <a:solidFill>
                  <a:srgbClr val="7575D1"/>
                </a:solidFill>
                <a:latin typeface="Arial"/>
                <a:cs typeface="Arial"/>
              </a:rPr>
              <a:t>grammatical </a:t>
            </a:r>
            <a:r>
              <a:rPr sz="2400" b="1" spc="-5" dirty="0">
                <a:solidFill>
                  <a:srgbClr val="7575D1"/>
                </a:solidFill>
                <a:latin typeface="Arial"/>
                <a:cs typeface="Arial"/>
              </a:rPr>
              <a:t>rules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instructing  </a:t>
            </a:r>
            <a:r>
              <a:rPr sz="2400" b="1" spc="-5" dirty="0">
                <a:latin typeface="Arial"/>
                <a:cs typeface="Arial"/>
              </a:rPr>
              <a:t>a computer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perform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specific</a:t>
            </a:r>
            <a:endParaRPr sz="2400">
              <a:latin typeface="Arial"/>
              <a:cs typeface="Arial"/>
            </a:endParaRPr>
          </a:p>
          <a:p>
            <a:pPr marL="2002789">
              <a:lnSpc>
                <a:spcPct val="100000"/>
              </a:lnSpc>
              <a:spcBef>
                <a:spcPts val="1155"/>
              </a:spcBef>
            </a:pPr>
            <a:r>
              <a:rPr sz="2400" b="1" spc="-5" dirty="0"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03301"/>
            <a:ext cx="5871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What is a </a:t>
            </a:r>
            <a:r>
              <a:rPr sz="3200" spc="-5" dirty="0"/>
              <a:t>Computer</a:t>
            </a:r>
            <a:r>
              <a:rPr sz="3200" spc="-100" dirty="0"/>
              <a:t> </a:t>
            </a:r>
            <a:r>
              <a:rPr sz="3200" dirty="0"/>
              <a:t>Program?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398473"/>
            <a:ext cx="746379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A computer program </a:t>
            </a:r>
            <a:r>
              <a:rPr sz="1800" b="1" spc="-5" dirty="0">
                <a:latin typeface="Arial"/>
                <a:cs typeface="Arial"/>
              </a:rPr>
              <a:t>(software,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spc="-5" dirty="0">
                <a:latin typeface="Arial"/>
                <a:cs typeface="Arial"/>
              </a:rPr>
              <a:t>just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program) </a:t>
            </a:r>
            <a:r>
              <a:rPr sz="1800" b="1" dirty="0">
                <a:latin typeface="Arial"/>
                <a:cs typeface="Arial"/>
              </a:rPr>
              <a:t>is a </a:t>
            </a:r>
            <a:r>
              <a:rPr sz="1800" b="1" spc="-5" dirty="0">
                <a:latin typeface="Arial"/>
                <a:cs typeface="Arial"/>
              </a:rPr>
              <a:t>sequence 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instructions </a:t>
            </a:r>
            <a:r>
              <a:rPr sz="1800" b="1" dirty="0">
                <a:latin typeface="Arial"/>
                <a:cs typeface="Arial"/>
              </a:rPr>
              <a:t>written </a:t>
            </a:r>
            <a:r>
              <a:rPr sz="1800" b="1" spc="-1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perform </a:t>
            </a:r>
            <a:r>
              <a:rPr sz="1800" b="1" spc="-5" dirty="0">
                <a:latin typeface="Arial"/>
                <a:cs typeface="Arial"/>
              </a:rPr>
              <a:t>a specified </a:t>
            </a:r>
            <a:r>
              <a:rPr sz="1800" b="1" spc="-10" dirty="0">
                <a:latin typeface="Arial"/>
                <a:cs typeface="Arial"/>
              </a:rPr>
              <a:t>task </a:t>
            </a:r>
            <a:r>
              <a:rPr sz="1800" b="1" spc="5" dirty="0">
                <a:latin typeface="Arial"/>
                <a:cs typeface="Arial"/>
              </a:rPr>
              <a:t>with </a:t>
            </a:r>
            <a:r>
              <a:rPr sz="1800" b="1" spc="-5" dirty="0">
                <a:latin typeface="Arial"/>
                <a:cs typeface="Arial"/>
              </a:rPr>
              <a:t>a  </a:t>
            </a:r>
            <a:r>
              <a:rPr sz="1800" b="1" spc="-15" dirty="0">
                <a:latin typeface="Arial"/>
                <a:cs typeface="Arial"/>
              </a:rPr>
              <a:t>computer.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Computer program (source code) </a:t>
            </a:r>
            <a:r>
              <a:rPr sz="1800" b="1" dirty="0">
                <a:latin typeface="Arial"/>
                <a:cs typeface="Arial"/>
              </a:rPr>
              <a:t>is often written</a:t>
            </a:r>
            <a:r>
              <a:rPr sz="1800" b="1" spc="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 computer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programmers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programming </a:t>
            </a:r>
            <a:r>
              <a:rPr sz="1800" b="1" dirty="0">
                <a:latin typeface="Arial"/>
                <a:cs typeface="Arial"/>
              </a:rPr>
              <a:t>languages </a:t>
            </a:r>
            <a:r>
              <a:rPr sz="1800" b="1" spc="-5" dirty="0">
                <a:latin typeface="Arial"/>
                <a:cs typeface="Arial"/>
              </a:rPr>
              <a:t>(C, </a:t>
            </a:r>
            <a:r>
              <a:rPr sz="1800" b="1" dirty="0">
                <a:latin typeface="Arial"/>
                <a:cs typeface="Arial"/>
              </a:rPr>
              <a:t>C++,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3539108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351915" algn="l"/>
              </a:tabLst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875" y="3539108"/>
            <a:ext cx="228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76275" algn="l"/>
                <a:tab pos="1165225" algn="l"/>
              </a:tabLst>
            </a:pPr>
            <a:r>
              <a:rPr sz="1800" b="1" spc="-10" dirty="0">
                <a:latin typeface="Arial"/>
                <a:cs typeface="Arial"/>
              </a:rPr>
              <a:t>ma</a:t>
            </a:r>
            <a:r>
              <a:rPr sz="1800" b="1" spc="-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be</a:t>
            </a:r>
            <a:r>
              <a:rPr sz="1800" b="1" dirty="0">
                <a:latin typeface="Arial"/>
                <a:cs typeface="Arial"/>
              </a:rPr>
              <a:t>	co</a:t>
            </a:r>
            <a:r>
              <a:rPr sz="1800" b="1" spc="10" dirty="0">
                <a:latin typeface="Arial"/>
                <a:cs typeface="Arial"/>
              </a:rPr>
              <a:t>n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 marR="21590" algn="r">
              <a:lnSpc>
                <a:spcPct val="100000"/>
              </a:lnSpc>
              <a:tabLst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a	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9621" y="3539108"/>
            <a:ext cx="2955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0"/>
              </a:spcBef>
              <a:tabLst>
                <a:tab pos="452755" algn="l"/>
                <a:tab pos="720725" algn="l"/>
                <a:tab pos="753110" algn="l"/>
                <a:tab pos="1209040" algn="l"/>
                <a:tab pos="1878330" algn="l"/>
                <a:tab pos="2457450" algn="l"/>
                <a:tab pos="2611120" algn="l"/>
              </a:tabLst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o	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utab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		fi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  by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		</a:t>
            </a:r>
            <a:r>
              <a:rPr sz="1800" b="1" spc="-5" dirty="0">
                <a:latin typeface="Arial"/>
                <a:cs typeface="Arial"/>
              </a:rPr>
              <a:t>comp</a:t>
            </a:r>
            <a:r>
              <a:rPr sz="1800" b="1" spc="-1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ler</a:t>
            </a:r>
            <a:r>
              <a:rPr sz="1800" b="1" dirty="0">
                <a:latin typeface="Arial"/>
                <a:cs typeface="Arial"/>
              </a:rPr>
              <a:t>	and	</a:t>
            </a:r>
            <a:r>
              <a:rPr sz="1800" b="1" spc="-5" dirty="0">
                <a:latin typeface="Arial"/>
                <a:cs typeface="Arial"/>
              </a:rPr>
              <a:t>lat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944" y="3813429"/>
            <a:ext cx="2785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42085" algn="l"/>
                <a:tab pos="2542540" algn="l"/>
              </a:tabLst>
            </a:pPr>
            <a:r>
              <a:rPr sz="1800" b="1" spc="-5" dirty="0">
                <a:latin typeface="Arial"/>
                <a:cs typeface="Arial"/>
              </a:rPr>
              <a:t>(e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utab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ro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ram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or  executed by a CPU.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044" y="4746497"/>
            <a:ext cx="746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15" dirty="0">
                <a:latin typeface="Arial"/>
                <a:cs typeface="Arial"/>
              </a:rPr>
              <a:t>Alternatively, </a:t>
            </a:r>
            <a:r>
              <a:rPr sz="1800" b="1" spc="-5" dirty="0">
                <a:latin typeface="Arial"/>
                <a:cs typeface="Arial"/>
              </a:rPr>
              <a:t>computer programs may be executed </a:t>
            </a:r>
            <a:r>
              <a:rPr sz="1800" b="1" dirty="0">
                <a:latin typeface="Arial"/>
                <a:cs typeface="Arial"/>
              </a:rPr>
              <a:t>with </a:t>
            </a:r>
            <a:r>
              <a:rPr sz="1800" b="1" spc="-5" dirty="0">
                <a:latin typeface="Arial"/>
                <a:cs typeface="Arial"/>
              </a:rPr>
              <a:t>the aid  of an </a:t>
            </a:r>
            <a:r>
              <a:rPr sz="1800" b="1" spc="-15" dirty="0">
                <a:latin typeface="Arial"/>
                <a:cs typeface="Arial"/>
              </a:rPr>
              <a:t>interpreter, </a:t>
            </a:r>
            <a:r>
              <a:rPr sz="1800" b="1" spc="-5" dirty="0">
                <a:latin typeface="Arial"/>
                <a:cs typeface="Arial"/>
              </a:rPr>
              <a:t>or may be embedded directly </a:t>
            </a:r>
            <a:r>
              <a:rPr sz="1800" b="1" dirty="0">
                <a:latin typeface="Arial"/>
                <a:cs typeface="Arial"/>
              </a:rPr>
              <a:t>into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hardware.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5823"/>
            <a:ext cx="294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5" dirty="0"/>
              <a:t>Compiler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626235"/>
            <a:ext cx="7693025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Compiler </a:t>
            </a:r>
            <a:r>
              <a:rPr sz="2000" b="1" spc="-1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a computer program (or set </a:t>
            </a:r>
            <a:r>
              <a:rPr sz="2000" b="1" spc="-10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programs) </a:t>
            </a:r>
            <a:r>
              <a:rPr sz="2000" b="1" dirty="0">
                <a:latin typeface="Arial"/>
                <a:cs typeface="Arial"/>
              </a:rPr>
              <a:t>that  </a:t>
            </a:r>
            <a:r>
              <a:rPr sz="2000" b="1" spc="-5" dirty="0">
                <a:latin typeface="Arial"/>
                <a:cs typeface="Arial"/>
              </a:rPr>
              <a:t>transforms </a:t>
            </a:r>
            <a:r>
              <a:rPr sz="2000" b="1" dirty="0">
                <a:latin typeface="Arial"/>
                <a:cs typeface="Arial"/>
              </a:rPr>
              <a:t>source code </a:t>
            </a:r>
            <a:r>
              <a:rPr sz="2000" b="1" spc="-5" dirty="0">
                <a:latin typeface="Arial"/>
                <a:cs typeface="Arial"/>
              </a:rPr>
              <a:t>written in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programming </a:t>
            </a:r>
            <a:r>
              <a:rPr sz="2000" b="1" dirty="0">
                <a:latin typeface="Arial"/>
                <a:cs typeface="Arial"/>
              </a:rPr>
              <a:t>language  into </a:t>
            </a:r>
            <a:r>
              <a:rPr sz="2000" b="1" spc="-5" dirty="0">
                <a:latin typeface="Arial"/>
                <a:cs typeface="Arial"/>
              </a:rPr>
              <a:t>another </a:t>
            </a:r>
            <a:r>
              <a:rPr sz="2000" b="1" dirty="0">
                <a:latin typeface="Arial"/>
                <a:cs typeface="Arial"/>
              </a:rPr>
              <a:t>computer </a:t>
            </a:r>
            <a:r>
              <a:rPr sz="2000" b="1" spc="-5" dirty="0">
                <a:latin typeface="Arial"/>
                <a:cs typeface="Arial"/>
              </a:rPr>
              <a:t>language (machine language, often  having </a:t>
            </a:r>
            <a:r>
              <a:rPr sz="2000" b="1" dirty="0">
                <a:latin typeface="Arial"/>
                <a:cs typeface="Arial"/>
              </a:rPr>
              <a:t>a binary form </a:t>
            </a:r>
            <a:r>
              <a:rPr sz="2000" b="1" spc="5" dirty="0">
                <a:latin typeface="Arial"/>
                <a:cs typeface="Arial"/>
              </a:rPr>
              <a:t>known </a:t>
            </a:r>
            <a:r>
              <a:rPr sz="2000" b="1" dirty="0">
                <a:latin typeface="Arial"/>
                <a:cs typeface="Arial"/>
              </a:rPr>
              <a:t>as </a:t>
            </a:r>
            <a:r>
              <a:rPr sz="2000" b="1" i="1" dirty="0">
                <a:latin typeface="Arial"/>
                <a:cs typeface="Arial"/>
              </a:rPr>
              <a:t>object</a:t>
            </a:r>
            <a:r>
              <a:rPr sz="2000" b="1" i="1" spc="-1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code</a:t>
            </a:r>
            <a:r>
              <a:rPr sz="2000" b="1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name </a:t>
            </a:r>
            <a:r>
              <a:rPr sz="2000" b="1" spc="-5" dirty="0">
                <a:latin typeface="Arial"/>
                <a:cs typeface="Arial"/>
              </a:rPr>
              <a:t>"compiler" is primarily </a:t>
            </a:r>
            <a:r>
              <a:rPr sz="2000" b="1" dirty="0">
                <a:latin typeface="Arial"/>
                <a:cs typeface="Arial"/>
              </a:rPr>
              <a:t>used for programs </a:t>
            </a:r>
            <a:r>
              <a:rPr sz="2000" b="1" spc="-5" dirty="0">
                <a:latin typeface="Arial"/>
                <a:cs typeface="Arial"/>
              </a:rPr>
              <a:t>that  translate </a:t>
            </a:r>
            <a:r>
              <a:rPr sz="2000" b="1" dirty="0">
                <a:latin typeface="Arial"/>
                <a:cs typeface="Arial"/>
              </a:rPr>
              <a:t>source code </a:t>
            </a:r>
            <a:r>
              <a:rPr sz="2000" b="1" spc="-5" dirty="0">
                <a:latin typeface="Arial"/>
                <a:cs typeface="Arial"/>
              </a:rPr>
              <a:t>from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high-level programming  </a:t>
            </a:r>
            <a:r>
              <a:rPr sz="2000" b="1" dirty="0">
                <a:latin typeface="Arial"/>
                <a:cs typeface="Arial"/>
              </a:rPr>
              <a:t>language to a </a:t>
            </a:r>
            <a:r>
              <a:rPr sz="2000" b="1" spc="5" dirty="0">
                <a:latin typeface="Arial"/>
                <a:cs typeface="Arial"/>
              </a:rPr>
              <a:t>lower </a:t>
            </a:r>
            <a:r>
              <a:rPr sz="2000" b="1" spc="-5" dirty="0">
                <a:latin typeface="Arial"/>
                <a:cs typeface="Arial"/>
              </a:rPr>
              <a:t>level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Putting all</a:t>
            </a:r>
            <a:r>
              <a:rPr sz="2000" b="1" u="heavy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together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363423"/>
            <a:ext cx="4547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History </a:t>
            </a:r>
            <a:r>
              <a:rPr spc="-10" dirty="0"/>
              <a:t>of </a:t>
            </a:r>
            <a:r>
              <a:rPr dirty="0"/>
              <a:t>C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dirty="0"/>
              <a:t>C++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171086"/>
            <a:ext cx="6623684" cy="42716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History 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Arial"/>
                <a:cs typeface="Arial"/>
              </a:rPr>
              <a:t>Evolved </a:t>
            </a:r>
            <a:r>
              <a:rPr sz="2000" b="1" dirty="0">
                <a:latin typeface="Arial"/>
                <a:cs typeface="Arial"/>
              </a:rPr>
              <a:t>from </a:t>
            </a:r>
            <a:r>
              <a:rPr sz="2000" b="1" spc="5" dirty="0">
                <a:latin typeface="Arial"/>
                <a:cs typeface="Arial"/>
              </a:rPr>
              <a:t>two </a:t>
            </a:r>
            <a:r>
              <a:rPr sz="2000" b="1" dirty="0">
                <a:latin typeface="Arial"/>
                <a:cs typeface="Arial"/>
              </a:rPr>
              <a:t>other programming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languages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-5" dirty="0">
                <a:latin typeface="Arial"/>
                <a:cs typeface="Arial"/>
              </a:rPr>
              <a:t>BCPL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Arial"/>
                <a:cs typeface="Arial"/>
              </a:rPr>
              <a:t>– </a:t>
            </a:r>
            <a:r>
              <a:rPr sz="1600" b="1" spc="-20" dirty="0">
                <a:latin typeface="Arial"/>
                <a:cs typeface="Arial"/>
              </a:rPr>
              <a:t>“Typeless” </a:t>
            </a:r>
            <a:r>
              <a:rPr sz="1600" b="1" spc="-5" dirty="0">
                <a:latin typeface="Arial"/>
                <a:cs typeface="Arial"/>
              </a:rPr>
              <a:t>languages </a:t>
            </a:r>
            <a:r>
              <a:rPr sz="1600" b="1" spc="-10" dirty="0">
                <a:latin typeface="Arial"/>
                <a:cs typeface="Arial"/>
              </a:rPr>
              <a:t>(everything </a:t>
            </a:r>
            <a:r>
              <a:rPr sz="1600" b="1" spc="-5" dirty="0">
                <a:latin typeface="Arial"/>
                <a:cs typeface="Arial"/>
              </a:rPr>
              <a:t>is a</a:t>
            </a:r>
            <a:r>
              <a:rPr sz="1600" b="1" spc="19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word)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Dennis Ritchie (Bell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Laboratories)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-15" dirty="0">
                <a:latin typeface="Arial"/>
                <a:cs typeface="Arial"/>
              </a:rPr>
              <a:t>Added </a:t>
            </a:r>
            <a:r>
              <a:rPr sz="1800" b="1" spc="-5" dirty="0">
                <a:latin typeface="Arial"/>
                <a:cs typeface="Arial"/>
              </a:rPr>
              <a:t>data </a:t>
            </a:r>
            <a:r>
              <a:rPr sz="1800" b="1" spc="-10" dirty="0">
                <a:latin typeface="Arial"/>
                <a:cs typeface="Arial"/>
              </a:rPr>
              <a:t>types, </a:t>
            </a:r>
            <a:r>
              <a:rPr sz="1800" b="1" dirty="0">
                <a:latin typeface="Arial"/>
                <a:cs typeface="Arial"/>
              </a:rPr>
              <a:t>other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Arial"/>
                <a:cs typeface="Arial"/>
              </a:rPr>
              <a:t>Development </a:t>
            </a:r>
            <a:r>
              <a:rPr sz="2000" b="1" dirty="0">
                <a:latin typeface="Arial"/>
                <a:cs typeface="Arial"/>
              </a:rPr>
              <a:t>language of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Linux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Hardware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independent</a:t>
            </a:r>
            <a:endParaRPr sz="2000">
              <a:latin typeface="Arial"/>
              <a:cs typeface="Arial"/>
            </a:endParaRPr>
          </a:p>
          <a:p>
            <a:pPr marL="227965" marR="3428365" lvl="2" indent="-227965" algn="r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b="1" spc="-5" dirty="0">
                <a:latin typeface="Arial"/>
                <a:cs typeface="Arial"/>
              </a:rPr>
              <a:t>Portable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286385" marR="3397250" lvl="1" indent="-286385" algn="r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2863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1989: ANSI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standard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1990: ANSI and </a:t>
            </a:r>
            <a:r>
              <a:rPr sz="2000" b="1" spc="-5" dirty="0">
                <a:latin typeface="Arial"/>
                <a:cs typeface="Arial"/>
              </a:rPr>
              <a:t>ISO </a:t>
            </a:r>
            <a:r>
              <a:rPr sz="2000" b="1" dirty="0">
                <a:latin typeface="Arial"/>
                <a:cs typeface="Arial"/>
              </a:rPr>
              <a:t>standard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published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-10" dirty="0">
                <a:latin typeface="Arial"/>
                <a:cs typeface="Arial"/>
              </a:rPr>
              <a:t>ANSI/ISO 9899: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1990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515823"/>
            <a:ext cx="4547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History </a:t>
            </a:r>
            <a:r>
              <a:rPr spc="-10" dirty="0"/>
              <a:t>of </a:t>
            </a:r>
            <a:r>
              <a:rPr dirty="0"/>
              <a:t>C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dirty="0"/>
              <a:t>C++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65777"/>
            <a:ext cx="7314565" cy="41611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History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C++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Extension of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Early 1980s: Bjarne Stroustrup (Bell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Laboratories)</a:t>
            </a:r>
            <a:endParaRPr sz="20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Arial"/>
                <a:cs typeface="Arial"/>
              </a:rPr>
              <a:t>Provides </a:t>
            </a:r>
            <a:r>
              <a:rPr sz="2000" b="1" dirty="0">
                <a:latin typeface="Arial"/>
                <a:cs typeface="Arial"/>
              </a:rPr>
              <a:t>capabilities for object-oriented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programming</a:t>
            </a:r>
            <a:endParaRPr sz="20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-5" dirty="0">
                <a:latin typeface="Arial"/>
                <a:cs typeface="Arial"/>
              </a:rPr>
              <a:t>Objects: reusable </a:t>
            </a:r>
            <a:r>
              <a:rPr sz="1800" b="1" dirty="0">
                <a:latin typeface="Arial"/>
                <a:cs typeface="Arial"/>
              </a:rPr>
              <a:t>software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components</a:t>
            </a:r>
            <a:endParaRPr sz="1800" dirty="0">
              <a:latin typeface="Arial"/>
              <a:cs typeface="Arial"/>
            </a:endParaRPr>
          </a:p>
          <a:p>
            <a:pPr marL="1612265" lvl="3" indent="-229235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1612900" algn="l"/>
              </a:tabLst>
            </a:pPr>
            <a:r>
              <a:rPr sz="1600" b="1" spc="-5" dirty="0">
                <a:latin typeface="Arial"/>
                <a:cs typeface="Arial"/>
              </a:rPr>
              <a:t>Model items in real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world</a:t>
            </a:r>
            <a:endParaRPr sz="16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dirty="0">
                <a:latin typeface="Arial"/>
                <a:cs typeface="Arial"/>
              </a:rPr>
              <a:t>Object-oriented</a:t>
            </a:r>
            <a:r>
              <a:rPr sz="1800" b="1" spc="-5" dirty="0">
                <a:latin typeface="Arial"/>
                <a:cs typeface="Arial"/>
              </a:rPr>
              <a:t> programs</a:t>
            </a:r>
            <a:endParaRPr sz="1800" dirty="0">
              <a:latin typeface="Arial"/>
              <a:cs typeface="Arial"/>
            </a:endParaRPr>
          </a:p>
          <a:p>
            <a:pPr marL="1612265" lvl="3" indent="-229235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1612900" algn="l"/>
              </a:tabLst>
            </a:pPr>
            <a:r>
              <a:rPr sz="1600" b="1" spc="-5" dirty="0">
                <a:latin typeface="Arial"/>
                <a:cs typeface="Arial"/>
              </a:rPr>
              <a:t>Easy to understand, correct and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modify</a:t>
            </a:r>
            <a:endParaRPr sz="16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Arial"/>
                <a:cs typeface="Arial"/>
              </a:rPr>
              <a:t>Hybrid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</a:t>
            </a:r>
            <a:endParaRPr sz="20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-5" dirty="0">
                <a:latin typeface="Arial"/>
                <a:cs typeface="Arial"/>
              </a:rPr>
              <a:t>C-like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style</a:t>
            </a:r>
            <a:endParaRPr sz="18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dirty="0">
                <a:latin typeface="Arial"/>
                <a:cs typeface="Arial"/>
              </a:rPr>
              <a:t>Object-oriented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style</a:t>
            </a:r>
            <a:endParaRPr sz="1800" dirty="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dirty="0">
                <a:latin typeface="Arial"/>
                <a:cs typeface="Arial"/>
              </a:rPr>
              <a:t>Both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92023"/>
            <a:ext cx="4243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C++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0101"/>
            <a:ext cx="7464425" cy="4116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Widely used programming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354965" marR="7620" indent="-342900" algn="just">
              <a:lnSpc>
                <a:spcPct val="14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Used </a:t>
            </a:r>
            <a:r>
              <a:rPr sz="2000" b="1" spc="-5" dirty="0">
                <a:latin typeface="Arial"/>
                <a:cs typeface="Arial"/>
              </a:rPr>
              <a:t>in professional </a:t>
            </a:r>
            <a:r>
              <a:rPr sz="2000" b="1" dirty="0">
                <a:latin typeface="Arial"/>
                <a:cs typeface="Arial"/>
              </a:rPr>
              <a:t>applications development </a:t>
            </a:r>
            <a:r>
              <a:rPr sz="2000" b="1" spc="-5" dirty="0">
                <a:latin typeface="Arial"/>
                <a:cs typeface="Arial"/>
              </a:rPr>
              <a:t>because </a:t>
            </a:r>
            <a:r>
              <a:rPr sz="2000" b="1" spc="-15" dirty="0">
                <a:latin typeface="Arial"/>
                <a:cs typeface="Arial"/>
              </a:rPr>
              <a:t>of  </a:t>
            </a:r>
            <a:r>
              <a:rPr sz="2000" b="1" dirty="0">
                <a:latin typeface="Arial"/>
                <a:cs typeface="Arial"/>
              </a:rPr>
              <a:t>its </a:t>
            </a:r>
            <a:r>
              <a:rPr sz="2000" b="1" spc="-5" dirty="0">
                <a:latin typeface="Arial"/>
                <a:cs typeface="Arial"/>
              </a:rPr>
              <a:t>flexibility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power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4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Combines the </a:t>
            </a:r>
            <a:r>
              <a:rPr sz="2000" b="1" spc="-5" dirty="0">
                <a:latin typeface="Arial"/>
                <a:cs typeface="Arial"/>
              </a:rPr>
              <a:t>facility </a:t>
            </a:r>
            <a:r>
              <a:rPr sz="2000" b="1" dirty="0">
                <a:latin typeface="Arial"/>
                <a:cs typeface="Arial"/>
              </a:rPr>
              <a:t>for </a:t>
            </a:r>
            <a:r>
              <a:rPr sz="2000" b="1" spc="-5" dirty="0">
                <a:latin typeface="Arial"/>
                <a:cs typeface="Arial"/>
              </a:rPr>
              <a:t>efficient </a:t>
            </a:r>
            <a:r>
              <a:rPr sz="2000" b="1" dirty="0">
                <a:latin typeface="Arial"/>
                <a:cs typeface="Arial"/>
              </a:rPr>
              <a:t>procedural </a:t>
            </a:r>
            <a:r>
              <a:rPr sz="2000" b="1" spc="-5" dirty="0">
                <a:latin typeface="Arial"/>
                <a:cs typeface="Arial"/>
              </a:rPr>
              <a:t>programming  </a:t>
            </a:r>
            <a:r>
              <a:rPr sz="2000" b="1" dirty="0">
                <a:latin typeface="Arial"/>
                <a:cs typeface="Arial"/>
              </a:rPr>
              <a:t>that </a:t>
            </a:r>
            <a:r>
              <a:rPr sz="2000" b="1" spc="-10" dirty="0">
                <a:latin typeface="Arial"/>
                <a:cs typeface="Arial"/>
              </a:rPr>
              <a:t>it </a:t>
            </a:r>
            <a:r>
              <a:rPr sz="2000" b="1" spc="-5" dirty="0">
                <a:latin typeface="Arial"/>
                <a:cs typeface="Arial"/>
              </a:rPr>
              <a:t>inherits from C, </a:t>
            </a:r>
            <a:r>
              <a:rPr sz="2000" b="1" spc="10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powerful object-oriented  </a:t>
            </a:r>
            <a:r>
              <a:rPr sz="2000" b="1" dirty="0">
                <a:latin typeface="Arial"/>
                <a:cs typeface="Arial"/>
              </a:rPr>
              <a:t>programming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Provides extensive </a:t>
            </a:r>
            <a:r>
              <a:rPr sz="2000" b="1" dirty="0">
                <a:latin typeface="Arial"/>
                <a:cs typeface="Arial"/>
              </a:rPr>
              <a:t>facilities 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its standard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Library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60960" marR="57150" indent="-48895">
              <a:lnSpc>
                <a:spcPct val="160100"/>
              </a:lnSpc>
            </a:pPr>
            <a:r>
              <a:rPr sz="1400" b="1" spc="-5" dirty="0">
                <a:latin typeface="Arial"/>
                <a:cs typeface="Arial"/>
              </a:rPr>
              <a:t>Ref: </a:t>
            </a:r>
            <a:r>
              <a:rPr sz="14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http://spectrum.ieee.org/computing/software/the-2016-top-programming-languages </a:t>
            </a:r>
            <a:r>
              <a:rPr sz="1400" b="1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http://redmonk.com/sogrady/2016/07/20/language-rankings-6-16/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31977"/>
            <a:ext cx="52374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A Simple C</a:t>
            </a:r>
            <a:r>
              <a:rPr lang="en-US" sz="3800" dirty="0"/>
              <a:t> </a:t>
            </a:r>
            <a:r>
              <a:rPr sz="3800" spc="-5" dirty="0"/>
              <a:t>Program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1457071" y="1521079"/>
            <a:ext cx="2992755" cy="442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#include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lang="en-US" sz="2400" dirty="0" err="1">
                <a:latin typeface="Arial"/>
                <a:cs typeface="Arial"/>
              </a:rPr>
              <a:t>stdio.h</a:t>
            </a:r>
            <a:r>
              <a:rPr sz="2400" dirty="0">
                <a:latin typeface="Arial"/>
                <a:cs typeface="Arial"/>
              </a:rPr>
              <a:t>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57070" y="2293389"/>
            <a:ext cx="5019930" cy="193809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4700905" algn="l"/>
              </a:tabLst>
            </a:pPr>
            <a:r>
              <a:rPr lang="en-US" spc="-5" dirty="0"/>
              <a:t>i</a:t>
            </a:r>
            <a:r>
              <a:rPr spc="-5" dirty="0"/>
              <a:t>n</a:t>
            </a:r>
            <a:r>
              <a:rPr lang="en-US" spc="-5" dirty="0"/>
              <a:t>t main(){</a:t>
            </a:r>
            <a:endParaRPr strike="sngStrike" dirty="0"/>
          </a:p>
          <a:p>
            <a:pPr marL="12700" marR="929005" indent="571500">
              <a:lnSpc>
                <a:spcPct val="130000"/>
              </a:lnSpc>
              <a:spcBef>
                <a:spcPts val="5"/>
              </a:spcBef>
            </a:pPr>
            <a:r>
              <a:rPr lang="en-US" spc="-5" dirty="0" err="1"/>
              <a:t>printf</a:t>
            </a:r>
            <a:r>
              <a:rPr lang="en-US" spc="-5" dirty="0"/>
              <a:t>(“</a:t>
            </a:r>
            <a:r>
              <a:rPr lang="en-US" spc="-5" dirty="0" err="1"/>
              <a:t>Assalamualikum</a:t>
            </a:r>
            <a:r>
              <a:rPr lang="en-US" spc="-5" dirty="0"/>
              <a:t>!”);</a:t>
            </a:r>
          </a:p>
          <a:p>
            <a:pPr marL="12700" marR="929005" indent="571500">
              <a:lnSpc>
                <a:spcPct val="130000"/>
              </a:lnSpc>
              <a:spcBef>
                <a:spcPts val="5"/>
              </a:spcBef>
            </a:pPr>
            <a:r>
              <a:rPr dirty="0"/>
              <a:t>return</a:t>
            </a:r>
            <a:r>
              <a:rPr spc="-15" dirty="0"/>
              <a:t> </a:t>
            </a:r>
            <a:r>
              <a:rPr dirty="0"/>
              <a:t>0;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/>
              <a:t>}//end of the</a:t>
            </a:r>
            <a:r>
              <a:rPr spc="-35" dirty="0"/>
              <a:t> </a:t>
            </a:r>
            <a:r>
              <a:rPr spc="-5" dirty="0"/>
              <a:t>main</a:t>
            </a:r>
          </a:p>
        </p:txBody>
      </p:sp>
      <p:sp>
        <p:nvSpPr>
          <p:cNvPr id="6" name="object 6"/>
          <p:cNvSpPr/>
          <p:nvPr/>
        </p:nvSpPr>
        <p:spPr>
          <a:xfrm>
            <a:off x="5411532" y="1352828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0" y="381000"/>
                </a:moveTo>
                <a:lnTo>
                  <a:pt x="14062" y="331969"/>
                </a:lnTo>
                <a:lnTo>
                  <a:pt x="38527" y="300300"/>
                </a:lnTo>
                <a:lnTo>
                  <a:pt x="74463" y="269581"/>
                </a:lnTo>
                <a:lnTo>
                  <a:pt x="121356" y="239924"/>
                </a:lnTo>
                <a:lnTo>
                  <a:pt x="178690" y="211444"/>
                </a:lnTo>
                <a:lnTo>
                  <a:pt x="245953" y="184256"/>
                </a:lnTo>
                <a:lnTo>
                  <a:pt x="283146" y="171183"/>
                </a:lnTo>
                <a:lnTo>
                  <a:pt x="322627" y="158474"/>
                </a:lnTo>
                <a:lnTo>
                  <a:pt x="364334" y="146146"/>
                </a:lnTo>
                <a:lnTo>
                  <a:pt x="408201" y="134212"/>
                </a:lnTo>
                <a:lnTo>
                  <a:pt x="454163" y="122687"/>
                </a:lnTo>
                <a:lnTo>
                  <a:pt x="502157" y="111585"/>
                </a:lnTo>
                <a:lnTo>
                  <a:pt x="552119" y="100920"/>
                </a:lnTo>
                <a:lnTo>
                  <a:pt x="603983" y="90706"/>
                </a:lnTo>
                <a:lnTo>
                  <a:pt x="657686" y="80958"/>
                </a:lnTo>
                <a:lnTo>
                  <a:pt x="713164" y="71691"/>
                </a:lnTo>
                <a:lnTo>
                  <a:pt x="770351" y="62917"/>
                </a:lnTo>
                <a:lnTo>
                  <a:pt x="829184" y="54652"/>
                </a:lnTo>
                <a:lnTo>
                  <a:pt x="889598" y="46911"/>
                </a:lnTo>
                <a:lnTo>
                  <a:pt x="951530" y="39706"/>
                </a:lnTo>
                <a:lnTo>
                  <a:pt x="1014914" y="33053"/>
                </a:lnTo>
                <a:lnTo>
                  <a:pt x="1079686" y="26966"/>
                </a:lnTo>
                <a:lnTo>
                  <a:pt x="1145782" y="21459"/>
                </a:lnTo>
                <a:lnTo>
                  <a:pt x="1213138" y="16546"/>
                </a:lnTo>
                <a:lnTo>
                  <a:pt x="1281690" y="12242"/>
                </a:lnTo>
                <a:lnTo>
                  <a:pt x="1351372" y="8561"/>
                </a:lnTo>
                <a:lnTo>
                  <a:pt x="1422122" y="5517"/>
                </a:lnTo>
                <a:lnTo>
                  <a:pt x="1493873" y="3124"/>
                </a:lnTo>
                <a:lnTo>
                  <a:pt x="1566563" y="1398"/>
                </a:lnTo>
                <a:lnTo>
                  <a:pt x="1640127" y="351"/>
                </a:lnTo>
                <a:lnTo>
                  <a:pt x="1714500" y="0"/>
                </a:lnTo>
                <a:lnTo>
                  <a:pt x="1788872" y="351"/>
                </a:lnTo>
                <a:lnTo>
                  <a:pt x="1862436" y="1398"/>
                </a:lnTo>
                <a:lnTo>
                  <a:pt x="1935126" y="3124"/>
                </a:lnTo>
                <a:lnTo>
                  <a:pt x="2006877" y="5517"/>
                </a:lnTo>
                <a:lnTo>
                  <a:pt x="2077627" y="8561"/>
                </a:lnTo>
                <a:lnTo>
                  <a:pt x="2147309" y="12242"/>
                </a:lnTo>
                <a:lnTo>
                  <a:pt x="2215861" y="16546"/>
                </a:lnTo>
                <a:lnTo>
                  <a:pt x="2283217" y="21459"/>
                </a:lnTo>
                <a:lnTo>
                  <a:pt x="2349313" y="26966"/>
                </a:lnTo>
                <a:lnTo>
                  <a:pt x="2414085" y="33053"/>
                </a:lnTo>
                <a:lnTo>
                  <a:pt x="2477469" y="39706"/>
                </a:lnTo>
                <a:lnTo>
                  <a:pt x="2539401" y="46911"/>
                </a:lnTo>
                <a:lnTo>
                  <a:pt x="2599815" y="54652"/>
                </a:lnTo>
                <a:lnTo>
                  <a:pt x="2658648" y="62917"/>
                </a:lnTo>
                <a:lnTo>
                  <a:pt x="2715835" y="71691"/>
                </a:lnTo>
                <a:lnTo>
                  <a:pt x="2771313" y="80958"/>
                </a:lnTo>
                <a:lnTo>
                  <a:pt x="2825016" y="90706"/>
                </a:lnTo>
                <a:lnTo>
                  <a:pt x="2876880" y="100920"/>
                </a:lnTo>
                <a:lnTo>
                  <a:pt x="2926842" y="111585"/>
                </a:lnTo>
                <a:lnTo>
                  <a:pt x="2974836" y="122687"/>
                </a:lnTo>
                <a:lnTo>
                  <a:pt x="3020798" y="134212"/>
                </a:lnTo>
                <a:lnTo>
                  <a:pt x="3064665" y="146146"/>
                </a:lnTo>
                <a:lnTo>
                  <a:pt x="3106372" y="158474"/>
                </a:lnTo>
                <a:lnTo>
                  <a:pt x="3145853" y="171183"/>
                </a:lnTo>
                <a:lnTo>
                  <a:pt x="3183046" y="184256"/>
                </a:lnTo>
                <a:lnTo>
                  <a:pt x="3250309" y="211444"/>
                </a:lnTo>
                <a:lnTo>
                  <a:pt x="3307643" y="239924"/>
                </a:lnTo>
                <a:lnTo>
                  <a:pt x="3354536" y="269581"/>
                </a:lnTo>
                <a:lnTo>
                  <a:pt x="3390472" y="300300"/>
                </a:lnTo>
                <a:lnTo>
                  <a:pt x="3414937" y="331969"/>
                </a:lnTo>
                <a:lnTo>
                  <a:pt x="3429000" y="381000"/>
                </a:lnTo>
                <a:lnTo>
                  <a:pt x="3427416" y="397528"/>
                </a:lnTo>
                <a:lnTo>
                  <a:pt x="3404170" y="445976"/>
                </a:lnTo>
                <a:lnTo>
                  <a:pt x="3373906" y="477184"/>
                </a:lnTo>
                <a:lnTo>
                  <a:pt x="3332427" y="507387"/>
                </a:lnTo>
                <a:lnTo>
                  <a:pt x="3280249" y="536469"/>
                </a:lnTo>
                <a:lnTo>
                  <a:pt x="3217886" y="564317"/>
                </a:lnTo>
                <a:lnTo>
                  <a:pt x="3145853" y="590816"/>
                </a:lnTo>
                <a:lnTo>
                  <a:pt x="3106372" y="603525"/>
                </a:lnTo>
                <a:lnTo>
                  <a:pt x="3064665" y="615853"/>
                </a:lnTo>
                <a:lnTo>
                  <a:pt x="3020798" y="627787"/>
                </a:lnTo>
                <a:lnTo>
                  <a:pt x="2974836" y="639312"/>
                </a:lnTo>
                <a:lnTo>
                  <a:pt x="2926841" y="650414"/>
                </a:lnTo>
                <a:lnTo>
                  <a:pt x="2876880" y="661079"/>
                </a:lnTo>
                <a:lnTo>
                  <a:pt x="2825016" y="671293"/>
                </a:lnTo>
                <a:lnTo>
                  <a:pt x="2771313" y="681041"/>
                </a:lnTo>
                <a:lnTo>
                  <a:pt x="2715835" y="690308"/>
                </a:lnTo>
                <a:lnTo>
                  <a:pt x="2658648" y="699082"/>
                </a:lnTo>
                <a:lnTo>
                  <a:pt x="2599815" y="707347"/>
                </a:lnTo>
                <a:lnTo>
                  <a:pt x="2539401" y="715088"/>
                </a:lnTo>
                <a:lnTo>
                  <a:pt x="2477469" y="722293"/>
                </a:lnTo>
                <a:lnTo>
                  <a:pt x="2414085" y="728946"/>
                </a:lnTo>
                <a:lnTo>
                  <a:pt x="2349313" y="735033"/>
                </a:lnTo>
                <a:lnTo>
                  <a:pt x="2283217" y="740540"/>
                </a:lnTo>
                <a:lnTo>
                  <a:pt x="2215861" y="745453"/>
                </a:lnTo>
                <a:lnTo>
                  <a:pt x="2147309" y="749757"/>
                </a:lnTo>
                <a:lnTo>
                  <a:pt x="2077627" y="753438"/>
                </a:lnTo>
                <a:lnTo>
                  <a:pt x="2006877" y="756482"/>
                </a:lnTo>
                <a:lnTo>
                  <a:pt x="1935126" y="758875"/>
                </a:lnTo>
                <a:lnTo>
                  <a:pt x="1862436" y="760601"/>
                </a:lnTo>
                <a:lnTo>
                  <a:pt x="1788872" y="761648"/>
                </a:lnTo>
                <a:lnTo>
                  <a:pt x="1714500" y="762000"/>
                </a:lnTo>
                <a:lnTo>
                  <a:pt x="1640127" y="761648"/>
                </a:lnTo>
                <a:lnTo>
                  <a:pt x="1566563" y="760601"/>
                </a:lnTo>
                <a:lnTo>
                  <a:pt x="1493873" y="758875"/>
                </a:lnTo>
                <a:lnTo>
                  <a:pt x="1422122" y="756482"/>
                </a:lnTo>
                <a:lnTo>
                  <a:pt x="1351372" y="753438"/>
                </a:lnTo>
                <a:lnTo>
                  <a:pt x="1281690" y="749757"/>
                </a:lnTo>
                <a:lnTo>
                  <a:pt x="1213138" y="745453"/>
                </a:lnTo>
                <a:lnTo>
                  <a:pt x="1145782" y="740540"/>
                </a:lnTo>
                <a:lnTo>
                  <a:pt x="1079686" y="735033"/>
                </a:lnTo>
                <a:lnTo>
                  <a:pt x="1014914" y="728946"/>
                </a:lnTo>
                <a:lnTo>
                  <a:pt x="951530" y="722293"/>
                </a:lnTo>
                <a:lnTo>
                  <a:pt x="889598" y="715088"/>
                </a:lnTo>
                <a:lnTo>
                  <a:pt x="829184" y="707347"/>
                </a:lnTo>
                <a:lnTo>
                  <a:pt x="770351" y="699082"/>
                </a:lnTo>
                <a:lnTo>
                  <a:pt x="713164" y="690308"/>
                </a:lnTo>
                <a:lnTo>
                  <a:pt x="657686" y="681041"/>
                </a:lnTo>
                <a:lnTo>
                  <a:pt x="603983" y="671293"/>
                </a:lnTo>
                <a:lnTo>
                  <a:pt x="552119" y="661079"/>
                </a:lnTo>
                <a:lnTo>
                  <a:pt x="502158" y="650414"/>
                </a:lnTo>
                <a:lnTo>
                  <a:pt x="454163" y="639312"/>
                </a:lnTo>
                <a:lnTo>
                  <a:pt x="408201" y="627787"/>
                </a:lnTo>
                <a:lnTo>
                  <a:pt x="364334" y="615853"/>
                </a:lnTo>
                <a:lnTo>
                  <a:pt x="322627" y="603525"/>
                </a:lnTo>
                <a:lnTo>
                  <a:pt x="283146" y="590816"/>
                </a:lnTo>
                <a:lnTo>
                  <a:pt x="245953" y="577743"/>
                </a:lnTo>
                <a:lnTo>
                  <a:pt x="178690" y="550555"/>
                </a:lnTo>
                <a:lnTo>
                  <a:pt x="121356" y="522075"/>
                </a:lnTo>
                <a:lnTo>
                  <a:pt x="74463" y="492418"/>
                </a:lnTo>
                <a:lnTo>
                  <a:pt x="38527" y="461699"/>
                </a:lnTo>
                <a:lnTo>
                  <a:pt x="14062" y="43003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29045" y="1605432"/>
            <a:ext cx="2593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99"/>
                </a:solidFill>
                <a:latin typeface="Arial"/>
                <a:cs typeface="Arial"/>
              </a:rPr>
              <a:t>Preprocessor</a:t>
            </a:r>
            <a:r>
              <a:rPr sz="2000" spc="-110" dirty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99"/>
                </a:solidFill>
                <a:latin typeface="Arial"/>
                <a:cs typeface="Arial"/>
              </a:rPr>
              <a:t>Directive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0424" y="1403546"/>
            <a:ext cx="4076700" cy="157480"/>
            <a:chOff x="2171700" y="1595627"/>
            <a:chExt cx="4076700" cy="157480"/>
          </a:xfrm>
        </p:grpSpPr>
        <p:sp>
          <p:nvSpPr>
            <p:cNvPr id="9" name="object 9"/>
            <p:cNvSpPr/>
            <p:nvPr/>
          </p:nvSpPr>
          <p:spPr>
            <a:xfrm>
              <a:off x="2209800" y="1600199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40386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1700" y="1600199"/>
              <a:ext cx="762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943100" y="2590800"/>
            <a:ext cx="76200" cy="138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457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Recommended</a:t>
            </a:r>
            <a:r>
              <a:rPr spc="-95" dirty="0"/>
              <a:t> </a:t>
            </a:r>
            <a:r>
              <a:rPr spc="-5" dirty="0"/>
              <a:t>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148966"/>
            <a:ext cx="4114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622935" algn="l"/>
              </a:tabLst>
            </a:pPr>
            <a:r>
              <a:rPr lang="en-US" sz="2400" b="1" dirty="0"/>
              <a:t>Computer Science: A Structured Programming Approach Using C 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3356" y="650496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FF4B0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02878-00D1-4573-9B5B-EBA3AD57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78" y="1616612"/>
            <a:ext cx="3624775" cy="3624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436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35" dirty="0"/>
              <a:t> </a:t>
            </a:r>
            <a:r>
              <a:rPr spc="-5" dirty="0"/>
              <a:t>Programming?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3356" y="650496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FF4B0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181035"/>
            <a:ext cx="7769225" cy="49923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Computers are intended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help people solve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from simple vending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machines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to doing complex calculations for defense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solutions,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to helping man fly to the moon and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back.</a:t>
            </a:r>
            <a:endParaRPr sz="16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They are an amazingly useful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tool.</a:t>
            </a:r>
            <a:endParaRPr sz="2000">
              <a:latin typeface="Arial"/>
              <a:cs typeface="Arial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But, they're also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dumb </a:t>
            </a:r>
            <a:r>
              <a:rPr sz="2000" dirty="0">
                <a:latin typeface="Arial"/>
                <a:cs typeface="Arial"/>
              </a:rPr>
              <a:t>as a pile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rocks. </a:t>
            </a:r>
            <a:r>
              <a:rPr sz="2000" spc="-5" dirty="0">
                <a:latin typeface="Arial"/>
                <a:cs typeface="Arial"/>
              </a:rPr>
              <a:t>By themselves, </a:t>
            </a:r>
            <a:r>
              <a:rPr sz="2000" spc="-10" dirty="0">
                <a:latin typeface="Arial"/>
                <a:cs typeface="Arial"/>
              </a:rPr>
              <a:t>they  </a:t>
            </a:r>
            <a:r>
              <a:rPr sz="2000" dirty="0">
                <a:latin typeface="Arial"/>
                <a:cs typeface="Arial"/>
              </a:rPr>
              <a:t>only take 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themselves,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are just </a:t>
            </a:r>
            <a:r>
              <a:rPr sz="2000" spc="-5" dirty="0">
                <a:latin typeface="Arial"/>
                <a:cs typeface="Arial"/>
              </a:rPr>
              <a:t>expensive </a:t>
            </a:r>
            <a:r>
              <a:rPr sz="2000" dirty="0">
                <a:latin typeface="Arial"/>
                <a:cs typeface="Arial"/>
              </a:rPr>
              <a:t>collections of </a:t>
            </a:r>
            <a:r>
              <a:rPr sz="2000" spc="-5" dirty="0">
                <a:latin typeface="Arial"/>
                <a:cs typeface="Arial"/>
              </a:rPr>
              <a:t>metal,  </a:t>
            </a:r>
            <a:r>
              <a:rPr sz="2000" dirty="0">
                <a:latin typeface="Arial"/>
                <a:cs typeface="Arial"/>
              </a:rPr>
              <a:t>plastic,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silicon. </a:t>
            </a:r>
            <a:r>
              <a:rPr sz="2000" spc="-5" dirty="0">
                <a:latin typeface="Arial"/>
                <a:cs typeface="Arial"/>
              </a:rPr>
              <a:t>If that's </a:t>
            </a:r>
            <a:r>
              <a:rPr sz="2000" dirty="0">
                <a:latin typeface="Arial"/>
                <a:cs typeface="Arial"/>
              </a:rPr>
              <a:t>all they </a:t>
            </a:r>
            <a:r>
              <a:rPr sz="2000" spc="-5" dirty="0">
                <a:latin typeface="Arial"/>
                <a:cs typeface="Arial"/>
              </a:rPr>
              <a:t>are, </a:t>
            </a:r>
            <a:r>
              <a:rPr sz="2000" dirty="0">
                <a:latin typeface="Arial"/>
                <a:cs typeface="Arial"/>
              </a:rPr>
              <a:t>how </a:t>
            </a:r>
            <a:r>
              <a:rPr sz="2000" spc="-5" dirty="0">
                <a:latin typeface="Arial"/>
                <a:cs typeface="Arial"/>
              </a:rPr>
              <a:t>do they </a:t>
            </a:r>
            <a:r>
              <a:rPr sz="2000" dirty="0">
                <a:latin typeface="Arial"/>
                <a:cs typeface="Arial"/>
              </a:rPr>
              <a:t>do all of the  things they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do?</a:t>
            </a:r>
            <a:endParaRPr sz="20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answer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programming.</a:t>
            </a:r>
            <a:endParaRPr sz="20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programmer writes a program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tell the computer what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do.</a:t>
            </a:r>
            <a:endParaRPr sz="2000">
              <a:latin typeface="Arial"/>
              <a:cs typeface="Arial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programmer’s job </a:t>
            </a:r>
            <a:r>
              <a:rPr sz="2000" spc="-5" dirty="0">
                <a:latin typeface="Arial"/>
                <a:cs typeface="Arial"/>
              </a:rPr>
              <a:t>is to </a:t>
            </a:r>
            <a:r>
              <a:rPr sz="2000" dirty="0">
                <a:latin typeface="Arial"/>
                <a:cs typeface="Arial"/>
              </a:rPr>
              <a:t>take a </a:t>
            </a:r>
            <a:r>
              <a:rPr sz="2000" spc="-5" dirty="0">
                <a:latin typeface="Arial"/>
                <a:cs typeface="Arial"/>
              </a:rPr>
              <a:t>problem, break it </a:t>
            </a:r>
            <a:r>
              <a:rPr sz="2000" dirty="0">
                <a:latin typeface="Arial"/>
                <a:cs typeface="Arial"/>
              </a:rPr>
              <a:t>down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a  series of steps, and describe </a:t>
            </a:r>
            <a:r>
              <a:rPr sz="2000" spc="-5" dirty="0">
                <a:latin typeface="Arial"/>
                <a:cs typeface="Arial"/>
              </a:rPr>
              <a:t>those steps to the computer so it  </a:t>
            </a:r>
            <a:r>
              <a:rPr sz="2000" dirty="0">
                <a:latin typeface="Arial"/>
                <a:cs typeface="Arial"/>
              </a:rPr>
              <a:t>can arrive at a solution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502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10" dirty="0"/>
              <a:t> </a:t>
            </a:r>
            <a:r>
              <a:rPr spc="-5" dirty="0"/>
              <a:t>Programming?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3356" y="650496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FF4B00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244549"/>
            <a:ext cx="7759700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Programming is the </a:t>
            </a:r>
            <a:r>
              <a:rPr sz="2400" spc="-5" dirty="0">
                <a:latin typeface="Arial"/>
                <a:cs typeface="Arial"/>
              </a:rPr>
              <a:t>process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taking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algorithm </a:t>
            </a:r>
            <a:r>
              <a:rPr sz="2400" spc="-5" dirty="0">
                <a:latin typeface="Arial"/>
                <a:cs typeface="Arial"/>
              </a:rPr>
              <a:t>and  encoding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into a programming language, 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it  can be executed by a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computer.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Steps to </a:t>
            </a:r>
            <a:r>
              <a:rPr sz="2400" spc="-5" dirty="0">
                <a:latin typeface="Arial"/>
                <a:cs typeface="Arial"/>
              </a:rPr>
              <a:t>make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tea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Solving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mathematical equation like </a:t>
            </a:r>
            <a:r>
              <a:rPr sz="2400" dirty="0">
                <a:latin typeface="Arial"/>
                <a:cs typeface="Arial"/>
              </a:rPr>
              <a:t>Area 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circle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Searching a student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 list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students</a:t>
            </a:r>
            <a:endParaRPr sz="24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Linear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Binary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651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We </a:t>
            </a:r>
            <a:r>
              <a:rPr spc="-5" dirty="0"/>
              <a:t>can </a:t>
            </a:r>
            <a:r>
              <a:rPr dirty="0"/>
              <a:t>do Programming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171003"/>
            <a:ext cx="6619875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do programming for </a:t>
            </a:r>
            <a:r>
              <a:rPr sz="2400" spc="-5" dirty="0">
                <a:latin typeface="Arial"/>
                <a:cs typeface="Arial"/>
              </a:rPr>
              <a:t>almost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everything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example, Programs control Robots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do  wonderful things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581655"/>
            <a:ext cx="5600700" cy="404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3356" y="650496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FF4B00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664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We </a:t>
            </a:r>
            <a:r>
              <a:rPr spc="-5" dirty="0"/>
              <a:t>can </a:t>
            </a:r>
            <a:r>
              <a:rPr dirty="0"/>
              <a:t>do Programming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dirty="0"/>
              <a:t>...</a:t>
            </a:r>
          </a:p>
        </p:txBody>
      </p:sp>
      <p:sp>
        <p:nvSpPr>
          <p:cNvPr id="3" name="object 3"/>
          <p:cNvSpPr/>
          <p:nvPr/>
        </p:nvSpPr>
        <p:spPr>
          <a:xfrm>
            <a:off x="1014983" y="3733800"/>
            <a:ext cx="27432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200" y="3695700"/>
            <a:ext cx="29718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983" y="5292852"/>
            <a:ext cx="2743200" cy="137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3632" y="5283708"/>
            <a:ext cx="2944367" cy="1383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6016" y="3695700"/>
            <a:ext cx="1886712" cy="1903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058688"/>
            <a:ext cx="7578725" cy="24009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Programming </a:t>
            </a:r>
            <a:r>
              <a:rPr sz="2400" b="1" dirty="0">
                <a:latin typeface="Arial"/>
                <a:cs typeface="Arial"/>
              </a:rPr>
              <a:t>help </a:t>
            </a:r>
            <a:r>
              <a:rPr sz="2400" b="1" spc="-5" dirty="0">
                <a:latin typeface="Arial"/>
                <a:cs typeface="Arial"/>
              </a:rPr>
              <a:t>us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designing 3D animated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movies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controlling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aircrafts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to </a:t>
            </a:r>
            <a:r>
              <a:rPr sz="2000" b="1" spc="-5" dirty="0">
                <a:latin typeface="Arial"/>
                <a:cs typeface="Arial"/>
              </a:rPr>
              <a:t>develop Websites </a:t>
            </a:r>
            <a:r>
              <a:rPr sz="2000" b="1" dirty="0">
                <a:latin typeface="Arial"/>
                <a:cs typeface="Arial"/>
              </a:rPr>
              <a:t>and apps </a:t>
            </a:r>
            <a:r>
              <a:rPr sz="2000" b="1" spc="-5" dirty="0">
                <a:latin typeface="Arial"/>
                <a:cs typeface="Arial"/>
              </a:rPr>
              <a:t>like </a:t>
            </a:r>
            <a:r>
              <a:rPr sz="2000" b="1" dirty="0">
                <a:latin typeface="Arial"/>
                <a:cs typeface="Arial"/>
              </a:rPr>
              <a:t>google maps,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Wikipedia,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b="1" spc="-45" dirty="0">
                <a:latin typeface="Arial"/>
                <a:cs typeface="Arial"/>
              </a:rPr>
              <a:t>YouTube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doctors to cure disease by processing huge amount of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3356" y="650496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FF4B00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664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We </a:t>
            </a:r>
            <a:r>
              <a:rPr spc="-5" dirty="0"/>
              <a:t>can </a:t>
            </a:r>
            <a:r>
              <a:rPr dirty="0"/>
              <a:t>do Programming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dirty="0"/>
              <a:t>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95800" y="1034796"/>
            <a:ext cx="4648200" cy="2018030"/>
            <a:chOff x="4495800" y="1034796"/>
            <a:chExt cx="4648200" cy="2018030"/>
          </a:xfrm>
        </p:grpSpPr>
        <p:sp>
          <p:nvSpPr>
            <p:cNvPr id="4" name="object 4"/>
            <p:cNvSpPr/>
            <p:nvPr/>
          </p:nvSpPr>
          <p:spPr>
            <a:xfrm>
              <a:off x="4495800" y="1339596"/>
              <a:ext cx="2356104" cy="1359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7144" y="1034796"/>
              <a:ext cx="2276855" cy="2017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95800" y="3259835"/>
            <a:ext cx="2286000" cy="1251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2007" y="3395471"/>
            <a:ext cx="2221991" cy="1115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8303" y="4853940"/>
            <a:ext cx="4267200" cy="1368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444" y="1168653"/>
            <a:ext cx="3357245" cy="4961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23876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Some </a:t>
            </a:r>
            <a:r>
              <a:rPr sz="2000" b="1" spc="-5" dirty="0">
                <a:latin typeface="Arial"/>
                <a:cs typeface="Arial"/>
              </a:rPr>
              <a:t>more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interesting  fields of programming  include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88900" marR="5080" lvl="1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000" b="1" dirty="0">
                <a:latin typeface="Arial"/>
                <a:cs typeface="Arial"/>
              </a:rPr>
              <a:t>Applications of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Artificial  Intelligence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440690" lvl="1" indent="-34353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000" b="1" dirty="0">
                <a:latin typeface="Arial"/>
                <a:cs typeface="Arial"/>
              </a:rPr>
              <a:t>E-Learning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431165" lvl="1" indent="-3429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000" b="1" dirty="0">
                <a:latin typeface="Arial"/>
                <a:cs typeface="Arial"/>
              </a:rPr>
              <a:t>Graphics &amp;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Animation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440690" lvl="1" indent="-343535">
              <a:lnSpc>
                <a:spcPct val="100000"/>
              </a:lnSpc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000" b="1" spc="-5" dirty="0">
                <a:latin typeface="Arial"/>
                <a:cs typeface="Arial"/>
              </a:rPr>
              <a:t>Simulations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458470" lvl="1" indent="-343535">
              <a:lnSpc>
                <a:spcPct val="100000"/>
              </a:lnSpc>
              <a:buFont typeface="Arial"/>
              <a:buChar char="•"/>
              <a:tabLst>
                <a:tab pos="458470" algn="l"/>
                <a:tab pos="459105" algn="l"/>
              </a:tabLst>
            </a:pPr>
            <a:r>
              <a:rPr sz="2000" b="1" dirty="0">
                <a:latin typeface="Arial"/>
                <a:cs typeface="Arial"/>
              </a:rPr>
              <a:t>Bioinformatics</a:t>
            </a:r>
            <a:endParaRPr sz="2000">
              <a:latin typeface="Arial"/>
              <a:cs typeface="Arial"/>
            </a:endParaRPr>
          </a:p>
          <a:p>
            <a:pPr marL="469265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latin typeface="Arial"/>
                <a:cs typeface="Arial"/>
              </a:rPr>
              <a:t>Game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3356" y="650496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000" spc="-5" dirty="0">
                <a:solidFill>
                  <a:srgbClr val="FF4B00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645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do we do</a:t>
            </a:r>
            <a:r>
              <a:rPr spc="15" dirty="0"/>
              <a:t> </a:t>
            </a:r>
            <a:r>
              <a:rPr spc="-5" dirty="0"/>
              <a:t>programming?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684146"/>
            <a:ext cx="360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How </a:t>
            </a:r>
            <a:r>
              <a:rPr sz="2400" b="1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Software </a:t>
            </a:r>
            <a:r>
              <a:rPr sz="24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is</a:t>
            </a:r>
            <a:r>
              <a:rPr sz="2400" b="1" u="heavy" spc="-8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made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5876" y="6492951"/>
            <a:ext cx="278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sz="1000" spc="-10" dirty="0">
                <a:solidFill>
                  <a:srgbClr val="FF4B00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348741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128977"/>
            <a:ext cx="6522720" cy="4269117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545465" indent="-533400">
              <a:lnSpc>
                <a:spcPct val="100000"/>
              </a:lnSpc>
              <a:spcBef>
                <a:spcPts val="205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2800" b="1" spc="-5" dirty="0">
                <a:latin typeface="Arial"/>
                <a:cs typeface="Arial"/>
              </a:rPr>
              <a:t>Machine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language</a:t>
            </a:r>
            <a:endParaRPr sz="2800" dirty="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405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dirty="0">
                <a:latin typeface="Arial"/>
                <a:cs typeface="Arial"/>
              </a:rPr>
              <a:t>Only language computer directly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understands</a:t>
            </a:r>
            <a:endParaRPr sz="2000" dirty="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dirty="0">
                <a:latin typeface="Arial"/>
                <a:cs typeface="Arial"/>
              </a:rPr>
              <a:t>Defined by hardware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design</a:t>
            </a:r>
            <a:endParaRPr sz="2000" dirty="0">
              <a:latin typeface="Arial"/>
              <a:cs typeface="Arial"/>
            </a:endParaRPr>
          </a:p>
          <a:p>
            <a:pPr marL="1421765" lvl="2" indent="-381635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sz="1800" b="1" dirty="0">
                <a:latin typeface="Arial"/>
                <a:cs typeface="Arial"/>
              </a:rPr>
              <a:t>Machine-dependent</a:t>
            </a:r>
            <a:endParaRPr sz="1800" dirty="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dirty="0">
                <a:latin typeface="Arial"/>
                <a:cs typeface="Arial"/>
              </a:rPr>
              <a:t>Generally consist of strings of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numbers</a:t>
            </a:r>
            <a:endParaRPr sz="2000" dirty="0">
              <a:latin typeface="Arial"/>
              <a:cs typeface="Arial"/>
            </a:endParaRPr>
          </a:p>
          <a:p>
            <a:pPr marL="1421765" lvl="2" indent="-381635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1421765" algn="l"/>
                <a:tab pos="1422400" algn="l"/>
              </a:tabLst>
            </a:pPr>
            <a:r>
              <a:rPr sz="1800" b="1" spc="-5" dirty="0">
                <a:latin typeface="Arial"/>
                <a:cs typeface="Arial"/>
              </a:rPr>
              <a:t>Ultimately 0s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1s</a:t>
            </a:r>
            <a:endParaRPr sz="1800" dirty="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150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dirty="0">
                <a:latin typeface="Arial"/>
                <a:cs typeface="Arial"/>
              </a:rPr>
              <a:t>Difficult to understand for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humans</a:t>
            </a:r>
            <a:endParaRPr sz="2000" dirty="0">
              <a:latin typeface="Arial"/>
              <a:cs typeface="Arial"/>
            </a:endParaRPr>
          </a:p>
          <a:p>
            <a:pPr marL="964565" lvl="1" indent="-38163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64565" algn="l"/>
                <a:tab pos="965200" algn="l"/>
              </a:tabLst>
            </a:pPr>
            <a:r>
              <a:rPr sz="2000" b="1" dirty="0">
                <a:latin typeface="Arial"/>
                <a:cs typeface="Arial"/>
              </a:rPr>
              <a:t>Example:</a:t>
            </a:r>
            <a:endParaRPr sz="2000" dirty="0">
              <a:latin typeface="Arial"/>
              <a:cs typeface="Arial"/>
            </a:endParaRPr>
          </a:p>
          <a:p>
            <a:pPr marR="3627754" algn="r">
              <a:lnSpc>
                <a:spcPct val="100000"/>
              </a:lnSpc>
              <a:spcBef>
                <a:spcPts val="1100"/>
              </a:spcBef>
            </a:pPr>
            <a:r>
              <a:rPr sz="1800" b="1" spc="-5" dirty="0">
                <a:latin typeface="Courier New"/>
                <a:cs typeface="Courier New"/>
              </a:rPr>
              <a:t>1</a:t>
            </a:r>
            <a:r>
              <a:rPr sz="1800" b="1" spc="-15" dirty="0"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0</a:t>
            </a:r>
            <a:r>
              <a:rPr sz="1800" b="1" spc="-15" dirty="0"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11</a:t>
            </a:r>
            <a:r>
              <a:rPr sz="1800" b="1" spc="-15" dirty="0"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0</a:t>
            </a:r>
            <a:r>
              <a:rPr sz="1800" b="1" spc="-15" dirty="0">
                <a:latin typeface="Courier New"/>
                <a:cs typeface="Courier New"/>
              </a:rPr>
              <a:t>0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906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Programming Fundamentals</vt:lpstr>
      <vt:lpstr>Recommended Book</vt:lpstr>
      <vt:lpstr>Why Programming?</vt:lpstr>
      <vt:lpstr>What is Programming?</vt:lpstr>
      <vt:lpstr>We can do Programming for ..</vt:lpstr>
      <vt:lpstr>We can do Programming for ...</vt:lpstr>
      <vt:lpstr>We can do Programming for ...</vt:lpstr>
      <vt:lpstr>How do we do programming?</vt:lpstr>
      <vt:lpstr>Computer Languages</vt:lpstr>
      <vt:lpstr>Computer Languages</vt:lpstr>
      <vt:lpstr>Computer Languages</vt:lpstr>
      <vt:lpstr>What is a Programming Language?</vt:lpstr>
      <vt:lpstr>What is a Computer Program?</vt:lpstr>
      <vt:lpstr>The Compiler</vt:lpstr>
      <vt:lpstr>History of C and C++</vt:lpstr>
      <vt:lpstr>History of C and C++</vt:lpstr>
      <vt:lpstr>Introduction to C++</vt:lpstr>
      <vt:lpstr>A Simple C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DELL</cp:lastModifiedBy>
  <cp:revision>18</cp:revision>
  <dcterms:created xsi:type="dcterms:W3CDTF">2021-10-29T06:07:25Z</dcterms:created>
  <dcterms:modified xsi:type="dcterms:W3CDTF">2023-08-24T05:17:30Z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2021-10-29T00:00:00Z</vt:filetime>
  </property>
</Properties>
</file>