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83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88" r:id="rId10"/>
    <p:sldId id="264" r:id="rId11"/>
    <p:sldId id="266" r:id="rId12"/>
    <p:sldId id="267" r:id="rId13"/>
    <p:sldId id="268" r:id="rId14"/>
    <p:sldId id="284" r:id="rId15"/>
  </p:sldIdLst>
  <p:sldSz cx="9144000" cy="6858000" type="screen4x3"/>
  <p:notesSz cx="7315200" cy="96012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7A664F2C-79B5-45BE-9609-93D8245AA8C8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973F159-393F-4B74-AB05-14C1472A1F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3CA1340-448D-44A8-8CC4-AF3A34EB9B75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4E46F66-1AF2-4196-9060-5B29A5F5C9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FAAACB-F1AE-4B85-A210-788940A9C19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817A1C-1B8E-4F67-ABAD-F667C637C349}" type="slidenum">
              <a:rPr lang="en-US" altLang="en-US">
                <a:latin typeface="Arial" pitchFamily="34" charset="0"/>
              </a:rPr>
              <a:pPr/>
              <a:t>5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itchFamily="34" charset="0"/>
              </a:rPr>
              <a:t>Memory which will be identified by the name and the data stored in it will be of specified type.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B566B-E8B6-43C4-ACC4-2F5DCADD6E1C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15E9D0-6E3F-47FF-AD8E-1F16E693ED7C}" type="slidenum">
              <a:rPr lang="en-US" altLang="en-US">
                <a:latin typeface="Arial" pitchFamily="34" charset="0"/>
              </a:rPr>
              <a:pPr/>
              <a:t>7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itchFamily="34" charset="0"/>
              </a:rPr>
              <a:t>Declaration: Any statement which introduces aname into program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F760D3-A224-4ED9-A237-D93952265957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fontAlgn="ctr" latinLnBrk="1" hangingPunct="1"/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85CBF9-7616-41F6-8A5C-26CD21B72416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The type </a:t>
            </a:r>
            <a:r>
              <a:rPr lang="en-US" altLang="en-US" b="1"/>
              <a:t>double</a:t>
            </a:r>
            <a:r>
              <a:rPr lang="en-US" altLang="en-US"/>
              <a:t> provides at least as much precision as float, and the type </a:t>
            </a:r>
            <a:r>
              <a:rPr lang="en-US" altLang="en-US" b="1"/>
              <a:t>long double</a:t>
            </a:r>
            <a:r>
              <a:rPr lang="en-US" altLang="en-US"/>
              <a:t> provides at least as much precision as </a:t>
            </a:r>
            <a:r>
              <a:rPr lang="en-US" altLang="en-US" b="1"/>
              <a:t>double.</a:t>
            </a:r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58604B-0AB0-4551-976F-7574666786C7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229EA4-7C7F-4875-8691-066EE0FB846F}" type="slidenum">
              <a:rPr lang="en-US" altLang="en-US">
                <a:latin typeface="Arial" pitchFamily="34" charset="0"/>
              </a:rPr>
              <a:pPr/>
              <a:t>13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itchFamily="34" charset="0"/>
              </a:rPr>
              <a:t>Declaration: Any statement which introduces a name into program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A4965-E614-4A00-8BF3-A87172C19BF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3A506-623D-446D-8274-65FFE3A18D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BECBD-48CB-443F-8212-068DB6657C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C945-1C4B-4260-9859-7F04F489ED1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DB5D3-DD4F-45CD-B092-CCCDEC7C24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0C060-2181-4705-B375-B042734F8E2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0C889-F076-483B-A067-B4174ABE12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3DA1-7EC1-4817-951C-E8B8EEC4F16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8D33B-BEDB-40F8-98ED-4670478020A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14045-104E-4A1F-8BE7-8893F2975A9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99C48-C4A4-4681-8DD6-5B64EA05E5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7CB89-CDD4-41D4-9051-37131B95FC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endParaRPr kumimoji="0" lang="ko-KR" altLang="ko-KR" sz="2400">
                <a:latin typeface="Arial" panose="020B0604020202020204" pitchFamily="34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fld id="{EC44E5AC-A575-4172-872A-553A77EBBC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6025"/>
            <a:ext cx="7199313" cy="1527175"/>
          </a:xfrm>
        </p:spPr>
        <p:txBody>
          <a:bodyPr/>
          <a:lstStyle/>
          <a:p>
            <a:pPr eaLnBrk="1" hangingPunct="1"/>
            <a:r>
              <a:rPr lang="en-US" altLang="en-US" sz="4200"/>
              <a:t>Programming Fundamentals 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827088" y="42672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latin typeface="Arial" pitchFamily="34" charset="0"/>
              </a:rPr>
              <a:t>Lecture 03:  Variables</a:t>
            </a:r>
            <a:r>
              <a:rPr lang="en-US" altLang="en-US" sz="2000" dirty="0">
                <a:latin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n-US" altLang="en-US" sz="2000" b="1" dirty="0">
                <a:latin typeface="Arial" pitchFamily="34" charset="0"/>
              </a:rPr>
              <a:t>Data Types and Calculations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Naming Conventions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48600" cy="47244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CamelCase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structs and classes 		 Example; 	MyName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camelCase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Functions &amp; variables;	 	Example; 	myName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c-style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Variables; 			Example; 	my_name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It can be useful to use prefixes for certain types of data to remind you what they are: for instance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For pointers		p_name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For static variables	s_name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/>
              <a:t>For global variables	g_name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813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Basic Data 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00200"/>
            <a:ext cx="8083550" cy="4530725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sz="2800" dirty="0"/>
              <a:t>C is a </a:t>
            </a:r>
            <a:r>
              <a:rPr lang="en-US" altLang="en-US" sz="2800" dirty="0">
                <a:solidFill>
                  <a:srgbClr val="0070C0"/>
                </a:solidFill>
              </a:rPr>
              <a:t>strongly typed language 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en-US" sz="2400" dirty="0"/>
              <a:t>Every data item in your program has a type              associated with  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Basic Variable Types</a:t>
            </a:r>
          </a:p>
        </p:txBody>
      </p:sp>
      <p:graphicFrame>
        <p:nvGraphicFramePr>
          <p:cNvPr id="901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2000718"/>
              </p:ext>
            </p:extLst>
          </p:nvPr>
        </p:nvGraphicFramePr>
        <p:xfrm>
          <a:off x="827088" y="2084388"/>
          <a:ext cx="7546975" cy="3505199"/>
        </p:xfrm>
        <a:graphic>
          <a:graphicData uri="http://schemas.openxmlformats.org/drawingml/2006/table">
            <a:tbl>
              <a:tblPr/>
              <a:tblGrid>
                <a:gridCol w="342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size per variable (in bytes)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char, bool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double, long double</a:t>
                      </a:r>
                    </a:p>
                  </a:txBody>
                  <a:tcPr marL="91451" marR="9145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8,16</a:t>
                      </a:r>
                    </a:p>
                  </a:txBody>
                  <a:tcPr marL="91451" marR="91451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3225"/>
            <a:ext cx="8229600" cy="865188"/>
          </a:xfrm>
        </p:spPr>
        <p:txBody>
          <a:bodyPr/>
          <a:lstStyle/>
          <a:p>
            <a:pPr eaLnBrk="1" hangingPunct="1"/>
            <a:r>
              <a:rPr lang="en-US" altLang="en-US" sz="3600"/>
              <a:t>Variable Declaration &amp; Definition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53072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altLang="en-US" sz="2100" dirty="0"/>
              <a:t>Variable Declaration</a:t>
            </a:r>
          </a:p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en-US" sz="2100" b="1" dirty="0"/>
              <a:t>	int apples;	// </a:t>
            </a:r>
            <a:r>
              <a:rPr lang="en-US" altLang="en-US" sz="2200" dirty="0"/>
              <a:t>It introduces a name i.e. </a:t>
            </a:r>
            <a:r>
              <a:rPr lang="en-US" altLang="en-US" sz="2200" b="1" dirty="0"/>
              <a:t>apples</a:t>
            </a:r>
          </a:p>
          <a:p>
            <a:pPr lvl="1" algn="just" eaLnBrk="1" hangingPunct="1">
              <a:lnSpc>
                <a:spcPct val="140000"/>
              </a:lnSpc>
              <a:defRPr/>
            </a:pPr>
            <a:endParaRPr lang="en-US" altLang="en-US" sz="1500" dirty="0"/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altLang="en-US" sz="2100" dirty="0"/>
              <a:t>Variable Definition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en-US" sz="2000" b="1" dirty="0"/>
              <a:t>	int apples = 10;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US" altLang="en-US"/>
              <a:t>Exercise 1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3197225"/>
          </a:xfrm>
        </p:spPr>
        <p:txBody>
          <a:bodyPr/>
          <a:lstStyle/>
          <a:p>
            <a:r>
              <a:rPr lang="en-US" altLang="en-US"/>
              <a:t>Define two numbers of type </a:t>
            </a:r>
            <a:r>
              <a:rPr lang="en-US" altLang="en-US">
                <a:solidFill>
                  <a:srgbClr val="0070C0"/>
                </a:solidFill>
              </a:rPr>
              <a:t>int</a:t>
            </a:r>
          </a:p>
          <a:p>
            <a:r>
              <a:rPr lang="en-US" altLang="en-US"/>
              <a:t>Subtract first from second number</a:t>
            </a:r>
          </a:p>
          <a:p>
            <a:r>
              <a:rPr lang="en-US" altLang="en-US"/>
              <a:t>Display the result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19200"/>
            <a:ext cx="7992690" cy="4759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100" dirty="0"/>
              <a:t>The usefulness of the “</a:t>
            </a:r>
            <a:r>
              <a:rPr lang="en-US" altLang="en-US" sz="2100" dirty="0" err="1"/>
              <a:t>Assalam</a:t>
            </a:r>
            <a:r>
              <a:rPr lang="en-US" altLang="en-US" sz="2100" dirty="0"/>
              <a:t>-o-</a:t>
            </a:r>
            <a:r>
              <a:rPr lang="en-US" altLang="en-US" sz="2100" dirty="0" err="1"/>
              <a:t>Alaikum</a:t>
            </a:r>
            <a:r>
              <a:rPr lang="en-US" altLang="en-US" sz="2100" dirty="0"/>
              <a:t>" program shown in the previous class is quite questionable.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100" dirty="0"/>
              <a:t>We had to write several lines of code, compile them, and then execute the resulting program just to obtain a simple sentence written on the screen as result.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100" dirty="0"/>
              <a:t>It certainly would have been much faster to type the output sentence by ourselves.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100" dirty="0"/>
              <a:t>However, programming is not limited only to printing simple    texts on the screen. In order to go a little further on and to      become able to write programs that perform useful tasks we  need to introduce the concept of variable.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1800"/>
              <a:t>Retain a number say 4 in your mental memory,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1800"/>
              <a:t>Retain the number 3 at the same time. 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57200" y="2057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latin typeface="Arial" pitchFamily="34" charset="0"/>
              </a:rPr>
              <a:t>You have just stored two different values in your memory.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latin typeface="Arial" pitchFamily="34" charset="0"/>
              </a:rPr>
              <a:t>Now, add 1 to the first number, I said, 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457200" y="2895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latin typeface="Arial" pitchFamily="34" charset="0"/>
              </a:rPr>
              <a:t>Now you have in memory 5 &amp; 3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>
                <a:latin typeface="Arial" pitchFamily="34" charset="0"/>
              </a:rPr>
              <a:t>Subtract second number from first one. The result is 2 </a:t>
            </a:r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457200" y="3657600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t" latinLnBrk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1pPr>
            <a:lvl2pPr marL="669925" indent="-325438" fontAlgn="t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2pPr>
            <a:lvl3pPr marL="1143000" indent="-228600" fontAlgn="t" latinLnBrk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3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3pPr>
            <a:lvl4pPr marL="16002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4pPr>
            <a:lvl5pPr marL="2057400" indent="-228600" fontAlgn="t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5pPr>
            <a:lvl6pPr marL="2514600" indent="-22860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6pPr>
            <a:lvl7pPr marL="2971800" indent="-22860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7pPr>
            <a:lvl8pPr marL="3429000" indent="-22860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8pPr>
            <a:lvl9pPr marL="3886200" indent="-22860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  <a:cs typeface="Arial" panose="020B0604020202020204" pitchFamily="34" charset="0"/>
              </a:defRPr>
            </a:lvl9pPr>
          </a:lstStyle>
          <a:p>
            <a:pPr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defRPr/>
            </a:pPr>
            <a:r>
              <a:rPr lang="en-US" altLang="en-US" sz="1800">
                <a:latin typeface="Arial" panose="020B0604020202020204" pitchFamily="34" charset="0"/>
              </a:rPr>
              <a:t>The whole process that you have just done with your mental memory is similar to what a computer can do with two variables. </a:t>
            </a:r>
          </a:p>
          <a:p>
            <a:pPr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defRPr/>
            </a:pPr>
            <a:r>
              <a:rPr lang="en-US" altLang="en-US" sz="1800">
                <a:latin typeface="Arial" panose="020B0604020202020204" pitchFamily="34" charset="0"/>
              </a:rPr>
              <a:t>The same process can be expressed in C++ with the following instruction set:</a:t>
            </a: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Arial" panose="020B0604020202020204" pitchFamily="34" charset="0"/>
              </a:rPr>
              <a:t>firstNum = 4</a:t>
            </a: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Arial" panose="020B0604020202020204" pitchFamily="34" charset="0"/>
              </a:rPr>
              <a:t>secondNum</a:t>
            </a:r>
            <a:r>
              <a:rPr lang="en-US" altLang="en-US" sz="2000">
                <a:latin typeface="Arial" panose="020B0604020202020204" pitchFamily="34" charset="0"/>
              </a:rPr>
              <a:t> = 3;</a:t>
            </a: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Arial" panose="020B0604020202020204" pitchFamily="34" charset="0"/>
              </a:rPr>
              <a:t>firstNum = firstNum + 1;</a:t>
            </a: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altLang="en-US" sz="1100">
              <a:latin typeface="Arial" panose="020B0604020202020204" pitchFamily="34" charset="0"/>
            </a:endParaRPr>
          </a:p>
          <a:p>
            <a:pPr marL="0" indent="0" algn="just" eaLnBrk="1" fontAlgn="base" latinLnBrk="0" hangingPunct="1">
              <a:lnSpc>
                <a:spcPct val="11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Arial" panose="020B0604020202020204" pitchFamily="34" charset="0"/>
              </a:rPr>
              <a:t>result = firstNum - secondNum;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9588" y="4741863"/>
            <a:ext cx="2819400" cy="1447800"/>
            <a:chOff x="1920" y="3072"/>
            <a:chExt cx="1776" cy="864"/>
          </a:xfrm>
        </p:grpSpPr>
        <p:sp>
          <p:nvSpPr>
            <p:cNvPr id="8203" name="Rectangle 12"/>
            <p:cNvSpPr>
              <a:spLocks noChangeArrowheads="1"/>
            </p:cNvSpPr>
            <p:nvPr/>
          </p:nvSpPr>
          <p:spPr bwMode="auto">
            <a:xfrm>
              <a:off x="1920" y="3072"/>
              <a:ext cx="1776" cy="86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>
                <a:latin typeface="Arial" pitchFamily="34" charset="0"/>
              </a:endParaRP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920" y="3120"/>
              <a:ext cx="1776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40000"/>
                </a:lnSpc>
              </a:pPr>
              <a:r>
                <a:rPr lang="en-US" altLang="en-US">
                  <a:latin typeface="Arial" pitchFamily="34" charset="0"/>
                </a:rPr>
                <a:t>we can define a </a:t>
              </a:r>
              <a:r>
                <a:rPr lang="en-US" altLang="en-US" b="1">
                  <a:latin typeface="Arial" pitchFamily="34" charset="0"/>
                </a:rPr>
                <a:t>variable</a:t>
              </a:r>
              <a:r>
                <a:rPr lang="en-US" altLang="en-US">
                  <a:latin typeface="Arial" pitchFamily="34" charset="0"/>
                </a:rPr>
                <a:t> as a portion of memory to store a determined value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07088" y="4724400"/>
            <a:ext cx="3200400" cy="1465263"/>
            <a:chOff x="3744" y="3072"/>
            <a:chExt cx="2016" cy="877"/>
          </a:xfrm>
        </p:grpSpPr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3792" y="3072"/>
              <a:ext cx="1968" cy="86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>
                <a:latin typeface="Arial" pitchFamily="34" charset="0"/>
              </a:endParaRPr>
            </a:p>
          </p:txBody>
        </p:sp>
        <p:sp>
          <p:nvSpPr>
            <p:cNvPr id="8202" name="Rectangle 11"/>
            <p:cNvSpPr>
              <a:spLocks noChangeArrowheads="1"/>
            </p:cNvSpPr>
            <p:nvPr/>
          </p:nvSpPr>
          <p:spPr bwMode="auto">
            <a:xfrm>
              <a:off x="3744" y="3072"/>
              <a:ext cx="1968" cy="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/>
              <a:r>
                <a:rPr lang="en-US" altLang="en-US">
                  <a:latin typeface="Arial" pitchFamily="34" charset="0"/>
                </a:rPr>
                <a:t>Each variable needs an </a:t>
              </a:r>
              <a:r>
                <a:rPr lang="en-US" altLang="en-US" b="1">
                  <a:latin typeface="Arial" pitchFamily="34" charset="0"/>
                </a:rPr>
                <a:t>identifier</a:t>
              </a:r>
              <a:r>
                <a:rPr lang="en-US" altLang="en-US">
                  <a:latin typeface="Arial" pitchFamily="34" charset="0"/>
                </a:rPr>
                <a:t> that distinguishes it from the others, for example, a, b and result are variable identifiers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6" grpId="0"/>
      <p:bldP spid="122888" grpId="0"/>
      <p:bldP spid="1228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1017588"/>
          </a:xfrm>
        </p:spPr>
        <p:txBody>
          <a:bodyPr/>
          <a:lstStyle/>
          <a:p>
            <a:pPr eaLnBrk="1" hangingPunct="1"/>
            <a:r>
              <a:rPr lang="en-US" altLang="en-US"/>
              <a:t>Using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53400" cy="4495800"/>
          </a:xfrm>
        </p:spPr>
        <p:txBody>
          <a:bodyPr/>
          <a:lstStyle/>
          <a:p>
            <a:pPr algn="just" eaLnBrk="1" hangingPunct="1">
              <a:lnSpc>
                <a:spcPct val="180000"/>
              </a:lnSpc>
            </a:pPr>
            <a:r>
              <a:rPr lang="en-US" altLang="en-US" sz="2100"/>
              <a:t>To do more programming than only printing a string as output,   we need ability to store data items in a program</a:t>
            </a:r>
          </a:p>
          <a:p>
            <a:pPr algn="just" eaLnBrk="1" hangingPunct="1">
              <a:lnSpc>
                <a:spcPct val="180000"/>
              </a:lnSpc>
            </a:pPr>
            <a:r>
              <a:rPr lang="en-US" altLang="en-US" sz="2100"/>
              <a:t>This facility is provided by variables</a:t>
            </a:r>
          </a:p>
          <a:p>
            <a:pPr algn="just" eaLnBrk="1" hangingPunct="1">
              <a:lnSpc>
                <a:spcPct val="180000"/>
              </a:lnSpc>
            </a:pPr>
            <a:r>
              <a:rPr lang="en-US" altLang="en-US" sz="2100"/>
              <a:t>A </a:t>
            </a:r>
            <a:r>
              <a:rPr lang="en-US" altLang="en-US" sz="2100" b="1"/>
              <a:t>variable</a:t>
            </a:r>
            <a:r>
              <a:rPr lang="en-US" altLang="en-US" sz="2100"/>
              <a:t> is an area in memory that is identified by a name that   we specify, and we can use to store an item of data of a              particular  type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571500" indent="-571500" eaLnBrk="1" hangingPunct="1">
              <a:lnSpc>
                <a:spcPct val="190000"/>
              </a:lnSpc>
            </a:pPr>
            <a:r>
              <a:rPr lang="en-US" altLang="en-US" sz="2600"/>
              <a:t>Specifying a variable requires two things:</a:t>
            </a:r>
          </a:p>
          <a:p>
            <a:pPr marL="839788" lvl="1" indent="-495300" eaLnBrk="1" hangingPunct="1">
              <a:lnSpc>
                <a:spcPct val="190000"/>
              </a:lnSpc>
              <a:buSzTx/>
              <a:buFont typeface="Wingdings" pitchFamily="2" charset="2"/>
              <a:buAutoNum type="arabicPeriod"/>
            </a:pPr>
            <a:r>
              <a:rPr lang="en-US" altLang="en-US" sz="2200"/>
              <a:t>Type of data to be stored</a:t>
            </a:r>
          </a:p>
          <a:p>
            <a:pPr marL="839788" lvl="1" indent="-495300" eaLnBrk="1" hangingPunct="1">
              <a:lnSpc>
                <a:spcPct val="190000"/>
              </a:lnSpc>
              <a:buSzTx/>
              <a:buFont typeface="Wingdings" pitchFamily="2" charset="2"/>
              <a:buAutoNum type="arabicPeriod"/>
            </a:pPr>
            <a:r>
              <a:rPr lang="en-US" altLang="en-US" sz="2200"/>
              <a:t>Name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47050" cy="45307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600" dirty="0"/>
              <a:t>Name can consist of any combination of: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200" dirty="0"/>
              <a:t>Upper &amp; lower case letters, underscores and digits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200" dirty="0"/>
              <a:t>Variable name cannot begin with a digit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900" dirty="0"/>
              <a:t>This means </a:t>
            </a:r>
            <a:r>
              <a:rPr lang="en-US" sz="19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8Balls</a:t>
            </a:r>
            <a:r>
              <a:rPr lang="en-US" sz="19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7UP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/>
              <a:t>are not valid variable names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200" dirty="0"/>
              <a:t>Special Characters are not allowed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2000" dirty="0"/>
              <a:t>$sum, num^2,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200" dirty="0"/>
              <a:t>Spaces are not allowed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2200" dirty="0" err="1"/>
              <a:t>num</a:t>
            </a:r>
            <a:r>
              <a:rPr lang="en-US" sz="2200" dirty="0"/>
              <a:t> 1</a:t>
            </a:r>
          </a:p>
          <a:p>
            <a:pPr lvl="2" eaLnBrk="1" hangingPunct="1">
              <a:lnSpc>
                <a:spcPct val="140000"/>
              </a:lnSpc>
              <a:defRPr/>
            </a:pPr>
            <a:endParaRPr lang="en-US" sz="2200" dirty="0"/>
          </a:p>
          <a:p>
            <a:pPr lvl="1" eaLnBrk="1" hangingPunct="1">
              <a:lnSpc>
                <a:spcPct val="140000"/>
              </a:lnSpc>
              <a:defRPr/>
            </a:pPr>
            <a:endParaRPr lang="en-US" sz="2200" dirty="0"/>
          </a:p>
          <a:p>
            <a:pPr lvl="1" eaLnBrk="1" hangingPunct="1">
              <a:lnSpc>
                <a:spcPct val="140000"/>
              </a:lnSpc>
              <a:defRPr/>
            </a:pPr>
            <a:endParaRPr lang="en-US" sz="22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18450" cy="4419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en-US" sz="2100" dirty="0"/>
              <a:t>C is a </a:t>
            </a:r>
            <a:r>
              <a:rPr lang="en-US" altLang="en-US" sz="2100" dirty="0">
                <a:solidFill>
                  <a:srgbClr val="0070C0"/>
                </a:solidFill>
              </a:rPr>
              <a:t>case sensitive </a:t>
            </a:r>
            <a:r>
              <a:rPr lang="en-US" altLang="en-US" sz="2100" dirty="0"/>
              <a:t>language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100" dirty="0"/>
              <a:t>This means </a:t>
            </a:r>
            <a:r>
              <a:rPr lang="en-US" altLang="en-US" sz="2100" b="1" dirty="0" err="1"/>
              <a:t>myName</a:t>
            </a:r>
            <a:r>
              <a:rPr lang="en-US" altLang="en-US" sz="2100" dirty="0"/>
              <a:t> and </a:t>
            </a:r>
            <a:r>
              <a:rPr lang="en-US" altLang="en-US" sz="2100" b="1" dirty="0" err="1"/>
              <a:t>myname</a:t>
            </a:r>
            <a:r>
              <a:rPr lang="en-US" altLang="en-US" sz="2100" b="1" dirty="0"/>
              <a:t> </a:t>
            </a:r>
            <a:r>
              <a:rPr lang="en-US" altLang="en-US" sz="2100" dirty="0"/>
              <a:t>are two different variables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100" dirty="0"/>
              <a:t>Variable names starting with </a:t>
            </a:r>
            <a:r>
              <a:rPr lang="en-US" altLang="en-US" sz="2100" dirty="0">
                <a:solidFill>
                  <a:srgbClr val="0070C0"/>
                </a:solidFill>
              </a:rPr>
              <a:t>underscore</a:t>
            </a:r>
            <a:r>
              <a:rPr lang="en-US" altLang="en-US" sz="2100" dirty="0"/>
              <a:t> are reserved for use within the libraries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100" dirty="0"/>
              <a:t>Variable names should be </a:t>
            </a:r>
            <a:r>
              <a:rPr lang="en-US" altLang="en-US" sz="2100" dirty="0">
                <a:solidFill>
                  <a:srgbClr val="0070C0"/>
                </a:solidFill>
              </a:rPr>
              <a:t>indicative of the kind of data </a:t>
            </a:r>
            <a:r>
              <a:rPr lang="en-US" altLang="en-US" sz="2100" dirty="0"/>
              <a:t>that     they hold, For instance,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100" b="1" dirty="0" err="1"/>
              <a:t>my_name</a:t>
            </a:r>
            <a:r>
              <a:rPr lang="en-US" altLang="en-US" sz="2100" b="1" dirty="0"/>
              <a:t> </a:t>
            </a:r>
            <a:r>
              <a:rPr lang="en-US" altLang="en-US" sz="2100" dirty="0"/>
              <a:t>is going to mean a whole a lot more than </a:t>
            </a:r>
            <a:r>
              <a:rPr lang="en-US" altLang="en-US" sz="2100" b="1" dirty="0" err="1"/>
              <a:t>mn</a:t>
            </a:r>
            <a:endParaRPr lang="en-US" altLang="en-US" sz="2100" b="1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en-US" altLang="en-US" sz="1800"/>
              <a:t>Variable name should not match with any of the keyword</a:t>
            </a:r>
          </a:p>
          <a:p>
            <a:pPr lvl="1" algn="just" eaLnBrk="1" hangingPunct="1">
              <a:lnSpc>
                <a:spcPct val="170000"/>
              </a:lnSpc>
            </a:pPr>
            <a:r>
              <a:rPr lang="en-US" altLang="en-US" sz="1600"/>
              <a:t>int, pow are not allowed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800"/>
              <a:t>Following is the list of </a:t>
            </a:r>
            <a:r>
              <a:rPr lang="en-US" altLang="en-US" sz="1800">
                <a:solidFill>
                  <a:srgbClr val="0070C0"/>
                </a:solidFill>
              </a:rPr>
              <a:t>standard reserved keywords</a:t>
            </a:r>
            <a:r>
              <a:rPr lang="en-US" altLang="en-US" sz="1800"/>
              <a:t>	</a:t>
            </a:r>
          </a:p>
          <a:p>
            <a:pPr algn="just"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en-US" sz="1800"/>
              <a:t>	asm, auto, bool, break, case, catch, char, class, const, const_cast, continue, default, delete, do, double, dynamic_cast, else, enum, explicit, export,          extern, false, float, for, friend, goto, if, inline, int, long, mutable, namespace, new, operator, private, protected, public, register, reinterpret_cast, return,   short,  signed, sizeof, static, static_cast, struct, switch, template, this, throw, true,   try, typedef, typeid, typename, union, unsigned, using, virtual, void,   volatile, wchar_t,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435975" cy="452596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/>
              <a:t>Identifier   Validity 	      Reason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1digit	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Name	</a:t>
            </a:r>
            <a:br>
              <a:rPr lang="en-US" sz="2000" kern="1200" dirty="0">
                <a:ea typeface="Malgun Gothic" panose="020B0503020000020004" pitchFamily="34" charset="-127"/>
              </a:rPr>
            </a:b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digit-1	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name_1        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 err="1">
                <a:ea typeface="Malgun Gothic" panose="020B0503020000020004" pitchFamily="34" charset="-127"/>
              </a:rPr>
              <a:t>num</a:t>
            </a:r>
            <a:r>
              <a:rPr lang="en-US" sz="2000" kern="1200" dirty="0">
                <a:ea typeface="Malgun Gothic" panose="020B0503020000020004" pitchFamily="34" charset="-127"/>
              </a:rPr>
              <a:t> 1	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r>
              <a:rPr lang="en-US" sz="2000" kern="1200" dirty="0">
                <a:ea typeface="Malgun Gothic" panose="020B0503020000020004" pitchFamily="34" charset="-127"/>
              </a:rPr>
              <a:t>_sum	</a:t>
            </a: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spcBef>
                <a:spcPct val="30000"/>
              </a:spcBef>
              <a:buClrTx/>
              <a:buSzTx/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 eaLnBrk="1" fontAlgn="ctr" hangingPunct="1">
              <a:buFont typeface="Wingdings" pitchFamily="2" charset="2"/>
              <a:buNone/>
              <a:defRPr/>
            </a:pPr>
            <a:endParaRPr lang="en-US" sz="2000" kern="1200" dirty="0">
              <a:ea typeface="Malgun Gothic" panose="020B0503020000020004" pitchFamily="34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9613" y="1989138"/>
            <a:ext cx="5507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ea typeface="Malgun Gothic" pitchFamily="34" charset="-127"/>
              </a:rPr>
              <a:t>Invalid		Digit at first location is not allowed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90725" y="2708275"/>
            <a:ext cx="5821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ea typeface="Malgun Gothic" pitchFamily="34" charset="-127"/>
              </a:rPr>
              <a:t>Valid		Capital and small letters are allowed</a:t>
            </a: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3" y="3502025"/>
            <a:ext cx="64087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ctr" hangingPunct="1"/>
            <a:r>
              <a:rPr lang="en-US" altLang="en-US">
                <a:ea typeface="Malgun Gothic" pitchFamily="34" charset="-127"/>
              </a:rPr>
              <a:t>Invalid		Special characters other than underscore 		is not allowed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8175" y="4222750"/>
            <a:ext cx="6716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ctr" hangingPunct="1"/>
            <a:r>
              <a:rPr lang="en-US" altLang="en-US">
                <a:ea typeface="Malgun Gothic" pitchFamily="34" charset="-127"/>
              </a:rPr>
              <a:t> Valid		Digits and underscore is allowed along with        		alphabets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68500" y="4932363"/>
            <a:ext cx="3916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ctr" hangingPunct="1"/>
            <a:r>
              <a:rPr lang="en-US" altLang="en-US">
                <a:ea typeface="Malgun Gothic" pitchFamily="34" charset="-127"/>
              </a:rPr>
              <a:t>Invalid		Space not allowed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0725" y="5651500"/>
            <a:ext cx="639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ctr" hangingPunct="1"/>
            <a:r>
              <a:rPr lang="en-US" altLang="en-US">
                <a:ea typeface="Malgun Gothic" pitchFamily="34" charset="-127"/>
              </a:rPr>
              <a:t>Valid		Underscore at the first position is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7936</TotalTime>
  <Words>967</Words>
  <Application>Microsoft Office PowerPoint</Application>
  <PresentationFormat>On-screen Show (4:3)</PresentationFormat>
  <Paragraphs>128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굴림</vt:lpstr>
      <vt:lpstr>Arial</vt:lpstr>
      <vt:lpstr>Calibri</vt:lpstr>
      <vt:lpstr>Wingdings</vt:lpstr>
      <vt:lpstr>네모의 미</vt:lpstr>
      <vt:lpstr>Programming Fundamentals </vt:lpstr>
      <vt:lpstr>Variables</vt:lpstr>
      <vt:lpstr>Variables</vt:lpstr>
      <vt:lpstr>Using Variables</vt:lpstr>
      <vt:lpstr>Using Variables</vt:lpstr>
      <vt:lpstr>Variable Naming Rules</vt:lpstr>
      <vt:lpstr>Variable Naming Rules</vt:lpstr>
      <vt:lpstr>Variable Naming Rules</vt:lpstr>
      <vt:lpstr>Variable Name Exercise</vt:lpstr>
      <vt:lpstr>Naming Conventions</vt:lpstr>
      <vt:lpstr>Basic Data Types</vt:lpstr>
      <vt:lpstr>Basic Variable Types</vt:lpstr>
      <vt:lpstr>Variable Declaration &amp; Definition</vt:lpstr>
      <vt:lpstr>Exercise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DELL</dc:creator>
  <cp:lastModifiedBy>DELL</cp:lastModifiedBy>
  <cp:revision>161</cp:revision>
  <cp:lastPrinted>2018-10-12T03:51:53Z</cp:lastPrinted>
  <dcterms:created xsi:type="dcterms:W3CDTF">2008-03-06T00:32:01Z</dcterms:created>
  <dcterms:modified xsi:type="dcterms:W3CDTF">2023-08-28T08:22:19Z</dcterms:modified>
</cp:coreProperties>
</file>