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1"/>
  </p:notesMasterIdLst>
  <p:handoutMasterIdLst>
    <p:handoutMasterId r:id="rId32"/>
  </p:handoutMasterIdLst>
  <p:sldIdLst>
    <p:sldId id="283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88" r:id="rId10"/>
    <p:sldId id="264" r:id="rId11"/>
    <p:sldId id="266" r:id="rId12"/>
    <p:sldId id="267" r:id="rId13"/>
    <p:sldId id="268" r:id="rId14"/>
    <p:sldId id="284" r:id="rId15"/>
    <p:sldId id="269" r:id="rId16"/>
    <p:sldId id="270" r:id="rId17"/>
    <p:sldId id="271" r:id="rId18"/>
    <p:sldId id="272" r:id="rId19"/>
    <p:sldId id="273" r:id="rId20"/>
    <p:sldId id="274" r:id="rId21"/>
    <p:sldId id="285" r:id="rId22"/>
    <p:sldId id="275" r:id="rId23"/>
    <p:sldId id="289" r:id="rId24"/>
    <p:sldId id="276" r:id="rId25"/>
    <p:sldId id="277" r:id="rId26"/>
    <p:sldId id="286" r:id="rId27"/>
    <p:sldId id="278" r:id="rId28"/>
    <p:sldId id="282" r:id="rId29"/>
    <p:sldId id="290" r:id="rId30"/>
  </p:sldIdLst>
  <p:sldSz cx="9144000" cy="6858000" type="screen4x3"/>
  <p:notesSz cx="7315200" cy="96012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6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7A664F2C-79B5-45BE-9609-93D8245AA8C8}" type="datetimeFigureOut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973F159-393F-4B74-AB05-14C1472A1FB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83CA1340-448D-44A8-8CC4-AF3A34EB9B75}" type="datetimeFigureOut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4E46F66-1AF2-4196-9060-5B29A5F5C9B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7FAAACB-F1AE-4B85-A210-788940A9C19B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264EFDF-5477-4213-BCB6-D4B63792EF0D}" type="slidenum">
              <a:rPr lang="en-US" altLang="en-US">
                <a:latin typeface="Arial" pitchFamily="34" charset="0"/>
              </a:rPr>
              <a:pPr/>
              <a:t>18</a:t>
            </a:fld>
            <a:endParaRPr lang="en-US" altLang="en-US"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983F04-AB92-4E3F-9C55-13DE5C625DF1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422BEF5-9623-4F01-8773-C81BC6004CAB}" type="slidenum">
              <a:rPr lang="en-US" altLang="en-US">
                <a:latin typeface="Arial" pitchFamily="34" charset="0"/>
              </a:rPr>
              <a:pPr/>
              <a:t>22</a:t>
            </a:fld>
            <a:endParaRPr lang="en-US" altLang="en-US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b="1">
                <a:latin typeface="Arial" pitchFamily="34" charset="0"/>
              </a:rPr>
              <a:t>ASCII: American Standard Code for Information Interchange</a:t>
            </a:r>
            <a:r>
              <a:rPr lang="en-US" altLang="en-US">
                <a:latin typeface="Arial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itchFamily="34" charset="0"/>
              </a:rPr>
              <a:t>Exercise: write a program to store two variables letter1 and letter2 of char type i.e. 97 and ‘d’ then use arithmetic to print x and z chars, derive x from letter1 and z from letter2.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1977BFB-0431-4C47-A290-C5156DDB08F7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7E61FD-0712-4ED6-84AE-6E405AE42507}" type="slidenum">
              <a:rPr lang="en-US" altLang="en-US">
                <a:latin typeface="Arial" pitchFamily="34" charset="0"/>
              </a:rPr>
              <a:pPr/>
              <a:t>24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5817A1C-1B8E-4F67-ABAD-F667C637C349}" type="slidenum">
              <a:rPr lang="en-US" altLang="en-US">
                <a:latin typeface="Arial" pitchFamily="34" charset="0"/>
              </a:rPr>
              <a:pPr/>
              <a:t>5</a:t>
            </a:fld>
            <a:endParaRPr lang="en-US" altLang="en-US">
              <a:latin typeface="Arial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itchFamily="34" charset="0"/>
              </a:rPr>
              <a:t>Memory which will be identified by the name and the data stored in it will be of specified type.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5B566B-E8B6-43C4-ACC4-2F5DCADD6E1C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B15E9D0-6E3F-47FF-AD8E-1F16E693ED7C}" type="slidenum">
              <a:rPr lang="en-US" altLang="en-US">
                <a:latin typeface="Arial" pitchFamily="34" charset="0"/>
              </a:rPr>
              <a:pPr/>
              <a:t>7</a:t>
            </a:fld>
            <a:endParaRPr lang="en-US" altLang="en-US">
              <a:latin typeface="Arial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itchFamily="34" charset="0"/>
              </a:rPr>
              <a:t>Declaration: Any statement which introduces aname into program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F760D3-A224-4ED9-A237-D93952265957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fontAlgn="ctr" latinLnBrk="1" hangingPunct="1"/>
            <a:endParaRPr lang="en-US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585CBF9-7616-41F6-8A5C-26CD21B72416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The type </a:t>
            </a:r>
            <a:r>
              <a:rPr lang="en-US" altLang="en-US" b="1"/>
              <a:t>double</a:t>
            </a:r>
            <a:r>
              <a:rPr lang="en-US" altLang="en-US"/>
              <a:t> provides at least as much precision as float, and the type </a:t>
            </a:r>
            <a:r>
              <a:rPr lang="en-US" altLang="en-US" b="1"/>
              <a:t>long double</a:t>
            </a:r>
            <a:r>
              <a:rPr lang="en-US" altLang="en-US"/>
              <a:t> provides at least as much precision as </a:t>
            </a:r>
            <a:r>
              <a:rPr lang="en-US" altLang="en-US" b="1"/>
              <a:t>double.</a:t>
            </a:r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B58604B-0AB0-4551-976F-7574666786C7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229EA4-7C7F-4875-8691-066EE0FB846F}" type="slidenum">
              <a:rPr lang="en-US" altLang="en-US">
                <a:latin typeface="Arial" pitchFamily="34" charset="0"/>
              </a:rPr>
              <a:pPr/>
              <a:t>13</a:t>
            </a:fld>
            <a:endParaRPr lang="en-US" altLang="en-US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itchFamily="34" charset="0"/>
              </a:rPr>
              <a:t>Declaration: Any statement which introduces a name into program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FAB2EE-7659-40B6-B7E6-178D4617660E}" type="slidenum">
              <a:rPr lang="en-US" altLang="en-US">
                <a:latin typeface="Arial" pitchFamily="34" charset="0"/>
              </a:rPr>
              <a:pPr/>
              <a:t>17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29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A4965-E614-4A00-8BF3-A87172C19BF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23A506-623D-446D-8274-65FFE3A18D8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BBECBD-48CB-443F-8212-068DB6657C1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FC945-1C4B-4260-9859-7F04F489ED1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3DB5D3-DD4F-45CD-B092-CCCDEC7C248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0C060-2181-4705-B375-B042734F8E2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C0C889-F076-483B-A067-B4174ABE127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13DA1-7EC1-4817-951C-E8B8EEC4F16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8D33B-BEDB-40F8-98ED-4670478020A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14045-104E-4A1F-8BE7-8893F2975A9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599C48-C4A4-4681-8DD6-5B64EA05E55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A7CB89-CDD4-41D4-9051-37131B95FC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43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69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1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/>
            </a:lvl1pPr>
          </a:lstStyle>
          <a:p>
            <a:fld id="{EC44E5AC-A575-4172-872A-553A77EBBC7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9pPr>
    </p:titleStyle>
    <p:bodyStyle>
      <a:lvl1pPr marL="342900" indent="-342900" algn="l" rtl="0" eaLnBrk="0" fontAlgn="t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6025"/>
            <a:ext cx="7199313" cy="1527175"/>
          </a:xfrm>
        </p:spPr>
        <p:txBody>
          <a:bodyPr/>
          <a:lstStyle/>
          <a:p>
            <a:pPr eaLnBrk="1" hangingPunct="1"/>
            <a:r>
              <a:rPr lang="en-US" altLang="en-US" sz="4200"/>
              <a:t>Programming Fundamentals 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827088" y="4267200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altLang="en-US" sz="2000" b="1" dirty="0">
                <a:latin typeface="Arial" pitchFamily="34" charset="0"/>
              </a:rPr>
              <a:t>Lecture 03, 04:  Variables</a:t>
            </a:r>
            <a:r>
              <a:rPr lang="en-US" altLang="en-US" sz="2000" dirty="0">
                <a:latin typeface="Arial" pitchFamily="34" charset="0"/>
              </a:rPr>
              <a:t> </a:t>
            </a:r>
            <a:r>
              <a:rPr lang="en-US" altLang="en-US" dirty="0">
                <a:latin typeface="Arial" pitchFamily="34" charset="0"/>
              </a:rPr>
              <a:t>, </a:t>
            </a:r>
            <a:r>
              <a:rPr lang="en-US" altLang="en-US" sz="2000" b="1" dirty="0">
                <a:latin typeface="Arial" pitchFamily="34" charset="0"/>
              </a:rPr>
              <a:t>Data Types and Calculations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Naming Conventions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848600" cy="47244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2400"/>
              <a:t>CamelCase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/>
              <a:t>structs and classes 		 Example; 	MyName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/>
              <a:t>camelCase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/>
              <a:t>Functions &amp; variables;	 	Example; 	myName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/>
              <a:t>c-style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/>
              <a:t>Variables; 			Example; 	my_name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/>
              <a:t>It can be useful to use prefixes for certain types of data to remind you what they are: for instance 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/>
              <a:t>For pointers		p_name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/>
              <a:t>For static variables	s_name	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/>
              <a:t>For global variables	g_name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813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Basic Data Types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600200"/>
            <a:ext cx="8083550" cy="4530725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en-US" altLang="en-US" sz="2800" dirty="0"/>
              <a:t>C is a </a:t>
            </a:r>
            <a:r>
              <a:rPr lang="en-US" altLang="en-US" sz="2800" dirty="0">
                <a:solidFill>
                  <a:srgbClr val="0070C0"/>
                </a:solidFill>
              </a:rPr>
              <a:t>strongly typed language 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en-US" altLang="en-US" sz="2400" dirty="0"/>
              <a:t>Every data item in your program has a type              associated with  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Basic Variable Types</a:t>
            </a:r>
          </a:p>
        </p:txBody>
      </p:sp>
      <p:graphicFrame>
        <p:nvGraphicFramePr>
          <p:cNvPr id="90175" name="Group 6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2000718"/>
              </p:ext>
            </p:extLst>
          </p:nvPr>
        </p:nvGraphicFramePr>
        <p:xfrm>
          <a:off x="827088" y="2084388"/>
          <a:ext cx="7546975" cy="3505199"/>
        </p:xfrm>
        <a:graphic>
          <a:graphicData uri="http://schemas.openxmlformats.org/drawingml/2006/table">
            <a:tbl>
              <a:tblPr/>
              <a:tblGrid>
                <a:gridCol w="3422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4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91451" marR="9145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size per variable (in bytes)</a:t>
                      </a:r>
                    </a:p>
                  </a:txBody>
                  <a:tcPr marL="91451" marR="9145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char, bool</a:t>
                      </a:r>
                    </a:p>
                  </a:txBody>
                  <a:tcPr marL="91451" marR="9145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51" marR="9145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</a:t>
                      </a:r>
                    </a:p>
                  </a:txBody>
                  <a:tcPr marL="91451" marR="9145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51" marR="9145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</a:t>
                      </a:r>
                    </a:p>
                  </a:txBody>
                  <a:tcPr marL="91451" marR="9145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51" marR="9145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</a:t>
                      </a:r>
                    </a:p>
                  </a:txBody>
                  <a:tcPr marL="91451" marR="9145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51" marR="9145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float</a:t>
                      </a:r>
                    </a:p>
                  </a:txBody>
                  <a:tcPr marL="91451" marR="9145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51" marR="9145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double, long double</a:t>
                      </a:r>
                    </a:p>
                  </a:txBody>
                  <a:tcPr marL="91451" marR="9145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8,16</a:t>
                      </a:r>
                    </a:p>
                  </a:txBody>
                  <a:tcPr marL="91451" marR="9145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3225"/>
            <a:ext cx="8229600" cy="865188"/>
          </a:xfrm>
        </p:spPr>
        <p:txBody>
          <a:bodyPr/>
          <a:lstStyle/>
          <a:p>
            <a:pPr eaLnBrk="1" hangingPunct="1"/>
            <a:r>
              <a:rPr lang="en-US" altLang="en-US" sz="3600"/>
              <a:t>Variable Declaration &amp; Definition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530725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en-US" altLang="en-US" sz="2100" dirty="0"/>
              <a:t>Variable Declaration</a:t>
            </a:r>
          </a:p>
          <a:p>
            <a:pPr marL="0" indent="0" algn="just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en-US" sz="2100" b="1" dirty="0"/>
              <a:t>	int apples;	// </a:t>
            </a:r>
            <a:r>
              <a:rPr lang="en-US" altLang="en-US" sz="2200" dirty="0"/>
              <a:t>It introduces a name i.e. </a:t>
            </a:r>
            <a:r>
              <a:rPr lang="en-US" altLang="en-US" sz="2200" b="1" dirty="0"/>
              <a:t>apples</a:t>
            </a:r>
          </a:p>
          <a:p>
            <a:pPr lvl="1" algn="just" eaLnBrk="1" hangingPunct="1">
              <a:lnSpc>
                <a:spcPct val="140000"/>
              </a:lnSpc>
              <a:defRPr/>
            </a:pPr>
            <a:endParaRPr lang="en-US" altLang="en-US" sz="1500" dirty="0"/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altLang="en-US" sz="2100" dirty="0"/>
              <a:t>Variable Definition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en-US" sz="2000" b="1" dirty="0"/>
              <a:t>	int apples = 10;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r>
              <a:rPr lang="en-US" altLang="en-US"/>
              <a:t>Exercise 1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3197225"/>
          </a:xfrm>
        </p:spPr>
        <p:txBody>
          <a:bodyPr/>
          <a:lstStyle/>
          <a:p>
            <a:r>
              <a:rPr lang="en-US" altLang="en-US"/>
              <a:t>Define two numbers of type </a:t>
            </a:r>
            <a:r>
              <a:rPr lang="en-US" altLang="en-US">
                <a:solidFill>
                  <a:srgbClr val="0070C0"/>
                </a:solidFill>
              </a:rPr>
              <a:t>int</a:t>
            </a:r>
          </a:p>
          <a:p>
            <a:r>
              <a:rPr lang="en-US" altLang="en-US"/>
              <a:t>Subtract first from second number</a:t>
            </a:r>
          </a:p>
          <a:p>
            <a:r>
              <a:rPr lang="en-US" altLang="en-US"/>
              <a:t>Display the result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Assignment Operator (</a:t>
            </a:r>
            <a:r>
              <a:rPr lang="en-US" altLang="en-US" sz="3600" b="1"/>
              <a:t>=</a:t>
            </a:r>
            <a:r>
              <a:rPr lang="en-US" altLang="en-US" sz="3600"/>
              <a:t>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16000"/>
          </a:xfrm>
        </p:spPr>
        <p:txBody>
          <a:bodyPr/>
          <a:lstStyle/>
          <a:p>
            <a:pPr eaLnBrk="1" hangingPunct="1"/>
            <a:r>
              <a:rPr lang="en-US" altLang="en-US" sz="2100"/>
              <a:t>Used to store result of a calculation in a variable</a:t>
            </a:r>
          </a:p>
          <a:p>
            <a:pPr eaLnBrk="1" hangingPunct="1"/>
            <a:r>
              <a:rPr lang="en-US" altLang="en-US" sz="2100"/>
              <a:t>For example: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685800" y="2590800"/>
            <a:ext cx="457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hangingPunct="1">
              <a:spcBef>
                <a:spcPct val="50000"/>
              </a:spcBef>
              <a:buFontTx/>
              <a:buChar char="–"/>
            </a:pPr>
            <a:r>
              <a:rPr lang="en-US" altLang="en-US" sz="2000">
                <a:solidFill>
                  <a:srgbClr val="CC0099"/>
                </a:solidFill>
                <a:latin typeface="Arial" pitchFamily="34" charset="0"/>
                <a:ea typeface="標楷體"/>
                <a:cs typeface="標楷體"/>
              </a:rPr>
              <a:t> 	</a:t>
            </a:r>
            <a:r>
              <a:rPr lang="en-US" altLang="en-US" sz="2000">
                <a:solidFill>
                  <a:srgbClr val="0070C0"/>
                </a:solidFill>
                <a:latin typeface="Arial" pitchFamily="34" charset="0"/>
                <a:ea typeface="標楷體"/>
                <a:cs typeface="標楷體"/>
              </a:rPr>
              <a:t>int </a:t>
            </a:r>
            <a:r>
              <a:rPr lang="en-US" altLang="en-US" sz="2000">
                <a:solidFill>
                  <a:srgbClr val="CC0099"/>
                </a:solidFill>
                <a:latin typeface="Arial" pitchFamily="34" charset="0"/>
                <a:ea typeface="標楷體"/>
                <a:cs typeface="標楷體"/>
              </a:rPr>
              <a:t>total = 0;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685800" y="3111500"/>
            <a:ext cx="457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hangingPunct="1">
              <a:spcBef>
                <a:spcPct val="50000"/>
              </a:spcBef>
              <a:buFontTx/>
              <a:buChar char="–"/>
            </a:pPr>
            <a:r>
              <a:rPr lang="en-US" altLang="en-US" sz="2000">
                <a:solidFill>
                  <a:srgbClr val="CC0099"/>
                </a:solidFill>
                <a:latin typeface="Arial" pitchFamily="34" charset="0"/>
                <a:ea typeface="標楷體"/>
                <a:cs typeface="標楷體"/>
              </a:rPr>
              <a:t> 	var1 = var2 = 10;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685800" y="3582988"/>
            <a:ext cx="457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hangingPunct="1">
              <a:spcBef>
                <a:spcPct val="50000"/>
              </a:spcBef>
              <a:buFontTx/>
              <a:buChar char="–"/>
            </a:pPr>
            <a:r>
              <a:rPr lang="en-US" altLang="en-US" sz="2000">
                <a:solidFill>
                  <a:srgbClr val="CC0099"/>
                </a:solidFill>
                <a:latin typeface="Arial" pitchFamily="34" charset="0"/>
                <a:ea typeface="標楷體"/>
                <a:cs typeface="標楷體"/>
              </a:rPr>
              <a:t> 	total = var1 + var2;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654050" y="4162425"/>
            <a:ext cx="468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eaLnBrk="1" hangingPunct="1">
              <a:spcBef>
                <a:spcPct val="50000"/>
              </a:spcBef>
              <a:buFontTx/>
              <a:buChar char="–"/>
            </a:pPr>
            <a:r>
              <a:rPr lang="en-US" altLang="en-US" sz="2000">
                <a:solidFill>
                  <a:srgbClr val="CC0099"/>
                </a:solidFill>
                <a:latin typeface="Arial" pitchFamily="34" charset="0"/>
                <a:ea typeface="標楷體"/>
                <a:cs typeface="標楷體"/>
              </a:rPr>
              <a:t> 	total = (var1 = 10) + (var2 = 10);</a:t>
            </a: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609600" y="4876800"/>
            <a:ext cx="7848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 eaLnBrk="1" hangingPunct="1">
              <a:spcBef>
                <a:spcPct val="50000"/>
              </a:spcBef>
            </a:pPr>
            <a:r>
              <a:rPr lang="en-US" altLang="en-US" sz="2400">
                <a:latin typeface="Arial" pitchFamily="34" charset="0"/>
                <a:ea typeface="標楷體"/>
                <a:cs typeface="標楷體"/>
              </a:rPr>
              <a:t>The assignment operator is right associative, so in 2</a:t>
            </a:r>
            <a:r>
              <a:rPr lang="en-US" altLang="en-US" sz="2400" baseline="30000">
                <a:latin typeface="Arial" pitchFamily="34" charset="0"/>
                <a:ea typeface="標楷體"/>
                <a:cs typeface="標楷體"/>
              </a:rPr>
              <a:t>nd</a:t>
            </a:r>
            <a:r>
              <a:rPr lang="en-US" altLang="en-US" sz="2400">
                <a:latin typeface="Arial" pitchFamily="34" charset="0"/>
                <a:ea typeface="標楷體"/>
                <a:cs typeface="標楷體"/>
              </a:rPr>
              <a:t> statement, value 10 will be assigned to var2 and then to var1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utoUpdateAnimBg="0"/>
      <p:bldP spid="101381" grpId="0" autoUpdateAnimBg="0"/>
      <p:bldP spid="101382" grpId="0" autoUpdateAnimBg="0"/>
      <p:bldP spid="101383" grpId="0" autoUpdateAnimBg="0"/>
      <p:bldP spid="10138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1775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600" b="1"/>
              <a:t>op=</a:t>
            </a:r>
            <a:r>
              <a:rPr lang="en-US" altLang="en-US" sz="3600"/>
              <a:t> Assignment Operator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367188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chemeClr val="tx1"/>
              </a:buClr>
            </a:pPr>
            <a:r>
              <a:rPr lang="en-US" altLang="en-US" sz="2600" b="1" dirty="0"/>
              <a:t>op=</a:t>
            </a:r>
            <a:r>
              <a:rPr lang="en-US" altLang="en-US" sz="2600" dirty="0"/>
              <a:t> assignment operator is so called, because it is composed of an operator and an equal sign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</a:pPr>
            <a:endParaRPr lang="en-US" altLang="en-US" sz="2600" dirty="0"/>
          </a:p>
          <a:p>
            <a:pPr eaLnBrk="1" hangingPunct="1">
              <a:lnSpc>
                <a:spcPct val="130000"/>
              </a:lnSpc>
              <a:buClr>
                <a:schemeClr val="tx1"/>
              </a:buClr>
            </a:pPr>
            <a:r>
              <a:rPr lang="en-US" altLang="en-US" sz="2600" dirty="0"/>
              <a:t>For example:</a:t>
            </a:r>
          </a:p>
          <a:p>
            <a:pPr lvl="1" eaLnBrk="1" hangingPunct="1">
              <a:lnSpc>
                <a:spcPct val="130000"/>
              </a:lnSpc>
              <a:buClr>
                <a:schemeClr val="tx1"/>
              </a:buClr>
            </a:pPr>
            <a:r>
              <a:rPr lang="en-US" altLang="en-US" sz="2200" dirty="0"/>
              <a:t>sum += 2;         // sum = sum + 2;</a:t>
            </a:r>
          </a:p>
          <a:p>
            <a:pPr lvl="1" eaLnBrk="1" hangingPunct="1">
              <a:lnSpc>
                <a:spcPct val="130000"/>
              </a:lnSpc>
              <a:buClr>
                <a:schemeClr val="tx1"/>
              </a:buClr>
            </a:pPr>
            <a:r>
              <a:rPr lang="en-US" altLang="en-US" sz="2200" dirty="0" err="1"/>
              <a:t>ans</a:t>
            </a:r>
            <a:r>
              <a:rPr lang="en-US" altLang="en-US" sz="2200" dirty="0"/>
              <a:t>  *= var1;    // </a:t>
            </a:r>
            <a:r>
              <a:rPr lang="en-US" altLang="en-US" sz="2200" dirty="0" err="1"/>
              <a:t>ans</a:t>
            </a:r>
            <a:r>
              <a:rPr lang="en-US" altLang="en-US" sz="2200" dirty="0"/>
              <a:t> = </a:t>
            </a:r>
            <a:r>
              <a:rPr lang="en-US" altLang="en-US" sz="2200" dirty="0" err="1"/>
              <a:t>ans</a:t>
            </a:r>
            <a:r>
              <a:rPr lang="en-US" altLang="en-US" sz="2200" dirty="0"/>
              <a:t> * var1;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Increment and Decrement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1676400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en-US" altLang="en-US" sz="2600"/>
              <a:t>Increment operator (++)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en-US" sz="2600"/>
              <a:t>Decrement operator (--)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793750" y="5270500"/>
            <a:ext cx="79549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i="1">
                <a:latin typeface="Arial" pitchFamily="34" charset="0"/>
                <a:ea typeface="標楷體"/>
                <a:cs typeface="標楷體"/>
              </a:rPr>
              <a:t>  What is the difference between </a:t>
            </a:r>
            <a:r>
              <a:rPr lang="en-US" altLang="en-US" sz="2000" b="1" i="1">
                <a:latin typeface="Arial" pitchFamily="34" charset="0"/>
                <a:ea typeface="標楷體"/>
                <a:cs typeface="標楷體"/>
              </a:rPr>
              <a:t>++count </a:t>
            </a:r>
            <a:r>
              <a:rPr lang="en-US" altLang="en-US" sz="2000" i="1">
                <a:latin typeface="Arial" pitchFamily="34" charset="0"/>
                <a:ea typeface="標楷體"/>
                <a:cs typeface="標楷體"/>
              </a:rPr>
              <a:t>and </a:t>
            </a:r>
            <a:r>
              <a:rPr lang="en-US" altLang="en-US" sz="2000" b="1" i="1">
                <a:latin typeface="Arial" pitchFamily="34" charset="0"/>
                <a:ea typeface="標楷體"/>
                <a:cs typeface="標楷體"/>
              </a:rPr>
              <a:t>count++</a:t>
            </a:r>
            <a:r>
              <a:rPr lang="en-US" altLang="en-US" sz="2000" i="1">
                <a:latin typeface="Arial" pitchFamily="34" charset="0"/>
                <a:ea typeface="標楷體"/>
                <a:cs typeface="標楷體"/>
              </a:rPr>
              <a:t> ?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817563" y="2754313"/>
            <a:ext cx="8002587" cy="214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i="1">
                <a:latin typeface="Arial" pitchFamily="34" charset="0"/>
                <a:ea typeface="標楷體"/>
                <a:cs typeface="標楷體"/>
              </a:rPr>
              <a:t> </a:t>
            </a:r>
            <a:r>
              <a:rPr lang="en-US" altLang="en-US" sz="2400">
                <a:latin typeface="Arial" pitchFamily="34" charset="0"/>
                <a:ea typeface="標楷體"/>
                <a:cs typeface="標楷體"/>
              </a:rPr>
              <a:t>For example:</a:t>
            </a:r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altLang="en-US" sz="2000">
                <a:solidFill>
                  <a:srgbClr val="CC0099"/>
                </a:solidFill>
                <a:latin typeface="Arial" pitchFamily="34" charset="0"/>
                <a:ea typeface="標楷體"/>
                <a:cs typeface="標楷體"/>
              </a:rPr>
              <a:t> count = count +1;       	</a:t>
            </a:r>
            <a:r>
              <a:rPr lang="en-US" altLang="en-US" sz="2000">
                <a:solidFill>
                  <a:srgbClr val="008000"/>
                </a:solidFill>
                <a:latin typeface="Arial" pitchFamily="34" charset="0"/>
                <a:ea typeface="標楷體"/>
                <a:cs typeface="標楷體"/>
              </a:rPr>
              <a:t>// add 1 to count</a:t>
            </a:r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altLang="en-US" sz="2000">
                <a:solidFill>
                  <a:srgbClr val="CC0099"/>
                </a:solidFill>
                <a:latin typeface="Arial" pitchFamily="34" charset="0"/>
                <a:ea typeface="標楷體"/>
                <a:cs typeface="標楷體"/>
              </a:rPr>
              <a:t> count += 1;          		</a:t>
            </a:r>
            <a:r>
              <a:rPr lang="en-US" altLang="en-US" sz="2000">
                <a:solidFill>
                  <a:srgbClr val="008000"/>
                </a:solidFill>
                <a:latin typeface="Arial" pitchFamily="34" charset="0"/>
                <a:ea typeface="標楷體"/>
                <a:cs typeface="標楷體"/>
              </a:rPr>
              <a:t>// add 1 to count</a:t>
            </a:r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altLang="en-US" sz="2000">
                <a:solidFill>
                  <a:srgbClr val="CC0099"/>
                </a:solidFill>
                <a:latin typeface="Arial" pitchFamily="34" charset="0"/>
                <a:ea typeface="標楷體"/>
                <a:cs typeface="標楷體"/>
              </a:rPr>
              <a:t> ++count ;          		</a:t>
            </a:r>
            <a:r>
              <a:rPr lang="en-US" altLang="en-US" sz="2000">
                <a:solidFill>
                  <a:srgbClr val="008000"/>
                </a:solidFill>
                <a:latin typeface="Arial" pitchFamily="34" charset="0"/>
                <a:ea typeface="標楷體"/>
                <a:cs typeface="標楷體"/>
              </a:rPr>
              <a:t>// add 1 to count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  <p:bldP spid="10342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6550"/>
            <a:ext cx="8229600" cy="788988"/>
          </a:xfrm>
        </p:spPr>
        <p:txBody>
          <a:bodyPr/>
          <a:lstStyle/>
          <a:p>
            <a:pPr eaLnBrk="1" hangingPunct="1"/>
            <a:r>
              <a:rPr lang="en-US" altLang="en-US" b="1" i="1"/>
              <a:t>const</a:t>
            </a:r>
            <a:r>
              <a:rPr lang="en-US" altLang="en-US"/>
              <a:t> keyword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87463"/>
            <a:ext cx="8142287" cy="44450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000"/>
              <a:t>Sometimes we have values in our programs which do not change   e.g. number of days in March, value of  </a:t>
            </a:r>
            <a:r>
              <a:rPr lang="el-GR" altLang="en-US" sz="3600">
                <a:cs typeface="Times New Roman" pitchFamily="18" charset="0"/>
              </a:rPr>
              <a:t>π</a:t>
            </a:r>
            <a:endParaRPr lang="en-US" altLang="en-US" sz="3600">
              <a:cs typeface="Times New Roman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000">
                <a:cs typeface="Times New Roman" pitchFamily="18" charset="0"/>
              </a:rPr>
              <a:t>Also we want to avoid “</a:t>
            </a:r>
            <a:r>
              <a:rPr lang="en-US" altLang="en-US" sz="2000" i="1">
                <a:solidFill>
                  <a:srgbClr val="0070C0"/>
                </a:solidFill>
                <a:cs typeface="Times New Roman" pitchFamily="18" charset="0"/>
              </a:rPr>
              <a:t>magic numbers</a:t>
            </a:r>
            <a:r>
              <a:rPr lang="en-US" altLang="en-US" sz="2000">
                <a:cs typeface="Times New Roman" pitchFamily="18" charset="0"/>
              </a:rPr>
              <a:t>” in our program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1800"/>
              <a:t>Magic numbers are numbers that appear directly in the code without an obvious reason </a:t>
            </a:r>
          </a:p>
          <a:p>
            <a:pPr lvl="2" algn="just" eaLnBrk="1" hangingPunct="1">
              <a:lnSpc>
                <a:spcPct val="110000"/>
              </a:lnSpc>
            </a:pPr>
            <a:r>
              <a:rPr lang="en-US" altLang="en-US" sz="1600"/>
              <a:t>e.g. 	a = a + 5.5</a:t>
            </a:r>
            <a:endParaRPr lang="en-US" altLang="en-US" sz="1400"/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1800"/>
              <a:t>By </a:t>
            </a:r>
            <a:r>
              <a:rPr lang="en-US" altLang="en-US" sz="1800">
                <a:solidFill>
                  <a:srgbClr val="0070C0"/>
                </a:solidFill>
              </a:rPr>
              <a:t>avoiding magic numbers</a:t>
            </a:r>
            <a:r>
              <a:rPr lang="en-US" altLang="en-US" sz="1800"/>
              <a:t>, maintenance  of programs become easy</a:t>
            </a:r>
          </a:p>
          <a:p>
            <a:pPr lvl="2" algn="just" eaLnBrk="1" hangingPunct="1">
              <a:lnSpc>
                <a:spcPct val="110000"/>
              </a:lnSpc>
            </a:pPr>
            <a:r>
              <a:rPr lang="en-US" altLang="en-US" sz="1600"/>
              <a:t>e.g. commission rate changes very often, then you have to change the       number everywhere in the program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1800">
                <a:solidFill>
                  <a:srgbClr val="006EC0"/>
                </a:solidFill>
              </a:rPr>
              <a:t>Descriptively name </a:t>
            </a:r>
            <a:r>
              <a:rPr lang="en-US" altLang="en-US" sz="1800"/>
              <a:t>your variables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1800"/>
              <a:t>Also it makes easier to spot the use of a particular number and             differentiate between numbers with the same value that mean different things</a:t>
            </a:r>
            <a:r>
              <a:rPr lang="en-US" altLang="en-US" sz="2000"/>
              <a:t> </a:t>
            </a:r>
            <a:endParaRPr lang="el-GR" altLang="en-US" sz="20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i="1"/>
              <a:t>const</a:t>
            </a:r>
            <a:r>
              <a:rPr lang="en-US" altLang="en-US"/>
              <a:t> keyword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81363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2600"/>
              <a:t>If you use a variable to hold a constant, then you    want to prevent any accidental modifications</a:t>
            </a:r>
          </a:p>
          <a:p>
            <a:pPr algn="just" eaLnBrk="1" hangingPunct="1">
              <a:lnSpc>
                <a:spcPct val="120000"/>
              </a:lnSpc>
            </a:pPr>
            <a:endParaRPr lang="en-US" altLang="en-US" sz="900"/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600"/>
              <a:t>Use the </a:t>
            </a:r>
            <a:r>
              <a:rPr lang="en-US" altLang="en-US" sz="2600" b="1"/>
              <a:t>const </a:t>
            </a:r>
            <a:r>
              <a:rPr lang="en-US" altLang="en-US" sz="2600"/>
              <a:t>keyword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200" b="1"/>
              <a:t>const </a:t>
            </a:r>
            <a:r>
              <a:rPr lang="en-US" altLang="en-US" sz="2200"/>
              <a:t>int maxNo = 100</a:t>
            </a:r>
            <a:r>
              <a:rPr lang="en-US" altLang="en-US" sz="2200" b="1"/>
              <a:t>;</a:t>
            </a:r>
          </a:p>
          <a:p>
            <a:pPr algn="just" eaLnBrk="1" hangingPunct="1">
              <a:lnSpc>
                <a:spcPct val="120000"/>
              </a:lnSpc>
            </a:pPr>
            <a:endParaRPr lang="en-US" altLang="en-US" sz="900"/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600"/>
              <a:t>You can define any kind of variable as </a:t>
            </a:r>
            <a:r>
              <a:rPr lang="en-US" altLang="en-US" sz="2600" b="1"/>
              <a:t>const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19200"/>
            <a:ext cx="7992690" cy="47593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2100" dirty="0"/>
              <a:t>The usefulness of the “</a:t>
            </a:r>
            <a:r>
              <a:rPr lang="en-US" altLang="en-US" sz="2100" dirty="0" err="1"/>
              <a:t>Assalam</a:t>
            </a:r>
            <a:r>
              <a:rPr lang="en-US" altLang="en-US" sz="2100" dirty="0"/>
              <a:t>-o-</a:t>
            </a:r>
            <a:r>
              <a:rPr lang="en-US" altLang="en-US" sz="2100" dirty="0" err="1"/>
              <a:t>Alaikum</a:t>
            </a:r>
            <a:r>
              <a:rPr lang="en-US" altLang="en-US" sz="2100" dirty="0"/>
              <a:t>" program shown in the previous class is quite questionable. 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100" dirty="0"/>
              <a:t>We had to write several lines of code, compile them, and then execute the resulting program just to obtain a simple sentence written on the screen as result. 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100" dirty="0"/>
              <a:t>It certainly would have been much faster to type the output sentence by ourselves.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100" dirty="0"/>
              <a:t>However, programming is not limited only to printing simple    texts on the screen. In order to go a little further on and to      become able to write programs that perform useful tasks we  need to introduce the concept of variable.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Floating Point Data Types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14725"/>
          </a:xfrm>
        </p:spPr>
        <p:txBody>
          <a:bodyPr/>
          <a:lstStyle/>
          <a:p>
            <a:pPr algn="just" eaLnBrk="1" hangingPunct="1">
              <a:buClr>
                <a:schemeClr val="tx1"/>
              </a:buClr>
            </a:pPr>
            <a:r>
              <a:rPr lang="en-US" altLang="en-US" sz="2100">
                <a:solidFill>
                  <a:srgbClr val="0070C0"/>
                </a:solidFill>
              </a:rPr>
              <a:t>float</a:t>
            </a:r>
            <a:endParaRPr lang="en-US" altLang="en-US" sz="2100"/>
          </a:p>
          <a:p>
            <a:pPr algn="just" eaLnBrk="1" hangingPunct="1">
              <a:buClr>
                <a:schemeClr val="tx1"/>
              </a:buClr>
            </a:pPr>
            <a:r>
              <a:rPr lang="en-US" altLang="en-US" sz="2100">
                <a:solidFill>
                  <a:srgbClr val="0070C0"/>
                </a:solidFill>
              </a:rPr>
              <a:t>double</a:t>
            </a:r>
            <a:r>
              <a:rPr lang="en-US" altLang="en-US" sz="2100"/>
              <a:t> 	</a:t>
            </a:r>
          </a:p>
          <a:p>
            <a:pPr algn="just" eaLnBrk="1" hangingPunct="1">
              <a:buClr>
                <a:schemeClr val="tx1"/>
              </a:buClr>
            </a:pPr>
            <a:endParaRPr lang="en-US" altLang="en-US" sz="2100"/>
          </a:p>
          <a:p>
            <a:pPr algn="just" eaLnBrk="1" hangingPunct="1">
              <a:buClr>
                <a:schemeClr val="tx1"/>
              </a:buClr>
            </a:pPr>
            <a:r>
              <a:rPr lang="en-US" altLang="en-US" sz="2100"/>
              <a:t>We can specify a floating point variable using the keyword float  or double</a:t>
            </a:r>
          </a:p>
          <a:p>
            <a:pPr algn="just" eaLnBrk="1" hangingPunct="1">
              <a:buClr>
                <a:schemeClr val="tx1"/>
              </a:buClr>
            </a:pPr>
            <a:endParaRPr lang="en-US" altLang="en-US" sz="2100"/>
          </a:p>
          <a:p>
            <a:pPr algn="just" eaLnBrk="1" hangingPunct="1">
              <a:buClr>
                <a:schemeClr val="tx1"/>
              </a:buClr>
            </a:pPr>
            <a:r>
              <a:rPr lang="en-US" altLang="en-US" sz="2100"/>
              <a:t>              </a:t>
            </a:r>
            <a:r>
              <a:rPr lang="en-US" altLang="en-US" sz="2100">
                <a:solidFill>
                  <a:srgbClr val="0070C0"/>
                </a:solidFill>
              </a:rPr>
              <a:t>double</a:t>
            </a:r>
            <a:r>
              <a:rPr lang="en-US" altLang="en-US" sz="2100"/>
              <a:t> PI = </a:t>
            </a:r>
            <a:r>
              <a:rPr lang="en-US" altLang="en-US" sz="2100" b="1"/>
              <a:t>3.141592653589793238462;</a:t>
            </a:r>
            <a:endParaRPr lang="en-US" altLang="en-US" sz="2100"/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762000" y="3748088"/>
            <a:ext cx="1135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 b="1">
                <a:solidFill>
                  <a:srgbClr val="0070C0"/>
                </a:solidFill>
                <a:latin typeface="Arial" pitchFamily="34" charset="0"/>
                <a:ea typeface="標楷體"/>
                <a:cs typeface="標楷體"/>
              </a:rPr>
              <a:t>const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Exercise02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/>
              <a:t>Calculate and display the </a:t>
            </a:r>
            <a:r>
              <a:rPr lang="en-US" altLang="en-US">
                <a:solidFill>
                  <a:srgbClr val="0070C0"/>
                </a:solidFill>
              </a:rPr>
              <a:t>area</a:t>
            </a:r>
            <a:r>
              <a:rPr lang="en-US" altLang="en-US"/>
              <a:t> and                </a:t>
            </a:r>
            <a:r>
              <a:rPr lang="en-US" altLang="en-US">
                <a:solidFill>
                  <a:srgbClr val="0070C0"/>
                </a:solidFill>
              </a:rPr>
              <a:t>circumference</a:t>
            </a:r>
            <a:r>
              <a:rPr lang="en-US" altLang="en-US"/>
              <a:t> of a Circle using the following  formulas</a:t>
            </a:r>
          </a:p>
          <a:p>
            <a:pPr algn="just"/>
            <a:endParaRPr lang="en-US" altLang="en-US"/>
          </a:p>
          <a:p>
            <a:pPr algn="just"/>
            <a:r>
              <a:rPr lang="en-US" altLang="en-US"/>
              <a:t>Area = </a:t>
            </a:r>
            <a:r>
              <a:rPr lang="el-GR" altLang="en-US"/>
              <a:t>π</a:t>
            </a:r>
            <a:r>
              <a:rPr lang="en-US" altLang="en-US"/>
              <a:t> r</a:t>
            </a:r>
            <a:r>
              <a:rPr lang="en-US" altLang="en-US" baseline="30000"/>
              <a:t>2</a:t>
            </a:r>
          </a:p>
          <a:p>
            <a:pPr algn="just"/>
            <a:endParaRPr lang="en-US" altLang="en-US" baseline="30000"/>
          </a:p>
          <a:p>
            <a:pPr algn="just"/>
            <a:r>
              <a:rPr lang="en-US" altLang="en-US"/>
              <a:t>Circumference = </a:t>
            </a:r>
            <a:r>
              <a:rPr lang="el-GR" altLang="en-US"/>
              <a:t>2</a:t>
            </a:r>
            <a:r>
              <a:rPr lang="en-US" altLang="en-US"/>
              <a:t> </a:t>
            </a:r>
            <a:r>
              <a:rPr lang="el-GR" altLang="en-US"/>
              <a:t>π</a:t>
            </a:r>
            <a:r>
              <a:rPr lang="en-US" altLang="en-US"/>
              <a:t> r</a:t>
            </a:r>
          </a:p>
        </p:txBody>
      </p:sp>
      <p:pic>
        <p:nvPicPr>
          <p:cNvPr id="35844" name="Picture 8" descr="spa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" y="-136525"/>
            <a:ext cx="476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9" descr="spa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50" y="-136525"/>
            <a:ext cx="476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Characters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3250" cy="475932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en-US" altLang="en-US" sz="2200"/>
              <a:t>We can write a character literal as the character that we         require, placed between the pair of single quotes. Like ‘z’, ‘3’ or ‘?’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2000">
                <a:solidFill>
                  <a:srgbClr val="3333FF"/>
                </a:solidFill>
              </a:rPr>
              <a:t>char</a:t>
            </a:r>
            <a:r>
              <a:rPr lang="en-US" altLang="en-US" sz="2000"/>
              <a:t> letter = ‘A’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200"/>
              <a:t>This letter will have the decimal value 65  (ASCII value)</a:t>
            </a:r>
          </a:p>
          <a:p>
            <a:pPr algn="just" eaLnBrk="1" hangingPunct="1">
              <a:lnSpc>
                <a:spcPct val="130000"/>
              </a:lnSpc>
            </a:pPr>
            <a:endParaRPr lang="en-US" altLang="en-US" sz="1100"/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2000">
                <a:solidFill>
                  <a:srgbClr val="3333FF"/>
                </a:solidFill>
              </a:rPr>
              <a:t>char</a:t>
            </a:r>
            <a:r>
              <a:rPr lang="en-US" altLang="en-US" sz="2000"/>
              <a:t> letter = 65;</a:t>
            </a:r>
          </a:p>
          <a:p>
            <a:pPr algn="just" eaLnBrk="1" hangingPunct="1">
              <a:lnSpc>
                <a:spcPct val="130000"/>
              </a:lnSpc>
            </a:pPr>
            <a:endParaRPr lang="en-US" altLang="en-US" sz="1100"/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200"/>
              <a:t>We can operate on letter as an integer 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2000"/>
              <a:t>Letter += 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itchFamily="34" charset="0"/>
              </a:rPr>
              <a:t>Exercise 03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endParaRPr lang="en-US" altLang="en-US" dirty="0">
              <a:latin typeface="Arial" panose="020B0604020202020204" pitchFamily="34" charset="0"/>
            </a:endParaRPr>
          </a:p>
          <a:p>
            <a:pPr algn="just">
              <a:defRPr/>
            </a:pPr>
            <a:r>
              <a:rPr lang="en-US" altLang="en-US" dirty="0">
                <a:latin typeface="Arial" panose="020B0604020202020204" pitchFamily="34" charset="0"/>
              </a:rPr>
              <a:t>Write a program to store two variables letter1 and letter2 of char type i.e. 97 and ‘d’.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n-US" altLang="en-US" dirty="0">
                <a:latin typeface="Arial" panose="020B0604020202020204" pitchFamily="34" charset="0"/>
              </a:rPr>
              <a:t>   Then use arithmetic to print x and z chars,         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n-US" altLang="en-US" dirty="0">
                <a:latin typeface="Arial" panose="020B0604020202020204" pitchFamily="34" charset="0"/>
              </a:rPr>
              <a:t>   derive x from letter1 and z from letter2.</a:t>
            </a:r>
          </a:p>
          <a:p>
            <a:pPr algn="just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Assignments and Different Types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6482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en-US" altLang="en-US" sz="2100"/>
              <a:t>If the type of an expression on the right of the assignment          operator is different from that of the variable on the left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100"/>
              <a:t>The result evaluating expression on the right hand side will        automatically be converted to the type of the variable on the left before it is stored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100"/>
              <a:t>For example, 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1800" b="1">
                <a:solidFill>
                  <a:srgbClr val="3333FF"/>
                </a:solidFill>
              </a:rPr>
              <a:t>double</a:t>
            </a:r>
            <a:r>
              <a:rPr lang="en-US" altLang="en-US" sz="1800">
                <a:solidFill>
                  <a:srgbClr val="3333FF"/>
                </a:solidFill>
              </a:rPr>
              <a:t> </a:t>
            </a:r>
            <a:r>
              <a:rPr lang="en-US" altLang="en-US" sz="1800"/>
              <a:t>root = 1.732;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1800" b="1">
                <a:solidFill>
                  <a:srgbClr val="3333FF"/>
                </a:solidFill>
              </a:rPr>
              <a:t>int</a:t>
            </a:r>
            <a:r>
              <a:rPr lang="en-US" altLang="en-US" sz="1800" b="1"/>
              <a:t> </a:t>
            </a:r>
            <a:r>
              <a:rPr lang="en-US" altLang="en-US" sz="1800"/>
              <a:t>value = root;</a:t>
            </a:r>
            <a:endParaRPr lang="en-US" altLang="en-US" sz="2100"/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100"/>
              <a:t>Conversion of the value of </a:t>
            </a:r>
            <a:r>
              <a:rPr lang="en-US" altLang="en-US" sz="2100" i="1"/>
              <a:t>root </a:t>
            </a:r>
            <a:r>
              <a:rPr lang="en-US" altLang="en-US" sz="2100"/>
              <a:t>(double) to int results in </a:t>
            </a:r>
            <a:r>
              <a:rPr lang="en-US" altLang="en-US" sz="2100" b="1"/>
              <a:t>1 </a:t>
            </a:r>
            <a:r>
              <a:rPr lang="en-US" altLang="en-US" sz="2100"/>
              <a:t>being  stored in variable </a:t>
            </a:r>
            <a:r>
              <a:rPr lang="en-US" altLang="en-US" sz="2100" i="1"/>
              <a:t>value</a:t>
            </a:r>
            <a:endParaRPr lang="en-US" altLang="en-US" sz="21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92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800">
                <a:solidFill>
                  <a:schemeClr val="tx1"/>
                </a:solidFill>
              </a:rPr>
              <a:t>Explicit Casting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5720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100"/>
              <a:t>To cast the value of an expression to a given type, we write the  cast in the form</a:t>
            </a:r>
          </a:p>
          <a:p>
            <a:pPr algn="just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en-US" sz="2100" b="1" i="1">
                <a:solidFill>
                  <a:srgbClr val="3333FF"/>
                </a:solidFill>
              </a:rPr>
              <a:t>static_cast </a:t>
            </a:r>
            <a:r>
              <a:rPr lang="en-US" altLang="en-US" sz="2100"/>
              <a:t>&lt;the type to convert to&gt; (expression)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100"/>
              <a:t>The keyword </a:t>
            </a:r>
            <a:r>
              <a:rPr lang="en-US" altLang="en-US" sz="2100" b="1" i="1">
                <a:solidFill>
                  <a:srgbClr val="3333FF"/>
                </a:solidFill>
              </a:rPr>
              <a:t>static_cast </a:t>
            </a:r>
            <a:r>
              <a:rPr lang="en-US" altLang="en-US" sz="2100"/>
              <a:t>reflects the fact that  the cast is            checked statically (when our program is compiled)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100"/>
              <a:t>For example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3333FF"/>
                </a:solidFill>
              </a:rPr>
              <a:t>double</a:t>
            </a:r>
            <a:r>
              <a:rPr lang="en-US" altLang="en-US" sz="1800">
                <a:solidFill>
                  <a:srgbClr val="3333FF"/>
                </a:solidFill>
              </a:rPr>
              <a:t> </a:t>
            </a:r>
            <a:r>
              <a:rPr lang="en-US" altLang="en-US" sz="1800"/>
              <a:t>value1 = 10.5;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3333FF"/>
                </a:solidFill>
              </a:rPr>
              <a:t>int </a:t>
            </a:r>
            <a:r>
              <a:rPr lang="en-US" altLang="en-US" sz="1800"/>
              <a:t>value2 = </a:t>
            </a:r>
            <a:r>
              <a:rPr lang="en-US" altLang="en-US" sz="1800" b="1" i="1">
                <a:solidFill>
                  <a:srgbClr val="3333FF"/>
                </a:solidFill>
              </a:rPr>
              <a:t>static_cast</a:t>
            </a:r>
            <a:r>
              <a:rPr lang="en-US" altLang="en-US" sz="1800" b="1">
                <a:solidFill>
                  <a:srgbClr val="3333FF"/>
                </a:solidFill>
              </a:rPr>
              <a:t> </a:t>
            </a:r>
            <a:r>
              <a:rPr lang="en-US" altLang="en-US" sz="1800"/>
              <a:t>&lt;</a:t>
            </a:r>
            <a:r>
              <a:rPr lang="en-US" altLang="en-US" sz="1800" b="1">
                <a:solidFill>
                  <a:srgbClr val="3333FF"/>
                </a:solidFill>
              </a:rPr>
              <a:t>int</a:t>
            </a:r>
            <a:r>
              <a:rPr lang="en-US" altLang="en-US" sz="1800"/>
              <a:t>&gt; (value1);</a:t>
            </a:r>
            <a:endParaRPr lang="en-US" alt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Exercise04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68313" y="1639888"/>
            <a:ext cx="8229600" cy="4525962"/>
          </a:xfrm>
        </p:spPr>
        <p:txBody>
          <a:bodyPr/>
          <a:lstStyle/>
          <a:p>
            <a:r>
              <a:rPr lang="en-US" altLang="en-US" dirty="0"/>
              <a:t>You need to store following data in C         variables</a:t>
            </a:r>
          </a:p>
          <a:p>
            <a:pPr lvl="1"/>
            <a:r>
              <a:rPr lang="en-US" altLang="en-US" dirty="0"/>
              <a:t>CMS</a:t>
            </a:r>
          </a:p>
          <a:p>
            <a:pPr lvl="1"/>
            <a:r>
              <a:rPr lang="en-US" altLang="en-US" dirty="0"/>
              <a:t>Marks in PF</a:t>
            </a:r>
          </a:p>
          <a:p>
            <a:pPr lvl="1"/>
            <a:r>
              <a:rPr lang="en-US" altLang="en-US" dirty="0"/>
              <a:t>Grade in PF</a:t>
            </a:r>
          </a:p>
          <a:p>
            <a:r>
              <a:rPr lang="en-US" altLang="en-US" dirty="0"/>
              <a:t>Declare suitable variables to hold above data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800"/>
              <a:t>The Lifetime of a Variable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en-US" altLang="en-US" sz="2000"/>
              <a:t>All variables have a </a:t>
            </a:r>
            <a:r>
              <a:rPr lang="en-US" altLang="en-US" sz="2000">
                <a:solidFill>
                  <a:srgbClr val="3333FF"/>
                </a:solidFill>
              </a:rPr>
              <a:t>finite lifetime </a:t>
            </a:r>
            <a:r>
              <a:rPr lang="en-US" altLang="en-US" sz="2000"/>
              <a:t>when a program executes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000"/>
              <a:t>They come into existence from the point at which they are declared and then, at some point, they disappear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000"/>
              <a:t>How long a variable exists is determined by a property called its        </a:t>
            </a:r>
            <a:r>
              <a:rPr lang="en-US" altLang="en-US" sz="2000" b="1" i="1">
                <a:solidFill>
                  <a:srgbClr val="3333FF"/>
                </a:solidFill>
              </a:rPr>
              <a:t>storage duration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000"/>
              <a:t>Three kinds of storage duration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1800">
                <a:solidFill>
                  <a:srgbClr val="3333FF"/>
                </a:solidFill>
              </a:rPr>
              <a:t>Automatic</a:t>
            </a:r>
            <a:r>
              <a:rPr lang="en-US" altLang="en-US" sz="1800"/>
              <a:t> storage duration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1800">
                <a:solidFill>
                  <a:srgbClr val="3333FF"/>
                </a:solidFill>
              </a:rPr>
              <a:t>Static</a:t>
            </a:r>
            <a:r>
              <a:rPr lang="en-US" altLang="en-US" sz="1800"/>
              <a:t> storage duration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1800">
                <a:solidFill>
                  <a:srgbClr val="3333FF"/>
                </a:solidFill>
              </a:rPr>
              <a:t>Dynamic</a:t>
            </a:r>
            <a:r>
              <a:rPr lang="en-US" altLang="en-US" sz="1800"/>
              <a:t> storage duration (to be discussed later)</a:t>
            </a:r>
            <a:endParaRPr lang="en-US" altLang="en-US" sz="1900"/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000"/>
              <a:t>Another property that a variable has is its </a:t>
            </a:r>
            <a:r>
              <a:rPr lang="en-US" altLang="en-US" sz="2000" b="1">
                <a:solidFill>
                  <a:srgbClr val="3333FF"/>
                </a:solidFill>
              </a:rPr>
              <a:t>scope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1800"/>
              <a:t>You can not access a variable outside of its scope</a:t>
            </a:r>
            <a:endParaRPr lang="en-US" altLang="en-US" sz="1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47050" cy="48768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1900" dirty="0"/>
              <a:t>Numeric and character constants are called </a:t>
            </a:r>
            <a:r>
              <a:rPr lang="en-US" altLang="en-US" sz="1900" b="1" dirty="0"/>
              <a:t>literals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1900" dirty="0"/>
              <a:t>Variable names in C are case sensitive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1900" dirty="0"/>
              <a:t>Names that begin with Underscore followed by a capital letter are         reserved for use within standard library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1900" dirty="0"/>
              <a:t>The name and type of a variable are appear in a declaration statement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1900" dirty="0"/>
              <a:t>Variables may be given initial value when they are declared, and it’s a good programming practice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1900" dirty="0"/>
              <a:t>Explicit conversion of a variable from one type to another can be done using </a:t>
            </a:r>
            <a:r>
              <a:rPr lang="en-US" altLang="en-US" sz="1900" b="1" i="1" dirty="0" err="1"/>
              <a:t>static_cast</a:t>
            </a:r>
            <a:endParaRPr lang="en-US" altLang="en-US" sz="1900" b="1" i="1" dirty="0"/>
          </a:p>
          <a:p>
            <a:pPr algn="just" eaLnBrk="1" hangingPunct="1">
              <a:lnSpc>
                <a:spcPct val="150000"/>
              </a:lnSpc>
            </a:pPr>
            <a:r>
              <a:rPr lang="en-US" altLang="en-US" sz="1900" dirty="0"/>
              <a:t>The </a:t>
            </a:r>
            <a:r>
              <a:rPr lang="en-US" altLang="en-US" sz="1900" b="1" i="1" dirty="0"/>
              <a:t>extern</a:t>
            </a:r>
            <a:r>
              <a:rPr lang="en-US" altLang="en-US" sz="1900" dirty="0"/>
              <a:t> keyword allows to access a variable declared in another     file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Write a program that reads two numbers from user and displays the sum of these numbers.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9144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1800"/>
              <a:t>Retain a number say 4 in your mental memory, 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1800"/>
              <a:t>Retain the number 3 at the same time. 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457200" y="2057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>
                <a:latin typeface="Arial" pitchFamily="34" charset="0"/>
              </a:rPr>
              <a:t>You have just stored two different values in your memory. 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>
                <a:latin typeface="Arial" pitchFamily="34" charset="0"/>
              </a:rPr>
              <a:t>Now, add 1 to the first number, I said, </a:t>
            </a:r>
          </a:p>
        </p:txBody>
      </p: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457200" y="28956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>
                <a:latin typeface="Arial" pitchFamily="34" charset="0"/>
              </a:rPr>
              <a:t>Now you have in memory 5 &amp; 3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>
                <a:latin typeface="Arial" pitchFamily="34" charset="0"/>
              </a:rPr>
              <a:t>Subtract second number from first one. The result is 2 </a:t>
            </a:r>
          </a:p>
        </p:txBody>
      </p:sp>
      <p:sp>
        <p:nvSpPr>
          <p:cNvPr id="122889" name="Rectangle 9"/>
          <p:cNvSpPr>
            <a:spLocks noChangeArrowheads="1"/>
          </p:cNvSpPr>
          <p:nvPr/>
        </p:nvSpPr>
        <p:spPr bwMode="auto">
          <a:xfrm>
            <a:off x="457200" y="3657600"/>
            <a:ext cx="8229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굴림" charset="-127"/>
                <a:ea typeface="굴림" charset="-127"/>
                <a:cs typeface="Arial" panose="020B0604020202020204" pitchFamily="34" charset="0"/>
              </a:defRPr>
            </a:lvl1pPr>
            <a:lvl2pPr marL="669925" indent="-325438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굴림" charset="-127"/>
                <a:ea typeface="굴림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300">
                <a:solidFill>
                  <a:schemeClr val="tx1"/>
                </a:solidFill>
                <a:latin typeface="굴림" charset="-127"/>
                <a:ea typeface="굴림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  <a:cs typeface="Arial" panose="020B0604020202020204" pitchFamily="34" charset="0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  <a:cs typeface="Arial" panose="020B0604020202020204" pitchFamily="34" charset="0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  <a:cs typeface="Arial" panose="020B0604020202020204" pitchFamily="34" charset="0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  <a:cs typeface="Arial" panose="020B0604020202020204" pitchFamily="34" charset="0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  <a:cs typeface="Arial" panose="020B0604020202020204" pitchFamily="34" charset="0"/>
              </a:defRPr>
            </a:lvl9pPr>
          </a:lstStyle>
          <a:p>
            <a:pPr algn="just" eaLnBrk="1" fontAlgn="base" latinLnBrk="0" hangingPunct="1">
              <a:lnSpc>
                <a:spcPct val="110000"/>
              </a:lnSpc>
              <a:buClr>
                <a:schemeClr val="accent1"/>
              </a:buClr>
              <a:buSzPct val="65000"/>
              <a:defRPr/>
            </a:pPr>
            <a:r>
              <a:rPr lang="en-US" altLang="en-US" sz="1800">
                <a:latin typeface="Arial" panose="020B0604020202020204" pitchFamily="34" charset="0"/>
              </a:rPr>
              <a:t>The whole process that you have just done with your mental memory is similar to what a computer can do with two variables. </a:t>
            </a:r>
          </a:p>
          <a:p>
            <a:pPr algn="just" eaLnBrk="1" fontAlgn="base" latinLnBrk="0" hangingPunct="1">
              <a:lnSpc>
                <a:spcPct val="110000"/>
              </a:lnSpc>
              <a:buClr>
                <a:schemeClr val="accent1"/>
              </a:buClr>
              <a:buSzPct val="65000"/>
              <a:defRPr/>
            </a:pPr>
            <a:r>
              <a:rPr lang="en-US" altLang="en-US" sz="1800">
                <a:latin typeface="Arial" panose="020B0604020202020204" pitchFamily="34" charset="0"/>
              </a:rPr>
              <a:t>The same process can be expressed in C++ with the following instruction set:</a:t>
            </a:r>
          </a:p>
          <a:p>
            <a:pPr marL="0" indent="0" algn="just" eaLnBrk="1" fontAlgn="base" latinLnBrk="0" hangingPunct="1">
              <a:lnSpc>
                <a:spcPct val="11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en-US" sz="1800">
                <a:latin typeface="Arial" panose="020B0604020202020204" pitchFamily="34" charset="0"/>
              </a:rPr>
              <a:t>firstNum = 4</a:t>
            </a:r>
          </a:p>
          <a:p>
            <a:pPr marL="0" indent="0" algn="just" eaLnBrk="1" fontAlgn="base" latinLnBrk="0" hangingPunct="1">
              <a:lnSpc>
                <a:spcPct val="11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en-US" sz="1800">
                <a:latin typeface="Arial" panose="020B0604020202020204" pitchFamily="34" charset="0"/>
              </a:rPr>
              <a:t>secondNum</a:t>
            </a:r>
            <a:r>
              <a:rPr lang="en-US" altLang="en-US" sz="2000">
                <a:latin typeface="Arial" panose="020B0604020202020204" pitchFamily="34" charset="0"/>
              </a:rPr>
              <a:t> = 3;</a:t>
            </a:r>
          </a:p>
          <a:p>
            <a:pPr marL="0" indent="0" algn="just" eaLnBrk="1" fontAlgn="base" latinLnBrk="0" hangingPunct="1">
              <a:lnSpc>
                <a:spcPct val="11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en-US" sz="1800">
                <a:latin typeface="Arial" panose="020B0604020202020204" pitchFamily="34" charset="0"/>
              </a:rPr>
              <a:t>firstNum = firstNum + 1;</a:t>
            </a:r>
          </a:p>
          <a:p>
            <a:pPr marL="0" indent="0" algn="just" eaLnBrk="1" fontAlgn="base" latinLnBrk="0" hangingPunct="1">
              <a:lnSpc>
                <a:spcPct val="11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US" altLang="en-US" sz="1100">
              <a:latin typeface="Arial" panose="020B0604020202020204" pitchFamily="34" charset="0"/>
            </a:endParaRPr>
          </a:p>
          <a:p>
            <a:pPr marL="0" indent="0" algn="just" eaLnBrk="1" fontAlgn="base" latinLnBrk="0" hangingPunct="1">
              <a:lnSpc>
                <a:spcPct val="11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en-US" sz="1800">
                <a:latin typeface="Arial" panose="020B0604020202020204" pitchFamily="34" charset="0"/>
              </a:rPr>
              <a:t>result = firstNum - secondNum;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049588" y="4741863"/>
            <a:ext cx="2819400" cy="1447800"/>
            <a:chOff x="1920" y="3072"/>
            <a:chExt cx="1776" cy="864"/>
          </a:xfrm>
        </p:grpSpPr>
        <p:sp>
          <p:nvSpPr>
            <p:cNvPr id="8203" name="Rectangle 12"/>
            <p:cNvSpPr>
              <a:spLocks noChangeArrowheads="1"/>
            </p:cNvSpPr>
            <p:nvPr/>
          </p:nvSpPr>
          <p:spPr bwMode="auto">
            <a:xfrm>
              <a:off x="1920" y="3072"/>
              <a:ext cx="1776" cy="864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>
                <a:latin typeface="Arial" pitchFamily="34" charset="0"/>
              </a:endParaRPr>
            </a:p>
          </p:txBody>
        </p:sp>
        <p:sp>
          <p:nvSpPr>
            <p:cNvPr id="8204" name="Rectangle 10"/>
            <p:cNvSpPr>
              <a:spLocks noChangeArrowheads="1"/>
            </p:cNvSpPr>
            <p:nvPr/>
          </p:nvSpPr>
          <p:spPr bwMode="auto">
            <a:xfrm>
              <a:off x="1920" y="3120"/>
              <a:ext cx="1776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eaLnBrk="1" hangingPunct="1">
                <a:lnSpc>
                  <a:spcPct val="140000"/>
                </a:lnSpc>
              </a:pPr>
              <a:r>
                <a:rPr lang="en-US" altLang="en-US">
                  <a:latin typeface="Arial" pitchFamily="34" charset="0"/>
                </a:rPr>
                <a:t>we can define a </a:t>
              </a:r>
              <a:r>
                <a:rPr lang="en-US" altLang="en-US" b="1">
                  <a:latin typeface="Arial" pitchFamily="34" charset="0"/>
                </a:rPr>
                <a:t>variable</a:t>
              </a:r>
              <a:r>
                <a:rPr lang="en-US" altLang="en-US">
                  <a:latin typeface="Arial" pitchFamily="34" charset="0"/>
                </a:rPr>
                <a:t> as a portion of memory to store a determined value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907088" y="4724400"/>
            <a:ext cx="3200400" cy="1465263"/>
            <a:chOff x="3744" y="3072"/>
            <a:chExt cx="2016" cy="877"/>
          </a:xfrm>
        </p:grpSpPr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3792" y="3072"/>
              <a:ext cx="1968" cy="864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>
                <a:latin typeface="Arial" pitchFamily="34" charset="0"/>
              </a:endParaRPr>
            </a:p>
          </p:txBody>
        </p:sp>
        <p:sp>
          <p:nvSpPr>
            <p:cNvPr id="8202" name="Rectangle 11"/>
            <p:cNvSpPr>
              <a:spLocks noChangeArrowheads="1"/>
            </p:cNvSpPr>
            <p:nvPr/>
          </p:nvSpPr>
          <p:spPr bwMode="auto">
            <a:xfrm>
              <a:off x="3744" y="3072"/>
              <a:ext cx="1968" cy="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eaLnBrk="1" hangingPunct="1"/>
              <a:r>
                <a:rPr lang="en-US" altLang="en-US">
                  <a:latin typeface="Arial" pitchFamily="34" charset="0"/>
                </a:rPr>
                <a:t>Each variable needs an </a:t>
              </a:r>
              <a:r>
                <a:rPr lang="en-US" altLang="en-US" b="1">
                  <a:latin typeface="Arial" pitchFamily="34" charset="0"/>
                </a:rPr>
                <a:t>identifier</a:t>
              </a:r>
              <a:r>
                <a:rPr lang="en-US" altLang="en-US">
                  <a:latin typeface="Arial" pitchFamily="34" charset="0"/>
                </a:rPr>
                <a:t> that distinguishes it from the others, for example, a, b and result are variable identifiers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  <p:bldP spid="122886" grpId="0"/>
      <p:bldP spid="122888" grpId="0"/>
      <p:bldP spid="1228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077200" cy="1017588"/>
          </a:xfrm>
        </p:spPr>
        <p:txBody>
          <a:bodyPr/>
          <a:lstStyle/>
          <a:p>
            <a:pPr eaLnBrk="1" hangingPunct="1"/>
            <a:r>
              <a:rPr lang="en-US" altLang="en-US"/>
              <a:t>Using Variables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153400" cy="4495800"/>
          </a:xfrm>
        </p:spPr>
        <p:txBody>
          <a:bodyPr/>
          <a:lstStyle/>
          <a:p>
            <a:pPr algn="just" eaLnBrk="1" hangingPunct="1">
              <a:lnSpc>
                <a:spcPct val="180000"/>
              </a:lnSpc>
            </a:pPr>
            <a:r>
              <a:rPr lang="en-US" altLang="en-US" sz="2100"/>
              <a:t>To do more programming than only printing a string as output,   we need ability to store data items in a program</a:t>
            </a:r>
          </a:p>
          <a:p>
            <a:pPr algn="just" eaLnBrk="1" hangingPunct="1">
              <a:lnSpc>
                <a:spcPct val="180000"/>
              </a:lnSpc>
            </a:pPr>
            <a:r>
              <a:rPr lang="en-US" altLang="en-US" sz="2100"/>
              <a:t>This facility is provided by variables</a:t>
            </a:r>
          </a:p>
          <a:p>
            <a:pPr algn="just" eaLnBrk="1" hangingPunct="1">
              <a:lnSpc>
                <a:spcPct val="180000"/>
              </a:lnSpc>
            </a:pPr>
            <a:r>
              <a:rPr lang="en-US" altLang="en-US" sz="2100"/>
              <a:t>A </a:t>
            </a:r>
            <a:r>
              <a:rPr lang="en-US" altLang="en-US" sz="2100" b="1"/>
              <a:t>variable</a:t>
            </a:r>
            <a:r>
              <a:rPr lang="en-US" altLang="en-US" sz="2100"/>
              <a:t> is an area in memory that is identified by a name that   we specify, and we can use to store an item of data of a              particular  type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Variables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pPr marL="571500" indent="-571500" eaLnBrk="1" hangingPunct="1">
              <a:lnSpc>
                <a:spcPct val="190000"/>
              </a:lnSpc>
            </a:pPr>
            <a:r>
              <a:rPr lang="en-US" altLang="en-US" sz="2600"/>
              <a:t>Specifying a variable requires two things:</a:t>
            </a:r>
          </a:p>
          <a:p>
            <a:pPr marL="839788" lvl="1" indent="-495300" eaLnBrk="1" hangingPunct="1">
              <a:lnSpc>
                <a:spcPct val="190000"/>
              </a:lnSpc>
              <a:buSzTx/>
              <a:buFont typeface="Wingdings" pitchFamily="2" charset="2"/>
              <a:buAutoNum type="arabicPeriod"/>
            </a:pPr>
            <a:r>
              <a:rPr lang="en-US" altLang="en-US" sz="2200"/>
              <a:t>Type of data to be stored</a:t>
            </a:r>
          </a:p>
          <a:p>
            <a:pPr marL="839788" lvl="1" indent="-495300" eaLnBrk="1" hangingPunct="1">
              <a:lnSpc>
                <a:spcPct val="190000"/>
              </a:lnSpc>
              <a:buSzTx/>
              <a:buFont typeface="Wingdings" pitchFamily="2" charset="2"/>
              <a:buAutoNum type="arabicPeriod"/>
            </a:pPr>
            <a:r>
              <a:rPr lang="en-US" altLang="en-US" sz="2200"/>
              <a:t>Name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Naming Rules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47050" cy="45307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2600" dirty="0"/>
              <a:t>Name can consist of any combination of: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200" dirty="0"/>
              <a:t>Upper &amp; lower case letters, underscores and digits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200" dirty="0"/>
              <a:t>Variable name cannot begin with a digit</a:t>
            </a:r>
          </a:p>
          <a:p>
            <a:pPr lvl="2" eaLnBrk="1" hangingPunct="1">
              <a:lnSpc>
                <a:spcPct val="140000"/>
              </a:lnSpc>
              <a:defRPr/>
            </a:pPr>
            <a:r>
              <a:rPr lang="en-US" sz="1900" dirty="0"/>
              <a:t>This means </a:t>
            </a:r>
            <a:r>
              <a:rPr lang="en-US" sz="19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8Balls</a:t>
            </a:r>
            <a:r>
              <a:rPr lang="en-US" sz="19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sz="1900" dirty="0"/>
              <a:t> </a:t>
            </a:r>
            <a:r>
              <a:rPr lang="en-US" sz="19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7UP</a:t>
            </a:r>
            <a:r>
              <a:rPr lang="en-US" sz="1900" dirty="0">
                <a:solidFill>
                  <a:srgbClr val="0070C0"/>
                </a:solidFill>
              </a:rPr>
              <a:t> </a:t>
            </a:r>
            <a:r>
              <a:rPr lang="en-US" sz="1900" dirty="0"/>
              <a:t>are not valid variable names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200" dirty="0"/>
              <a:t>Special Characters are not allowed</a:t>
            </a:r>
          </a:p>
          <a:p>
            <a:pPr lvl="2" eaLnBrk="1" hangingPunct="1">
              <a:lnSpc>
                <a:spcPct val="140000"/>
              </a:lnSpc>
              <a:defRPr/>
            </a:pPr>
            <a:r>
              <a:rPr lang="en-US" sz="2000" dirty="0"/>
              <a:t>$sum, num^2, 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200" dirty="0"/>
              <a:t>Spaces are not allowed</a:t>
            </a:r>
          </a:p>
          <a:p>
            <a:pPr lvl="2" eaLnBrk="1" hangingPunct="1">
              <a:lnSpc>
                <a:spcPct val="140000"/>
              </a:lnSpc>
              <a:defRPr/>
            </a:pPr>
            <a:r>
              <a:rPr lang="en-US" sz="2200" dirty="0" err="1"/>
              <a:t>num</a:t>
            </a:r>
            <a:r>
              <a:rPr lang="en-US" sz="2200" dirty="0"/>
              <a:t> 1</a:t>
            </a:r>
          </a:p>
          <a:p>
            <a:pPr lvl="2" eaLnBrk="1" hangingPunct="1">
              <a:lnSpc>
                <a:spcPct val="140000"/>
              </a:lnSpc>
              <a:defRPr/>
            </a:pPr>
            <a:endParaRPr lang="en-US" sz="2200" dirty="0"/>
          </a:p>
          <a:p>
            <a:pPr lvl="1" eaLnBrk="1" hangingPunct="1">
              <a:lnSpc>
                <a:spcPct val="140000"/>
              </a:lnSpc>
              <a:defRPr/>
            </a:pPr>
            <a:endParaRPr lang="en-US" sz="2200" dirty="0"/>
          </a:p>
          <a:p>
            <a:pPr lvl="1" eaLnBrk="1" hangingPunct="1">
              <a:lnSpc>
                <a:spcPct val="140000"/>
              </a:lnSpc>
              <a:defRPr/>
            </a:pPr>
            <a:endParaRPr lang="en-US" sz="2200" dirty="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Naming Rules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18450" cy="44196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en-US" altLang="en-US" sz="2100" dirty="0"/>
              <a:t>C is a </a:t>
            </a:r>
            <a:r>
              <a:rPr lang="en-US" altLang="en-US" sz="2100" dirty="0">
                <a:solidFill>
                  <a:srgbClr val="0070C0"/>
                </a:solidFill>
              </a:rPr>
              <a:t>case sensitive </a:t>
            </a:r>
            <a:r>
              <a:rPr lang="en-US" altLang="en-US" sz="2100" dirty="0"/>
              <a:t>language</a:t>
            </a:r>
          </a:p>
          <a:p>
            <a:pPr algn="just" eaLnBrk="1" hangingPunct="1">
              <a:lnSpc>
                <a:spcPct val="140000"/>
              </a:lnSpc>
            </a:pPr>
            <a:r>
              <a:rPr lang="en-US" altLang="en-US" sz="2100" dirty="0"/>
              <a:t>This means </a:t>
            </a:r>
            <a:r>
              <a:rPr lang="en-US" altLang="en-US" sz="2100" b="1" dirty="0" err="1"/>
              <a:t>myName</a:t>
            </a:r>
            <a:r>
              <a:rPr lang="en-US" altLang="en-US" sz="2100" dirty="0"/>
              <a:t> and </a:t>
            </a:r>
            <a:r>
              <a:rPr lang="en-US" altLang="en-US" sz="2100" b="1" dirty="0" err="1"/>
              <a:t>myname</a:t>
            </a:r>
            <a:r>
              <a:rPr lang="en-US" altLang="en-US" sz="2100" b="1" dirty="0"/>
              <a:t> </a:t>
            </a:r>
            <a:r>
              <a:rPr lang="en-US" altLang="en-US" sz="2100" dirty="0"/>
              <a:t>are two different variables</a:t>
            </a:r>
          </a:p>
          <a:p>
            <a:pPr algn="just" eaLnBrk="1" hangingPunct="1">
              <a:lnSpc>
                <a:spcPct val="140000"/>
              </a:lnSpc>
            </a:pPr>
            <a:r>
              <a:rPr lang="en-US" altLang="en-US" sz="2100" dirty="0"/>
              <a:t>Variable names starting with </a:t>
            </a:r>
            <a:r>
              <a:rPr lang="en-US" altLang="en-US" sz="2100" dirty="0">
                <a:solidFill>
                  <a:srgbClr val="0070C0"/>
                </a:solidFill>
              </a:rPr>
              <a:t>underscore</a:t>
            </a:r>
            <a:r>
              <a:rPr lang="en-US" altLang="en-US" sz="2100" dirty="0"/>
              <a:t> are reserved for use within the libraries</a:t>
            </a:r>
          </a:p>
          <a:p>
            <a:pPr algn="just" eaLnBrk="1" hangingPunct="1">
              <a:lnSpc>
                <a:spcPct val="140000"/>
              </a:lnSpc>
            </a:pPr>
            <a:r>
              <a:rPr lang="en-US" altLang="en-US" sz="2100" dirty="0"/>
              <a:t>Variable names should be </a:t>
            </a:r>
            <a:r>
              <a:rPr lang="en-US" altLang="en-US" sz="2100" dirty="0">
                <a:solidFill>
                  <a:srgbClr val="0070C0"/>
                </a:solidFill>
              </a:rPr>
              <a:t>indicative of the kind of data </a:t>
            </a:r>
            <a:r>
              <a:rPr lang="en-US" altLang="en-US" sz="2100" dirty="0"/>
              <a:t>that     they hold, For instance,</a:t>
            </a:r>
          </a:p>
          <a:p>
            <a:pPr algn="just" eaLnBrk="1" hangingPunct="1">
              <a:lnSpc>
                <a:spcPct val="140000"/>
              </a:lnSpc>
            </a:pPr>
            <a:r>
              <a:rPr lang="en-US" altLang="en-US" sz="2100" b="1" dirty="0" err="1"/>
              <a:t>my_name</a:t>
            </a:r>
            <a:r>
              <a:rPr lang="en-US" altLang="en-US" sz="2100" b="1" dirty="0"/>
              <a:t> </a:t>
            </a:r>
            <a:r>
              <a:rPr lang="en-US" altLang="en-US" sz="2100" dirty="0"/>
              <a:t>is going to mean a whole a lot more than </a:t>
            </a:r>
            <a:r>
              <a:rPr lang="en-US" altLang="en-US" sz="2100" b="1" dirty="0" err="1"/>
              <a:t>mn</a:t>
            </a:r>
            <a:endParaRPr lang="en-US" altLang="en-US" sz="2100" b="1" dirty="0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Naming Rules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/>
          <a:lstStyle/>
          <a:p>
            <a:pPr algn="just" eaLnBrk="1" hangingPunct="1">
              <a:lnSpc>
                <a:spcPct val="170000"/>
              </a:lnSpc>
            </a:pPr>
            <a:r>
              <a:rPr lang="en-US" altLang="en-US" sz="1800"/>
              <a:t>Variable name should not match with any of the keyword</a:t>
            </a:r>
          </a:p>
          <a:p>
            <a:pPr lvl="1" algn="just" eaLnBrk="1" hangingPunct="1">
              <a:lnSpc>
                <a:spcPct val="170000"/>
              </a:lnSpc>
            </a:pPr>
            <a:r>
              <a:rPr lang="en-US" altLang="en-US" sz="1600"/>
              <a:t>int, pow are not allowed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altLang="en-US" sz="1800"/>
              <a:t>Following is the list of </a:t>
            </a:r>
            <a:r>
              <a:rPr lang="en-US" altLang="en-US" sz="1800">
                <a:solidFill>
                  <a:srgbClr val="0070C0"/>
                </a:solidFill>
              </a:rPr>
              <a:t>standard reserved keywords</a:t>
            </a:r>
            <a:r>
              <a:rPr lang="en-US" altLang="en-US" sz="1800"/>
              <a:t>	</a:t>
            </a:r>
          </a:p>
          <a:p>
            <a:pPr algn="just" eaLnBrk="1" hangingPunct="1">
              <a:lnSpc>
                <a:spcPct val="170000"/>
              </a:lnSpc>
              <a:buFont typeface="Wingdings" pitchFamily="2" charset="2"/>
              <a:buNone/>
            </a:pPr>
            <a:r>
              <a:rPr lang="en-US" altLang="en-US" sz="1800"/>
              <a:t>	asm, auto, bool, break, case, catch, char, class, const, const_cast, continue, default, delete, do, double, dynamic_cast, else, enum, explicit, export,          extern, false, float, for, friend, goto, if, inline, int, long, mutable, namespace, new, operator, private, protected, public, register, reinterpret_cast, return,   short,  signed, sizeof, static, static_cast, struct, switch, template, this, throw, true,   try, typedef, typeid, typename, union, unsigned, using, virtual, void,   volatile, wchar_t, 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Name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7338"/>
            <a:ext cx="8435975" cy="4525962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/>
              <a:t>Identifier   Validity 	      Reason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kern="1200" dirty="0">
                <a:ea typeface="Malgun Gothic" panose="020B0503020000020004" pitchFamily="34" charset="-127"/>
              </a:rPr>
              <a:t>1digit	</a:t>
            </a: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endParaRPr lang="en-US" sz="2000" kern="1200" dirty="0">
              <a:ea typeface="Malgun Gothic" panose="020B0503020000020004" pitchFamily="34" charset="-127"/>
            </a:endParaRP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r>
              <a:rPr lang="en-US" sz="2000" kern="1200" dirty="0">
                <a:ea typeface="Malgun Gothic" panose="020B0503020000020004" pitchFamily="34" charset="-127"/>
              </a:rPr>
              <a:t>Name	</a:t>
            </a:r>
            <a:br>
              <a:rPr lang="en-US" sz="2000" kern="1200" dirty="0">
                <a:ea typeface="Malgun Gothic" panose="020B0503020000020004" pitchFamily="34" charset="-127"/>
              </a:rPr>
            </a:br>
            <a:endParaRPr lang="en-US" sz="2000" kern="1200" dirty="0">
              <a:ea typeface="Malgun Gothic" panose="020B0503020000020004" pitchFamily="34" charset="-127"/>
            </a:endParaRP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r>
              <a:rPr lang="en-US" sz="2000" kern="1200" dirty="0">
                <a:ea typeface="Malgun Gothic" panose="020B0503020000020004" pitchFamily="34" charset="-127"/>
              </a:rPr>
              <a:t>digit-1	</a:t>
            </a: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endParaRPr lang="en-US" sz="2000" kern="1200" dirty="0">
              <a:ea typeface="Malgun Gothic" panose="020B0503020000020004" pitchFamily="34" charset="-127"/>
            </a:endParaRP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r>
              <a:rPr lang="en-US" sz="2000" kern="1200" dirty="0">
                <a:ea typeface="Malgun Gothic" panose="020B0503020000020004" pitchFamily="34" charset="-127"/>
              </a:rPr>
              <a:t>name_1        </a:t>
            </a: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endParaRPr lang="en-US" sz="2000" kern="1200" dirty="0">
              <a:ea typeface="Malgun Gothic" panose="020B0503020000020004" pitchFamily="34" charset="-127"/>
            </a:endParaRP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r>
              <a:rPr lang="en-US" sz="2000" kern="1200" dirty="0" err="1">
                <a:ea typeface="Malgun Gothic" panose="020B0503020000020004" pitchFamily="34" charset="-127"/>
              </a:rPr>
              <a:t>num</a:t>
            </a:r>
            <a:r>
              <a:rPr lang="en-US" sz="2000" kern="1200" dirty="0">
                <a:ea typeface="Malgun Gothic" panose="020B0503020000020004" pitchFamily="34" charset="-127"/>
              </a:rPr>
              <a:t> 1	</a:t>
            </a: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endParaRPr lang="en-US" sz="2000" kern="1200" dirty="0">
              <a:ea typeface="Malgun Gothic" panose="020B0503020000020004" pitchFamily="34" charset="-127"/>
            </a:endParaRP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r>
              <a:rPr lang="en-US" sz="2000" kern="1200" dirty="0">
                <a:ea typeface="Malgun Gothic" panose="020B0503020000020004" pitchFamily="34" charset="-127"/>
              </a:rPr>
              <a:t>_sum	</a:t>
            </a: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endParaRPr lang="en-US" sz="2000" kern="1200" dirty="0">
              <a:ea typeface="Malgun Gothic" panose="020B0503020000020004" pitchFamily="34" charset="-127"/>
            </a:endParaRP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endParaRPr lang="en-US" sz="2000" kern="1200" dirty="0">
              <a:ea typeface="Malgun Gothic" panose="020B0503020000020004" pitchFamily="34" charset="-127"/>
            </a:endParaRP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endParaRPr lang="en-US" sz="2000" kern="1200" dirty="0">
              <a:ea typeface="Malgun Gothic" panose="020B0503020000020004" pitchFamily="34" charset="-127"/>
            </a:endParaRPr>
          </a:p>
          <a:p>
            <a:pPr marL="0" indent="0" eaLnBrk="1" fontAlgn="ctr" hangingPunct="1">
              <a:spcBef>
                <a:spcPct val="30000"/>
              </a:spcBef>
              <a:buClrTx/>
              <a:buSzTx/>
              <a:buFont typeface="Wingdings" pitchFamily="2" charset="2"/>
              <a:buNone/>
              <a:defRPr/>
            </a:pPr>
            <a:endParaRPr lang="en-US" sz="2000" kern="1200" dirty="0">
              <a:ea typeface="Malgun Gothic" panose="020B0503020000020004" pitchFamily="34" charset="-127"/>
            </a:endParaRP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endParaRPr lang="en-US" sz="2000" kern="1200" dirty="0">
              <a:ea typeface="Malgun Gothic" panose="020B0503020000020004" pitchFamily="34" charset="-127"/>
            </a:endParaRP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endParaRPr lang="en-US" sz="2000" kern="1200" dirty="0">
              <a:ea typeface="Malgun Gothic" panose="020B0503020000020004" pitchFamily="34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sz="2000" dirty="0"/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79613" y="1989138"/>
            <a:ext cx="55070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ea typeface="Malgun Gothic" pitchFamily="34" charset="-127"/>
              </a:rPr>
              <a:t>Invalid		Digit at first location is not allowed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90725" y="2708275"/>
            <a:ext cx="5821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ea typeface="Malgun Gothic" pitchFamily="34" charset="-127"/>
              </a:rPr>
              <a:t>Valid		Capital and small letters are allowed</a:t>
            </a:r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3" y="3502025"/>
            <a:ext cx="64087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ctr" hangingPunct="1"/>
            <a:r>
              <a:rPr lang="en-US" altLang="en-US">
                <a:ea typeface="Malgun Gothic" pitchFamily="34" charset="-127"/>
              </a:rPr>
              <a:t>Invalid		Special characters other than underscore 		is not allowed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8175" y="4222750"/>
            <a:ext cx="67167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ctr" hangingPunct="1"/>
            <a:r>
              <a:rPr lang="en-US" altLang="en-US">
                <a:ea typeface="Malgun Gothic" pitchFamily="34" charset="-127"/>
              </a:rPr>
              <a:t> Valid		Digits and underscore is allowed along with        		alphabets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68500" y="4932363"/>
            <a:ext cx="3916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ctr" hangingPunct="1"/>
            <a:r>
              <a:rPr lang="en-US" altLang="en-US">
                <a:ea typeface="Malgun Gothic" pitchFamily="34" charset="-127"/>
              </a:rPr>
              <a:t>Invalid		Space not allowed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90725" y="5651500"/>
            <a:ext cx="6397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ctr" hangingPunct="1"/>
            <a:r>
              <a:rPr lang="en-US" altLang="en-US">
                <a:ea typeface="Malgun Gothic" pitchFamily="34" charset="-127"/>
              </a:rPr>
              <a:t>Valid		Underscore at the first position is allowed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네모의 미">
  <a:themeElements>
    <a:clrScheme name="네모의 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네모의 미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네모의 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네모의 미</Template>
  <TotalTime>7942</TotalTime>
  <Words>1914</Words>
  <Application>Microsoft Office PowerPoint</Application>
  <PresentationFormat>On-screen Show (4:3)</PresentationFormat>
  <Paragraphs>241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굴림</vt:lpstr>
      <vt:lpstr>Arial</vt:lpstr>
      <vt:lpstr>Calibri</vt:lpstr>
      <vt:lpstr>Wingdings</vt:lpstr>
      <vt:lpstr>네모의 미</vt:lpstr>
      <vt:lpstr>Programming Fundamentals </vt:lpstr>
      <vt:lpstr>Variables</vt:lpstr>
      <vt:lpstr>Variables</vt:lpstr>
      <vt:lpstr>Using Variables</vt:lpstr>
      <vt:lpstr>Using Variables</vt:lpstr>
      <vt:lpstr>Variable Naming Rules</vt:lpstr>
      <vt:lpstr>Variable Naming Rules</vt:lpstr>
      <vt:lpstr>Variable Naming Rules</vt:lpstr>
      <vt:lpstr>Variable Name Exercise</vt:lpstr>
      <vt:lpstr>Naming Conventions</vt:lpstr>
      <vt:lpstr>Basic Data Types</vt:lpstr>
      <vt:lpstr>Basic Variable Types</vt:lpstr>
      <vt:lpstr>Variable Declaration &amp; Definition</vt:lpstr>
      <vt:lpstr>Exercise 1</vt:lpstr>
      <vt:lpstr>Assignment Operator (=)</vt:lpstr>
      <vt:lpstr>op= Assignment Operator</vt:lpstr>
      <vt:lpstr>Increment and Decrement</vt:lpstr>
      <vt:lpstr>const keyword</vt:lpstr>
      <vt:lpstr>const keyword</vt:lpstr>
      <vt:lpstr>Floating Point Data Types</vt:lpstr>
      <vt:lpstr>Exercise02</vt:lpstr>
      <vt:lpstr>Characters</vt:lpstr>
      <vt:lpstr>Exercise 03</vt:lpstr>
      <vt:lpstr>Assignments and Different Types</vt:lpstr>
      <vt:lpstr>Explicit Casting</vt:lpstr>
      <vt:lpstr>Exercise04</vt:lpstr>
      <vt:lpstr>The Lifetime of a Variable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DELL</dc:creator>
  <cp:lastModifiedBy>DELL</cp:lastModifiedBy>
  <cp:revision>162</cp:revision>
  <cp:lastPrinted>2018-10-12T03:51:53Z</cp:lastPrinted>
  <dcterms:created xsi:type="dcterms:W3CDTF">2008-03-06T00:32:01Z</dcterms:created>
  <dcterms:modified xsi:type="dcterms:W3CDTF">2023-09-03T19:14:05Z</dcterms:modified>
</cp:coreProperties>
</file>