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7"/>
  </p:notesMasterIdLst>
  <p:sldIdLst>
    <p:sldId id="813" r:id="rId2"/>
    <p:sldId id="810" r:id="rId3"/>
    <p:sldId id="811" r:id="rId4"/>
    <p:sldId id="812" r:id="rId5"/>
    <p:sldId id="765" r:id="rId6"/>
    <p:sldId id="766" r:id="rId7"/>
    <p:sldId id="767" r:id="rId8"/>
    <p:sldId id="768" r:id="rId9"/>
    <p:sldId id="769" r:id="rId10"/>
    <p:sldId id="770" r:id="rId11"/>
    <p:sldId id="771" r:id="rId12"/>
    <p:sldId id="772" r:id="rId13"/>
    <p:sldId id="773" r:id="rId14"/>
    <p:sldId id="774" r:id="rId15"/>
    <p:sldId id="775" r:id="rId16"/>
    <p:sldId id="776" r:id="rId17"/>
    <p:sldId id="777" r:id="rId18"/>
    <p:sldId id="778" r:id="rId19"/>
    <p:sldId id="779" r:id="rId20"/>
    <p:sldId id="780" r:id="rId21"/>
    <p:sldId id="781" r:id="rId22"/>
    <p:sldId id="792" r:id="rId23"/>
    <p:sldId id="793" r:id="rId24"/>
    <p:sldId id="794" r:id="rId25"/>
    <p:sldId id="795" r:id="rId26"/>
    <p:sldId id="782" r:id="rId27"/>
    <p:sldId id="783" r:id="rId28"/>
    <p:sldId id="787" r:id="rId29"/>
    <p:sldId id="788" r:id="rId30"/>
    <p:sldId id="784" r:id="rId31"/>
    <p:sldId id="785" r:id="rId32"/>
    <p:sldId id="789" r:id="rId33"/>
    <p:sldId id="790" r:id="rId34"/>
    <p:sldId id="801" r:id="rId35"/>
    <p:sldId id="802" r:id="rId36"/>
    <p:sldId id="805" r:id="rId37"/>
    <p:sldId id="804" r:id="rId38"/>
    <p:sldId id="806" r:id="rId39"/>
    <p:sldId id="799" r:id="rId40"/>
    <p:sldId id="798" r:id="rId41"/>
    <p:sldId id="797" r:id="rId42"/>
    <p:sldId id="807" r:id="rId43"/>
    <p:sldId id="800" r:id="rId44"/>
    <p:sldId id="808" r:id="rId45"/>
    <p:sldId id="520" r:id="rId46"/>
  </p:sldIdLst>
  <p:sldSz cx="9144000" cy="6858000" type="screen4x3"/>
  <p:notesSz cx="7099300" cy="10234613"/>
  <p:embeddedFontLst>
    <p:embeddedFont>
      <p:font typeface="Consolas" panose="020B0609020204030204" pitchFamily="49" charset="0"/>
      <p:regular r:id="rId48"/>
      <p:bold r:id="rId49"/>
      <p:italic r:id="rId50"/>
      <p:boldItalic r:id="rId51"/>
    </p:embeddedFont>
    <p:embeddedFont>
      <p:font typeface="Tahoma" panose="020B0604030504040204" pitchFamily="34" charset="0"/>
      <p:regular r:id="rId52"/>
      <p:bold r:id="rId53"/>
    </p:embeddedFont>
  </p:embeddedFont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3399"/>
    <a:srgbClr val="FF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9" autoAdjust="0"/>
    <p:restoredTop sz="88312" autoAdjust="0"/>
  </p:normalViewPr>
  <p:slideViewPr>
    <p:cSldViewPr>
      <p:cViewPr varScale="1">
        <p:scale>
          <a:sx n="56" d="100"/>
          <a:sy n="56" d="100"/>
        </p:scale>
        <p:origin x="1652" y="4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265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72" units="cm"/>
          <inkml:channel name="Y" type="integer" max="6960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2-10-12T06:02:07.3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17289 9497 0,'0'0'0,"-63"-9"0,63 9 0,0 0 0,0 0 0,-119-5 16,119 5-16,0 0 0,-214 5 0,214-5 0,-255 18 15,-46 18 1,-9 15-16,23 3 16,14 10-16,8 9 15,19 18 1,14-14-16,18 15 15,-14 12-15,-18 15 16,36 8 0,28 28-1,36 14-15,0 8 0,0 1 16,55 0 0,9-5-16,-4 27 15,17-9 1,1 19-16,9 54 15,22-18-15,1 14 16,36 31-16,9 10 16,18 49-1,28 28-15,4-18 16,28-4 0,31-10-16,-13-14 15,18-13-15,-5-55 16,19 0-1,14 10-15,3-47 16,-3 1-16,27 14 16,22-6-1,14-40-15,-41-4 16,37 3-16,45-3 16,-36-65-1,-19-17 1,19-28-16,18-19 0,-36-22 15,-5-13 1,27-15-16,-13-13 16,-5-4-16,-5-10 15,23-9 1,-4-9-16,-27-9 16,-19-9-1,-14 0-15,19-4 16,-5-28-16,-23-28 15,-31-4-15,-37 5 16,-9-9 0,-5-28-1,-4-14-15,4-44 0,10-1 32,-28-10-32,0-30 15,-18-1-15,-18 27 16,-19 9-1,-4-36-15,-14-9 16,-18-4-16,9 17 16,-4 19-16,-5-9 15,-5-19-15,-8 24 16,-10 17-16,5 5 16,-28-23-1,0 1 1,1 13-16,-5 4 0,0-22 15,9 4 1,-10 37 0,-8-14-16,-9 27 0,-1 1 15,6 26 1,3 28-16,1 5 31,-14-14-31,9 0 16,-9 4-1,-9-13-15,0 9 16,14 18-16,4 9 16,-9 0-1,-4-4-15,8 23 16,6 4-16,8 0 16,5 9-1,9 9-15,13 14 16,1 4-16,0 1 15,4 8 1,-9 1-16,0 4 16,0 9-16,5 23 15,-5 14 1</inkml:trace>
  <inkml:trace contextRef="#ctx0" brushRef="#br0" timeOffset="4449.22">14254 10166 0,'0'0'0,"0"0"16,0 0-16,0 0 0,0 0 0,0 0 0,0 0 16,0 0-16,0 0 15,0 0-15,0 0 16,0 0-16,0 0 15,0 0 1,0 0-16,0 0 16,0 0-16,0 0 15,37 46 1,4-14-16,14 4 16,-1-4-1,-4 0-15,19 0 16,-1-5-16,-9-4 15,-9-5-15,-4 1 16,4 3 0,-4-3-16,-5-1 15,0 0-15,-9-4 32,-10-5-32,-3-5 0,-1 1 15,0-5 1,5-5-16,9-8 15,13-10-15,19-23 16,23-27 0,27-45-16,18-32 15,5-10-15,-1 1 16,1 9-16,18-37 16,13 5-1,15 4 1,-28 37-16,-23 27 0,-32 32 31,-18 14-31,-27 18 0,-14 18 16,-18 13-1,-5 6-15,-9 8 16,-4 1 0,-1 4-16,1 0 15,-1 0-15,-4 4 16,0 1-16,0-5 31,0 0-31,0 0 0</inkml:trace>
  <inkml:trace contextRef="#ctx0" brushRef="#br0" timeOffset="9108.21">13771 12813 0,'0'0'0,"0"0"0,-50 45 0,-9 37 0,-23 55 15,0 4 1,4 19-16,1-10 16,9-4-1,22-28-15,-9-13 16,1-10-16,13-13 15,9-13 1,4-19-16,10-14 16,9-8-16,5-10 15,-1-4 1,5-10-16,0-8 16,0 4-16,0 0 15,27-123 1,-18 4-16,1-27 31,-1-18-31,-5 14 0,-17 9 16,-6 4-16,1 10 15,0 17-15,4 19 16,-4 9 0,4 19-1,5 12-15,5 15 16,-1 13-16,1 10 15,-1 3-15,5 1 16,0 5-16,0-1 16,5 1-1,4 4-15,-9 0 16,54 22-16,10 19 16,18 32-1,9 37-15,0 22 31,1 23-31,-15-10 0,-13-8 32,-9-14-32,-5-18 0,0-19 0,-5-13 31,-4-5-31,-9-17 16,-9-20-1,-9-8-15,-1-5 16,-4 1-1,-4-10-15,0 0 0,-1 0 16,1-4 0,-1-1-1,1 1-15,-1-1 16,1 1 0</inkml:trace>
  <inkml:trace contextRef="#ctx0" brushRef="#br0" timeOffset="11463.26">16569 13113 0,'0'0'0,"0"0"16,0 0-16,0 0 16,0 0-1,0 0-15,-9 51 16,0-24-1,0 5-15,-5 9 16,1 0-16,-1 0 16,5-5-1,0 1-15,0-10 16,4-4-16,1-1 16,-1 1-1,0 0-15,5-5 16,-4 0-16,-1-8 15,-4-1 1,0-5-16,0-4 16,9 0-16,0 0 15,-100-118 1,50 31-16,4-18 16,5-8-1,9 12-15,5 10 16,-1 0-16,6 14 15,-1 18-15,9 13 16,1 5 0,3 14-1,1 4-15,0 9 0,5 5 16,4 5 0,4 4-16,-4 0 15,0 0-15,0 0 16,0 0-1,96 150-15,-60-54 16,1 8-16,4 10 16,0-4-1,-14-29-15,0-12 16,-4-15 0,-9-13-16,-10-13 15,1-10-15,0-4 16,-1-1-1,1-4-15,4-9 16,9-13-16,28-24 16,27-26-1,18-24 1,18-22-16,19-19 16,17-27-16,24-45 0,9 9 31,9 13-31,-1 23 15,-3-13 1,8-5-16,-9 31 0,-40 38 16,-28 22-16,-19 18 15,-22 18 1,-23 19-16,-13 9 16,-14 9-1,-5-1-15,-4 6 16,-5-1-1,0 5-15,0 0 0,5 0 16,8-4 0,15-1-16</inkml:trace>
  <inkml:trace contextRef="#ctx0" brushRef="#br0" timeOffset="25314.07">21003 7502 0,'0'0'0,"-68"-46"0,-41-17 0,-55-6 0,-46 10 15,-59-5-15,18 23 16,-22 9 0,-51-4-16,33 13 15,-33 0-15,-13 5 16,45 9-1,-77 14-15,32 17 16,-18 29-16,-28 21 31,32 61-31,-14 3 0,5 55 16,41-17 0,-32 21-16,28 33 15,22-14 1,-18-9-16,50 41 15,14-9-15,9 9 16,46 0 0,31 32-16,28-37 15,13 1-15,10 45 16,8 9-16,46-5 16,1 23-16,35-4 15,10 9-15,18 0 16,27 22-1,10 42-15,18 9 16,8-19 0,10 14-16,37 10 15,17-19 1,14 0-16,1-32 16,22 0-16,18-4 31,23-14-31,37-10 15,-19-22-15,28-31 16,36 8-16,-28-27 0,47-14 16,-15-41-1,15 10 1,72-33-16,-45-40 16,72 13-16,-54-59 15,50-9-15,-18-28 16,18-22-16,-5-18 31,5-5-31,19-28 0,-15-17 16,37-19-1,-59 0-15,95-31 16,-127-1 0,91-45-16,-91 13 15,0-4-15,18-27 31,-104-1-31,13-22 16,9-14-16,-41-22 16,-78 31-1,1-13-15,-5 4 16,0-59-16,-32-41 16,-22-23-1,-15-14-15,-13 5 16,-27-36-16,-14 32 15,-27-10 1,-19 19-16,-18-15 16,-22-8-16,-28 5 15,-14 22 1,-27-27-16,0 41 16,-13-5-1,-14-23-15,-28-13 16,5 0-16,-9 23 15,4 22 1,-31-4-16,-24 32 16,37 68-16,5-10 15,-18-17 1,-51 9-16,46 54 16,18-13-16,-22-23 15,-42 5 1,28 41-16,54 49 15,-45-17-15,-41 22 16,45 18 0,41 5-16,-22 5 15,-14 9-15,14 8 16,40 19 0,33 14-16,22 9 15,0 9-15,14 4 16,9 5-1,5 0-15,9 18 16,4 19 0</inkml:trace>
  <inkml:trace contextRef="#ctx0" brushRef="#br0" timeOffset="26485.93">20078 8276 0,'0'0'0,"0"0"16,0 0-16,0 0 16,-45-36-16,36 31 15,-1 5 1,1 5-16,0 8 16,-4 15-16,-6 17 15,-3 19-15,3 14 16,1 8-1,0 10-15,9 4 16,9-4 0,4-10-16,5-4 15,1-14-15,8-4 16,5-14-16,8-4 16,1-10-1,0-13-15,5-9 16,4-10-16,0-13 15,13-14 1,19-18-16,14-18 16,13-18-16,28-10 15,40-4 1,-17 9-16,-24 14 16,-13 4-1,5-18-15,27-14 16,-1 14-16,-8 19 15,-28 3 1,-13 6-16,-5-5 16,-13 4-16,-5 5 15,-10 4 1,-3 14-16,-10 1 16,-9 12-16,-5 1 15,-8 4 1,-6 5-16,-3 0 15,-6 0 1,-4 5-16,1 4 16,-6 0-16,1-5 31,-1 5-31,1 0 16,-1 0-16,1 0 0,-1 0 15,1 0 1,-5 0-1,0-5-15,0 5 16,0 0-16,0 0 16,0 0-16,0 0 15,5 0 1,-1 0-16,-4 0 16,0 0-16,0 0 15,0 0-15,0 0 16,0 0-1,0 0-15,5 0 32,-5 0-32,0 0 0,0 0 15,4-4 1,10-1-16</inkml:trace>
  <inkml:trace contextRef="#ctx0" brushRef="#br0" timeOffset="30839.19">17358 9251 0,'0'0'0,"0"0"0,0 0 0,-55-32 0,19 23 0,-19 0 0,-9 9 0,-13-5 0,-19-4 16,-13 9-1,-10 0-15,5-9 16,5-5 0,-1 1-16,6-1 15,8 10-15,-4-1 16,-5 0-16,-14 15 16,5 3-1,-4 15 1,13 3-16,9-3 15,5-5-15,-4-1 16,-33 1-16,-27 9 16,14 0-1,27 0-15,27-9 16,1 4-16,4 5 16,-9 4-1,-19 5-15,-17 18 16,-1 5-16,19 4 15,8-8 1,19 8-16,19-13 16,3-1-16,15 1 15,4 0 1,9-5 0,-5 4-16,5 1 0,1 0 15,-1 8 1,0 1-16,0 9 15,9 0 1,5 4-16,4-4 16,1 9-1,-1 9-15</inkml:trace>
  <inkml:trace contextRef="#ctx0" brushRef="#br0" timeOffset="32497.19">23906 9488 0,'0'0'0,"-50"-28"0,-37 1 0,-40 4 0,-5 19 16,-10 4-16,-17 0 15,-32 9 1,-42 18-16,5 10 16,10 8-1,-33 5-15,9 19 16,24 17-16,8 19 15,-18 13 1,-4 46-16,45-13 16,27-6-16,5 42 15,10 9 1,-1 23-16,32-10 16,14 28-16,-5 9 15,18-27 1,5 27-16,5 13 15,-5 1-15,4-5 16,10 18-16,0 14 16,17-9-1,15-14-15,9-9 16,27-18 0,4 14-16,19 22 15,0 0 1,18-22-16,13-1 15,15-22-15,13-23 16,18-14-16,5 0 16,-5-27-1,14-4-15,5 4 16,13-18-16,32 4 16,4-27-1,-8-32-15,-1-5 16,42-17-16,18-19 15,-37-23 1,0-4-16,41 0 16,14-28-16,-41 1 15,0-19 1,55-18 0,13-14-16,-40-40 0,-47 8 15,28-4 1,37-37-16,-23-13 15,-55 9-15,-14-18 16,10-14 0,8-27-16,-13 4 15,-27-18-15,-19-23 16,-9-4 0,-18-41-16,-22 8 15,-10 24-15,-14-23 16,-18-9-1,1 4-15,-19 9 16,-28-18-16,5 28 16,-31-19-1,-10 19 1,-18-15 0,0 29-16,0 12 15,-18-31-15,-10 14 0,10 27 16,-23-28-16,-5 15 15,-4 13 1,14 54 0,-5 1-1,-5-5-15,-4 0 0,-14 4 16,0 28 0,19 32-16,17 18 15,1 0-15,0 5 16,-24-5-16,1 18 15,18 18-15,14 1 16,23 18 0,13-1-1,18 15-15,1-1 0,-1 0 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6E307F30-E95D-4DC1-945B-D02103101FA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8168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307F30-E95D-4DC1-945B-D02103101FA8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8697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Pstree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, xml, PDF, chess, Facebook, databases, company hierarchy, decision trees</a:t>
            </a:r>
          </a:p>
        </p:txBody>
      </p:sp>
      <p:sp>
        <p:nvSpPr>
          <p:cNvPr id="31748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E432658-516D-4DEE-BAAA-ADB1C250EEE7}" type="slidenum">
              <a:rPr lang="en-GB" altLang="en-US"/>
              <a:pPr eaLnBrk="1" hangingPunct="1"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84113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Golf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470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803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17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277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Condition 2 – start filling the nodes </a:t>
            </a:r>
            <a:r>
              <a:rPr lang="en-US"/>
              <a:t>from left.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620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44675"/>
            <a:ext cx="7772400" cy="1470025"/>
          </a:xfrm>
        </p:spPr>
        <p:txBody>
          <a:bodyPr/>
          <a:lstStyle>
            <a:lvl1pPr algn="ctr">
              <a:defRPr>
                <a:solidFill>
                  <a:srgbClr val="0070C0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71633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14-Tree introduction</a:t>
            </a:r>
            <a:endParaRPr lang="en-GB" dirty="0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30464EE-74C5-42DE-B41A-1E7939C181C3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20486" name="Line 6"/>
          <p:cNvSpPr>
            <a:spLocks noChangeShapeType="1"/>
          </p:cNvSpPr>
          <p:nvPr userDrawn="1"/>
        </p:nvSpPr>
        <p:spPr bwMode="auto">
          <a:xfrm>
            <a:off x="323850" y="3500438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29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14-Tree introduction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CE2B5B-3ECC-4073-85E0-5A38BE95B70D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274638"/>
            <a:ext cx="2124075" cy="5851525"/>
          </a:xfrm>
        </p:spPr>
        <p:txBody>
          <a:bodyPr vert="eaVert"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274638"/>
            <a:ext cx="6219825" cy="5851525"/>
          </a:xfrm>
        </p:spPr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6920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14-Tree introduction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C10656-B5F6-4C2B-B258-D0013A6A1799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11256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2088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14-Tree introduction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C8D6E8-E2D4-466A-B54E-56FCD6F950CE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14-Tree introduction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3227E4-7A49-48B5-9005-D3E138ABBA16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14-Tree introduction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4D7F138-CABA-494C-B139-3348C3F117E5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1143000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14-Tree introduction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AA79DA3-BF4E-40A8-8F6E-F5109A9F2DA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14-Tree introduction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5293E3-F4F3-4363-BC2F-E6A2CD940E4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14-Tree introduction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FD2D0C-D78B-4496-B32C-58738062D58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14-Tree introduction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03EBF0-A890-4352-8C84-0E2FE7968D9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14-Tree introduction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CAE48C-F1F9-47E0-96BC-AD3F31B5CC0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2237" y="188640"/>
            <a:ext cx="8494776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124744"/>
            <a:ext cx="84963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9832" y="6381750"/>
            <a:ext cx="30241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GB"/>
              <a:t>14-Tree introduction</a:t>
            </a:r>
            <a:endParaRPr lang="en-GB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25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C9CEF86-67DF-4174-BD01-46D228FA3D60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250825" y="1052736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0070C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Font typeface="Tahoma" pitchFamily="34" charset="0"/>
        <a:buChar char="–"/>
        <a:defRPr sz="19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17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Tahoma" pitchFamily="34" charset="0"/>
        <a:buChar char="»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5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customXml" Target="../ink/ink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621" y="1555647"/>
            <a:ext cx="8077200" cy="1314451"/>
          </a:xfrm>
        </p:spPr>
        <p:txBody>
          <a:bodyPr>
            <a:noAutofit/>
          </a:bodyPr>
          <a:lstStyle/>
          <a:p>
            <a:pPr algn="ctr"/>
            <a:br>
              <a:rPr lang="en-GB" sz="3600" b="1" dirty="0"/>
            </a:br>
            <a:r>
              <a:rPr lang="en-GB" sz="3600" dirty="0"/>
              <a:t>CS-2001</a:t>
            </a:r>
            <a:br>
              <a:rPr lang="en-GB" sz="3600" b="1" dirty="0"/>
            </a:br>
            <a:r>
              <a:rPr lang="en-US" sz="3600" b="1" dirty="0"/>
              <a:t>Data Structures</a:t>
            </a:r>
            <a:br>
              <a:rPr lang="en-US" sz="3600" b="1" dirty="0"/>
            </a:br>
            <a:r>
              <a:rPr lang="en-US" dirty="0"/>
              <a:t>Fall 2022</a:t>
            </a:r>
            <a:br>
              <a:rPr lang="en-US" sz="3600" b="1" dirty="0"/>
            </a:br>
            <a:r>
              <a:rPr lang="en-US" sz="2000" b="1" dirty="0"/>
              <a:t>Introduction to Tree</a:t>
            </a:r>
            <a:endParaRPr lang="en-US" sz="3600" b="1" cap="smal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000711"/>
            <a:ext cx="4572000" cy="1676400"/>
          </a:xfrm>
        </p:spPr>
        <p:txBody>
          <a:bodyPr>
            <a:noAutofit/>
          </a:bodyPr>
          <a:lstStyle/>
          <a:p>
            <a:endParaRPr lang="de-DE" sz="1800" b="1" dirty="0">
              <a:solidFill>
                <a:schemeClr val="tx2"/>
              </a:solidFill>
            </a:endParaRPr>
          </a:p>
          <a:p>
            <a:r>
              <a:rPr lang="de-DE" sz="1800" b="1" dirty="0">
                <a:solidFill>
                  <a:schemeClr val="tx2"/>
                </a:solidFill>
              </a:rPr>
              <a:t>Mr. Muhammad Usman Joyia</a:t>
            </a:r>
          </a:p>
          <a:p>
            <a:pPr marL="520700"/>
            <a:r>
              <a:rPr lang="en-US" sz="1800" dirty="0">
                <a:solidFill>
                  <a:schemeClr val="tx2"/>
                </a:solidFill>
              </a:rPr>
              <a:t>National University of Computer and Emerging Sciences,</a:t>
            </a:r>
          </a:p>
          <a:p>
            <a:pPr marL="520700"/>
            <a:r>
              <a:rPr lang="en-US" sz="1800" dirty="0">
                <a:solidFill>
                  <a:schemeClr val="tx2"/>
                </a:solidFill>
              </a:rPr>
              <a:t>Faisalabad, Pakistan.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9" y="0"/>
            <a:ext cx="1244361" cy="10691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52400"/>
            <a:ext cx="1828800" cy="7046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AD7113-F848-481A-820E-6D1E3C0B10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30464EE-74C5-42DE-B41A-1E7939C181C3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7414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Terminology: Internal Nodes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nodes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10</a:t>
            </a:fld>
            <a:endParaRPr lang="en-GB"/>
          </a:p>
        </p:txBody>
      </p:sp>
      <p:pic>
        <p:nvPicPr>
          <p:cNvPr id="6" name="Picture 5" descr="C:\Users\dwharder\Desktop\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558143"/>
            <a:ext cx="57594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9085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Terminology: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path is a sequence of nodes (</a:t>
            </a:r>
            <a:r>
              <a:rPr lang="en-US" dirty="0">
                <a:latin typeface="Consolas" panose="020B0609020204030204" pitchFamily="49" charset="0"/>
              </a:rPr>
              <a:t>a</a:t>
            </a:r>
            <a:r>
              <a:rPr lang="en-US" baseline="-25000" dirty="0"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, a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, ..., a</a:t>
            </a:r>
            <a:r>
              <a:rPr lang="en-US" baseline="-25000" dirty="0">
                <a:latin typeface="Consolas" panose="020B0609020204030204" pitchFamily="49" charset="0"/>
              </a:rPr>
              <a:t>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Where </a:t>
            </a:r>
            <a:r>
              <a:rPr lang="en-US" dirty="0">
                <a:latin typeface="Consolas" panose="020B0609020204030204" pitchFamily="49" charset="0"/>
              </a:rPr>
              <a:t>a</a:t>
            </a:r>
            <a:r>
              <a:rPr lang="en-US" baseline="-25000" dirty="0">
                <a:latin typeface="Consolas" panose="020B0609020204030204" pitchFamily="49" charset="0"/>
              </a:rPr>
              <a:t>k+1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is a child of </a:t>
            </a:r>
            <a:r>
              <a:rPr lang="en-US" dirty="0" err="1">
                <a:latin typeface="Consolas" panose="020B0609020204030204" pitchFamily="49" charset="0"/>
              </a:rPr>
              <a:t>a</a:t>
            </a:r>
            <a:r>
              <a:rPr lang="en-US" baseline="-25000" dirty="0" err="1">
                <a:latin typeface="Consolas" panose="020B0609020204030204" pitchFamily="49" charset="0"/>
              </a:rPr>
              <a:t>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r>
              <a:rPr lang="en-US" dirty="0"/>
              <a:t>The length of this path is </a:t>
            </a:r>
            <a:r>
              <a:rPr lang="en-US" b="1" i="1" dirty="0"/>
              <a:t>n</a:t>
            </a:r>
          </a:p>
          <a:p>
            <a:pPr lvl="1"/>
            <a:r>
              <a:rPr lang="en-US" dirty="0"/>
              <a:t>For example, the path (B, E, G) has length 2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11</a:t>
            </a:fld>
            <a:endParaRPr lang="en-GB"/>
          </a:p>
        </p:txBody>
      </p:sp>
      <p:pic>
        <p:nvPicPr>
          <p:cNvPr id="6" name="Picture 4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962" y="3212976"/>
            <a:ext cx="3902075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8593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Terminology: Path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Paths of length </a:t>
            </a:r>
            <a:r>
              <a:rPr lang="en-US" dirty="0">
                <a:solidFill>
                  <a:srgbClr val="FFC000"/>
                </a:solidFill>
              </a:rPr>
              <a:t>10 (11 nodes)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4 (5 nodes)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12</a:t>
            </a:fld>
            <a:endParaRPr lang="en-GB"/>
          </a:p>
        </p:txBody>
      </p:sp>
      <p:pic>
        <p:nvPicPr>
          <p:cNvPr id="6" name="Picture 2" descr="C:\Users\dwharder\Desktop\v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630362"/>
            <a:ext cx="57594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rot="10800000">
            <a:off x="3392910" y="2474912"/>
            <a:ext cx="3455987" cy="72072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6077373" y="3503612"/>
            <a:ext cx="963612" cy="661987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9"/>
          <p:cNvSpPr txBox="1">
            <a:spLocks noChangeArrowheads="1"/>
          </p:cNvSpPr>
          <p:nvPr/>
        </p:nvSpPr>
        <p:spPr bwMode="auto">
          <a:xfrm>
            <a:off x="6817147" y="3036887"/>
            <a:ext cx="2184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>
                <a:latin typeface="+mn-lt"/>
              </a:rPr>
              <a:t>Start of these paths</a:t>
            </a: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970385" y="5148262"/>
            <a:ext cx="2108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>
                <a:latin typeface="+mn-lt"/>
              </a:rPr>
              <a:t>End of these paths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986510" y="4918075"/>
            <a:ext cx="941387" cy="377825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986510" y="5354637"/>
            <a:ext cx="2233612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043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Terminology: Depth (or Level) of a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node in a tree, there exists a unique path from the root node to that node</a:t>
            </a:r>
          </a:p>
          <a:p>
            <a:endParaRPr lang="en-US" dirty="0"/>
          </a:p>
          <a:p>
            <a:r>
              <a:rPr lang="en-US" dirty="0"/>
              <a:t>The length of this path is the depth or level of the node, e.g.,</a:t>
            </a:r>
          </a:p>
          <a:p>
            <a:pPr lvl="1"/>
            <a:r>
              <a:rPr lang="en-US" dirty="0"/>
              <a:t>E has level 2</a:t>
            </a:r>
          </a:p>
          <a:p>
            <a:pPr lvl="1"/>
            <a:r>
              <a:rPr lang="en-US" dirty="0"/>
              <a:t>L has level 3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13</a:t>
            </a:fld>
            <a:endParaRPr lang="en-GB"/>
          </a:p>
        </p:txBody>
      </p:sp>
      <p:pic>
        <p:nvPicPr>
          <p:cNvPr id="6" name="Picture 4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713" y="3143250"/>
            <a:ext cx="3902075" cy="292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5"/>
          <p:cNvSpPr>
            <a:spLocks/>
          </p:cNvSpPr>
          <p:nvPr/>
        </p:nvSpPr>
        <p:spPr bwMode="auto">
          <a:xfrm>
            <a:off x="4211638" y="5865813"/>
            <a:ext cx="4175125" cy="1587"/>
          </a:xfrm>
          <a:custGeom>
            <a:avLst/>
            <a:gdLst>
              <a:gd name="T0" fmla="*/ 0 w 2630"/>
              <a:gd name="T1" fmla="*/ 0 h 1"/>
              <a:gd name="T2" fmla="*/ 2147483647 w 2630"/>
              <a:gd name="T3" fmla="*/ 0 h 1"/>
              <a:gd name="T4" fmla="*/ 0 60000 65536"/>
              <a:gd name="T5" fmla="*/ 0 60000 65536"/>
              <a:gd name="T6" fmla="*/ 0 w 2630"/>
              <a:gd name="T7" fmla="*/ 0 h 1"/>
              <a:gd name="T8" fmla="*/ 2630 w 263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630" h="1">
                <a:moveTo>
                  <a:pt x="0" y="0"/>
                </a:moveTo>
                <a:lnTo>
                  <a:pt x="263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4283075" y="5014913"/>
            <a:ext cx="4392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6481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Terminology: Depth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Nodes of depth up to 17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14</a:t>
            </a:fld>
            <a:endParaRPr lang="en-GB"/>
          </a:p>
        </p:txBody>
      </p:sp>
      <p:pic>
        <p:nvPicPr>
          <p:cNvPr id="17" name="Picture 3" descr="C:\Users\dwharder\Desktop\v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661955"/>
            <a:ext cx="57594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Connector 17"/>
          <p:cNvCxnSpPr/>
          <p:nvPr/>
        </p:nvCxnSpPr>
        <p:spPr>
          <a:xfrm flipV="1">
            <a:off x="3365029" y="5864068"/>
            <a:ext cx="22637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269779" y="5130643"/>
            <a:ext cx="38893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784129" y="3933668"/>
            <a:ext cx="19129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2"/>
          <p:cNvSpPr txBox="1">
            <a:spLocks noChangeArrowheads="1"/>
          </p:cNvSpPr>
          <p:nvPr/>
        </p:nvSpPr>
        <p:spPr bwMode="auto">
          <a:xfrm>
            <a:off x="3501554" y="3762218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>
                <a:latin typeface="+mn-lt"/>
              </a:rPr>
              <a:t>9</a:t>
            </a:r>
          </a:p>
        </p:txBody>
      </p:sp>
      <p:sp>
        <p:nvSpPr>
          <p:cNvPr id="22" name="TextBox 13"/>
          <p:cNvSpPr txBox="1">
            <a:spLocks noChangeArrowheads="1"/>
          </p:cNvSpPr>
          <p:nvPr/>
        </p:nvSpPr>
        <p:spPr bwMode="auto">
          <a:xfrm>
            <a:off x="2861792" y="4951255"/>
            <a:ext cx="469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>
                <a:latin typeface="+mn-lt"/>
              </a:rPr>
              <a:t>14</a:t>
            </a:r>
          </a:p>
        </p:txBody>
      </p:sp>
      <p:sp>
        <p:nvSpPr>
          <p:cNvPr id="23" name="TextBox 14"/>
          <p:cNvSpPr txBox="1">
            <a:spLocks noChangeArrowheads="1"/>
          </p:cNvSpPr>
          <p:nvPr/>
        </p:nvSpPr>
        <p:spPr bwMode="auto">
          <a:xfrm>
            <a:off x="2960217" y="5679918"/>
            <a:ext cx="469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>
                <a:latin typeface="+mn-lt"/>
              </a:rPr>
              <a:t>17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2339504" y="2741455"/>
            <a:ext cx="19129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6"/>
          <p:cNvSpPr txBox="1">
            <a:spLocks noChangeArrowheads="1"/>
          </p:cNvSpPr>
          <p:nvPr/>
        </p:nvSpPr>
        <p:spPr bwMode="auto">
          <a:xfrm>
            <a:off x="2050579" y="2560480"/>
            <a:ext cx="328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>
                <a:latin typeface="+mn-lt"/>
              </a:rPr>
              <a:t>4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229967" y="1787368"/>
            <a:ext cx="4968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18"/>
          <p:cNvSpPr txBox="1">
            <a:spLocks noChangeArrowheads="1"/>
          </p:cNvSpPr>
          <p:nvPr/>
        </p:nvSpPr>
        <p:spPr bwMode="auto">
          <a:xfrm>
            <a:off x="1956917" y="1606393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>
                <a:latin typeface="+mn-lt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1196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Terminology: Height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height of a tree </a:t>
            </a:r>
            <a:r>
              <a:rPr lang="en-US" dirty="0"/>
              <a:t>is defined as the maximum depth or level of any node within the tree</a:t>
            </a:r>
          </a:p>
          <a:p>
            <a:endParaRPr lang="en-US" dirty="0"/>
          </a:p>
          <a:p>
            <a:r>
              <a:rPr lang="en-US" dirty="0"/>
              <a:t>The height of a tree with one node is 0</a:t>
            </a:r>
          </a:p>
          <a:p>
            <a:pPr lvl="1"/>
            <a:r>
              <a:rPr lang="en-US" dirty="0"/>
              <a:t>Just the root node</a:t>
            </a:r>
          </a:p>
          <a:p>
            <a:endParaRPr lang="en-US" dirty="0"/>
          </a:p>
          <a:p>
            <a:r>
              <a:rPr lang="en-US" dirty="0"/>
              <a:t>For convenience, we define the height of the empty tree to be  –1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94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 rot="5400000">
            <a:off x="-829022" y="3803153"/>
            <a:ext cx="4032250" cy="0"/>
          </a:xfrm>
          <a:prstGeom prst="line">
            <a:avLst/>
          </a:prstGeom>
          <a:ln w="28575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4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147" y="1700808"/>
            <a:ext cx="5566681" cy="4173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Terminology: Height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Height of this tree is 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16</a:t>
            </a:fld>
            <a:endParaRPr lang="en-GB"/>
          </a:p>
        </p:txBody>
      </p:sp>
      <p:cxnSp>
        <p:nvCxnSpPr>
          <p:cNvPr id="12" name="Straight Connector 11"/>
          <p:cNvCxnSpPr/>
          <p:nvPr/>
        </p:nvCxnSpPr>
        <p:spPr>
          <a:xfrm>
            <a:off x="899766" y="5846266"/>
            <a:ext cx="49672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4"/>
          <p:cNvSpPr txBox="1">
            <a:spLocks noChangeArrowheads="1"/>
          </p:cNvSpPr>
          <p:nvPr/>
        </p:nvSpPr>
        <p:spPr bwMode="auto">
          <a:xfrm>
            <a:off x="1007512" y="3660278"/>
            <a:ext cx="3241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>
                <a:latin typeface="+mn-lt"/>
              </a:rPr>
              <a:t>3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971203" y="1774328"/>
            <a:ext cx="20161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952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Terminology: Ancestors And Descendants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path exists from node </a:t>
            </a:r>
            <a:r>
              <a:rPr lang="en-US" i="1" dirty="0"/>
              <a:t>a</a:t>
            </a:r>
            <a:r>
              <a:rPr lang="en-US" dirty="0"/>
              <a:t> to node </a:t>
            </a:r>
            <a:r>
              <a:rPr lang="en-US" i="1" dirty="0"/>
              <a:t>b</a:t>
            </a:r>
          </a:p>
          <a:p>
            <a:pPr lvl="1"/>
            <a:r>
              <a:rPr lang="en-US" i="1" dirty="0"/>
              <a:t>a</a:t>
            </a:r>
            <a:r>
              <a:rPr lang="en-US" dirty="0"/>
              <a:t> is an ancestor of b</a:t>
            </a:r>
          </a:p>
          <a:p>
            <a:pPr lvl="1"/>
            <a:r>
              <a:rPr lang="en-US" i="1" dirty="0"/>
              <a:t>b</a:t>
            </a:r>
            <a:r>
              <a:rPr lang="en-US" dirty="0"/>
              <a:t> is a descendent of a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r>
              <a:rPr lang="en-US" dirty="0"/>
              <a:t>Thus, a node is both an ancestor and a descendant of itself</a:t>
            </a:r>
          </a:p>
          <a:p>
            <a:pPr lvl="1"/>
            <a:r>
              <a:rPr lang="en-US" dirty="0"/>
              <a:t>We can add the adjective </a:t>
            </a:r>
            <a:r>
              <a:rPr lang="en-US" b="1" dirty="0"/>
              <a:t>strict</a:t>
            </a:r>
            <a:r>
              <a:rPr lang="en-US" dirty="0"/>
              <a:t> to exclude equality</a:t>
            </a:r>
          </a:p>
          <a:p>
            <a:pPr lvl="1"/>
            <a:r>
              <a:rPr lang="en-US" i="1" dirty="0"/>
              <a:t>a</a:t>
            </a:r>
            <a:r>
              <a:rPr lang="en-US" dirty="0"/>
              <a:t> is a </a:t>
            </a:r>
            <a:r>
              <a:rPr lang="en-US" b="1" dirty="0"/>
              <a:t>strict descendent </a:t>
            </a:r>
            <a:r>
              <a:rPr lang="en-US" dirty="0"/>
              <a:t>of </a:t>
            </a:r>
            <a:r>
              <a:rPr lang="en-US" i="1" dirty="0"/>
              <a:t>b</a:t>
            </a:r>
            <a:r>
              <a:rPr lang="en-US" dirty="0"/>
              <a:t> if </a:t>
            </a:r>
            <a:r>
              <a:rPr lang="en-US" i="1" dirty="0"/>
              <a:t>a</a:t>
            </a:r>
            <a:r>
              <a:rPr lang="en-US" dirty="0"/>
              <a:t> is a descendant of </a:t>
            </a:r>
            <a:r>
              <a:rPr lang="en-US" i="1" dirty="0"/>
              <a:t>b</a:t>
            </a:r>
            <a:r>
              <a:rPr lang="en-US" dirty="0"/>
              <a:t> but a ≠ b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r>
              <a:rPr lang="en-US" dirty="0"/>
              <a:t>The root node is an ancestor of all nodes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089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Terminology: Ancestors And Descendants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descendants of node B are C, D, E, F, and 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ancestors of node I are H and 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18</a:t>
            </a:fld>
            <a:endParaRPr lang="en-GB"/>
          </a:p>
        </p:txBody>
      </p:sp>
      <p:pic>
        <p:nvPicPr>
          <p:cNvPr id="6" name="Picture 5" descr="b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998" y="1556792"/>
            <a:ext cx="2607899" cy="1918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b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595" y="3906876"/>
            <a:ext cx="2901622" cy="2134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3427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Terminology: Descendants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descendants (including itself) of the indicated node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19</a:t>
            </a:fld>
            <a:endParaRPr lang="en-GB"/>
          </a:p>
        </p:txBody>
      </p:sp>
      <p:pic>
        <p:nvPicPr>
          <p:cNvPr id="6" name="Picture 2" descr="C:\Users\dwharder\Desktop\v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558143"/>
            <a:ext cx="57594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rot="5400000">
            <a:off x="5457578" y="3163899"/>
            <a:ext cx="647700" cy="576263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500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/>
          <a:p>
            <a:r>
              <a:rPr lang="en-US" altLang="en-US" dirty="0"/>
              <a:t>Trees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112568"/>
          </a:xfrm>
        </p:spPr>
        <p:txBody>
          <a:bodyPr/>
          <a:lstStyle/>
          <a:p>
            <a:r>
              <a:rPr lang="en-US" altLang="en-US" dirty="0"/>
              <a:t>Hierarchical data structure</a:t>
            </a:r>
          </a:p>
          <a:p>
            <a:r>
              <a:rPr lang="en-US" altLang="en-US" dirty="0"/>
              <a:t>Finite collection of Items, stored in hierarchal fashion</a:t>
            </a:r>
          </a:p>
          <a:p>
            <a:r>
              <a:rPr lang="en-US" altLang="en-US" dirty="0"/>
              <a:t>A connected acyclic graph</a:t>
            </a:r>
          </a:p>
          <a:p>
            <a:r>
              <a:rPr lang="en-US" altLang="en-US" dirty="0"/>
              <a:t>    </a:t>
            </a:r>
          </a:p>
          <a:p>
            <a:r>
              <a:rPr lang="en-US" altLang="en-US" dirty="0"/>
              <a:t>Examples:</a:t>
            </a:r>
          </a:p>
          <a:p>
            <a:pPr lvl="1"/>
            <a:r>
              <a:rPr lang="en-US" altLang="en-US" dirty="0" err="1"/>
              <a:t>ToC</a:t>
            </a:r>
            <a:r>
              <a:rPr lang="en-US" altLang="en-US" dirty="0"/>
              <a:t> in a book has a tree structure</a:t>
            </a:r>
          </a:p>
          <a:p>
            <a:pPr lvl="1"/>
            <a:r>
              <a:rPr lang="en-US" altLang="en-US" dirty="0"/>
              <a:t>A family tree</a:t>
            </a:r>
          </a:p>
          <a:p>
            <a:pPr lvl="1"/>
            <a:r>
              <a:rPr lang="en-US" altLang="en-US" dirty="0"/>
              <a:t>Organizational-positions tree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Others? </a:t>
            </a:r>
          </a:p>
          <a:p>
            <a:pPr lvl="1"/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395632-0165-4269-B85D-99C0D5574E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32588" y="6381750"/>
            <a:ext cx="2133600" cy="476250"/>
          </a:xfrm>
        </p:spPr>
        <p:txBody>
          <a:bodyPr/>
          <a:lstStyle/>
          <a:p>
            <a:fld id="{63C8D6E8-E2D4-466A-B54E-56FCD6F950CE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0062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Terminology: Ancestors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ancestors (including itself) of the indicated node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20</a:t>
            </a:fld>
            <a:endParaRPr lang="en-GB"/>
          </a:p>
        </p:txBody>
      </p:sp>
      <p:pic>
        <p:nvPicPr>
          <p:cNvPr id="6" name="Picture 2" descr="C:\Users\dwharder\Desktop\v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603050"/>
            <a:ext cx="57594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rot="5400000">
            <a:off x="5241554" y="3208806"/>
            <a:ext cx="647700" cy="576263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326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Terminology: Sub-Tree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approach to a tree is to define the tree recursively</a:t>
            </a:r>
          </a:p>
          <a:p>
            <a:pPr lvl="1"/>
            <a:r>
              <a:rPr lang="en-US" dirty="0"/>
              <a:t>A degree-0 node is a tree</a:t>
            </a:r>
          </a:p>
          <a:p>
            <a:endParaRPr lang="en-US" dirty="0"/>
          </a:p>
          <a:p>
            <a:r>
              <a:rPr lang="en-US" dirty="0"/>
              <a:t>A node with degree n is a tree if it has n children (here n&gt;1) </a:t>
            </a:r>
          </a:p>
          <a:p>
            <a:pPr lvl="1"/>
            <a:r>
              <a:rPr lang="en-US" dirty="0"/>
              <a:t>All of its children are disjoint trees (i.e., with no intersecting nodes)</a:t>
            </a:r>
          </a:p>
          <a:p>
            <a:endParaRPr lang="en-US" dirty="0"/>
          </a:p>
          <a:p>
            <a:r>
              <a:rPr lang="en-US" dirty="0"/>
              <a:t>Given any </a:t>
            </a:r>
            <a:r>
              <a:rPr lang="en-US" dirty="0">
                <a:solidFill>
                  <a:srgbClr val="0070C0"/>
                </a:solidFill>
              </a:rPr>
              <a:t>node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a</a:t>
            </a:r>
            <a:r>
              <a:rPr lang="en-US" dirty="0"/>
              <a:t> within a tree</a:t>
            </a:r>
            <a:br>
              <a:rPr lang="en-US" dirty="0"/>
            </a:br>
            <a:r>
              <a:rPr lang="en-US" dirty="0"/>
              <a:t>with </a:t>
            </a:r>
            <a:r>
              <a:rPr lang="en-US" dirty="0">
                <a:solidFill>
                  <a:srgbClr val="0070C0"/>
                </a:solidFill>
              </a:rPr>
              <a:t>root r</a:t>
            </a:r>
            <a:r>
              <a:rPr lang="en-US" dirty="0"/>
              <a:t>, the collection of </a:t>
            </a:r>
            <a:r>
              <a:rPr lang="en-US" dirty="0">
                <a:solidFill>
                  <a:srgbClr val="0070C0"/>
                </a:solidFill>
              </a:rPr>
              <a:t>a</a:t>
            </a:r>
            <a:r>
              <a:rPr lang="en-US" dirty="0"/>
              <a:t> and</a:t>
            </a:r>
            <a:br>
              <a:rPr lang="en-US" dirty="0"/>
            </a:br>
            <a:r>
              <a:rPr lang="en-US" dirty="0"/>
              <a:t>all of its descendants is said to</a:t>
            </a:r>
            <a:br>
              <a:rPr lang="en-US" dirty="0"/>
            </a:br>
            <a:r>
              <a:rPr lang="en-US" dirty="0"/>
              <a:t>be a subtree of the tree with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root a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21</a:t>
            </a:fld>
            <a:endParaRPr lang="en-GB"/>
          </a:p>
        </p:txBody>
      </p:sp>
      <p:pic>
        <p:nvPicPr>
          <p:cNvPr id="6" name="Picture 4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420" y="3140968"/>
            <a:ext cx="3888730" cy="2916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6F431CE-E234-FE4A-49A2-A0FA8D2B5082}"/>
                  </a:ext>
                </a:extLst>
              </p14:cNvPr>
              <p14:cNvContentPartPr/>
              <p14:nvPr/>
            </p14:nvContentPartPr>
            <p14:xfrm>
              <a:off x="4373640" y="2526840"/>
              <a:ext cx="4779360" cy="4527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6F431CE-E234-FE4A-49A2-A0FA8D2B508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64280" y="2517480"/>
                <a:ext cx="4798080" cy="454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8870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6" name="Freeform 3"/>
          <p:cNvSpPr>
            <a:spLocks/>
          </p:cNvSpPr>
          <p:nvPr/>
        </p:nvSpPr>
        <p:spPr bwMode="auto">
          <a:xfrm>
            <a:off x="6473825" y="3792021"/>
            <a:ext cx="184731" cy="369332"/>
          </a:xfrm>
          <a:custGeom>
            <a:avLst/>
            <a:gdLst>
              <a:gd name="T0" fmla="*/ 2147483647 w 1471"/>
              <a:gd name="T1" fmla="*/ 2147483647 h 1622"/>
              <a:gd name="T2" fmla="*/ 2147483647 w 1471"/>
              <a:gd name="T3" fmla="*/ 2147483647 h 1622"/>
              <a:gd name="T4" fmla="*/ 2147483647 w 1471"/>
              <a:gd name="T5" fmla="*/ 2147483647 h 1622"/>
              <a:gd name="T6" fmla="*/ 2147483647 w 1471"/>
              <a:gd name="T7" fmla="*/ 2147483647 h 1622"/>
              <a:gd name="T8" fmla="*/ 2147483647 w 1471"/>
              <a:gd name="T9" fmla="*/ 2147483647 h 1622"/>
              <a:gd name="T10" fmla="*/ 2147483647 w 1471"/>
              <a:gd name="T11" fmla="*/ 2147483647 h 1622"/>
              <a:gd name="T12" fmla="*/ 2147483647 w 1471"/>
              <a:gd name="T13" fmla="*/ 2147483647 h 1622"/>
              <a:gd name="T14" fmla="*/ 2147483647 w 1471"/>
              <a:gd name="T15" fmla="*/ 2147483647 h 1622"/>
              <a:gd name="T16" fmla="*/ 2147483647 w 1471"/>
              <a:gd name="T17" fmla="*/ 2147483647 h 1622"/>
              <a:gd name="T18" fmla="*/ 2147483647 w 1471"/>
              <a:gd name="T19" fmla="*/ 2147483647 h 1622"/>
              <a:gd name="T20" fmla="*/ 2147483647 w 1471"/>
              <a:gd name="T21" fmla="*/ 2147483647 h 1622"/>
              <a:gd name="T22" fmla="*/ 2147483647 w 1471"/>
              <a:gd name="T23" fmla="*/ 2147483647 h 1622"/>
              <a:gd name="T24" fmla="*/ 2147483647 w 1471"/>
              <a:gd name="T25" fmla="*/ 2147483647 h 1622"/>
              <a:gd name="T26" fmla="*/ 2147483647 w 1471"/>
              <a:gd name="T27" fmla="*/ 2147483647 h 1622"/>
              <a:gd name="T28" fmla="*/ 2147483647 w 1471"/>
              <a:gd name="T29" fmla="*/ 2147483647 h 1622"/>
              <a:gd name="T30" fmla="*/ 2147483647 w 1471"/>
              <a:gd name="T31" fmla="*/ 2147483647 h 1622"/>
              <a:gd name="T32" fmla="*/ 2147483647 w 1471"/>
              <a:gd name="T33" fmla="*/ 2147483647 h 1622"/>
              <a:gd name="T34" fmla="*/ 2147483647 w 1471"/>
              <a:gd name="T35" fmla="*/ 2147483647 h 1622"/>
              <a:gd name="T36" fmla="*/ 2147483647 w 1471"/>
              <a:gd name="T37" fmla="*/ 2147483647 h 1622"/>
              <a:gd name="T38" fmla="*/ 2147483647 w 1471"/>
              <a:gd name="T39" fmla="*/ 2147483647 h 1622"/>
              <a:gd name="T40" fmla="*/ 2147483647 w 1471"/>
              <a:gd name="T41" fmla="*/ 2147483647 h 1622"/>
              <a:gd name="T42" fmla="*/ 2147483647 w 1471"/>
              <a:gd name="T43" fmla="*/ 2147483647 h 1622"/>
              <a:gd name="T44" fmla="*/ 2147483647 w 1471"/>
              <a:gd name="T45" fmla="*/ 2147483647 h 1622"/>
              <a:gd name="T46" fmla="*/ 2147483647 w 1471"/>
              <a:gd name="T47" fmla="*/ 2147483647 h 1622"/>
              <a:gd name="T48" fmla="*/ 2147483647 w 1471"/>
              <a:gd name="T49" fmla="*/ 2147483647 h 1622"/>
              <a:gd name="T50" fmla="*/ 2147483647 w 1471"/>
              <a:gd name="T51" fmla="*/ 2147483647 h 1622"/>
              <a:gd name="T52" fmla="*/ 2147483647 w 1471"/>
              <a:gd name="T53" fmla="*/ 2147483647 h 1622"/>
              <a:gd name="T54" fmla="*/ 2147483647 w 1471"/>
              <a:gd name="T55" fmla="*/ 0 h 1622"/>
              <a:gd name="T56" fmla="*/ 2147483647 w 1471"/>
              <a:gd name="T57" fmla="*/ 2147483647 h 1622"/>
              <a:gd name="T58" fmla="*/ 2147483647 w 1471"/>
              <a:gd name="T59" fmla="*/ 2147483647 h 1622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1471"/>
              <a:gd name="T91" fmla="*/ 0 h 1622"/>
              <a:gd name="T92" fmla="*/ 1471 w 1471"/>
              <a:gd name="T93" fmla="*/ 1622 h 1622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1471" h="1622">
                <a:moveTo>
                  <a:pt x="666" y="33"/>
                </a:moveTo>
                <a:cubicBezTo>
                  <a:pt x="636" y="36"/>
                  <a:pt x="605" y="35"/>
                  <a:pt x="576" y="41"/>
                </a:cubicBezTo>
                <a:cubicBezTo>
                  <a:pt x="547" y="47"/>
                  <a:pt x="518" y="110"/>
                  <a:pt x="487" y="130"/>
                </a:cubicBezTo>
                <a:cubicBezTo>
                  <a:pt x="444" y="198"/>
                  <a:pt x="372" y="244"/>
                  <a:pt x="317" y="300"/>
                </a:cubicBezTo>
                <a:cubicBezTo>
                  <a:pt x="248" y="370"/>
                  <a:pt x="190" y="449"/>
                  <a:pt x="131" y="527"/>
                </a:cubicBezTo>
                <a:cubicBezTo>
                  <a:pt x="115" y="571"/>
                  <a:pt x="100" y="618"/>
                  <a:pt x="74" y="657"/>
                </a:cubicBezTo>
                <a:cubicBezTo>
                  <a:pt x="65" y="686"/>
                  <a:pt x="64" y="709"/>
                  <a:pt x="41" y="730"/>
                </a:cubicBezTo>
                <a:cubicBezTo>
                  <a:pt x="28" y="784"/>
                  <a:pt x="12" y="837"/>
                  <a:pt x="1" y="892"/>
                </a:cubicBezTo>
                <a:cubicBezTo>
                  <a:pt x="7" y="1062"/>
                  <a:pt x="0" y="1077"/>
                  <a:pt x="41" y="1200"/>
                </a:cubicBezTo>
                <a:cubicBezTo>
                  <a:pt x="56" y="1246"/>
                  <a:pt x="91" y="1279"/>
                  <a:pt x="122" y="1314"/>
                </a:cubicBezTo>
                <a:cubicBezTo>
                  <a:pt x="139" y="1333"/>
                  <a:pt x="218" y="1430"/>
                  <a:pt x="236" y="1436"/>
                </a:cubicBezTo>
                <a:cubicBezTo>
                  <a:pt x="291" y="1454"/>
                  <a:pt x="338" y="1493"/>
                  <a:pt x="390" y="1517"/>
                </a:cubicBezTo>
                <a:cubicBezTo>
                  <a:pt x="408" y="1525"/>
                  <a:pt x="429" y="1525"/>
                  <a:pt x="447" y="1533"/>
                </a:cubicBezTo>
                <a:cubicBezTo>
                  <a:pt x="544" y="1576"/>
                  <a:pt x="643" y="1602"/>
                  <a:pt x="747" y="1622"/>
                </a:cubicBezTo>
                <a:cubicBezTo>
                  <a:pt x="812" y="1619"/>
                  <a:pt x="877" y="1621"/>
                  <a:pt x="941" y="1614"/>
                </a:cubicBezTo>
                <a:cubicBezTo>
                  <a:pt x="1004" y="1608"/>
                  <a:pt x="1048" y="1551"/>
                  <a:pt x="1104" y="1533"/>
                </a:cubicBezTo>
                <a:cubicBezTo>
                  <a:pt x="1131" y="1493"/>
                  <a:pt x="1112" y="1514"/>
                  <a:pt x="1168" y="1476"/>
                </a:cubicBezTo>
                <a:cubicBezTo>
                  <a:pt x="1190" y="1461"/>
                  <a:pt x="1225" y="1419"/>
                  <a:pt x="1225" y="1419"/>
                </a:cubicBezTo>
                <a:cubicBezTo>
                  <a:pt x="1243" y="1366"/>
                  <a:pt x="1219" y="1426"/>
                  <a:pt x="1258" y="1371"/>
                </a:cubicBezTo>
                <a:cubicBezTo>
                  <a:pt x="1283" y="1336"/>
                  <a:pt x="1298" y="1293"/>
                  <a:pt x="1323" y="1257"/>
                </a:cubicBezTo>
                <a:cubicBezTo>
                  <a:pt x="1351" y="1172"/>
                  <a:pt x="1388" y="1093"/>
                  <a:pt x="1412" y="1006"/>
                </a:cubicBezTo>
                <a:cubicBezTo>
                  <a:pt x="1428" y="950"/>
                  <a:pt x="1430" y="892"/>
                  <a:pt x="1444" y="836"/>
                </a:cubicBezTo>
                <a:cubicBezTo>
                  <a:pt x="1462" y="694"/>
                  <a:pt x="1471" y="546"/>
                  <a:pt x="1436" y="406"/>
                </a:cubicBezTo>
                <a:cubicBezTo>
                  <a:pt x="1424" y="298"/>
                  <a:pt x="1394" y="138"/>
                  <a:pt x="1274" y="98"/>
                </a:cubicBezTo>
                <a:cubicBezTo>
                  <a:pt x="1263" y="90"/>
                  <a:pt x="1251" y="83"/>
                  <a:pt x="1241" y="73"/>
                </a:cubicBezTo>
                <a:cubicBezTo>
                  <a:pt x="1234" y="66"/>
                  <a:pt x="1233" y="55"/>
                  <a:pt x="1225" y="49"/>
                </a:cubicBezTo>
                <a:cubicBezTo>
                  <a:pt x="1197" y="27"/>
                  <a:pt x="1155" y="32"/>
                  <a:pt x="1120" y="25"/>
                </a:cubicBezTo>
                <a:cubicBezTo>
                  <a:pt x="1055" y="12"/>
                  <a:pt x="992" y="6"/>
                  <a:pt x="925" y="0"/>
                </a:cubicBezTo>
                <a:cubicBezTo>
                  <a:pt x="855" y="3"/>
                  <a:pt x="784" y="4"/>
                  <a:pt x="714" y="9"/>
                </a:cubicBezTo>
                <a:cubicBezTo>
                  <a:pt x="703" y="10"/>
                  <a:pt x="647" y="14"/>
                  <a:pt x="666" y="33"/>
                </a:cubicBez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6400800" y="3702724"/>
            <a:ext cx="2438400" cy="519351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en-US">
              <a:latin typeface="+mn-lt"/>
            </a:endParaRPr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>
            <a:off x="4416425" y="3868221"/>
            <a:ext cx="184731" cy="369332"/>
          </a:xfrm>
          <a:custGeom>
            <a:avLst/>
            <a:gdLst>
              <a:gd name="T0" fmla="*/ 2147483647 w 1471"/>
              <a:gd name="T1" fmla="*/ 2147483647 h 1622"/>
              <a:gd name="T2" fmla="*/ 2147483647 w 1471"/>
              <a:gd name="T3" fmla="*/ 2147483647 h 1622"/>
              <a:gd name="T4" fmla="*/ 2147483647 w 1471"/>
              <a:gd name="T5" fmla="*/ 2147483647 h 1622"/>
              <a:gd name="T6" fmla="*/ 2147483647 w 1471"/>
              <a:gd name="T7" fmla="*/ 2147483647 h 1622"/>
              <a:gd name="T8" fmla="*/ 2147483647 w 1471"/>
              <a:gd name="T9" fmla="*/ 2147483647 h 1622"/>
              <a:gd name="T10" fmla="*/ 2147483647 w 1471"/>
              <a:gd name="T11" fmla="*/ 2147483647 h 1622"/>
              <a:gd name="T12" fmla="*/ 2147483647 w 1471"/>
              <a:gd name="T13" fmla="*/ 2147483647 h 1622"/>
              <a:gd name="T14" fmla="*/ 2147483647 w 1471"/>
              <a:gd name="T15" fmla="*/ 2147483647 h 1622"/>
              <a:gd name="T16" fmla="*/ 2147483647 w 1471"/>
              <a:gd name="T17" fmla="*/ 2147483647 h 1622"/>
              <a:gd name="T18" fmla="*/ 2147483647 w 1471"/>
              <a:gd name="T19" fmla="*/ 2147483647 h 1622"/>
              <a:gd name="T20" fmla="*/ 2147483647 w 1471"/>
              <a:gd name="T21" fmla="*/ 2147483647 h 1622"/>
              <a:gd name="T22" fmla="*/ 2147483647 w 1471"/>
              <a:gd name="T23" fmla="*/ 2147483647 h 1622"/>
              <a:gd name="T24" fmla="*/ 2147483647 w 1471"/>
              <a:gd name="T25" fmla="*/ 2147483647 h 1622"/>
              <a:gd name="T26" fmla="*/ 2147483647 w 1471"/>
              <a:gd name="T27" fmla="*/ 2147483647 h 1622"/>
              <a:gd name="T28" fmla="*/ 2147483647 w 1471"/>
              <a:gd name="T29" fmla="*/ 2147483647 h 1622"/>
              <a:gd name="T30" fmla="*/ 2147483647 w 1471"/>
              <a:gd name="T31" fmla="*/ 2147483647 h 1622"/>
              <a:gd name="T32" fmla="*/ 2147483647 w 1471"/>
              <a:gd name="T33" fmla="*/ 2147483647 h 1622"/>
              <a:gd name="T34" fmla="*/ 2147483647 w 1471"/>
              <a:gd name="T35" fmla="*/ 2147483647 h 1622"/>
              <a:gd name="T36" fmla="*/ 2147483647 w 1471"/>
              <a:gd name="T37" fmla="*/ 2147483647 h 1622"/>
              <a:gd name="T38" fmla="*/ 2147483647 w 1471"/>
              <a:gd name="T39" fmla="*/ 2147483647 h 1622"/>
              <a:gd name="T40" fmla="*/ 2147483647 w 1471"/>
              <a:gd name="T41" fmla="*/ 2147483647 h 1622"/>
              <a:gd name="T42" fmla="*/ 2147483647 w 1471"/>
              <a:gd name="T43" fmla="*/ 2147483647 h 1622"/>
              <a:gd name="T44" fmla="*/ 2147483647 w 1471"/>
              <a:gd name="T45" fmla="*/ 2147483647 h 1622"/>
              <a:gd name="T46" fmla="*/ 2147483647 w 1471"/>
              <a:gd name="T47" fmla="*/ 2147483647 h 1622"/>
              <a:gd name="T48" fmla="*/ 2147483647 w 1471"/>
              <a:gd name="T49" fmla="*/ 2147483647 h 1622"/>
              <a:gd name="T50" fmla="*/ 2147483647 w 1471"/>
              <a:gd name="T51" fmla="*/ 2147483647 h 1622"/>
              <a:gd name="T52" fmla="*/ 2147483647 w 1471"/>
              <a:gd name="T53" fmla="*/ 2147483647 h 1622"/>
              <a:gd name="T54" fmla="*/ 2147483647 w 1471"/>
              <a:gd name="T55" fmla="*/ 0 h 1622"/>
              <a:gd name="T56" fmla="*/ 2147483647 w 1471"/>
              <a:gd name="T57" fmla="*/ 2147483647 h 1622"/>
              <a:gd name="T58" fmla="*/ 2147483647 w 1471"/>
              <a:gd name="T59" fmla="*/ 2147483647 h 1622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1471"/>
              <a:gd name="T91" fmla="*/ 0 h 1622"/>
              <a:gd name="T92" fmla="*/ 1471 w 1471"/>
              <a:gd name="T93" fmla="*/ 1622 h 1622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1471" h="1622">
                <a:moveTo>
                  <a:pt x="666" y="33"/>
                </a:moveTo>
                <a:cubicBezTo>
                  <a:pt x="636" y="36"/>
                  <a:pt x="605" y="35"/>
                  <a:pt x="576" y="41"/>
                </a:cubicBezTo>
                <a:cubicBezTo>
                  <a:pt x="547" y="47"/>
                  <a:pt x="518" y="110"/>
                  <a:pt x="487" y="130"/>
                </a:cubicBezTo>
                <a:cubicBezTo>
                  <a:pt x="444" y="198"/>
                  <a:pt x="372" y="244"/>
                  <a:pt x="317" y="300"/>
                </a:cubicBezTo>
                <a:cubicBezTo>
                  <a:pt x="248" y="370"/>
                  <a:pt x="190" y="449"/>
                  <a:pt x="131" y="527"/>
                </a:cubicBezTo>
                <a:cubicBezTo>
                  <a:pt x="115" y="571"/>
                  <a:pt x="100" y="618"/>
                  <a:pt x="74" y="657"/>
                </a:cubicBezTo>
                <a:cubicBezTo>
                  <a:pt x="65" y="686"/>
                  <a:pt x="64" y="709"/>
                  <a:pt x="41" y="730"/>
                </a:cubicBezTo>
                <a:cubicBezTo>
                  <a:pt x="28" y="784"/>
                  <a:pt x="12" y="837"/>
                  <a:pt x="1" y="892"/>
                </a:cubicBezTo>
                <a:cubicBezTo>
                  <a:pt x="7" y="1062"/>
                  <a:pt x="0" y="1077"/>
                  <a:pt x="41" y="1200"/>
                </a:cubicBezTo>
                <a:cubicBezTo>
                  <a:pt x="56" y="1246"/>
                  <a:pt x="91" y="1279"/>
                  <a:pt x="122" y="1314"/>
                </a:cubicBezTo>
                <a:cubicBezTo>
                  <a:pt x="139" y="1333"/>
                  <a:pt x="218" y="1430"/>
                  <a:pt x="236" y="1436"/>
                </a:cubicBezTo>
                <a:cubicBezTo>
                  <a:pt x="291" y="1454"/>
                  <a:pt x="338" y="1493"/>
                  <a:pt x="390" y="1517"/>
                </a:cubicBezTo>
                <a:cubicBezTo>
                  <a:pt x="408" y="1525"/>
                  <a:pt x="429" y="1525"/>
                  <a:pt x="447" y="1533"/>
                </a:cubicBezTo>
                <a:cubicBezTo>
                  <a:pt x="544" y="1576"/>
                  <a:pt x="643" y="1602"/>
                  <a:pt x="747" y="1622"/>
                </a:cubicBezTo>
                <a:cubicBezTo>
                  <a:pt x="812" y="1619"/>
                  <a:pt x="877" y="1621"/>
                  <a:pt x="941" y="1614"/>
                </a:cubicBezTo>
                <a:cubicBezTo>
                  <a:pt x="1004" y="1608"/>
                  <a:pt x="1048" y="1551"/>
                  <a:pt x="1104" y="1533"/>
                </a:cubicBezTo>
                <a:cubicBezTo>
                  <a:pt x="1131" y="1493"/>
                  <a:pt x="1112" y="1514"/>
                  <a:pt x="1168" y="1476"/>
                </a:cubicBezTo>
                <a:cubicBezTo>
                  <a:pt x="1190" y="1461"/>
                  <a:pt x="1225" y="1419"/>
                  <a:pt x="1225" y="1419"/>
                </a:cubicBezTo>
                <a:cubicBezTo>
                  <a:pt x="1243" y="1366"/>
                  <a:pt x="1219" y="1426"/>
                  <a:pt x="1258" y="1371"/>
                </a:cubicBezTo>
                <a:cubicBezTo>
                  <a:pt x="1283" y="1336"/>
                  <a:pt x="1298" y="1293"/>
                  <a:pt x="1323" y="1257"/>
                </a:cubicBezTo>
                <a:cubicBezTo>
                  <a:pt x="1351" y="1172"/>
                  <a:pt x="1388" y="1093"/>
                  <a:pt x="1412" y="1006"/>
                </a:cubicBezTo>
                <a:cubicBezTo>
                  <a:pt x="1428" y="950"/>
                  <a:pt x="1430" y="892"/>
                  <a:pt x="1444" y="836"/>
                </a:cubicBezTo>
                <a:cubicBezTo>
                  <a:pt x="1462" y="694"/>
                  <a:pt x="1471" y="546"/>
                  <a:pt x="1436" y="406"/>
                </a:cubicBezTo>
                <a:cubicBezTo>
                  <a:pt x="1424" y="298"/>
                  <a:pt x="1394" y="138"/>
                  <a:pt x="1274" y="98"/>
                </a:cubicBezTo>
                <a:cubicBezTo>
                  <a:pt x="1263" y="90"/>
                  <a:pt x="1251" y="83"/>
                  <a:pt x="1241" y="73"/>
                </a:cubicBezTo>
                <a:cubicBezTo>
                  <a:pt x="1234" y="66"/>
                  <a:pt x="1233" y="55"/>
                  <a:pt x="1225" y="49"/>
                </a:cubicBezTo>
                <a:cubicBezTo>
                  <a:pt x="1197" y="27"/>
                  <a:pt x="1155" y="32"/>
                  <a:pt x="1120" y="25"/>
                </a:cubicBezTo>
                <a:cubicBezTo>
                  <a:pt x="1055" y="12"/>
                  <a:pt x="992" y="6"/>
                  <a:pt x="925" y="0"/>
                </a:cubicBezTo>
                <a:cubicBezTo>
                  <a:pt x="855" y="3"/>
                  <a:pt x="784" y="4"/>
                  <a:pt x="714" y="9"/>
                </a:cubicBezTo>
                <a:cubicBezTo>
                  <a:pt x="703" y="10"/>
                  <a:pt x="647" y="14"/>
                  <a:pt x="666" y="33"/>
                </a:cubicBez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4672013" y="3781703"/>
            <a:ext cx="184731" cy="369332"/>
          </a:xfrm>
          <a:custGeom>
            <a:avLst/>
            <a:gdLst>
              <a:gd name="T0" fmla="*/ 2147483647 w 1306"/>
              <a:gd name="T1" fmla="*/ 2147483647 h 1469"/>
              <a:gd name="T2" fmla="*/ 2147483647 w 1306"/>
              <a:gd name="T3" fmla="*/ 2147483647 h 1469"/>
              <a:gd name="T4" fmla="*/ 2147483647 w 1306"/>
              <a:gd name="T5" fmla="*/ 2147483647 h 1469"/>
              <a:gd name="T6" fmla="*/ 2147483647 w 1306"/>
              <a:gd name="T7" fmla="*/ 2147483647 h 1469"/>
              <a:gd name="T8" fmla="*/ 2147483647 w 1306"/>
              <a:gd name="T9" fmla="*/ 2147483647 h 1469"/>
              <a:gd name="T10" fmla="*/ 2147483647 w 1306"/>
              <a:gd name="T11" fmla="*/ 2147483647 h 1469"/>
              <a:gd name="T12" fmla="*/ 2147483647 w 1306"/>
              <a:gd name="T13" fmla="*/ 2147483647 h 1469"/>
              <a:gd name="T14" fmla="*/ 2147483647 w 1306"/>
              <a:gd name="T15" fmla="*/ 2147483647 h 1469"/>
              <a:gd name="T16" fmla="*/ 2147483647 w 1306"/>
              <a:gd name="T17" fmla="*/ 2147483647 h 1469"/>
              <a:gd name="T18" fmla="*/ 0 w 1306"/>
              <a:gd name="T19" fmla="*/ 2147483647 h 1469"/>
              <a:gd name="T20" fmla="*/ 2147483647 w 1306"/>
              <a:gd name="T21" fmla="*/ 2147483647 h 1469"/>
              <a:gd name="T22" fmla="*/ 2147483647 w 1306"/>
              <a:gd name="T23" fmla="*/ 2147483647 h 1469"/>
              <a:gd name="T24" fmla="*/ 2147483647 w 1306"/>
              <a:gd name="T25" fmla="*/ 2147483647 h 1469"/>
              <a:gd name="T26" fmla="*/ 2147483647 w 1306"/>
              <a:gd name="T27" fmla="*/ 2147483647 h 1469"/>
              <a:gd name="T28" fmla="*/ 2147483647 w 1306"/>
              <a:gd name="T29" fmla="*/ 2147483647 h 1469"/>
              <a:gd name="T30" fmla="*/ 2147483647 w 1306"/>
              <a:gd name="T31" fmla="*/ 2147483647 h 1469"/>
              <a:gd name="T32" fmla="*/ 2147483647 w 1306"/>
              <a:gd name="T33" fmla="*/ 2147483647 h 1469"/>
              <a:gd name="T34" fmla="*/ 2147483647 w 1306"/>
              <a:gd name="T35" fmla="*/ 2147483647 h 1469"/>
              <a:gd name="T36" fmla="*/ 2147483647 w 1306"/>
              <a:gd name="T37" fmla="*/ 2147483647 h 1469"/>
              <a:gd name="T38" fmla="*/ 2147483647 w 1306"/>
              <a:gd name="T39" fmla="*/ 2147483647 h 1469"/>
              <a:gd name="T40" fmla="*/ 2147483647 w 1306"/>
              <a:gd name="T41" fmla="*/ 2147483647 h 1469"/>
              <a:gd name="T42" fmla="*/ 2147483647 w 1306"/>
              <a:gd name="T43" fmla="*/ 2147483647 h 1469"/>
              <a:gd name="T44" fmla="*/ 2147483647 w 1306"/>
              <a:gd name="T45" fmla="*/ 2147483647 h 1469"/>
              <a:gd name="T46" fmla="*/ 2147483647 w 1306"/>
              <a:gd name="T47" fmla="*/ 2147483647 h 1469"/>
              <a:gd name="T48" fmla="*/ 2147483647 w 1306"/>
              <a:gd name="T49" fmla="*/ 2147483647 h 1469"/>
              <a:gd name="T50" fmla="*/ 2147483647 w 1306"/>
              <a:gd name="T51" fmla="*/ 2147483647 h 1469"/>
              <a:gd name="T52" fmla="*/ 2147483647 w 1306"/>
              <a:gd name="T53" fmla="*/ 2147483647 h 1469"/>
              <a:gd name="T54" fmla="*/ 2147483647 w 1306"/>
              <a:gd name="T55" fmla="*/ 2147483647 h 1469"/>
              <a:gd name="T56" fmla="*/ 2147483647 w 1306"/>
              <a:gd name="T57" fmla="*/ 2147483647 h 1469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1306"/>
              <a:gd name="T88" fmla="*/ 0 h 1469"/>
              <a:gd name="T89" fmla="*/ 1306 w 1306"/>
              <a:gd name="T90" fmla="*/ 1469 h 1469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1306" h="1469">
                <a:moveTo>
                  <a:pt x="543" y="68"/>
                </a:moveTo>
                <a:cubicBezTo>
                  <a:pt x="502" y="82"/>
                  <a:pt x="490" y="96"/>
                  <a:pt x="454" y="108"/>
                </a:cubicBezTo>
                <a:cubicBezTo>
                  <a:pt x="418" y="136"/>
                  <a:pt x="378" y="152"/>
                  <a:pt x="341" y="181"/>
                </a:cubicBezTo>
                <a:cubicBezTo>
                  <a:pt x="300" y="213"/>
                  <a:pt x="264" y="250"/>
                  <a:pt x="227" y="287"/>
                </a:cubicBezTo>
                <a:cubicBezTo>
                  <a:pt x="213" y="301"/>
                  <a:pt x="206" y="319"/>
                  <a:pt x="195" y="335"/>
                </a:cubicBezTo>
                <a:cubicBezTo>
                  <a:pt x="176" y="363"/>
                  <a:pt x="148" y="386"/>
                  <a:pt x="130" y="416"/>
                </a:cubicBezTo>
                <a:cubicBezTo>
                  <a:pt x="98" y="468"/>
                  <a:pt x="131" y="433"/>
                  <a:pt x="97" y="465"/>
                </a:cubicBezTo>
                <a:cubicBezTo>
                  <a:pt x="90" y="493"/>
                  <a:pt x="79" y="514"/>
                  <a:pt x="65" y="538"/>
                </a:cubicBezTo>
                <a:cubicBezTo>
                  <a:pt x="55" y="555"/>
                  <a:pt x="32" y="587"/>
                  <a:pt x="32" y="587"/>
                </a:cubicBezTo>
                <a:cubicBezTo>
                  <a:pt x="23" y="631"/>
                  <a:pt x="11" y="673"/>
                  <a:pt x="0" y="716"/>
                </a:cubicBezTo>
                <a:cubicBezTo>
                  <a:pt x="3" y="773"/>
                  <a:pt x="4" y="830"/>
                  <a:pt x="8" y="887"/>
                </a:cubicBezTo>
                <a:cubicBezTo>
                  <a:pt x="13" y="947"/>
                  <a:pt x="48" y="1005"/>
                  <a:pt x="73" y="1057"/>
                </a:cubicBezTo>
                <a:cubicBezTo>
                  <a:pt x="135" y="1183"/>
                  <a:pt x="185" y="1232"/>
                  <a:pt x="308" y="1308"/>
                </a:cubicBezTo>
                <a:cubicBezTo>
                  <a:pt x="348" y="1333"/>
                  <a:pt x="384" y="1362"/>
                  <a:pt x="430" y="1373"/>
                </a:cubicBezTo>
                <a:cubicBezTo>
                  <a:pt x="484" y="1400"/>
                  <a:pt x="540" y="1426"/>
                  <a:pt x="600" y="1438"/>
                </a:cubicBezTo>
                <a:cubicBezTo>
                  <a:pt x="639" y="1446"/>
                  <a:pt x="676" y="1450"/>
                  <a:pt x="714" y="1462"/>
                </a:cubicBezTo>
                <a:cubicBezTo>
                  <a:pt x="764" y="1459"/>
                  <a:pt x="838" y="1469"/>
                  <a:pt x="892" y="1446"/>
                </a:cubicBezTo>
                <a:cubicBezTo>
                  <a:pt x="955" y="1419"/>
                  <a:pt x="995" y="1350"/>
                  <a:pt x="1038" y="1300"/>
                </a:cubicBezTo>
                <a:cubicBezTo>
                  <a:pt x="1094" y="1234"/>
                  <a:pt x="1158" y="1174"/>
                  <a:pt x="1200" y="1097"/>
                </a:cubicBezTo>
                <a:cubicBezTo>
                  <a:pt x="1231" y="1039"/>
                  <a:pt x="1252" y="978"/>
                  <a:pt x="1281" y="919"/>
                </a:cubicBezTo>
                <a:cubicBezTo>
                  <a:pt x="1292" y="865"/>
                  <a:pt x="1299" y="812"/>
                  <a:pt x="1306" y="757"/>
                </a:cubicBezTo>
                <a:cubicBezTo>
                  <a:pt x="1300" y="649"/>
                  <a:pt x="1299" y="491"/>
                  <a:pt x="1233" y="392"/>
                </a:cubicBezTo>
                <a:cubicBezTo>
                  <a:pt x="1207" y="299"/>
                  <a:pt x="1138" y="231"/>
                  <a:pt x="1070" y="165"/>
                </a:cubicBezTo>
                <a:cubicBezTo>
                  <a:pt x="1022" y="118"/>
                  <a:pt x="975" y="73"/>
                  <a:pt x="908" y="51"/>
                </a:cubicBezTo>
                <a:cubicBezTo>
                  <a:pt x="850" y="32"/>
                  <a:pt x="791" y="32"/>
                  <a:pt x="730" y="27"/>
                </a:cubicBezTo>
                <a:cubicBezTo>
                  <a:pt x="662" y="30"/>
                  <a:pt x="579" y="0"/>
                  <a:pt x="527" y="43"/>
                </a:cubicBezTo>
                <a:cubicBezTo>
                  <a:pt x="519" y="49"/>
                  <a:pt x="518" y="61"/>
                  <a:pt x="511" y="68"/>
                </a:cubicBezTo>
                <a:cubicBezTo>
                  <a:pt x="503" y="75"/>
                  <a:pt x="451" y="116"/>
                  <a:pt x="430" y="116"/>
                </a:cubicBezTo>
                <a:lnTo>
                  <a:pt x="465" y="6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6669088" y="4131747"/>
            <a:ext cx="184731" cy="369332"/>
          </a:xfrm>
          <a:custGeom>
            <a:avLst/>
            <a:gdLst>
              <a:gd name="T0" fmla="*/ 2147483647 w 1338"/>
              <a:gd name="T1" fmla="*/ 2147483647 h 1508"/>
              <a:gd name="T2" fmla="*/ 2147483647 w 1338"/>
              <a:gd name="T3" fmla="*/ 2147483647 h 1508"/>
              <a:gd name="T4" fmla="*/ 2147483647 w 1338"/>
              <a:gd name="T5" fmla="*/ 2147483647 h 1508"/>
              <a:gd name="T6" fmla="*/ 2147483647 w 1338"/>
              <a:gd name="T7" fmla="*/ 2147483647 h 1508"/>
              <a:gd name="T8" fmla="*/ 2147483647 w 1338"/>
              <a:gd name="T9" fmla="*/ 2147483647 h 1508"/>
              <a:gd name="T10" fmla="*/ 2147483647 w 1338"/>
              <a:gd name="T11" fmla="*/ 2147483647 h 1508"/>
              <a:gd name="T12" fmla="*/ 2147483647 w 1338"/>
              <a:gd name="T13" fmla="*/ 2147483647 h 1508"/>
              <a:gd name="T14" fmla="*/ 2147483647 w 1338"/>
              <a:gd name="T15" fmla="*/ 2147483647 h 1508"/>
              <a:gd name="T16" fmla="*/ 2147483647 w 1338"/>
              <a:gd name="T17" fmla="*/ 2147483647 h 1508"/>
              <a:gd name="T18" fmla="*/ 2147483647 w 1338"/>
              <a:gd name="T19" fmla="*/ 2147483647 h 1508"/>
              <a:gd name="T20" fmla="*/ 2147483647 w 1338"/>
              <a:gd name="T21" fmla="*/ 2147483647 h 1508"/>
              <a:gd name="T22" fmla="*/ 0 w 1338"/>
              <a:gd name="T23" fmla="*/ 2147483647 h 1508"/>
              <a:gd name="T24" fmla="*/ 2147483647 w 1338"/>
              <a:gd name="T25" fmla="*/ 2147483647 h 1508"/>
              <a:gd name="T26" fmla="*/ 2147483647 w 1338"/>
              <a:gd name="T27" fmla="*/ 2147483647 h 1508"/>
              <a:gd name="T28" fmla="*/ 2147483647 w 1338"/>
              <a:gd name="T29" fmla="*/ 2147483647 h 1508"/>
              <a:gd name="T30" fmla="*/ 2147483647 w 1338"/>
              <a:gd name="T31" fmla="*/ 2147483647 h 1508"/>
              <a:gd name="T32" fmla="*/ 2147483647 w 1338"/>
              <a:gd name="T33" fmla="*/ 2147483647 h 1508"/>
              <a:gd name="T34" fmla="*/ 2147483647 w 1338"/>
              <a:gd name="T35" fmla="*/ 2147483647 h 1508"/>
              <a:gd name="T36" fmla="*/ 2147483647 w 1338"/>
              <a:gd name="T37" fmla="*/ 2147483647 h 1508"/>
              <a:gd name="T38" fmla="*/ 2147483647 w 1338"/>
              <a:gd name="T39" fmla="*/ 2147483647 h 1508"/>
              <a:gd name="T40" fmla="*/ 2147483647 w 1338"/>
              <a:gd name="T41" fmla="*/ 2147483647 h 1508"/>
              <a:gd name="T42" fmla="*/ 2147483647 w 1338"/>
              <a:gd name="T43" fmla="*/ 2147483647 h 1508"/>
              <a:gd name="T44" fmla="*/ 2147483647 w 1338"/>
              <a:gd name="T45" fmla="*/ 2147483647 h 1508"/>
              <a:gd name="T46" fmla="*/ 2147483647 w 1338"/>
              <a:gd name="T47" fmla="*/ 2147483647 h 1508"/>
              <a:gd name="T48" fmla="*/ 2147483647 w 1338"/>
              <a:gd name="T49" fmla="*/ 2147483647 h 1508"/>
              <a:gd name="T50" fmla="*/ 2147483647 w 1338"/>
              <a:gd name="T51" fmla="*/ 2147483647 h 1508"/>
              <a:gd name="T52" fmla="*/ 2147483647 w 1338"/>
              <a:gd name="T53" fmla="*/ 2147483647 h 1508"/>
              <a:gd name="T54" fmla="*/ 2147483647 w 1338"/>
              <a:gd name="T55" fmla="*/ 2147483647 h 1508"/>
              <a:gd name="T56" fmla="*/ 2147483647 w 1338"/>
              <a:gd name="T57" fmla="*/ 0 h 1508"/>
              <a:gd name="T58" fmla="*/ 2147483647 w 1338"/>
              <a:gd name="T59" fmla="*/ 2147483647 h 1508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1338"/>
              <a:gd name="T91" fmla="*/ 0 h 1508"/>
              <a:gd name="T92" fmla="*/ 1338 w 1338"/>
              <a:gd name="T93" fmla="*/ 1508 h 1508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1338" h="1508">
                <a:moveTo>
                  <a:pt x="697" y="8"/>
                </a:moveTo>
                <a:cubicBezTo>
                  <a:pt x="661" y="20"/>
                  <a:pt x="639" y="43"/>
                  <a:pt x="608" y="64"/>
                </a:cubicBezTo>
                <a:cubicBezTo>
                  <a:pt x="589" y="94"/>
                  <a:pt x="569" y="106"/>
                  <a:pt x="543" y="129"/>
                </a:cubicBezTo>
                <a:cubicBezTo>
                  <a:pt x="467" y="196"/>
                  <a:pt x="534" y="150"/>
                  <a:pt x="478" y="186"/>
                </a:cubicBezTo>
                <a:cubicBezTo>
                  <a:pt x="458" y="216"/>
                  <a:pt x="442" y="227"/>
                  <a:pt x="414" y="251"/>
                </a:cubicBezTo>
                <a:cubicBezTo>
                  <a:pt x="388" y="273"/>
                  <a:pt x="377" y="297"/>
                  <a:pt x="349" y="316"/>
                </a:cubicBezTo>
                <a:cubicBezTo>
                  <a:pt x="324" y="352"/>
                  <a:pt x="262" y="411"/>
                  <a:pt x="227" y="437"/>
                </a:cubicBezTo>
                <a:cubicBezTo>
                  <a:pt x="206" y="470"/>
                  <a:pt x="177" y="496"/>
                  <a:pt x="154" y="527"/>
                </a:cubicBezTo>
                <a:cubicBezTo>
                  <a:pt x="105" y="594"/>
                  <a:pt x="141" y="557"/>
                  <a:pt x="105" y="591"/>
                </a:cubicBezTo>
                <a:cubicBezTo>
                  <a:pt x="94" y="625"/>
                  <a:pt x="76" y="659"/>
                  <a:pt x="57" y="689"/>
                </a:cubicBezTo>
                <a:cubicBezTo>
                  <a:pt x="49" y="720"/>
                  <a:pt x="47" y="739"/>
                  <a:pt x="24" y="762"/>
                </a:cubicBezTo>
                <a:cubicBezTo>
                  <a:pt x="12" y="811"/>
                  <a:pt x="6" y="857"/>
                  <a:pt x="0" y="908"/>
                </a:cubicBezTo>
                <a:cubicBezTo>
                  <a:pt x="6" y="988"/>
                  <a:pt x="10" y="1064"/>
                  <a:pt x="49" y="1135"/>
                </a:cubicBezTo>
                <a:cubicBezTo>
                  <a:pt x="109" y="1244"/>
                  <a:pt x="244" y="1332"/>
                  <a:pt x="357" y="1378"/>
                </a:cubicBezTo>
                <a:cubicBezTo>
                  <a:pt x="381" y="1388"/>
                  <a:pt x="407" y="1391"/>
                  <a:pt x="430" y="1402"/>
                </a:cubicBezTo>
                <a:cubicBezTo>
                  <a:pt x="538" y="1456"/>
                  <a:pt x="659" y="1488"/>
                  <a:pt x="778" y="1508"/>
                </a:cubicBezTo>
                <a:cubicBezTo>
                  <a:pt x="871" y="1502"/>
                  <a:pt x="882" y="1504"/>
                  <a:pt x="949" y="1483"/>
                </a:cubicBezTo>
                <a:cubicBezTo>
                  <a:pt x="1004" y="1446"/>
                  <a:pt x="979" y="1457"/>
                  <a:pt x="1022" y="1443"/>
                </a:cubicBezTo>
                <a:cubicBezTo>
                  <a:pt x="1080" y="1404"/>
                  <a:pt x="1119" y="1353"/>
                  <a:pt x="1168" y="1305"/>
                </a:cubicBezTo>
                <a:cubicBezTo>
                  <a:pt x="1197" y="1277"/>
                  <a:pt x="1211" y="1237"/>
                  <a:pt x="1241" y="1208"/>
                </a:cubicBezTo>
                <a:cubicBezTo>
                  <a:pt x="1258" y="1139"/>
                  <a:pt x="1235" y="1208"/>
                  <a:pt x="1273" y="1151"/>
                </a:cubicBezTo>
                <a:cubicBezTo>
                  <a:pt x="1288" y="1128"/>
                  <a:pt x="1301" y="1095"/>
                  <a:pt x="1314" y="1070"/>
                </a:cubicBezTo>
                <a:cubicBezTo>
                  <a:pt x="1323" y="1023"/>
                  <a:pt x="1332" y="980"/>
                  <a:pt x="1338" y="932"/>
                </a:cubicBezTo>
                <a:cubicBezTo>
                  <a:pt x="1335" y="864"/>
                  <a:pt x="1335" y="797"/>
                  <a:pt x="1330" y="729"/>
                </a:cubicBezTo>
                <a:cubicBezTo>
                  <a:pt x="1325" y="662"/>
                  <a:pt x="1314" y="584"/>
                  <a:pt x="1297" y="518"/>
                </a:cubicBezTo>
                <a:cubicBezTo>
                  <a:pt x="1262" y="383"/>
                  <a:pt x="1267" y="249"/>
                  <a:pt x="1176" y="137"/>
                </a:cubicBezTo>
                <a:cubicBezTo>
                  <a:pt x="1152" y="108"/>
                  <a:pt x="1130" y="74"/>
                  <a:pt x="1095" y="56"/>
                </a:cubicBezTo>
                <a:cubicBezTo>
                  <a:pt x="1066" y="41"/>
                  <a:pt x="1028" y="39"/>
                  <a:pt x="997" y="32"/>
                </a:cubicBezTo>
                <a:cubicBezTo>
                  <a:pt x="951" y="22"/>
                  <a:pt x="906" y="9"/>
                  <a:pt x="860" y="0"/>
                </a:cubicBezTo>
                <a:cubicBezTo>
                  <a:pt x="665" y="8"/>
                  <a:pt x="611" y="8"/>
                  <a:pt x="697" y="8"/>
                </a:cubicBez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4929188" y="3109396"/>
            <a:ext cx="184731" cy="369332"/>
          </a:xfrm>
          <a:custGeom>
            <a:avLst/>
            <a:gdLst>
              <a:gd name="T0" fmla="*/ 2147483647 w 365"/>
              <a:gd name="T1" fmla="*/ 0 h 486"/>
              <a:gd name="T2" fmla="*/ 2147483647 w 365"/>
              <a:gd name="T3" fmla="*/ 2147483647 h 486"/>
              <a:gd name="T4" fmla="*/ 2147483647 w 365"/>
              <a:gd name="T5" fmla="*/ 2147483647 h 486"/>
              <a:gd name="T6" fmla="*/ 2147483647 w 365"/>
              <a:gd name="T7" fmla="*/ 2147483647 h 486"/>
              <a:gd name="T8" fmla="*/ 2147483647 w 365"/>
              <a:gd name="T9" fmla="*/ 2147483647 h 486"/>
              <a:gd name="T10" fmla="*/ 2147483647 w 365"/>
              <a:gd name="T11" fmla="*/ 2147483647 h 486"/>
              <a:gd name="T12" fmla="*/ 2147483647 w 365"/>
              <a:gd name="T13" fmla="*/ 2147483647 h 486"/>
              <a:gd name="T14" fmla="*/ 2147483647 w 365"/>
              <a:gd name="T15" fmla="*/ 2147483647 h 486"/>
              <a:gd name="T16" fmla="*/ 0 w 365"/>
              <a:gd name="T17" fmla="*/ 2147483647 h 486"/>
              <a:gd name="T18" fmla="*/ 2147483647 w 365"/>
              <a:gd name="T19" fmla="*/ 2147483647 h 486"/>
              <a:gd name="T20" fmla="*/ 2147483647 w 365"/>
              <a:gd name="T21" fmla="*/ 2147483647 h 48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65"/>
              <a:gd name="T34" fmla="*/ 0 h 486"/>
              <a:gd name="T35" fmla="*/ 365 w 365"/>
              <a:gd name="T36" fmla="*/ 486 h 48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65" h="486">
                <a:moveTo>
                  <a:pt x="365" y="0"/>
                </a:moveTo>
                <a:cubicBezTo>
                  <a:pt x="341" y="24"/>
                  <a:pt x="324" y="37"/>
                  <a:pt x="292" y="48"/>
                </a:cubicBezTo>
                <a:cubicBezTo>
                  <a:pt x="266" y="75"/>
                  <a:pt x="233" y="98"/>
                  <a:pt x="203" y="121"/>
                </a:cubicBezTo>
                <a:cubicBezTo>
                  <a:pt x="198" y="129"/>
                  <a:pt x="194" y="139"/>
                  <a:pt x="187" y="146"/>
                </a:cubicBezTo>
                <a:cubicBezTo>
                  <a:pt x="180" y="153"/>
                  <a:pt x="168" y="154"/>
                  <a:pt x="162" y="162"/>
                </a:cubicBezTo>
                <a:cubicBezTo>
                  <a:pt x="157" y="169"/>
                  <a:pt x="158" y="179"/>
                  <a:pt x="154" y="186"/>
                </a:cubicBezTo>
                <a:cubicBezTo>
                  <a:pt x="125" y="238"/>
                  <a:pt x="84" y="290"/>
                  <a:pt x="65" y="348"/>
                </a:cubicBezTo>
                <a:cubicBezTo>
                  <a:pt x="56" y="376"/>
                  <a:pt x="46" y="411"/>
                  <a:pt x="33" y="437"/>
                </a:cubicBezTo>
                <a:cubicBezTo>
                  <a:pt x="24" y="455"/>
                  <a:pt x="0" y="486"/>
                  <a:pt x="0" y="486"/>
                </a:cubicBezTo>
                <a:cubicBezTo>
                  <a:pt x="3" y="473"/>
                  <a:pt x="4" y="459"/>
                  <a:pt x="8" y="446"/>
                </a:cubicBezTo>
                <a:cubicBezTo>
                  <a:pt x="12" y="429"/>
                  <a:pt x="24" y="397"/>
                  <a:pt x="24" y="397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2" name="Freeform 9"/>
          <p:cNvSpPr>
            <a:spLocks/>
          </p:cNvSpPr>
          <p:nvPr/>
        </p:nvSpPr>
        <p:spPr bwMode="auto">
          <a:xfrm>
            <a:off x="4621213" y="3733284"/>
            <a:ext cx="184731" cy="369332"/>
          </a:xfrm>
          <a:custGeom>
            <a:avLst/>
            <a:gdLst>
              <a:gd name="T0" fmla="*/ 2147483647 w 1341"/>
              <a:gd name="T1" fmla="*/ 2147483647 h 1566"/>
              <a:gd name="T2" fmla="*/ 2147483647 w 1341"/>
              <a:gd name="T3" fmla="*/ 2147483647 h 1566"/>
              <a:gd name="T4" fmla="*/ 2147483647 w 1341"/>
              <a:gd name="T5" fmla="*/ 2147483647 h 1566"/>
              <a:gd name="T6" fmla="*/ 2147483647 w 1341"/>
              <a:gd name="T7" fmla="*/ 2147483647 h 1566"/>
              <a:gd name="T8" fmla="*/ 2147483647 w 1341"/>
              <a:gd name="T9" fmla="*/ 2147483647 h 1566"/>
              <a:gd name="T10" fmla="*/ 2147483647 w 1341"/>
              <a:gd name="T11" fmla="*/ 2147483647 h 1566"/>
              <a:gd name="T12" fmla="*/ 2147483647 w 1341"/>
              <a:gd name="T13" fmla="*/ 2147483647 h 1566"/>
              <a:gd name="T14" fmla="*/ 2147483647 w 1341"/>
              <a:gd name="T15" fmla="*/ 2147483647 h 1566"/>
              <a:gd name="T16" fmla="*/ 2147483647 w 1341"/>
              <a:gd name="T17" fmla="*/ 2147483647 h 1566"/>
              <a:gd name="T18" fmla="*/ 2147483647 w 1341"/>
              <a:gd name="T19" fmla="*/ 2147483647 h 1566"/>
              <a:gd name="T20" fmla="*/ 2147483647 w 1341"/>
              <a:gd name="T21" fmla="*/ 2147483647 h 1566"/>
              <a:gd name="T22" fmla="*/ 2147483647 w 1341"/>
              <a:gd name="T23" fmla="*/ 2147483647 h 1566"/>
              <a:gd name="T24" fmla="*/ 2147483647 w 1341"/>
              <a:gd name="T25" fmla="*/ 2147483647 h 1566"/>
              <a:gd name="T26" fmla="*/ 2147483647 w 1341"/>
              <a:gd name="T27" fmla="*/ 2147483647 h 1566"/>
              <a:gd name="T28" fmla="*/ 2147483647 w 1341"/>
              <a:gd name="T29" fmla="*/ 2147483647 h 1566"/>
              <a:gd name="T30" fmla="*/ 2147483647 w 1341"/>
              <a:gd name="T31" fmla="*/ 2147483647 h 1566"/>
              <a:gd name="T32" fmla="*/ 2147483647 w 1341"/>
              <a:gd name="T33" fmla="*/ 2147483647 h 1566"/>
              <a:gd name="T34" fmla="*/ 2147483647 w 1341"/>
              <a:gd name="T35" fmla="*/ 2147483647 h 1566"/>
              <a:gd name="T36" fmla="*/ 2147483647 w 1341"/>
              <a:gd name="T37" fmla="*/ 2147483647 h 1566"/>
              <a:gd name="T38" fmla="*/ 2147483647 w 1341"/>
              <a:gd name="T39" fmla="*/ 2147483647 h 1566"/>
              <a:gd name="T40" fmla="*/ 2147483647 w 1341"/>
              <a:gd name="T41" fmla="*/ 2147483647 h 1566"/>
              <a:gd name="T42" fmla="*/ 2147483647 w 1341"/>
              <a:gd name="T43" fmla="*/ 2147483647 h 1566"/>
              <a:gd name="T44" fmla="*/ 2147483647 w 1341"/>
              <a:gd name="T45" fmla="*/ 2147483647 h 1566"/>
              <a:gd name="T46" fmla="*/ 2147483647 w 1341"/>
              <a:gd name="T47" fmla="*/ 2147483647 h 1566"/>
              <a:gd name="T48" fmla="*/ 2147483647 w 1341"/>
              <a:gd name="T49" fmla="*/ 2147483647 h 1566"/>
              <a:gd name="T50" fmla="*/ 2147483647 w 1341"/>
              <a:gd name="T51" fmla="*/ 2147483647 h 1566"/>
              <a:gd name="T52" fmla="*/ 2147483647 w 1341"/>
              <a:gd name="T53" fmla="*/ 2147483647 h 1566"/>
              <a:gd name="T54" fmla="*/ 2147483647 w 1341"/>
              <a:gd name="T55" fmla="*/ 2147483647 h 1566"/>
              <a:gd name="T56" fmla="*/ 2147483647 w 1341"/>
              <a:gd name="T57" fmla="*/ 2147483647 h 1566"/>
              <a:gd name="T58" fmla="*/ 2147483647 w 1341"/>
              <a:gd name="T59" fmla="*/ 2147483647 h 1566"/>
              <a:gd name="T60" fmla="*/ 2147483647 w 1341"/>
              <a:gd name="T61" fmla="*/ 2147483647 h 1566"/>
              <a:gd name="T62" fmla="*/ 2147483647 w 1341"/>
              <a:gd name="T63" fmla="*/ 2147483647 h 156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341"/>
              <a:gd name="T97" fmla="*/ 0 h 1566"/>
              <a:gd name="T98" fmla="*/ 1341 w 1341"/>
              <a:gd name="T99" fmla="*/ 1566 h 156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341" h="1566">
                <a:moveTo>
                  <a:pt x="632" y="82"/>
                </a:moveTo>
                <a:cubicBezTo>
                  <a:pt x="587" y="85"/>
                  <a:pt x="543" y="81"/>
                  <a:pt x="502" y="98"/>
                </a:cubicBezTo>
                <a:cubicBezTo>
                  <a:pt x="432" y="128"/>
                  <a:pt x="369" y="190"/>
                  <a:pt x="316" y="244"/>
                </a:cubicBezTo>
                <a:cubicBezTo>
                  <a:pt x="309" y="251"/>
                  <a:pt x="298" y="253"/>
                  <a:pt x="291" y="260"/>
                </a:cubicBezTo>
                <a:cubicBezTo>
                  <a:pt x="249" y="297"/>
                  <a:pt x="213" y="339"/>
                  <a:pt x="178" y="382"/>
                </a:cubicBezTo>
                <a:cubicBezTo>
                  <a:pt x="143" y="425"/>
                  <a:pt x="118" y="480"/>
                  <a:pt x="81" y="520"/>
                </a:cubicBezTo>
                <a:cubicBezTo>
                  <a:pt x="61" y="600"/>
                  <a:pt x="91" y="500"/>
                  <a:pt x="48" y="584"/>
                </a:cubicBezTo>
                <a:cubicBezTo>
                  <a:pt x="31" y="617"/>
                  <a:pt x="28" y="663"/>
                  <a:pt x="16" y="698"/>
                </a:cubicBezTo>
                <a:cubicBezTo>
                  <a:pt x="0" y="810"/>
                  <a:pt x="0" y="790"/>
                  <a:pt x="16" y="966"/>
                </a:cubicBezTo>
                <a:cubicBezTo>
                  <a:pt x="18" y="983"/>
                  <a:pt x="32" y="1014"/>
                  <a:pt x="32" y="1014"/>
                </a:cubicBezTo>
                <a:cubicBezTo>
                  <a:pt x="41" y="1068"/>
                  <a:pt x="65" y="1103"/>
                  <a:pt x="89" y="1152"/>
                </a:cubicBezTo>
                <a:cubicBezTo>
                  <a:pt x="166" y="1309"/>
                  <a:pt x="253" y="1402"/>
                  <a:pt x="413" y="1484"/>
                </a:cubicBezTo>
                <a:cubicBezTo>
                  <a:pt x="462" y="1509"/>
                  <a:pt x="528" y="1538"/>
                  <a:pt x="583" y="1549"/>
                </a:cubicBezTo>
                <a:cubicBezTo>
                  <a:pt x="613" y="1555"/>
                  <a:pt x="673" y="1566"/>
                  <a:pt x="673" y="1566"/>
                </a:cubicBezTo>
                <a:cubicBezTo>
                  <a:pt x="732" y="1563"/>
                  <a:pt x="792" y="1563"/>
                  <a:pt x="851" y="1557"/>
                </a:cubicBezTo>
                <a:cubicBezTo>
                  <a:pt x="873" y="1555"/>
                  <a:pt x="916" y="1541"/>
                  <a:pt x="916" y="1541"/>
                </a:cubicBezTo>
                <a:cubicBezTo>
                  <a:pt x="952" y="1523"/>
                  <a:pt x="991" y="1506"/>
                  <a:pt x="1029" y="1493"/>
                </a:cubicBezTo>
                <a:cubicBezTo>
                  <a:pt x="1085" y="1437"/>
                  <a:pt x="1152" y="1397"/>
                  <a:pt x="1200" y="1330"/>
                </a:cubicBezTo>
                <a:cubicBezTo>
                  <a:pt x="1254" y="1255"/>
                  <a:pt x="1276" y="1165"/>
                  <a:pt x="1305" y="1079"/>
                </a:cubicBezTo>
                <a:cubicBezTo>
                  <a:pt x="1325" y="958"/>
                  <a:pt x="1317" y="1015"/>
                  <a:pt x="1329" y="909"/>
                </a:cubicBezTo>
                <a:cubicBezTo>
                  <a:pt x="1325" y="763"/>
                  <a:pt x="1341" y="550"/>
                  <a:pt x="1248" y="414"/>
                </a:cubicBezTo>
                <a:cubicBezTo>
                  <a:pt x="1224" y="343"/>
                  <a:pt x="1239" y="381"/>
                  <a:pt x="1200" y="301"/>
                </a:cubicBezTo>
                <a:cubicBezTo>
                  <a:pt x="1191" y="283"/>
                  <a:pt x="1178" y="268"/>
                  <a:pt x="1167" y="252"/>
                </a:cubicBezTo>
                <a:cubicBezTo>
                  <a:pt x="1162" y="244"/>
                  <a:pt x="1151" y="228"/>
                  <a:pt x="1151" y="228"/>
                </a:cubicBezTo>
                <a:cubicBezTo>
                  <a:pt x="1133" y="173"/>
                  <a:pt x="1095" y="123"/>
                  <a:pt x="1054" y="82"/>
                </a:cubicBezTo>
                <a:cubicBezTo>
                  <a:pt x="1032" y="15"/>
                  <a:pt x="993" y="19"/>
                  <a:pt x="932" y="9"/>
                </a:cubicBezTo>
                <a:cubicBezTo>
                  <a:pt x="794" y="13"/>
                  <a:pt x="685" y="0"/>
                  <a:pt x="567" y="57"/>
                </a:cubicBezTo>
                <a:cubicBezTo>
                  <a:pt x="546" y="79"/>
                  <a:pt x="557" y="68"/>
                  <a:pt x="535" y="90"/>
                </a:cubicBezTo>
                <a:lnTo>
                  <a:pt x="545" y="43"/>
                </a:lnTo>
                <a:lnTo>
                  <a:pt x="497" y="43"/>
                </a:lnTo>
                <a:lnTo>
                  <a:pt x="545" y="43"/>
                </a:lnTo>
                <a:lnTo>
                  <a:pt x="545" y="9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4343400" y="3778924"/>
            <a:ext cx="2438400" cy="519351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en-US">
              <a:latin typeface="+mn-lt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2133600" y="1600200"/>
            <a:ext cx="381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+mn-lt"/>
              </a:rPr>
              <a:t>A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1447800" y="2438400"/>
            <a:ext cx="381000" cy="457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+mn-lt"/>
              </a:rPr>
              <a:t>B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2895600" y="2438400"/>
            <a:ext cx="381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+mn-lt"/>
              </a:rPr>
              <a:t>C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457200" y="3505200"/>
            <a:ext cx="381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+mn-lt"/>
              </a:rPr>
              <a:t>D</a:t>
            </a: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1447800" y="4724400"/>
            <a:ext cx="381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+mn-lt"/>
              </a:rPr>
              <a:t>G</a:t>
            </a: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1447800" y="3505200"/>
            <a:ext cx="381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+mn-lt"/>
              </a:rPr>
              <a:t>E</a:t>
            </a: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2514600" y="3505200"/>
            <a:ext cx="381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+mn-lt"/>
              </a:rPr>
              <a:t>F</a:t>
            </a:r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2514600" y="1982788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 flipH="1">
            <a:off x="1676400" y="19812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1600200" y="2895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 flipH="1">
            <a:off x="838200" y="28956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1828800" y="2895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1676400" y="3886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133600" y="5562600"/>
            <a:ext cx="381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+mn-lt"/>
              </a:rPr>
              <a:t>I</a:t>
            </a:r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1828800" y="51054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533400" y="5562600"/>
            <a:ext cx="381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+mn-lt"/>
              </a:rPr>
              <a:t>H</a:t>
            </a:r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 flipH="1">
            <a:off x="914400" y="5105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4419600" y="1828800"/>
            <a:ext cx="4114800" cy="293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 dirty="0">
                <a:solidFill>
                  <a:srgbClr val="0070C0"/>
                </a:solidFill>
                <a:latin typeface="+mn-lt"/>
              </a:rPr>
              <a:t>Property</a:t>
            </a:r>
            <a:r>
              <a:rPr lang="en-US" altLang="en-US" dirty="0">
                <a:latin typeface="+mn-lt"/>
              </a:rPr>
              <a:t>		</a:t>
            </a:r>
            <a:r>
              <a:rPr lang="en-US" altLang="en-US" b="1" dirty="0">
                <a:solidFill>
                  <a:srgbClr val="0070C0"/>
                </a:solidFill>
                <a:latin typeface="+mn-lt"/>
              </a:rPr>
              <a:t>Value</a:t>
            </a:r>
          </a:p>
          <a:p>
            <a:pPr>
              <a:lnSpc>
                <a:spcPct val="60000"/>
              </a:lnSpc>
              <a:spcBef>
                <a:spcPct val="55000"/>
              </a:spcBef>
            </a:pPr>
            <a:r>
              <a:rPr lang="en-US" altLang="en-US" dirty="0">
                <a:latin typeface="+mn-lt"/>
              </a:rPr>
              <a:t>Number of nodes</a:t>
            </a:r>
          </a:p>
          <a:p>
            <a:pPr>
              <a:lnSpc>
                <a:spcPct val="60000"/>
              </a:lnSpc>
              <a:spcBef>
                <a:spcPct val="55000"/>
              </a:spcBef>
            </a:pPr>
            <a:r>
              <a:rPr lang="en-US" altLang="en-US" dirty="0">
                <a:latin typeface="+mn-lt"/>
              </a:rPr>
              <a:t>Height</a:t>
            </a:r>
          </a:p>
          <a:p>
            <a:pPr>
              <a:lnSpc>
                <a:spcPct val="60000"/>
              </a:lnSpc>
              <a:spcBef>
                <a:spcPct val="55000"/>
              </a:spcBef>
            </a:pPr>
            <a:r>
              <a:rPr lang="en-US" altLang="en-US" dirty="0">
                <a:latin typeface="+mn-lt"/>
              </a:rPr>
              <a:t>Root Node</a:t>
            </a:r>
          </a:p>
          <a:p>
            <a:pPr>
              <a:lnSpc>
                <a:spcPct val="60000"/>
              </a:lnSpc>
              <a:spcBef>
                <a:spcPct val="55000"/>
              </a:spcBef>
            </a:pPr>
            <a:r>
              <a:rPr lang="en-US" altLang="en-US" dirty="0">
                <a:latin typeface="+mn-lt"/>
              </a:rPr>
              <a:t>Leaves</a:t>
            </a:r>
          </a:p>
          <a:p>
            <a:pPr>
              <a:lnSpc>
                <a:spcPct val="60000"/>
              </a:lnSpc>
              <a:spcBef>
                <a:spcPct val="55000"/>
              </a:spcBef>
            </a:pPr>
            <a:r>
              <a:rPr lang="en-US" altLang="en-US" dirty="0">
                <a:latin typeface="+mn-lt"/>
              </a:rPr>
              <a:t>Ancestors of  H</a:t>
            </a:r>
          </a:p>
          <a:p>
            <a:pPr>
              <a:lnSpc>
                <a:spcPct val="60000"/>
              </a:lnSpc>
              <a:spcBef>
                <a:spcPct val="55000"/>
              </a:spcBef>
            </a:pPr>
            <a:r>
              <a:rPr lang="en-US" altLang="en-US" dirty="0">
                <a:latin typeface="+mn-lt"/>
              </a:rPr>
              <a:t>Descendants of  B</a:t>
            </a:r>
          </a:p>
          <a:p>
            <a:pPr>
              <a:lnSpc>
                <a:spcPct val="60000"/>
              </a:lnSpc>
              <a:spcBef>
                <a:spcPct val="55000"/>
              </a:spcBef>
            </a:pPr>
            <a:r>
              <a:rPr lang="en-US" altLang="en-US" dirty="0">
                <a:latin typeface="+mn-lt"/>
              </a:rPr>
              <a:t>Siblings of  E</a:t>
            </a:r>
          </a:p>
          <a:p>
            <a:pPr>
              <a:lnSpc>
                <a:spcPct val="60000"/>
              </a:lnSpc>
              <a:spcBef>
                <a:spcPct val="55000"/>
              </a:spcBef>
            </a:pPr>
            <a:r>
              <a:rPr lang="en-US" altLang="en-US" dirty="0">
                <a:latin typeface="+mn-lt"/>
              </a:rPr>
              <a:t>Left subtree</a:t>
            </a:r>
          </a:p>
        </p:txBody>
      </p:sp>
    </p:spTree>
    <p:extLst>
      <p:ext uri="{BB962C8B-B14F-4D97-AF65-F5344CB8AC3E}">
        <p14:creationId xmlns:p14="http://schemas.microsoft.com/office/powerpoint/2010/main" val="2164849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HTML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1800200"/>
          </a:xfrm>
        </p:spPr>
        <p:txBody>
          <a:bodyPr/>
          <a:lstStyle/>
          <a:p>
            <a:r>
              <a:rPr lang="en-US" dirty="0"/>
              <a:t>HTML document has a tree structure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23</a:t>
            </a:fld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619672" y="2204864"/>
            <a:ext cx="52925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&lt;html&gt;</a:t>
            </a:r>
          </a:p>
          <a:p>
            <a:r>
              <a:rPr lang="en-US" dirty="0">
                <a:latin typeface="Consolas" panose="020B0609020204030204" pitchFamily="49" charset="0"/>
              </a:rPr>
              <a:t>   &lt;head&gt;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&lt;title&gt;Hello World!&lt;/title&gt;</a:t>
            </a:r>
          </a:p>
          <a:p>
            <a:r>
              <a:rPr lang="en-US" dirty="0">
                <a:latin typeface="Consolas" panose="020B0609020204030204" pitchFamily="49" charset="0"/>
              </a:rPr>
              <a:t>   &lt;/head&gt;</a:t>
            </a:r>
          </a:p>
          <a:p>
            <a:r>
              <a:rPr lang="en-US" dirty="0">
                <a:latin typeface="Consolas" panose="020B0609020204030204" pitchFamily="49" charset="0"/>
              </a:rPr>
              <a:t>   &lt;body&gt;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&lt;h1&gt;This is a &lt;u&gt;Heading&lt;/u&gt;&lt;/h1&gt;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  &lt;p&gt;This is a paragraph with some</a:t>
            </a:r>
          </a:p>
          <a:p>
            <a:r>
              <a:rPr lang="en-US" dirty="0">
                <a:latin typeface="Consolas" panose="020B0609020204030204" pitchFamily="49" charset="0"/>
              </a:rPr>
              <a:t>      &lt;u&gt;underlined&lt;/u&gt; text.&lt;/p&gt;</a:t>
            </a:r>
          </a:p>
          <a:p>
            <a:r>
              <a:rPr lang="en-US" dirty="0">
                <a:latin typeface="Consolas" panose="020B0609020204030204" pitchFamily="49" charset="0"/>
              </a:rPr>
              <a:t>   &lt;/body&gt;</a:t>
            </a:r>
          </a:p>
          <a:p>
            <a:r>
              <a:rPr lang="en-US" dirty="0">
                <a:latin typeface="Consolas" panose="020B0609020204030204" pitchFamily="49" charset="0"/>
              </a:rPr>
              <a:t>&lt;/html&gt;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1640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HTML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1800200"/>
          </a:xfrm>
        </p:spPr>
        <p:txBody>
          <a:bodyPr/>
          <a:lstStyle/>
          <a:p>
            <a:r>
              <a:rPr lang="en-US" dirty="0"/>
              <a:t>HTML document has a tree structure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24</a:t>
            </a:fld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619672" y="2204864"/>
            <a:ext cx="52925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&lt;html&gt;</a:t>
            </a:r>
          </a:p>
          <a:p>
            <a:r>
              <a:rPr lang="en-US" dirty="0">
                <a:latin typeface="Consolas" panose="020B0609020204030204" pitchFamily="49" charset="0"/>
              </a:rPr>
              <a:t>   &lt;head&gt;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&lt;title&gt;Hello World!&lt;/title&gt;</a:t>
            </a:r>
          </a:p>
          <a:p>
            <a:r>
              <a:rPr lang="en-US" dirty="0">
                <a:latin typeface="Consolas" panose="020B0609020204030204" pitchFamily="49" charset="0"/>
              </a:rPr>
              <a:t>   &lt;/head&gt;</a:t>
            </a:r>
          </a:p>
          <a:p>
            <a:r>
              <a:rPr lang="en-US" dirty="0">
                <a:latin typeface="Consolas" panose="020B0609020204030204" pitchFamily="49" charset="0"/>
              </a:rPr>
              <a:t>   &lt;body&gt;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&lt;h1&gt;This is a &lt;u&gt;Heading&lt;/u&gt;&lt;/h1&gt;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  &lt;p&gt;This is a paragraph with some</a:t>
            </a:r>
          </a:p>
          <a:p>
            <a:r>
              <a:rPr lang="en-US" dirty="0">
                <a:latin typeface="Consolas" panose="020B0609020204030204" pitchFamily="49" charset="0"/>
              </a:rPr>
              <a:t>      &lt;u&gt;underlined&lt;/u&gt; text.&lt;/p&gt;</a:t>
            </a:r>
          </a:p>
          <a:p>
            <a:r>
              <a:rPr lang="en-US" dirty="0">
                <a:latin typeface="Consolas" panose="020B0609020204030204" pitchFamily="49" charset="0"/>
              </a:rPr>
              <a:t>   &lt;/body&gt;</a:t>
            </a:r>
          </a:p>
          <a:p>
            <a:r>
              <a:rPr lang="en-US" dirty="0">
                <a:latin typeface="Consolas" panose="020B0609020204030204" pitchFamily="49" charset="0"/>
              </a:rPr>
              <a:t>&lt;/html&gt;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 flipH="1">
            <a:off x="2915816" y="2964056"/>
            <a:ext cx="3687985" cy="661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>
              <a:latin typeface="+mn-lt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589513" y="2740219"/>
            <a:ext cx="996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latin typeface="+mn-lt"/>
              </a:rPr>
              <a:t>heading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V="1">
            <a:off x="4224660" y="4725144"/>
            <a:ext cx="123210" cy="89172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>
              <a:latin typeface="+mn-lt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H="1">
            <a:off x="6228183" y="3035494"/>
            <a:ext cx="410542" cy="590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>
              <a:latin typeface="+mn-lt"/>
            </a:endParaRP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H="1" flipV="1">
            <a:off x="2664109" y="4706164"/>
            <a:ext cx="1490464" cy="95413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>
              <a:latin typeface="+mn-lt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3556047" y="5674495"/>
            <a:ext cx="13182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0000"/>
                </a:solidFill>
                <a:latin typeface="+mn-lt"/>
              </a:rPr>
              <a:t>underlining</a:t>
            </a: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H="1" flipV="1">
            <a:off x="5702100" y="4756537"/>
            <a:ext cx="1222859" cy="71127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>
              <a:latin typeface="+mn-lt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H="1" flipV="1">
            <a:off x="2664110" y="4420061"/>
            <a:ext cx="4248150" cy="1081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>
              <a:latin typeface="+mn-lt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6692684" y="5480691"/>
            <a:ext cx="1225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+mn-lt"/>
              </a:rPr>
              <a:t>paragraph</a:t>
            </a: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483634" y="3923100"/>
            <a:ext cx="15247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+mn-lt"/>
              </a:rPr>
              <a:t>body of page</a:t>
            </a: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V="1">
            <a:off x="1469472" y="3532575"/>
            <a:ext cx="504825" cy="5032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>
              <a:latin typeface="+mn-lt"/>
            </a:endParaRP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1469472" y="4251713"/>
            <a:ext cx="504825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>
              <a:latin typeface="+mn-lt"/>
            </a:endParaRP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H="1">
            <a:off x="3304976" y="2316356"/>
            <a:ext cx="2363787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>
              <a:latin typeface="+mn-lt"/>
            </a:endParaRP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5632251" y="2092519"/>
            <a:ext cx="7737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hlink"/>
                </a:solidFill>
                <a:latin typeface="+mn-lt"/>
              </a:rPr>
              <a:t>title</a:t>
            </a:r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 flipH="1">
            <a:off x="5197276" y="2387794"/>
            <a:ext cx="504825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8449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HTML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nested tags define a tree rooted at the HTML tag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791580" y="1484784"/>
            <a:ext cx="52925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&lt;html&gt;</a:t>
            </a:r>
          </a:p>
          <a:p>
            <a:r>
              <a:rPr lang="en-US" dirty="0">
                <a:latin typeface="Consolas" panose="020B0609020204030204" pitchFamily="49" charset="0"/>
              </a:rPr>
              <a:t>   &lt;head&gt;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&lt;title&gt;Hello World!&lt;/title&gt;</a:t>
            </a:r>
          </a:p>
          <a:p>
            <a:r>
              <a:rPr lang="en-US" dirty="0">
                <a:latin typeface="Consolas" panose="020B0609020204030204" pitchFamily="49" charset="0"/>
              </a:rPr>
              <a:t>   &lt;/head&gt;</a:t>
            </a:r>
          </a:p>
          <a:p>
            <a:r>
              <a:rPr lang="en-US" dirty="0">
                <a:latin typeface="Consolas" panose="020B0609020204030204" pitchFamily="49" charset="0"/>
              </a:rPr>
              <a:t>   &lt;body&gt;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&lt;h1&gt;This is a &lt;u&gt;Heading&lt;/u&gt;&lt;/h1&gt;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  &lt;p&gt;This is a paragraph with some</a:t>
            </a:r>
          </a:p>
          <a:p>
            <a:r>
              <a:rPr lang="en-US" dirty="0">
                <a:latin typeface="Consolas" panose="020B0609020204030204" pitchFamily="49" charset="0"/>
              </a:rPr>
              <a:t>      &lt;u&gt;underlined&lt;/u&gt; text.&lt;/p&gt;</a:t>
            </a:r>
          </a:p>
          <a:p>
            <a:r>
              <a:rPr lang="en-US" dirty="0">
                <a:latin typeface="Consolas" panose="020B0609020204030204" pitchFamily="49" charset="0"/>
              </a:rPr>
              <a:t>   &lt;/body&gt;</a:t>
            </a:r>
          </a:p>
          <a:p>
            <a:r>
              <a:rPr lang="en-US" dirty="0">
                <a:latin typeface="Consolas" panose="020B0609020204030204" pitchFamily="49" charset="0"/>
              </a:rPr>
              <a:t>&lt;/html&gt;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7" name="Picture 5" descr="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212098"/>
            <a:ext cx="6986240" cy="2582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47220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043608" y="3284984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rgbClr val="0070C0"/>
                </a:solidFill>
              </a:rPr>
              <a:t>Binary Tree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7105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binary tree each node has at most two children</a:t>
            </a:r>
          </a:p>
          <a:p>
            <a:pPr lvl="1"/>
            <a:r>
              <a:rPr lang="en-US" dirty="0"/>
              <a:t>Allows to label the children as left and right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3"/>
            <a:endParaRPr lang="en-US" dirty="0"/>
          </a:p>
          <a:p>
            <a:r>
              <a:rPr lang="en-US" dirty="0"/>
              <a:t>Likewise, the two sub-trees are referred as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Left sub-tree</a:t>
            </a:r>
            <a:endParaRPr lang="en-US" dirty="0"/>
          </a:p>
          <a:p>
            <a:pPr lvl="1"/>
            <a:r>
              <a:rPr lang="en-US" dirty="0">
                <a:solidFill>
                  <a:srgbClr val="0070C0"/>
                </a:solidFill>
              </a:rPr>
              <a:t>Right sub-tree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27</a:t>
            </a:fld>
            <a:endParaRPr lang="en-GB"/>
          </a:p>
        </p:txBody>
      </p:sp>
      <p:pic>
        <p:nvPicPr>
          <p:cNvPr id="6" name="Picture 4" descr="b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00" y="1609155"/>
            <a:ext cx="2520950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5380038" y="4379367"/>
            <a:ext cx="3597275" cy="1785937"/>
            <a:chOff x="5380038" y="4379367"/>
            <a:chExt cx="3597275" cy="1785937"/>
          </a:xfrm>
        </p:grpSpPr>
        <p:pic>
          <p:nvPicPr>
            <p:cNvPr id="7" name="Picture 4" descr="Graphic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0213" y="4379367"/>
              <a:ext cx="3309937" cy="158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Oval 7"/>
            <p:cNvSpPr/>
            <p:nvPr/>
          </p:nvSpPr>
          <p:spPr>
            <a:xfrm>
              <a:off x="5380038" y="4736554"/>
              <a:ext cx="1857375" cy="142875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9" name="Oval 8"/>
            <p:cNvSpPr/>
            <p:nvPr/>
          </p:nvSpPr>
          <p:spPr>
            <a:xfrm>
              <a:off x="7119938" y="4736554"/>
              <a:ext cx="1857375" cy="142875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407395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variations on binary trees with five nodes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28</a:t>
            </a:fld>
            <a:endParaRPr lang="en-GB"/>
          </a:p>
        </p:txBody>
      </p:sp>
      <p:pic>
        <p:nvPicPr>
          <p:cNvPr id="6" name="Picture 5" descr="C:\Users\dwharder\Desktop\bb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164" y="1899059"/>
            <a:ext cx="4608512" cy="356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2854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Tree: Full </a:t>
            </a:r>
            <a:r>
              <a:rPr lang="en-US" b="1" dirty="0"/>
              <a:t>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full node </a:t>
            </a:r>
            <a:r>
              <a:rPr lang="en-US" dirty="0"/>
              <a:t>is a node where both the left and right sub-trees are non-empty trees </a:t>
            </a:r>
          </a:p>
          <a:p>
            <a:r>
              <a:rPr lang="en-US" dirty="0"/>
              <a:t>(OR) if it has exactly two child nodes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29</a:t>
            </a:fld>
            <a:endParaRPr lang="en-GB"/>
          </a:p>
        </p:txBody>
      </p:sp>
      <p:pic>
        <p:nvPicPr>
          <p:cNvPr id="6" name="Picture 5" descr="x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243" y="2348880"/>
            <a:ext cx="6767513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1692175" y="4555481"/>
            <a:ext cx="6264077" cy="585356"/>
            <a:chOff x="1188243" y="4869160"/>
            <a:chExt cx="6264077" cy="585356"/>
          </a:xfrm>
        </p:grpSpPr>
        <p:sp>
          <p:nvSpPr>
            <p:cNvPr id="7" name="TextBox 6"/>
            <p:cNvSpPr txBox="1"/>
            <p:nvPr/>
          </p:nvSpPr>
          <p:spPr>
            <a:xfrm>
              <a:off x="2267744" y="4869160"/>
              <a:ext cx="5184576" cy="576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2341563" y="5137150"/>
              <a:ext cx="215900" cy="2159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CA" altLang="en-US" sz="1800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4176713" y="5140717"/>
              <a:ext cx="215900" cy="21590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CA" altLang="en-US" sz="1800"/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6336507" y="5137150"/>
              <a:ext cx="215900" cy="2159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CA" altLang="en-US" sz="18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88243" y="5085184"/>
              <a:ext cx="55217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full nodes               </a:t>
              </a:r>
              <a:r>
                <a:rPr lang="en-US" dirty="0">
                  <a:solidFill>
                    <a:srgbClr val="0070C0"/>
                  </a:solidFill>
                </a:rPr>
                <a:t>neither</a:t>
              </a:r>
              <a:r>
                <a:rPr lang="en-US" dirty="0"/>
                <a:t>               </a:t>
              </a:r>
              <a:r>
                <a:rPr lang="en-US" dirty="0">
                  <a:solidFill>
                    <a:srgbClr val="00B050"/>
                  </a:solidFill>
                </a:rPr>
                <a:t>leaf nodes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513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16632"/>
            <a:ext cx="8640960" cy="8382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Unix / Windows file structure tree</a:t>
            </a:r>
          </a:p>
        </p:txBody>
      </p:sp>
      <p:pic>
        <p:nvPicPr>
          <p:cNvPr id="266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57400"/>
            <a:ext cx="5486400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A1DF42-BAD5-4506-BADF-8D18F959A3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90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full binary tree is where each node is:</a:t>
            </a:r>
          </a:p>
          <a:p>
            <a:pPr lvl="1"/>
            <a:r>
              <a:rPr lang="en-US" dirty="0"/>
              <a:t>A full node, or</a:t>
            </a:r>
          </a:p>
          <a:p>
            <a:pPr lvl="1"/>
            <a:r>
              <a:rPr lang="en-US" dirty="0"/>
              <a:t>A leaf node</a:t>
            </a:r>
          </a:p>
          <a:p>
            <a:r>
              <a:rPr lang="en-US" dirty="0"/>
              <a:t>Full binary tree is also called </a:t>
            </a:r>
            <a:r>
              <a:rPr lang="en-US" b="1" dirty="0"/>
              <a:t>proper binary tree</a:t>
            </a:r>
            <a:r>
              <a:rPr lang="en-US" dirty="0"/>
              <a:t>, </a:t>
            </a:r>
            <a:r>
              <a:rPr lang="en-US" b="1" dirty="0"/>
              <a:t>strictly binary tree </a:t>
            </a:r>
            <a:r>
              <a:rPr lang="en-US" dirty="0"/>
              <a:t>or </a:t>
            </a:r>
            <a:r>
              <a:rPr lang="en-US" b="1" dirty="0"/>
              <a:t>2-tree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30</a:t>
            </a:fld>
            <a:endParaRPr lang="en-GB"/>
          </a:p>
        </p:txBody>
      </p:sp>
      <p:pic>
        <p:nvPicPr>
          <p:cNvPr id="6" name="Picture 7" descr="x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11" y="3284984"/>
            <a:ext cx="7554178" cy="2303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94955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 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perfect binary tree of height h is a binary tree where:</a:t>
            </a:r>
          </a:p>
          <a:p>
            <a:pPr lvl="1"/>
            <a:r>
              <a:rPr lang="en-US" dirty="0"/>
              <a:t>All leaf nodes have the same depth or level </a:t>
            </a:r>
            <a:r>
              <a:rPr lang="en-US" i="1" dirty="0"/>
              <a:t>L</a:t>
            </a:r>
          </a:p>
          <a:p>
            <a:pPr lvl="1"/>
            <a:r>
              <a:rPr lang="en-US" dirty="0"/>
              <a:t>All other nodes are full-nodes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solidFill>
                  <a:srgbClr val="FF0000"/>
                </a:solidFill>
              </a:rPr>
              <a:t>Is it a Full binary tree as well?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31</a:t>
            </a:fld>
            <a:endParaRPr lang="en-GB"/>
          </a:p>
        </p:txBody>
      </p:sp>
      <p:pic>
        <p:nvPicPr>
          <p:cNvPr id="6" name="Picture 5" descr="aa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50" y="2939269"/>
            <a:ext cx="8213524" cy="1469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344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 Binary Tree: Recursive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binary tree of height </a:t>
            </a:r>
            <a:r>
              <a:rPr lang="en-US" b="1" i="1" dirty="0"/>
              <a:t>h = 0 </a:t>
            </a:r>
            <a:r>
              <a:rPr lang="en-US" dirty="0"/>
              <a:t>is perfect</a:t>
            </a:r>
          </a:p>
          <a:p>
            <a:pPr lvl="1"/>
            <a:endParaRPr lang="en-US" dirty="0"/>
          </a:p>
          <a:p>
            <a:r>
              <a:rPr lang="en-US" dirty="0"/>
              <a:t>A binary tree with height </a:t>
            </a:r>
            <a:r>
              <a:rPr lang="en-US" b="1" i="1" dirty="0"/>
              <a:t>h &gt; 0 </a:t>
            </a:r>
            <a:r>
              <a:rPr lang="en-US" dirty="0"/>
              <a:t>is perfect </a:t>
            </a:r>
          </a:p>
          <a:p>
            <a:pPr lvl="1"/>
            <a:r>
              <a:rPr lang="en-US" dirty="0"/>
              <a:t>If both sub-trees are prefect binary trees of height </a:t>
            </a:r>
            <a:r>
              <a:rPr lang="en-US" b="1" i="1" dirty="0"/>
              <a:t>h – 1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5447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 Binary Tree: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Perfect binary trees of height h = 0, 1, 2, 3 and 4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33</a:t>
            </a:fld>
            <a:endParaRPr lang="en-GB"/>
          </a:p>
        </p:txBody>
      </p:sp>
      <p:pic>
        <p:nvPicPr>
          <p:cNvPr id="6" name="Picture 5" descr="perfect_binary_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00" y="1700808"/>
            <a:ext cx="5400600" cy="443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058C28-58A7-4A6E-9050-42C83D837CF2}"/>
              </a:ext>
            </a:extLst>
          </p:cNvPr>
          <p:cNvSpPr txBox="1"/>
          <p:nvPr/>
        </p:nvSpPr>
        <p:spPr>
          <a:xfrm>
            <a:off x="1889283" y="3501008"/>
            <a:ext cx="5508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of leaf nodes? Any relation with the height of the tree?</a:t>
            </a:r>
          </a:p>
        </p:txBody>
      </p:sp>
    </p:spTree>
    <p:extLst>
      <p:ext uri="{BB962C8B-B14F-4D97-AF65-F5344CB8AC3E}">
        <p14:creationId xmlns:p14="http://schemas.microsoft.com/office/powerpoint/2010/main" val="185677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Tree: Properties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perfect binary tree with height </a:t>
            </a:r>
            <a:r>
              <a:rPr lang="en-US" dirty="0">
                <a:latin typeface="Consolas" panose="020B0609020204030204" pitchFamily="49" charset="0"/>
              </a:rPr>
              <a:t>h</a:t>
            </a:r>
            <a:r>
              <a:rPr lang="en-US" dirty="0"/>
              <a:t> has </a:t>
            </a:r>
            <a:r>
              <a:rPr lang="en-US" dirty="0">
                <a:latin typeface="Consolas" panose="020B0609020204030204" pitchFamily="49" charset="0"/>
              </a:rPr>
              <a:t>2</a:t>
            </a:r>
            <a:r>
              <a:rPr lang="en-US" baseline="30000" dirty="0">
                <a:latin typeface="Consolas" panose="020B0609020204030204" pitchFamily="49" charset="0"/>
              </a:rPr>
              <a:t>h</a:t>
            </a:r>
            <a:r>
              <a:rPr lang="en-US" dirty="0"/>
              <a:t> leaf nodes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34</a:t>
            </a:fld>
            <a:endParaRPr lang="en-GB"/>
          </a:p>
        </p:txBody>
      </p:sp>
      <p:grpSp>
        <p:nvGrpSpPr>
          <p:cNvPr id="6" name="Group 5"/>
          <p:cNvGrpSpPr/>
          <p:nvPr/>
        </p:nvGrpSpPr>
        <p:grpSpPr>
          <a:xfrm>
            <a:off x="1017576" y="4149725"/>
            <a:ext cx="7159625" cy="2011362"/>
            <a:chOff x="1017576" y="4149725"/>
            <a:chExt cx="7159625" cy="2011362"/>
          </a:xfrm>
        </p:grpSpPr>
        <p:pic>
          <p:nvPicPr>
            <p:cNvPr id="7" name="Picture 6" descr="a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7576" y="4149725"/>
              <a:ext cx="7159625" cy="2011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4"/>
            <p:cNvSpPr txBox="1">
              <a:spLocks noChangeArrowheads="1"/>
            </p:cNvSpPr>
            <p:nvPr/>
          </p:nvSpPr>
          <p:spPr bwMode="auto">
            <a:xfrm>
              <a:off x="1017576" y="4924573"/>
              <a:ext cx="354584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eaLnBrk="1" hangingPunct="1"/>
              <a:r>
                <a:rPr lang="en-CA" altLang="en-US" sz="2400" i="1">
                  <a:latin typeface="Consolas" panose="020B0609020204030204" pitchFamily="49" charset="0"/>
                  <a:cs typeface="Times New Roman" pitchFamily="18" charset="0"/>
                </a:rPr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21308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Tree: Properties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perfect binary tree with height </a:t>
            </a:r>
            <a:r>
              <a:rPr lang="en-US" dirty="0">
                <a:latin typeface="Consolas" panose="020B0609020204030204" pitchFamily="49" charset="0"/>
              </a:rPr>
              <a:t>h</a:t>
            </a:r>
            <a:r>
              <a:rPr lang="en-US" dirty="0"/>
              <a:t> has </a:t>
            </a:r>
            <a:r>
              <a:rPr lang="en-US" dirty="0">
                <a:latin typeface="Consolas" panose="020B0609020204030204" pitchFamily="49" charset="0"/>
              </a:rPr>
              <a:t>2</a:t>
            </a:r>
            <a:r>
              <a:rPr lang="en-US" baseline="30000" dirty="0">
                <a:latin typeface="Consolas" panose="020B0609020204030204" pitchFamily="49" charset="0"/>
              </a:rPr>
              <a:t>h</a:t>
            </a:r>
            <a:r>
              <a:rPr lang="en-US" dirty="0"/>
              <a:t> leaf nodes</a:t>
            </a:r>
          </a:p>
          <a:p>
            <a:endParaRPr lang="en-US" dirty="0"/>
          </a:p>
          <a:p>
            <a:r>
              <a:rPr lang="en-US" dirty="0"/>
              <a:t>A perfect binary tree of height </a:t>
            </a:r>
            <a:r>
              <a:rPr lang="en-US" dirty="0">
                <a:latin typeface="Consolas" panose="020B0609020204030204" pitchFamily="49" charset="0"/>
              </a:rPr>
              <a:t>h</a:t>
            </a:r>
            <a:r>
              <a:rPr lang="en-US" dirty="0"/>
              <a:t> has </a:t>
            </a:r>
            <a:r>
              <a:rPr lang="en-US" dirty="0">
                <a:latin typeface="Consolas" panose="020B0609020204030204" pitchFamily="49" charset="0"/>
              </a:rPr>
              <a:t>2</a:t>
            </a:r>
            <a:r>
              <a:rPr lang="en-US" baseline="30000" dirty="0">
                <a:latin typeface="Consolas" panose="020B0609020204030204" pitchFamily="49" charset="0"/>
              </a:rPr>
              <a:t>h + 1 </a:t>
            </a:r>
            <a:r>
              <a:rPr lang="en-US" dirty="0">
                <a:latin typeface="Consolas" panose="020B0609020204030204" pitchFamily="49" charset="0"/>
              </a:rPr>
              <a:t>– 1 </a:t>
            </a:r>
            <a:r>
              <a:rPr lang="en-US" dirty="0"/>
              <a:t>nodes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35</a:t>
            </a:fld>
            <a:endParaRPr lang="en-GB"/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3224802"/>
              </p:ext>
            </p:extLst>
          </p:nvPr>
        </p:nvGraphicFramePr>
        <p:xfrm>
          <a:off x="1482725" y="2420938"/>
          <a:ext cx="5386388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03440" imgH="444240" progId="Equation.3">
                  <p:embed/>
                </p:oleObj>
              </mc:Choice>
              <mc:Fallback>
                <p:oleObj name="Equation" r:id="rId2" imgW="34034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725" y="2420938"/>
                        <a:ext cx="5386388" cy="896937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1017576" y="4225950"/>
            <a:ext cx="7159625" cy="2011362"/>
            <a:chOff x="1017576" y="4149725"/>
            <a:chExt cx="7159625" cy="2011362"/>
          </a:xfrm>
        </p:grpSpPr>
        <p:pic>
          <p:nvPicPr>
            <p:cNvPr id="11" name="Picture 10" descr="a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7576" y="4149725"/>
              <a:ext cx="7159625" cy="2011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4"/>
            <p:cNvSpPr txBox="1">
              <a:spLocks noChangeArrowheads="1"/>
            </p:cNvSpPr>
            <p:nvPr/>
          </p:nvSpPr>
          <p:spPr bwMode="auto">
            <a:xfrm>
              <a:off x="1017576" y="4924573"/>
              <a:ext cx="354584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eaLnBrk="1" hangingPunct="1"/>
              <a:r>
                <a:rPr lang="en-CA" altLang="en-US" sz="2400" i="1">
                  <a:latin typeface="Consolas" panose="020B0609020204030204" pitchFamily="49" charset="0"/>
                  <a:cs typeface="Times New Roman" pitchFamily="18" charset="0"/>
                </a:rPr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678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Tree: Properties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perfect binary tree with height </a:t>
            </a:r>
            <a:r>
              <a:rPr lang="en-US" dirty="0">
                <a:latin typeface="Consolas" panose="020B0609020204030204" pitchFamily="49" charset="0"/>
              </a:rPr>
              <a:t>h</a:t>
            </a:r>
            <a:r>
              <a:rPr lang="en-US" dirty="0"/>
              <a:t> has </a:t>
            </a:r>
            <a:r>
              <a:rPr lang="en-US" dirty="0">
                <a:latin typeface="Consolas" panose="020B0609020204030204" pitchFamily="49" charset="0"/>
              </a:rPr>
              <a:t>2</a:t>
            </a:r>
            <a:r>
              <a:rPr lang="en-US" baseline="30000" dirty="0">
                <a:latin typeface="Consolas" panose="020B0609020204030204" pitchFamily="49" charset="0"/>
              </a:rPr>
              <a:t>h</a:t>
            </a:r>
            <a:r>
              <a:rPr lang="en-US" dirty="0"/>
              <a:t> leaf nodes</a:t>
            </a:r>
          </a:p>
          <a:p>
            <a:endParaRPr lang="en-US" dirty="0"/>
          </a:p>
          <a:p>
            <a:r>
              <a:rPr lang="en-US" dirty="0"/>
              <a:t>A perfect binary tree of height </a:t>
            </a:r>
            <a:r>
              <a:rPr lang="en-US" dirty="0">
                <a:latin typeface="Consolas" panose="020B0609020204030204" pitchFamily="49" charset="0"/>
              </a:rPr>
              <a:t>h</a:t>
            </a:r>
            <a:r>
              <a:rPr lang="en-US" dirty="0"/>
              <a:t> has </a:t>
            </a:r>
            <a:r>
              <a:rPr lang="en-US" dirty="0">
                <a:latin typeface="Consolas" panose="020B0609020204030204" pitchFamily="49" charset="0"/>
              </a:rPr>
              <a:t>2</a:t>
            </a:r>
            <a:r>
              <a:rPr lang="en-US" baseline="30000" dirty="0">
                <a:latin typeface="Consolas" panose="020B0609020204030204" pitchFamily="49" charset="0"/>
              </a:rPr>
              <a:t>h + 1 </a:t>
            </a:r>
            <a:r>
              <a:rPr lang="en-US" dirty="0">
                <a:latin typeface="Consolas" panose="020B0609020204030204" pitchFamily="49" charset="0"/>
              </a:rPr>
              <a:t>– 1 </a:t>
            </a:r>
            <a:r>
              <a:rPr lang="en-US" dirty="0"/>
              <a:t>nodes</a:t>
            </a:r>
          </a:p>
          <a:p>
            <a:pPr lvl="1"/>
            <a:r>
              <a:rPr lang="en-US" dirty="0"/>
              <a:t>Number of leaf nodes: </a:t>
            </a:r>
            <a:r>
              <a:rPr lang="en-US" dirty="0">
                <a:latin typeface="Consolas" panose="020B0609020204030204" pitchFamily="49" charset="0"/>
              </a:rPr>
              <a:t>L = 2</a:t>
            </a:r>
            <a:r>
              <a:rPr lang="en-US" baseline="30000" dirty="0">
                <a:latin typeface="Consolas" panose="020B0609020204030204" pitchFamily="49" charset="0"/>
              </a:rPr>
              <a:t>h</a:t>
            </a:r>
          </a:p>
          <a:p>
            <a:pPr lvl="1"/>
            <a:r>
              <a:rPr lang="en-US" dirty="0"/>
              <a:t>Number of internal nodes:</a:t>
            </a:r>
            <a:r>
              <a:rPr lang="en-US" dirty="0">
                <a:latin typeface="Consolas" panose="020B0609020204030204" pitchFamily="49" charset="0"/>
              </a:rPr>
              <a:t> 2</a:t>
            </a:r>
            <a:r>
              <a:rPr lang="en-US" baseline="30000" dirty="0">
                <a:latin typeface="Consolas" panose="020B0609020204030204" pitchFamily="49" charset="0"/>
              </a:rPr>
              <a:t>h</a:t>
            </a:r>
            <a:r>
              <a:rPr lang="en-US" dirty="0">
                <a:latin typeface="Consolas" panose="020B0609020204030204" pitchFamily="49" charset="0"/>
              </a:rPr>
              <a:t> – 1</a:t>
            </a:r>
          </a:p>
          <a:p>
            <a:pPr lvl="1"/>
            <a:r>
              <a:rPr lang="en-US" dirty="0"/>
              <a:t>Total number of nodes: </a:t>
            </a:r>
            <a:r>
              <a:rPr lang="en-US" dirty="0">
                <a:latin typeface="Consolas" panose="020B0609020204030204" pitchFamily="49" charset="0"/>
              </a:rPr>
              <a:t>2L-1 = 2</a:t>
            </a:r>
            <a:r>
              <a:rPr lang="en-US" baseline="30000" dirty="0">
                <a:latin typeface="Consolas" panose="020B0609020204030204" pitchFamily="49" charset="0"/>
              </a:rPr>
              <a:t>h + 1 </a:t>
            </a:r>
            <a:r>
              <a:rPr lang="en-US" dirty="0">
                <a:latin typeface="Consolas" panose="020B0609020204030204" pitchFamily="49" charset="0"/>
              </a:rPr>
              <a:t>– 1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36</a:t>
            </a:fld>
            <a:endParaRPr lang="en-GB"/>
          </a:p>
        </p:txBody>
      </p:sp>
      <p:grpSp>
        <p:nvGrpSpPr>
          <p:cNvPr id="9" name="Group 8"/>
          <p:cNvGrpSpPr/>
          <p:nvPr/>
        </p:nvGrpSpPr>
        <p:grpSpPr>
          <a:xfrm>
            <a:off x="1017576" y="4149725"/>
            <a:ext cx="7159625" cy="2011362"/>
            <a:chOff x="1017576" y="4149725"/>
            <a:chExt cx="7159625" cy="2011362"/>
          </a:xfrm>
        </p:grpSpPr>
        <p:pic>
          <p:nvPicPr>
            <p:cNvPr id="10" name="Picture 9" descr="a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7576" y="4149725"/>
              <a:ext cx="7159625" cy="2011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4"/>
            <p:cNvSpPr txBox="1">
              <a:spLocks noChangeArrowheads="1"/>
            </p:cNvSpPr>
            <p:nvPr/>
          </p:nvSpPr>
          <p:spPr bwMode="auto">
            <a:xfrm>
              <a:off x="1017576" y="4924573"/>
              <a:ext cx="354584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eaLnBrk="1" hangingPunct="1"/>
              <a:r>
                <a:rPr lang="en-CA" altLang="en-US" sz="2400" i="1">
                  <a:latin typeface="Consolas" panose="020B0609020204030204" pitchFamily="49" charset="0"/>
                  <a:cs typeface="Times New Roman" pitchFamily="18" charset="0"/>
                </a:rPr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94957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Tree: Properties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perfect binary tree with height </a:t>
            </a:r>
            <a:r>
              <a:rPr lang="en-US" dirty="0">
                <a:latin typeface="Consolas" panose="020B0609020204030204" pitchFamily="49" charset="0"/>
              </a:rPr>
              <a:t>h</a:t>
            </a:r>
            <a:r>
              <a:rPr lang="en-US" dirty="0"/>
              <a:t> has </a:t>
            </a:r>
            <a:r>
              <a:rPr lang="en-US" dirty="0">
                <a:latin typeface="Consolas" panose="020B0609020204030204" pitchFamily="49" charset="0"/>
              </a:rPr>
              <a:t>2</a:t>
            </a:r>
            <a:r>
              <a:rPr lang="en-US" baseline="30000" dirty="0">
                <a:latin typeface="Consolas" panose="020B0609020204030204" pitchFamily="49" charset="0"/>
              </a:rPr>
              <a:t>h</a:t>
            </a:r>
            <a:r>
              <a:rPr lang="en-US" dirty="0"/>
              <a:t> leaf nodes</a:t>
            </a:r>
          </a:p>
          <a:p>
            <a:endParaRPr lang="en-US" dirty="0"/>
          </a:p>
          <a:p>
            <a:r>
              <a:rPr lang="en-US" dirty="0"/>
              <a:t>A perfect binary tree of height </a:t>
            </a:r>
            <a:r>
              <a:rPr lang="en-US" dirty="0">
                <a:latin typeface="Consolas" panose="020B0609020204030204" pitchFamily="49" charset="0"/>
              </a:rPr>
              <a:t>h</a:t>
            </a:r>
            <a:r>
              <a:rPr lang="en-US" dirty="0"/>
              <a:t> has </a:t>
            </a:r>
            <a:r>
              <a:rPr lang="en-US" dirty="0">
                <a:latin typeface="Consolas" panose="020B0609020204030204" pitchFamily="49" charset="0"/>
              </a:rPr>
              <a:t>2</a:t>
            </a:r>
            <a:r>
              <a:rPr lang="en-US" baseline="30000" dirty="0">
                <a:latin typeface="Consolas" panose="020B0609020204030204" pitchFamily="49" charset="0"/>
              </a:rPr>
              <a:t>h + 1 </a:t>
            </a:r>
            <a:r>
              <a:rPr lang="en-US" dirty="0">
                <a:latin typeface="Consolas" panose="020B0609020204030204" pitchFamily="49" charset="0"/>
              </a:rPr>
              <a:t>– 1 </a:t>
            </a:r>
            <a:r>
              <a:rPr lang="en-US" dirty="0"/>
              <a:t>nodes</a:t>
            </a:r>
          </a:p>
          <a:p>
            <a:pPr lvl="1"/>
            <a:r>
              <a:rPr lang="en-US" dirty="0"/>
              <a:t>Number of leaf nodes: </a:t>
            </a:r>
            <a:r>
              <a:rPr lang="en-US" dirty="0">
                <a:latin typeface="Consolas" panose="020B0609020204030204" pitchFamily="49" charset="0"/>
              </a:rPr>
              <a:t>L = 2</a:t>
            </a:r>
            <a:r>
              <a:rPr lang="en-US" baseline="30000" dirty="0">
                <a:latin typeface="Consolas" panose="020B0609020204030204" pitchFamily="49" charset="0"/>
              </a:rPr>
              <a:t>h</a:t>
            </a:r>
          </a:p>
          <a:p>
            <a:pPr lvl="1"/>
            <a:r>
              <a:rPr lang="en-US" dirty="0"/>
              <a:t>Number of internal nodes:</a:t>
            </a:r>
            <a:r>
              <a:rPr lang="en-US" dirty="0">
                <a:latin typeface="Consolas" panose="020B0609020204030204" pitchFamily="49" charset="0"/>
              </a:rPr>
              <a:t> 2</a:t>
            </a:r>
            <a:r>
              <a:rPr lang="en-US" baseline="30000" dirty="0">
                <a:latin typeface="Consolas" panose="020B0609020204030204" pitchFamily="49" charset="0"/>
              </a:rPr>
              <a:t>h</a:t>
            </a:r>
            <a:r>
              <a:rPr lang="en-US" dirty="0">
                <a:latin typeface="Consolas" panose="020B0609020204030204" pitchFamily="49" charset="0"/>
              </a:rPr>
              <a:t> – 1</a:t>
            </a:r>
          </a:p>
          <a:p>
            <a:pPr lvl="1"/>
            <a:r>
              <a:rPr lang="en-US" dirty="0"/>
              <a:t>Total number of nodes: </a:t>
            </a:r>
            <a:r>
              <a:rPr lang="en-US" dirty="0">
                <a:latin typeface="Consolas" panose="020B0609020204030204" pitchFamily="49" charset="0"/>
              </a:rPr>
              <a:t>2L-1 = 2</a:t>
            </a:r>
            <a:r>
              <a:rPr lang="en-US" baseline="30000" dirty="0">
                <a:latin typeface="Consolas" panose="020B0609020204030204" pitchFamily="49" charset="0"/>
              </a:rPr>
              <a:t>h + 1 </a:t>
            </a:r>
            <a:r>
              <a:rPr lang="en-US" dirty="0">
                <a:latin typeface="Consolas" panose="020B0609020204030204" pitchFamily="49" charset="0"/>
              </a:rPr>
              <a:t>– 1 </a:t>
            </a:r>
            <a:endParaRPr lang="en-US" dirty="0"/>
          </a:p>
          <a:p>
            <a:endParaRPr lang="en-US" dirty="0"/>
          </a:p>
          <a:p>
            <a:r>
              <a:rPr lang="en-US" dirty="0"/>
              <a:t>A perfect binary tree with </a:t>
            </a: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dirty="0"/>
              <a:t> nodes has height </a:t>
            </a:r>
            <a:r>
              <a:rPr lang="en-US" dirty="0">
                <a:latin typeface="Consolas" panose="020B0609020204030204" pitchFamily="49" charset="0"/>
              </a:rPr>
              <a:t>log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(n + 1) – 1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37</a:t>
            </a:fld>
            <a:endParaRPr lang="en-GB"/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969041"/>
              </p:ext>
            </p:extLst>
          </p:nvPr>
        </p:nvGraphicFramePr>
        <p:xfrm>
          <a:off x="2798738" y="4226235"/>
          <a:ext cx="3546524" cy="2016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76160" imgH="939600" progId="Equation.3">
                  <p:embed/>
                </p:oleObj>
              </mc:Choice>
              <mc:Fallback>
                <p:oleObj name="Equation" r:id="rId2" imgW="167616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8738" y="4226235"/>
                        <a:ext cx="3546524" cy="2016757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5823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Tree: Properties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perfect binary tree with height </a:t>
            </a:r>
            <a:r>
              <a:rPr lang="en-US" dirty="0">
                <a:latin typeface="Consolas" panose="020B0609020204030204" pitchFamily="49" charset="0"/>
              </a:rPr>
              <a:t>h</a:t>
            </a:r>
            <a:r>
              <a:rPr lang="en-US" dirty="0"/>
              <a:t> has </a:t>
            </a:r>
            <a:r>
              <a:rPr lang="en-US" dirty="0">
                <a:latin typeface="Consolas" panose="020B0609020204030204" pitchFamily="49" charset="0"/>
              </a:rPr>
              <a:t>2</a:t>
            </a:r>
            <a:r>
              <a:rPr lang="en-US" baseline="30000" dirty="0">
                <a:latin typeface="Consolas" panose="020B0609020204030204" pitchFamily="49" charset="0"/>
              </a:rPr>
              <a:t>h</a:t>
            </a:r>
            <a:r>
              <a:rPr lang="en-US" dirty="0"/>
              <a:t> leaf nodes</a:t>
            </a:r>
          </a:p>
          <a:p>
            <a:endParaRPr lang="en-US" dirty="0"/>
          </a:p>
          <a:p>
            <a:r>
              <a:rPr lang="en-US" dirty="0"/>
              <a:t>A perfect binary tree of height </a:t>
            </a:r>
            <a:r>
              <a:rPr lang="en-US" dirty="0">
                <a:latin typeface="Consolas" panose="020B0609020204030204" pitchFamily="49" charset="0"/>
              </a:rPr>
              <a:t>h</a:t>
            </a:r>
            <a:r>
              <a:rPr lang="en-US" dirty="0"/>
              <a:t> has </a:t>
            </a:r>
            <a:r>
              <a:rPr lang="en-US" dirty="0">
                <a:latin typeface="Consolas" panose="020B0609020204030204" pitchFamily="49" charset="0"/>
              </a:rPr>
              <a:t>2</a:t>
            </a:r>
            <a:r>
              <a:rPr lang="en-US" baseline="30000" dirty="0">
                <a:latin typeface="Consolas" panose="020B0609020204030204" pitchFamily="49" charset="0"/>
              </a:rPr>
              <a:t>h + 1 </a:t>
            </a:r>
            <a:r>
              <a:rPr lang="en-US" dirty="0">
                <a:latin typeface="Consolas" panose="020B0609020204030204" pitchFamily="49" charset="0"/>
              </a:rPr>
              <a:t>– 1 </a:t>
            </a:r>
            <a:r>
              <a:rPr lang="en-US" dirty="0"/>
              <a:t>nodes</a:t>
            </a:r>
          </a:p>
          <a:p>
            <a:pPr lvl="1"/>
            <a:r>
              <a:rPr lang="en-US" dirty="0"/>
              <a:t>Number of leaf nodes: </a:t>
            </a:r>
            <a:r>
              <a:rPr lang="en-US" dirty="0">
                <a:latin typeface="Consolas" panose="020B0609020204030204" pitchFamily="49" charset="0"/>
              </a:rPr>
              <a:t>L = 2</a:t>
            </a:r>
            <a:r>
              <a:rPr lang="en-US" baseline="30000" dirty="0">
                <a:latin typeface="Consolas" panose="020B0609020204030204" pitchFamily="49" charset="0"/>
              </a:rPr>
              <a:t>h</a:t>
            </a:r>
          </a:p>
          <a:p>
            <a:pPr lvl="1"/>
            <a:r>
              <a:rPr lang="en-US" dirty="0"/>
              <a:t>Number of internal nodes:</a:t>
            </a:r>
            <a:r>
              <a:rPr lang="en-US" dirty="0">
                <a:latin typeface="Consolas" panose="020B0609020204030204" pitchFamily="49" charset="0"/>
              </a:rPr>
              <a:t> 2</a:t>
            </a:r>
            <a:r>
              <a:rPr lang="en-US" baseline="30000" dirty="0">
                <a:latin typeface="Consolas" panose="020B0609020204030204" pitchFamily="49" charset="0"/>
              </a:rPr>
              <a:t>h</a:t>
            </a:r>
            <a:r>
              <a:rPr lang="en-US" dirty="0">
                <a:latin typeface="Consolas" panose="020B0609020204030204" pitchFamily="49" charset="0"/>
              </a:rPr>
              <a:t> – 1</a:t>
            </a:r>
          </a:p>
          <a:p>
            <a:pPr lvl="1"/>
            <a:r>
              <a:rPr lang="en-US" dirty="0"/>
              <a:t>Total number of nodes: </a:t>
            </a:r>
            <a:r>
              <a:rPr lang="en-US" dirty="0">
                <a:latin typeface="Consolas" panose="020B0609020204030204" pitchFamily="49" charset="0"/>
              </a:rPr>
              <a:t>2L-1 = 2</a:t>
            </a:r>
            <a:r>
              <a:rPr lang="en-US" baseline="30000" dirty="0">
                <a:latin typeface="Consolas" panose="020B0609020204030204" pitchFamily="49" charset="0"/>
              </a:rPr>
              <a:t>h + 1 </a:t>
            </a:r>
            <a:r>
              <a:rPr lang="en-US" dirty="0">
                <a:latin typeface="Consolas" panose="020B0609020204030204" pitchFamily="49" charset="0"/>
              </a:rPr>
              <a:t>– 1 </a:t>
            </a:r>
            <a:endParaRPr lang="en-US" dirty="0"/>
          </a:p>
          <a:p>
            <a:endParaRPr lang="en-US" dirty="0"/>
          </a:p>
          <a:p>
            <a:r>
              <a:rPr lang="en-US" dirty="0"/>
              <a:t>A perfect binary tree with </a:t>
            </a: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dirty="0"/>
              <a:t> nodes has height </a:t>
            </a:r>
            <a:r>
              <a:rPr lang="en-US" dirty="0">
                <a:latin typeface="Consolas" panose="020B0609020204030204" pitchFamily="49" charset="0"/>
              </a:rPr>
              <a:t>log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(n + 1) – 1</a:t>
            </a:r>
          </a:p>
          <a:p>
            <a:endParaRPr lang="en-US" dirty="0"/>
          </a:p>
          <a:p>
            <a:r>
              <a:rPr lang="en-US" b="1" dirty="0"/>
              <a:t>Number n of nodes in a binary tree of height </a:t>
            </a:r>
            <a:r>
              <a:rPr lang="en-US" b="1" dirty="0">
                <a:latin typeface="Consolas" panose="020B0609020204030204" pitchFamily="49" charset="0"/>
              </a:rPr>
              <a:t>h</a:t>
            </a:r>
            <a:r>
              <a:rPr lang="en-US" b="1" dirty="0"/>
              <a:t> is at least  </a:t>
            </a:r>
            <a:r>
              <a:rPr lang="en-US" b="1" dirty="0">
                <a:latin typeface="Consolas" panose="020B0609020204030204" pitchFamily="49" charset="0"/>
              </a:rPr>
              <a:t>h+1</a:t>
            </a:r>
            <a:r>
              <a:rPr lang="en-US" b="1" dirty="0"/>
              <a:t> and at most </a:t>
            </a:r>
            <a:r>
              <a:rPr lang="en-US" b="1" dirty="0">
                <a:latin typeface="Consolas" panose="020B0609020204030204" pitchFamily="49" charset="0"/>
              </a:rPr>
              <a:t>2</a:t>
            </a:r>
            <a:r>
              <a:rPr lang="en-US" b="1" baseline="30000" dirty="0">
                <a:latin typeface="Consolas" panose="020B0609020204030204" pitchFamily="49" charset="0"/>
              </a:rPr>
              <a:t>h + 1 </a:t>
            </a:r>
            <a:r>
              <a:rPr lang="en-US" b="1" dirty="0">
                <a:latin typeface="Consolas" panose="020B0609020204030204" pitchFamily="49" charset="0"/>
              </a:rPr>
              <a:t>– 1 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8352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Almost (or Nearly) Complete 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Almost complete binary tree of height h is a binary tree in which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There are </a:t>
            </a:r>
            <a:r>
              <a:rPr lang="en-US" dirty="0">
                <a:latin typeface="Consolas" panose="020B0609020204030204" pitchFamily="49" charset="0"/>
              </a:rPr>
              <a:t>2</a:t>
            </a:r>
            <a:r>
              <a:rPr lang="en-US" baseline="30000" dirty="0">
                <a:latin typeface="Consolas" panose="020B0609020204030204" pitchFamily="49" charset="0"/>
              </a:rPr>
              <a:t>d</a:t>
            </a:r>
            <a:r>
              <a:rPr lang="en-US" dirty="0"/>
              <a:t>  nodes at depth </a:t>
            </a:r>
            <a:r>
              <a:rPr lang="en-US" dirty="0">
                <a:latin typeface="Consolas" panose="020B0609020204030204" pitchFamily="49" charset="0"/>
              </a:rPr>
              <a:t>d</a:t>
            </a:r>
            <a:r>
              <a:rPr lang="en-US" dirty="0"/>
              <a:t> for </a:t>
            </a:r>
            <a:r>
              <a:rPr lang="en-US" dirty="0">
                <a:latin typeface="Consolas" panose="020B0609020204030204" pitchFamily="49" charset="0"/>
              </a:rPr>
              <a:t>d = 1,2,...,h−1</a:t>
            </a:r>
          </a:p>
          <a:p>
            <a:pPr lvl="2"/>
            <a:r>
              <a:rPr lang="en-US" dirty="0"/>
              <a:t>Each leaf in the tree is either at level </a:t>
            </a:r>
            <a:r>
              <a:rPr lang="en-US" dirty="0">
                <a:latin typeface="Consolas" panose="020B0609020204030204" pitchFamily="49" charset="0"/>
              </a:rPr>
              <a:t>h</a:t>
            </a:r>
            <a:r>
              <a:rPr lang="en-US" dirty="0"/>
              <a:t> or at level </a:t>
            </a:r>
            <a:r>
              <a:rPr lang="en-US" dirty="0">
                <a:latin typeface="Consolas" panose="020B0609020204030204" pitchFamily="49" charset="0"/>
              </a:rPr>
              <a:t>h– 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nodes at depth </a:t>
            </a:r>
            <a:r>
              <a:rPr lang="en-US" dirty="0">
                <a:latin typeface="Consolas" panose="020B0609020204030204" pitchFamily="49" charset="0"/>
              </a:rPr>
              <a:t>h </a:t>
            </a:r>
            <a:r>
              <a:rPr lang="en-US" dirty="0"/>
              <a:t>are as far left as possible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39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140968"/>
            <a:ext cx="5988308" cy="2605438"/>
          </a:xfrm>
          <a:prstGeom prst="rect">
            <a:avLst/>
          </a:prstGeom>
        </p:spPr>
      </p:pic>
      <p:sp>
        <p:nvSpPr>
          <p:cNvPr id="7" name="Right Brace 6"/>
          <p:cNvSpPr/>
          <p:nvPr/>
        </p:nvSpPr>
        <p:spPr>
          <a:xfrm>
            <a:off x="6815892" y="3068960"/>
            <a:ext cx="250447" cy="208823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66339" y="3645024"/>
            <a:ext cx="1826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perfect binary tree of height h-1</a:t>
            </a:r>
          </a:p>
        </p:txBody>
      </p:sp>
      <p:sp>
        <p:nvSpPr>
          <p:cNvPr id="9" name="Right Brace 8"/>
          <p:cNvSpPr/>
          <p:nvPr/>
        </p:nvSpPr>
        <p:spPr>
          <a:xfrm rot="5400000">
            <a:off x="5799044" y="4873998"/>
            <a:ext cx="356769" cy="167692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475401" y="5939988"/>
            <a:ext cx="351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Missing node towards the right</a:t>
            </a:r>
          </a:p>
        </p:txBody>
      </p:sp>
    </p:spTree>
    <p:extLst>
      <p:ext uri="{BB962C8B-B14F-4D97-AF65-F5344CB8AC3E}">
        <p14:creationId xmlns:p14="http://schemas.microsoft.com/office/powerpoint/2010/main" val="25945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16632"/>
            <a:ext cx="8640960" cy="8382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Decision Tree in AI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A1DF42-BAD5-4506-BADF-8D18F959A3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</a:t>
            </a:fld>
            <a:endParaRPr lang="en-GB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8F5EA0E-CCB4-481D-9DE1-7AC7FDBCE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44052"/>
            <a:ext cx="7920880" cy="376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6796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Almost (or Nearly) Complete 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Almost complete binary tree of height h is a binary tree in which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There are </a:t>
            </a:r>
            <a:r>
              <a:rPr lang="en-US" dirty="0">
                <a:latin typeface="Consolas" panose="020B0609020204030204" pitchFamily="49" charset="0"/>
              </a:rPr>
              <a:t>2</a:t>
            </a:r>
            <a:r>
              <a:rPr lang="en-US" baseline="30000" dirty="0">
                <a:latin typeface="Consolas" panose="020B0609020204030204" pitchFamily="49" charset="0"/>
              </a:rPr>
              <a:t>d</a:t>
            </a:r>
            <a:r>
              <a:rPr lang="en-US" dirty="0"/>
              <a:t>  nodes at depth </a:t>
            </a:r>
            <a:r>
              <a:rPr lang="en-US" dirty="0">
                <a:latin typeface="Consolas" panose="020B0609020204030204" pitchFamily="49" charset="0"/>
              </a:rPr>
              <a:t>d</a:t>
            </a:r>
            <a:r>
              <a:rPr lang="en-US" dirty="0"/>
              <a:t> for </a:t>
            </a:r>
            <a:r>
              <a:rPr lang="en-US" dirty="0">
                <a:latin typeface="Consolas" panose="020B0609020204030204" pitchFamily="49" charset="0"/>
              </a:rPr>
              <a:t>d = 1,2,...,h−1</a:t>
            </a:r>
          </a:p>
          <a:p>
            <a:pPr lvl="2"/>
            <a:r>
              <a:rPr lang="en-US" dirty="0"/>
              <a:t>Each leaf in the tree is either at level </a:t>
            </a:r>
            <a:r>
              <a:rPr lang="en-US" dirty="0">
                <a:latin typeface="Consolas" panose="020B0609020204030204" pitchFamily="49" charset="0"/>
              </a:rPr>
              <a:t>h</a:t>
            </a:r>
            <a:r>
              <a:rPr lang="en-US" dirty="0"/>
              <a:t> or at level </a:t>
            </a:r>
            <a:r>
              <a:rPr lang="en-US" dirty="0">
                <a:latin typeface="Consolas" panose="020B0609020204030204" pitchFamily="49" charset="0"/>
              </a:rPr>
              <a:t>h– 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The nodes at depth h are as far left as possible (Formal ?)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40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140968"/>
            <a:ext cx="5988308" cy="2605438"/>
          </a:xfrm>
          <a:prstGeom prst="rect">
            <a:avLst/>
          </a:prstGeom>
        </p:spPr>
      </p:pic>
      <p:sp>
        <p:nvSpPr>
          <p:cNvPr id="7" name="Right Brace 6"/>
          <p:cNvSpPr/>
          <p:nvPr/>
        </p:nvSpPr>
        <p:spPr>
          <a:xfrm>
            <a:off x="6815892" y="3068960"/>
            <a:ext cx="250447" cy="208823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66339" y="3645024"/>
            <a:ext cx="1826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Complete binary tree of height h-1</a:t>
            </a:r>
          </a:p>
        </p:txBody>
      </p:sp>
      <p:sp>
        <p:nvSpPr>
          <p:cNvPr id="9" name="Right Brace 8"/>
          <p:cNvSpPr/>
          <p:nvPr/>
        </p:nvSpPr>
        <p:spPr>
          <a:xfrm rot="5400000">
            <a:off x="5799044" y="4873998"/>
            <a:ext cx="356769" cy="167692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475401" y="5939988"/>
            <a:ext cx="351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Missing node towards the right</a:t>
            </a:r>
          </a:p>
        </p:txBody>
      </p:sp>
    </p:spTree>
    <p:extLst>
      <p:ext uri="{BB962C8B-B14F-4D97-AF65-F5344CB8AC3E}">
        <p14:creationId xmlns:p14="http://schemas.microsoft.com/office/powerpoint/2010/main" val="12951926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Almost (or Nearly) Complete 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Condition 2: </a:t>
            </a:r>
            <a:r>
              <a:rPr lang="en-US" dirty="0"/>
              <a:t>The nodes at depth h are as far left as possible</a:t>
            </a:r>
          </a:p>
          <a:p>
            <a:r>
              <a:rPr lang="en-US" dirty="0"/>
              <a:t>If a node p at depth h−1 has a left child</a:t>
            </a:r>
          </a:p>
          <a:p>
            <a:pPr lvl="1"/>
            <a:r>
              <a:rPr lang="en-US" dirty="0"/>
              <a:t>Every node at depth h−1 to the left of </a:t>
            </a:r>
            <a:r>
              <a:rPr lang="en-US" i="1" dirty="0"/>
              <a:t>p</a:t>
            </a:r>
            <a:r>
              <a:rPr lang="en-US" dirty="0"/>
              <a:t> has 2 children</a:t>
            </a:r>
          </a:p>
          <a:p>
            <a:r>
              <a:rPr lang="en-US" dirty="0"/>
              <a:t>If a node at depth h−1 has a right child</a:t>
            </a:r>
          </a:p>
          <a:p>
            <a:pPr lvl="1"/>
            <a:r>
              <a:rPr lang="en-US" dirty="0"/>
              <a:t>It also has a left child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41</a:t>
            </a:fld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2195736" y="3242758"/>
            <a:ext cx="504056" cy="50405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131840" y="4080486"/>
            <a:ext cx="504056" cy="50405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59632" y="4000094"/>
            <a:ext cx="504056" cy="50405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55776" y="4792182"/>
            <a:ext cx="504056" cy="50405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83568" y="4792182"/>
            <a:ext cx="504056" cy="50405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763688" y="4792182"/>
            <a:ext cx="504056" cy="50405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8" idx="3"/>
            <a:endCxn id="10" idx="7"/>
          </p:cNvCxnSpPr>
          <p:nvPr/>
        </p:nvCxnSpPr>
        <p:spPr>
          <a:xfrm flipH="1">
            <a:off x="1689871" y="3672997"/>
            <a:ext cx="579682" cy="4009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5"/>
            <a:endCxn id="9" idx="1"/>
          </p:cNvCxnSpPr>
          <p:nvPr/>
        </p:nvCxnSpPr>
        <p:spPr>
          <a:xfrm>
            <a:off x="2625975" y="3672997"/>
            <a:ext cx="579682" cy="4813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3"/>
            <a:endCxn id="12" idx="0"/>
          </p:cNvCxnSpPr>
          <p:nvPr/>
        </p:nvCxnSpPr>
        <p:spPr>
          <a:xfrm flipH="1">
            <a:off x="935596" y="4430333"/>
            <a:ext cx="397853" cy="361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0" idx="5"/>
            <a:endCxn id="13" idx="0"/>
          </p:cNvCxnSpPr>
          <p:nvPr/>
        </p:nvCxnSpPr>
        <p:spPr>
          <a:xfrm>
            <a:off x="1689871" y="4430333"/>
            <a:ext cx="325845" cy="361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3"/>
            <a:endCxn id="11" idx="7"/>
          </p:cNvCxnSpPr>
          <p:nvPr/>
        </p:nvCxnSpPr>
        <p:spPr>
          <a:xfrm flipH="1">
            <a:off x="2986015" y="4510725"/>
            <a:ext cx="219642" cy="3552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734798" y="4742150"/>
            <a:ext cx="504056" cy="50405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9" idx="5"/>
            <a:endCxn id="30" idx="1"/>
          </p:cNvCxnSpPr>
          <p:nvPr/>
        </p:nvCxnSpPr>
        <p:spPr>
          <a:xfrm>
            <a:off x="3562079" y="4510725"/>
            <a:ext cx="246536" cy="3052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79512" y="5583731"/>
            <a:ext cx="504056" cy="50405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>
            <a:stCxn id="12" idx="3"/>
            <a:endCxn id="34" idx="0"/>
          </p:cNvCxnSpPr>
          <p:nvPr/>
        </p:nvCxnSpPr>
        <p:spPr>
          <a:xfrm flipH="1">
            <a:off x="431540" y="5222421"/>
            <a:ext cx="325845" cy="3613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6501543" y="2984155"/>
            <a:ext cx="504056" cy="50405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7437647" y="3821883"/>
            <a:ext cx="504056" cy="50405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565439" y="3741491"/>
            <a:ext cx="504056" cy="50405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861583" y="4533579"/>
            <a:ext cx="504056" cy="50405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989375" y="4533579"/>
            <a:ext cx="504056" cy="50405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>
            <a:stCxn id="42" idx="3"/>
            <a:endCxn id="44" idx="7"/>
          </p:cNvCxnSpPr>
          <p:nvPr/>
        </p:nvCxnSpPr>
        <p:spPr>
          <a:xfrm flipH="1">
            <a:off x="5995678" y="3414394"/>
            <a:ext cx="579682" cy="4009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2" idx="5"/>
            <a:endCxn id="43" idx="1"/>
          </p:cNvCxnSpPr>
          <p:nvPr/>
        </p:nvCxnSpPr>
        <p:spPr>
          <a:xfrm>
            <a:off x="6931782" y="3414394"/>
            <a:ext cx="579682" cy="4813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4" idx="3"/>
            <a:endCxn id="46" idx="0"/>
          </p:cNvCxnSpPr>
          <p:nvPr/>
        </p:nvCxnSpPr>
        <p:spPr>
          <a:xfrm flipH="1">
            <a:off x="5241403" y="4171730"/>
            <a:ext cx="397853" cy="3618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5" idx="3"/>
            <a:endCxn id="57" idx="7"/>
          </p:cNvCxnSpPr>
          <p:nvPr/>
        </p:nvCxnSpPr>
        <p:spPr>
          <a:xfrm flipH="1">
            <a:off x="6713949" y="4963818"/>
            <a:ext cx="221451" cy="4062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3" idx="3"/>
            <a:endCxn id="45" idx="7"/>
          </p:cNvCxnSpPr>
          <p:nvPr/>
        </p:nvCxnSpPr>
        <p:spPr>
          <a:xfrm flipH="1">
            <a:off x="7291822" y="4252122"/>
            <a:ext cx="219642" cy="3552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8040605" y="4483547"/>
            <a:ext cx="504056" cy="50405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>
            <a:stCxn id="43" idx="5"/>
            <a:endCxn id="53" idx="1"/>
          </p:cNvCxnSpPr>
          <p:nvPr/>
        </p:nvCxnSpPr>
        <p:spPr>
          <a:xfrm>
            <a:off x="7867886" y="4252122"/>
            <a:ext cx="246536" cy="3052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4485319" y="5325128"/>
            <a:ext cx="504056" cy="50405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46" idx="3"/>
            <a:endCxn id="55" idx="0"/>
          </p:cNvCxnSpPr>
          <p:nvPr/>
        </p:nvCxnSpPr>
        <p:spPr>
          <a:xfrm flipH="1">
            <a:off x="4737347" y="4963818"/>
            <a:ext cx="325845" cy="3613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6283710" y="5296238"/>
            <a:ext cx="504056" cy="50405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7408710" y="5306638"/>
            <a:ext cx="504056" cy="50405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45" idx="5"/>
            <a:endCxn id="58" idx="0"/>
          </p:cNvCxnSpPr>
          <p:nvPr/>
        </p:nvCxnSpPr>
        <p:spPr>
          <a:xfrm>
            <a:off x="7291822" y="4963818"/>
            <a:ext cx="368916" cy="342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5419614" y="5324049"/>
            <a:ext cx="504056" cy="50405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/>
          <p:cNvCxnSpPr>
            <a:stCxn id="46" idx="5"/>
            <a:endCxn id="65" idx="0"/>
          </p:cNvCxnSpPr>
          <p:nvPr/>
        </p:nvCxnSpPr>
        <p:spPr>
          <a:xfrm>
            <a:off x="5419614" y="4963818"/>
            <a:ext cx="252028" cy="3602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91629" y="5927771"/>
            <a:ext cx="315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Complete binary tree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860032" y="5890510"/>
            <a:ext cx="3606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 a Complete binary tree</a:t>
            </a:r>
          </a:p>
          <a:p>
            <a:pPr algn="ctr"/>
            <a:r>
              <a:rPr lang="en-US" dirty="0"/>
              <a:t>(condition 2 violated)</a:t>
            </a:r>
          </a:p>
        </p:txBody>
      </p:sp>
      <p:sp>
        <p:nvSpPr>
          <p:cNvPr id="75" name="Oval 74"/>
          <p:cNvSpPr/>
          <p:nvPr/>
        </p:nvSpPr>
        <p:spPr>
          <a:xfrm>
            <a:off x="6083694" y="4563939"/>
            <a:ext cx="504056" cy="50405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44" idx="5"/>
            <a:endCxn id="75" idx="0"/>
          </p:cNvCxnSpPr>
          <p:nvPr/>
        </p:nvCxnSpPr>
        <p:spPr>
          <a:xfrm>
            <a:off x="5995678" y="4171730"/>
            <a:ext cx="340044" cy="3922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39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vs. Almost Complete 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42</a:t>
            </a:fld>
            <a:endParaRPr lang="en-GB"/>
          </a:p>
        </p:txBody>
      </p:sp>
      <p:pic>
        <p:nvPicPr>
          <p:cNvPr id="6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376" y="1361938"/>
            <a:ext cx="5867400" cy="424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460376" y="1285738"/>
            <a:ext cx="2819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4355976" y="1285738"/>
            <a:ext cx="2819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384176" y="3495538"/>
            <a:ext cx="2819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4584576" y="3495538"/>
            <a:ext cx="2819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825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Almost Complete Binary Tree: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number of nodes </a:t>
            </a: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dirty="0"/>
              <a:t> are between </a:t>
            </a:r>
          </a:p>
          <a:p>
            <a:pPr lvl="1"/>
            <a:r>
              <a:rPr lang="en-US" dirty="0"/>
              <a:t>perfect binary tree of height </a:t>
            </a:r>
            <a:r>
              <a:rPr lang="en-US" dirty="0">
                <a:latin typeface="Consolas" panose="020B0609020204030204" pitchFamily="49" charset="0"/>
              </a:rPr>
              <a:t>h-1 + 1(1 in the next level) </a:t>
            </a:r>
            <a:r>
              <a:rPr lang="en-US" dirty="0"/>
              <a:t>, i.e., </a:t>
            </a:r>
            <a:r>
              <a:rPr lang="en-US" dirty="0">
                <a:latin typeface="Consolas" panose="020B0609020204030204" pitchFamily="49" charset="0"/>
              </a:rPr>
              <a:t>2</a:t>
            </a:r>
            <a:r>
              <a:rPr lang="en-US" baseline="30000" dirty="0">
                <a:latin typeface="Consolas" panose="020B0609020204030204" pitchFamily="49" charset="0"/>
              </a:rPr>
              <a:t>h</a:t>
            </a:r>
            <a:r>
              <a:rPr lang="en-US" dirty="0">
                <a:latin typeface="Consolas" panose="020B0609020204030204" pitchFamily="49" charset="0"/>
              </a:rPr>
              <a:t> – 1 + 1= 2</a:t>
            </a:r>
            <a:r>
              <a:rPr lang="en-US" baseline="30000" dirty="0">
                <a:latin typeface="Consolas" panose="020B0609020204030204" pitchFamily="49" charset="0"/>
              </a:rPr>
              <a:t>h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nodes</a:t>
            </a:r>
          </a:p>
          <a:p>
            <a:pPr lvl="1"/>
            <a:r>
              <a:rPr lang="en-US" dirty="0"/>
              <a:t>perfect binary tree of height </a:t>
            </a:r>
            <a:r>
              <a:rPr lang="en-US" dirty="0">
                <a:latin typeface="Consolas" panose="020B0609020204030204" pitchFamily="49" charset="0"/>
              </a:rPr>
              <a:t>h</a:t>
            </a:r>
            <a:r>
              <a:rPr lang="en-US" dirty="0"/>
              <a:t>, i.e., </a:t>
            </a:r>
            <a:r>
              <a:rPr lang="en-US" dirty="0">
                <a:latin typeface="Consolas" panose="020B0609020204030204" pitchFamily="49" charset="0"/>
              </a:rPr>
              <a:t>2</a:t>
            </a:r>
            <a:r>
              <a:rPr lang="en-US" baseline="30000" dirty="0">
                <a:latin typeface="Consolas" panose="020B0609020204030204" pitchFamily="49" charset="0"/>
              </a:rPr>
              <a:t>h+1</a:t>
            </a:r>
            <a:r>
              <a:rPr lang="en-US" dirty="0">
                <a:latin typeface="Consolas" panose="020B0609020204030204" pitchFamily="49" charset="0"/>
              </a:rPr>
              <a:t> -1 </a:t>
            </a:r>
            <a:r>
              <a:rPr lang="en-US" dirty="0"/>
              <a:t>nodes</a:t>
            </a:r>
          </a:p>
          <a:p>
            <a:pPr lvl="1"/>
            <a:endParaRPr lang="en-US" dirty="0"/>
          </a:p>
          <a:p>
            <a:r>
              <a:rPr lang="en-US" dirty="0"/>
              <a:t>Height </a:t>
            </a:r>
            <a:r>
              <a:rPr lang="en-US" dirty="0">
                <a:latin typeface="Consolas" panose="020B0609020204030204" pitchFamily="49" charset="0"/>
              </a:rPr>
              <a:t>h</a:t>
            </a:r>
            <a:r>
              <a:rPr lang="en-US" dirty="0"/>
              <a:t> is the largest integer less than or equal to </a:t>
            </a:r>
            <a:r>
              <a:rPr lang="en-US" b="1" i="1" dirty="0">
                <a:latin typeface="Consolas" panose="020B0609020204030204" pitchFamily="49" charset="0"/>
              </a:rPr>
              <a:t>log</a:t>
            </a:r>
            <a:r>
              <a:rPr lang="en-US" b="1" i="1" baseline="-25000" dirty="0">
                <a:latin typeface="Consolas" panose="020B0609020204030204" pitchFamily="49" charset="0"/>
              </a:rPr>
              <a:t>2</a:t>
            </a:r>
            <a:r>
              <a:rPr lang="en-US" b="1" i="1" dirty="0">
                <a:latin typeface="Consolas" panose="020B0609020204030204" pitchFamily="49" charset="0"/>
              </a:rPr>
              <a:t>(n)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9578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(Completely) Balanced 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Balanced binary tree</a:t>
            </a:r>
          </a:p>
          <a:p>
            <a:pPr lvl="1"/>
            <a:r>
              <a:rPr lang="en-US" dirty="0"/>
              <a:t>For each node, the difference in height of the right and left sub-trees is no more than one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Completely balance binary tree</a:t>
            </a:r>
          </a:p>
          <a:p>
            <a:pPr lvl="1"/>
            <a:r>
              <a:rPr lang="en-US" dirty="0"/>
              <a:t>Left and right sub-trees of every node have the same height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6457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 So Far?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45</a:t>
            </a:fld>
            <a:endParaRPr lang="en-GB"/>
          </a:p>
        </p:txBody>
      </p:sp>
      <p:pic>
        <p:nvPicPr>
          <p:cNvPr id="6" name="Picture 3" descr="MCj038417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8725" y="1412875"/>
            <a:ext cx="3641725" cy="4679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1862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rooted tree data structure stores information in nodes</a:t>
            </a:r>
          </a:p>
          <a:p>
            <a:r>
              <a:rPr lang="en-US" dirty="0"/>
              <a:t>Similar to lists:</a:t>
            </a:r>
          </a:p>
          <a:p>
            <a:pPr lvl="1"/>
            <a:r>
              <a:rPr lang="en-US" dirty="0"/>
              <a:t>There is a first node, or </a:t>
            </a:r>
            <a:r>
              <a:rPr lang="en-US" dirty="0">
                <a:solidFill>
                  <a:srgbClr val="0070C0"/>
                </a:solidFill>
              </a:rPr>
              <a:t>root</a:t>
            </a:r>
          </a:p>
          <a:p>
            <a:pPr lvl="1"/>
            <a:r>
              <a:rPr lang="en-US" dirty="0"/>
              <a:t>Each node has variable number of </a:t>
            </a:r>
            <a:r>
              <a:rPr lang="en-US" dirty="0">
                <a:solidFill>
                  <a:srgbClr val="0070C0"/>
                </a:solidFill>
              </a:rPr>
              <a:t>references or links to successors</a:t>
            </a:r>
          </a:p>
          <a:p>
            <a:pPr lvl="1"/>
            <a:r>
              <a:rPr lang="en-US" dirty="0"/>
              <a:t>Each node, other than the root, has </a:t>
            </a:r>
            <a:r>
              <a:rPr lang="en-US" dirty="0">
                <a:solidFill>
                  <a:srgbClr val="0070C0"/>
                </a:solidFill>
              </a:rPr>
              <a:t>exactly one node pointing to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</a:t>
            </a:fld>
            <a:endParaRPr lang="en-GB"/>
          </a:p>
        </p:txBody>
      </p:sp>
      <p:pic>
        <p:nvPicPr>
          <p:cNvPr id="6" name="Picture 5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2" y="3140968"/>
            <a:ext cx="3889375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1501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Terminology: Parent Child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nodes can have zero or more child nodes or children</a:t>
            </a:r>
          </a:p>
          <a:p>
            <a:pPr lvl="1"/>
            <a:r>
              <a:rPr lang="en-US" dirty="0"/>
              <a:t>I has three children:  J, K and L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r>
              <a:rPr lang="en-US" dirty="0"/>
              <a:t>For all nodes other than the root node, there is one parent node</a:t>
            </a:r>
          </a:p>
          <a:p>
            <a:pPr lvl="1"/>
            <a:r>
              <a:rPr lang="en-US" dirty="0"/>
              <a:t>H is the parent I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6</a:t>
            </a:fld>
            <a:endParaRPr lang="en-GB"/>
          </a:p>
        </p:txBody>
      </p:sp>
      <p:pic>
        <p:nvPicPr>
          <p:cNvPr id="6" name="Picture 5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239" y="3212976"/>
            <a:ext cx="182880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8954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Terminology: Degree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degree</a:t>
            </a:r>
            <a:r>
              <a:rPr lang="en-US" dirty="0"/>
              <a:t> of a node is defined as the number of its children</a:t>
            </a:r>
          </a:p>
          <a:p>
            <a:pPr lvl="1"/>
            <a:r>
              <a:rPr lang="en-US" dirty="0" err="1"/>
              <a:t>deg</a:t>
            </a:r>
            <a:r>
              <a:rPr lang="en-US" dirty="0"/>
              <a:t>(I) = 3	</a:t>
            </a:r>
          </a:p>
          <a:p>
            <a:endParaRPr lang="en-US" dirty="0"/>
          </a:p>
          <a:p>
            <a:r>
              <a:rPr lang="en-US" dirty="0"/>
              <a:t>Nodes with the same parent are </a:t>
            </a:r>
            <a:r>
              <a:rPr lang="en-US" b="1" dirty="0"/>
              <a:t>siblings</a:t>
            </a:r>
          </a:p>
          <a:p>
            <a:pPr lvl="1"/>
            <a:r>
              <a:rPr lang="en-US" dirty="0"/>
              <a:t>J, K, and L are siblings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7</a:t>
            </a:fld>
            <a:endParaRPr lang="en-GB"/>
          </a:p>
        </p:txBody>
      </p:sp>
      <p:pic>
        <p:nvPicPr>
          <p:cNvPr id="6" name="Picture 5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914" y="3068960"/>
            <a:ext cx="182880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805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Terminology: Leaf And Internal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Nodes with degree zero are also called </a:t>
            </a:r>
            <a:r>
              <a:rPr lang="en-US" dirty="0">
                <a:solidFill>
                  <a:srgbClr val="0070C0"/>
                </a:solidFill>
              </a:rPr>
              <a:t>leaf nodes</a:t>
            </a:r>
            <a:r>
              <a:rPr lang="en-US" dirty="0"/>
              <a:t>	</a:t>
            </a:r>
          </a:p>
          <a:p>
            <a:r>
              <a:rPr lang="en-US" dirty="0"/>
              <a:t>All other nodes are said to be </a:t>
            </a:r>
            <a:r>
              <a:rPr lang="en-US" dirty="0">
                <a:solidFill>
                  <a:srgbClr val="0070C0"/>
                </a:solidFill>
              </a:rPr>
              <a:t>internal nodes</a:t>
            </a:r>
            <a:r>
              <a:rPr lang="en-US" dirty="0"/>
              <a:t>, that is, they are internal to the tree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8</a:t>
            </a:fld>
            <a:endParaRPr lang="en-GB"/>
          </a:p>
        </p:txBody>
      </p:sp>
      <p:pic>
        <p:nvPicPr>
          <p:cNvPr id="6" name="Picture 5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962" y="2708920"/>
            <a:ext cx="3902075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8403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Terminology: Leaf Nodes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Leaf nodes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9</a:t>
            </a:fld>
            <a:endParaRPr lang="en-GB"/>
          </a:p>
        </p:txBody>
      </p:sp>
      <p:pic>
        <p:nvPicPr>
          <p:cNvPr id="6" name="Picture 5" descr="C:\Users\dwharder\Desktop\v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452098"/>
            <a:ext cx="575945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228247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6157</TotalTime>
  <Words>1943</Words>
  <Application>Microsoft Office PowerPoint</Application>
  <PresentationFormat>On-screen Show (4:3)</PresentationFormat>
  <Paragraphs>346</Paragraphs>
  <Slides>45</Slides>
  <Notes>7</Notes>
  <HiddenSlides>6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Consolas</vt:lpstr>
      <vt:lpstr>Wingdings</vt:lpstr>
      <vt:lpstr>Tahoma</vt:lpstr>
      <vt:lpstr>Arial</vt:lpstr>
      <vt:lpstr>Default Design</vt:lpstr>
      <vt:lpstr>Equation</vt:lpstr>
      <vt:lpstr> CS-2001 Data Structures Fall 2022 Introduction to Tree</vt:lpstr>
      <vt:lpstr>Trees</vt:lpstr>
      <vt:lpstr>Unix / Windows file structure tree</vt:lpstr>
      <vt:lpstr>Decision Tree in AI</vt:lpstr>
      <vt:lpstr>Trees</vt:lpstr>
      <vt:lpstr>Terminology: Parent Child Relations</vt:lpstr>
      <vt:lpstr>Terminology: Degree</vt:lpstr>
      <vt:lpstr>Terminology: Leaf And Internal Nodes</vt:lpstr>
      <vt:lpstr>Terminology: Leaf Nodes Examples</vt:lpstr>
      <vt:lpstr>Terminology: Internal Nodes Example</vt:lpstr>
      <vt:lpstr>Terminology: Path</vt:lpstr>
      <vt:lpstr>Terminology: Path Example</vt:lpstr>
      <vt:lpstr>Terminology: Depth (or Level) of a node</vt:lpstr>
      <vt:lpstr>Terminology: Depth Example</vt:lpstr>
      <vt:lpstr>Terminology: Height</vt:lpstr>
      <vt:lpstr>Terminology: Height Example</vt:lpstr>
      <vt:lpstr>Terminology: Ancestors And Descendants</vt:lpstr>
      <vt:lpstr>Terminology: Ancestors And Descendants Example</vt:lpstr>
      <vt:lpstr>Terminology: Descendants Example</vt:lpstr>
      <vt:lpstr>Terminology: Ancestors Example</vt:lpstr>
      <vt:lpstr>Terminology: Sub-Tree</vt:lpstr>
      <vt:lpstr>Tree Properties</vt:lpstr>
      <vt:lpstr>Example: HTML (1)</vt:lpstr>
      <vt:lpstr>Example: HTML (2)</vt:lpstr>
      <vt:lpstr>Example: HTML (3)</vt:lpstr>
      <vt:lpstr>PowerPoint Presentation</vt:lpstr>
      <vt:lpstr>Binary Tree</vt:lpstr>
      <vt:lpstr>Binary Tree: Example</vt:lpstr>
      <vt:lpstr>Binary Tree: Full Node</vt:lpstr>
      <vt:lpstr>Full Binary Tree</vt:lpstr>
      <vt:lpstr>Perfect Binary Tree</vt:lpstr>
      <vt:lpstr>Perfect Binary Tree: Recursive Definition</vt:lpstr>
      <vt:lpstr>Perfect Binary Tree: Example</vt:lpstr>
      <vt:lpstr>Binary Tree: Properties (1)</vt:lpstr>
      <vt:lpstr>Binary Tree: Properties (2)</vt:lpstr>
      <vt:lpstr>Binary Tree: Properties (3)</vt:lpstr>
      <vt:lpstr>Binary Tree: Properties (4)</vt:lpstr>
      <vt:lpstr>Binary Tree: Properties (4)</vt:lpstr>
      <vt:lpstr>Almost (or Nearly) Complete Binary Tree</vt:lpstr>
      <vt:lpstr>Almost (or Nearly) Complete Binary Tree</vt:lpstr>
      <vt:lpstr>Almost (or Nearly) Complete Binary Tree</vt:lpstr>
      <vt:lpstr>Full vs. Almost Complete Binary Tree</vt:lpstr>
      <vt:lpstr>Almost Complete Binary Tree: Properties</vt:lpstr>
      <vt:lpstr>(Completely) Balanced Binary Tree</vt:lpstr>
      <vt:lpstr>Any Question So Far?</vt:lpstr>
    </vt:vector>
  </TitlesOfParts>
  <Company>IPVS - Universität Stuttgart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Grundlagen der Betriebssysteme</dc:title>
  <dc:creator>koldehbs</dc:creator>
  <cp:lastModifiedBy>Usman Joyia</cp:lastModifiedBy>
  <cp:revision>2297</cp:revision>
  <cp:lastPrinted>2013-10-17T07:59:38Z</cp:lastPrinted>
  <dcterms:created xsi:type="dcterms:W3CDTF">2007-03-29T10:37:57Z</dcterms:created>
  <dcterms:modified xsi:type="dcterms:W3CDTF">2022-10-12T06:57:39Z</dcterms:modified>
</cp:coreProperties>
</file>