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51"/>
  </p:notesMasterIdLst>
  <p:sldIdLst>
    <p:sldId id="780" r:id="rId3"/>
    <p:sldId id="783" r:id="rId4"/>
    <p:sldId id="788" r:id="rId5"/>
    <p:sldId id="784" r:id="rId6"/>
    <p:sldId id="785" r:id="rId7"/>
    <p:sldId id="805" r:id="rId8"/>
    <p:sldId id="804" r:id="rId9"/>
    <p:sldId id="806" r:id="rId10"/>
    <p:sldId id="874" r:id="rId11"/>
    <p:sldId id="799" r:id="rId12"/>
    <p:sldId id="798" r:id="rId13"/>
    <p:sldId id="797" r:id="rId14"/>
    <p:sldId id="807" r:id="rId15"/>
    <p:sldId id="875" r:id="rId16"/>
    <p:sldId id="800" r:id="rId17"/>
    <p:sldId id="808" r:id="rId18"/>
    <p:sldId id="873" r:id="rId19"/>
    <p:sldId id="809" r:id="rId20"/>
    <p:sldId id="810" r:id="rId21"/>
    <p:sldId id="811" r:id="rId22"/>
    <p:sldId id="871" r:id="rId23"/>
    <p:sldId id="817" r:id="rId24"/>
    <p:sldId id="820" r:id="rId25"/>
    <p:sldId id="821" r:id="rId26"/>
    <p:sldId id="823" r:id="rId27"/>
    <p:sldId id="822" r:id="rId28"/>
    <p:sldId id="872" r:id="rId29"/>
    <p:sldId id="824" r:id="rId30"/>
    <p:sldId id="825" r:id="rId31"/>
    <p:sldId id="826" r:id="rId32"/>
    <p:sldId id="814" r:id="rId33"/>
    <p:sldId id="816" r:id="rId34"/>
    <p:sldId id="815" r:id="rId35"/>
    <p:sldId id="827" r:id="rId36"/>
    <p:sldId id="830" r:id="rId37"/>
    <p:sldId id="831" r:id="rId38"/>
    <p:sldId id="832" r:id="rId39"/>
    <p:sldId id="833" r:id="rId40"/>
    <p:sldId id="828" r:id="rId41"/>
    <p:sldId id="835" r:id="rId42"/>
    <p:sldId id="829" r:id="rId43"/>
    <p:sldId id="836" r:id="rId44"/>
    <p:sldId id="838" r:id="rId45"/>
    <p:sldId id="839" r:id="rId46"/>
    <p:sldId id="842" r:id="rId47"/>
    <p:sldId id="843" r:id="rId48"/>
    <p:sldId id="847" r:id="rId49"/>
    <p:sldId id="520" r:id="rId50"/>
  </p:sldIdLst>
  <p:sldSz cx="9144000" cy="6858000" type="screen4x3"/>
  <p:notesSz cx="7099300" cy="10234613"/>
  <p:embeddedFontLst>
    <p:embeddedFont>
      <p:font typeface="Cambria Math" panose="02040503050406030204" pitchFamily="18" charset="0"/>
      <p:regular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Tahoma" panose="020B0604030504040204" pitchFamily="34" charset="0"/>
      <p:regular r:id="rId57"/>
      <p:bold r:id="rId58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94249" autoAdjust="0"/>
  </p:normalViewPr>
  <p:slideViewPr>
    <p:cSldViewPr>
      <p:cViewPr varScale="1">
        <p:scale>
          <a:sx n="59" d="100"/>
          <a:sy n="59" d="100"/>
        </p:scale>
        <p:origin x="1572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5.fntdata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1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complete binary tree is balanced but not the other way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29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251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37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5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9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08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304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107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770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292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862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230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436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66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15-Tree implementations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79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21" y="1555647"/>
            <a:ext cx="8077200" cy="1314451"/>
          </a:xfrm>
        </p:spPr>
        <p:txBody>
          <a:bodyPr>
            <a:noAutofit/>
          </a:bodyPr>
          <a:lstStyle/>
          <a:p>
            <a:pPr algn="ctr"/>
            <a:br>
              <a:rPr lang="en-GB" sz="3600" b="1" dirty="0"/>
            </a:br>
            <a:r>
              <a:rPr lang="en-GB" sz="3600" dirty="0"/>
              <a:t>CS-2001</a:t>
            </a:r>
            <a:br>
              <a:rPr lang="en-GB" sz="3600" b="1" dirty="0"/>
            </a:br>
            <a:r>
              <a:rPr lang="en-US" sz="3600" b="1" dirty="0"/>
              <a:t>Data Structures</a:t>
            </a:r>
            <a:br>
              <a:rPr lang="en-US" sz="3600" b="1" dirty="0"/>
            </a:br>
            <a:r>
              <a:rPr lang="en-US" dirty="0"/>
              <a:t>Fall 2022</a:t>
            </a:r>
            <a:br>
              <a:rPr lang="en-US" sz="3600" b="1" dirty="0"/>
            </a:br>
            <a:r>
              <a:rPr lang="en-US" sz="2000" b="1" dirty="0"/>
              <a:t>Binary Tree and Tree ADT</a:t>
            </a:r>
            <a:endParaRPr lang="en-US" sz="36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000711"/>
            <a:ext cx="4572000" cy="1676400"/>
          </a:xfrm>
        </p:spPr>
        <p:txBody>
          <a:bodyPr>
            <a:noAutofit/>
          </a:bodyPr>
          <a:lstStyle/>
          <a:p>
            <a:endParaRPr lang="de-DE" sz="1800" b="1" dirty="0">
              <a:solidFill>
                <a:schemeClr val="tx2"/>
              </a:solidFill>
            </a:endParaRPr>
          </a:p>
          <a:p>
            <a:r>
              <a:rPr lang="de-DE" sz="1800" b="1" dirty="0">
                <a:solidFill>
                  <a:schemeClr val="tx2"/>
                </a:solidFill>
              </a:rPr>
              <a:t>Mr. Muhammad Usman Joyia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National University of Computer and Emerging Sciences,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Faisalabad,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0"/>
            <a:ext cx="1244361" cy="106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828800" cy="704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D7113-F848-481A-820E-6D1E3C0B1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464EE-74C5-42DE-B41A-1E7939C181C3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4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(or Nearly) 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complete binary tree of height h is a binary tree in which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are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d</a:t>
            </a:r>
            <a:r>
              <a:rPr lang="en-US" dirty="0"/>
              <a:t>  nodes at depth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d = 1,2,...,h−1</a:t>
            </a:r>
          </a:p>
          <a:p>
            <a:pPr lvl="2"/>
            <a:r>
              <a:rPr lang="en-US" dirty="0"/>
              <a:t>Each leaf in the tree is either at level 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or at level </a:t>
            </a:r>
            <a:r>
              <a:rPr lang="en-US" dirty="0">
                <a:latin typeface="Consolas" panose="020B0609020204030204" pitchFamily="49" charset="0"/>
              </a:rPr>
              <a:t>h –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nodes at depth </a:t>
            </a:r>
            <a:r>
              <a:rPr lang="en-US" dirty="0">
                <a:latin typeface="Consolas" panose="020B0609020204030204" pitchFamily="49" charset="0"/>
              </a:rPr>
              <a:t>h </a:t>
            </a:r>
            <a:r>
              <a:rPr lang="en-US" dirty="0"/>
              <a:t>are as far left as possible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5988308" cy="2605438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6815892" y="3068960"/>
            <a:ext cx="250447" cy="20882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66339" y="3645024"/>
            <a:ext cx="182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perfect binary tree of height h-1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799044" y="4873998"/>
            <a:ext cx="356769" cy="16769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5401" y="5939988"/>
            <a:ext cx="351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node towards the right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91EDB-8544-4E39-ABF3-196A0C5FE1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5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binary tree of height h is a binary tree in which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are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d</a:t>
            </a:r>
            <a:r>
              <a:rPr lang="en-US" dirty="0"/>
              <a:t>  nodes at depth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d = 1,2,...,h−1</a:t>
            </a:r>
          </a:p>
          <a:p>
            <a:pPr lvl="2"/>
            <a:r>
              <a:rPr lang="en-US" dirty="0"/>
              <a:t>Each leaf in the tree is either at level 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or at level </a:t>
            </a:r>
            <a:r>
              <a:rPr lang="en-US" dirty="0">
                <a:latin typeface="Consolas" panose="020B0609020204030204" pitchFamily="49" charset="0"/>
              </a:rPr>
              <a:t>h –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The nodes at depth h are as far left as possible (Formal ?)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5988308" cy="2605438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6815892" y="3068960"/>
            <a:ext cx="250447" cy="20882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66339" y="3645024"/>
            <a:ext cx="182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binary tree of height h-1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799044" y="4873998"/>
            <a:ext cx="356769" cy="16769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5401" y="5939988"/>
            <a:ext cx="351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node towards the right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28C49-9D91-475F-8433-3A1403033C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9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Condition 2: </a:t>
            </a:r>
            <a:r>
              <a:rPr lang="en-US" dirty="0"/>
              <a:t>The nodes at depth h are as far left as possible</a:t>
            </a:r>
          </a:p>
          <a:p>
            <a:r>
              <a:rPr lang="en-US" dirty="0"/>
              <a:t>If a node p at depth h−1 has a left child</a:t>
            </a:r>
          </a:p>
          <a:p>
            <a:pPr lvl="1"/>
            <a:r>
              <a:rPr lang="en-US" dirty="0"/>
              <a:t>Every node at depth h−1 to the left of </a:t>
            </a:r>
            <a:r>
              <a:rPr lang="en-US" i="1" dirty="0"/>
              <a:t>p</a:t>
            </a:r>
            <a:r>
              <a:rPr lang="en-US" dirty="0"/>
              <a:t> has 2 children</a:t>
            </a:r>
          </a:p>
          <a:p>
            <a:r>
              <a:rPr lang="en-US" dirty="0"/>
              <a:t>If a node at depth h−1 has a right child</a:t>
            </a:r>
          </a:p>
          <a:p>
            <a:pPr lvl="1"/>
            <a:r>
              <a:rPr lang="en-US" dirty="0"/>
              <a:t>It also has a left child</a:t>
            </a:r>
          </a:p>
          <a:p>
            <a:pPr lvl="1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95736" y="324275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31840" y="4080486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59632" y="4000094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5776" y="4792182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3568" y="4792182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63688" y="4792182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8" idx="3"/>
            <a:endCxn id="10" idx="7"/>
          </p:cNvCxnSpPr>
          <p:nvPr/>
        </p:nvCxnSpPr>
        <p:spPr>
          <a:xfrm flipH="1">
            <a:off x="1689871" y="3672997"/>
            <a:ext cx="579682" cy="40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9" idx="1"/>
          </p:cNvCxnSpPr>
          <p:nvPr/>
        </p:nvCxnSpPr>
        <p:spPr>
          <a:xfrm>
            <a:off x="2625975" y="3672997"/>
            <a:ext cx="579682" cy="481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2" idx="0"/>
          </p:cNvCxnSpPr>
          <p:nvPr/>
        </p:nvCxnSpPr>
        <p:spPr>
          <a:xfrm flipH="1">
            <a:off x="935596" y="4430333"/>
            <a:ext cx="397853" cy="361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5"/>
            <a:endCxn id="13" idx="0"/>
          </p:cNvCxnSpPr>
          <p:nvPr/>
        </p:nvCxnSpPr>
        <p:spPr>
          <a:xfrm>
            <a:off x="1689871" y="4430333"/>
            <a:ext cx="325845" cy="361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1" idx="7"/>
          </p:cNvCxnSpPr>
          <p:nvPr/>
        </p:nvCxnSpPr>
        <p:spPr>
          <a:xfrm flipH="1">
            <a:off x="2986015" y="4510725"/>
            <a:ext cx="219642" cy="355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734798" y="4742150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9" idx="5"/>
            <a:endCxn id="30" idx="1"/>
          </p:cNvCxnSpPr>
          <p:nvPr/>
        </p:nvCxnSpPr>
        <p:spPr>
          <a:xfrm>
            <a:off x="3562079" y="4510725"/>
            <a:ext cx="246536" cy="305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79512" y="5583731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12" idx="3"/>
            <a:endCxn id="34" idx="0"/>
          </p:cNvCxnSpPr>
          <p:nvPr/>
        </p:nvCxnSpPr>
        <p:spPr>
          <a:xfrm flipH="1">
            <a:off x="431540" y="5222421"/>
            <a:ext cx="325845" cy="36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501543" y="2984155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437647" y="3821883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5439" y="3741491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1583" y="4533579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89375" y="4533579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2" idx="3"/>
            <a:endCxn id="44" idx="7"/>
          </p:cNvCxnSpPr>
          <p:nvPr/>
        </p:nvCxnSpPr>
        <p:spPr>
          <a:xfrm flipH="1">
            <a:off x="5995678" y="3414394"/>
            <a:ext cx="579682" cy="40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2" idx="5"/>
            <a:endCxn id="43" idx="1"/>
          </p:cNvCxnSpPr>
          <p:nvPr/>
        </p:nvCxnSpPr>
        <p:spPr>
          <a:xfrm>
            <a:off x="6931782" y="3414394"/>
            <a:ext cx="579682" cy="481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  <a:endCxn id="46" idx="0"/>
          </p:cNvCxnSpPr>
          <p:nvPr/>
        </p:nvCxnSpPr>
        <p:spPr>
          <a:xfrm flipH="1">
            <a:off x="5241403" y="4171730"/>
            <a:ext cx="397853" cy="361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3"/>
            <a:endCxn id="57" idx="7"/>
          </p:cNvCxnSpPr>
          <p:nvPr/>
        </p:nvCxnSpPr>
        <p:spPr>
          <a:xfrm flipH="1">
            <a:off x="6713949" y="4963818"/>
            <a:ext cx="221451" cy="406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3"/>
            <a:endCxn id="45" idx="7"/>
          </p:cNvCxnSpPr>
          <p:nvPr/>
        </p:nvCxnSpPr>
        <p:spPr>
          <a:xfrm flipH="1">
            <a:off x="7291822" y="4252122"/>
            <a:ext cx="219642" cy="355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40605" y="4483547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43" idx="5"/>
            <a:endCxn id="53" idx="1"/>
          </p:cNvCxnSpPr>
          <p:nvPr/>
        </p:nvCxnSpPr>
        <p:spPr>
          <a:xfrm>
            <a:off x="7867886" y="4252122"/>
            <a:ext cx="246536" cy="305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485319" y="532512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46" idx="3"/>
            <a:endCxn id="55" idx="0"/>
          </p:cNvCxnSpPr>
          <p:nvPr/>
        </p:nvCxnSpPr>
        <p:spPr>
          <a:xfrm flipH="1">
            <a:off x="4737347" y="4963818"/>
            <a:ext cx="325845" cy="36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83710" y="529623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408710" y="530663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45" idx="5"/>
            <a:endCxn id="58" idx="0"/>
          </p:cNvCxnSpPr>
          <p:nvPr/>
        </p:nvCxnSpPr>
        <p:spPr>
          <a:xfrm>
            <a:off x="7291822" y="4963818"/>
            <a:ext cx="368916" cy="342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419614" y="5324049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46" idx="5"/>
            <a:endCxn id="65" idx="0"/>
          </p:cNvCxnSpPr>
          <p:nvPr/>
        </p:nvCxnSpPr>
        <p:spPr>
          <a:xfrm>
            <a:off x="5419614" y="4963818"/>
            <a:ext cx="252028" cy="360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1629" y="5927771"/>
            <a:ext cx="315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Complete binary tree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60032" y="5890510"/>
            <a:ext cx="360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a Complete binary tree</a:t>
            </a:r>
          </a:p>
          <a:p>
            <a:pPr algn="ctr"/>
            <a:r>
              <a:rPr lang="en-US" dirty="0"/>
              <a:t>(condition 2 violated)</a:t>
            </a:r>
          </a:p>
        </p:txBody>
      </p:sp>
      <p:sp>
        <p:nvSpPr>
          <p:cNvPr id="75" name="Oval 74"/>
          <p:cNvSpPr/>
          <p:nvPr/>
        </p:nvSpPr>
        <p:spPr>
          <a:xfrm>
            <a:off x="6083694" y="4563939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44" idx="5"/>
            <a:endCxn id="75" idx="0"/>
          </p:cNvCxnSpPr>
          <p:nvPr/>
        </p:nvCxnSpPr>
        <p:spPr>
          <a:xfrm>
            <a:off x="5995678" y="4171730"/>
            <a:ext cx="340044" cy="392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1CF45-9D59-4A85-A135-D84F5EE5C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39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vs. 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76" y="1345852"/>
            <a:ext cx="5867400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60376" y="1285738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355976" y="1285738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384176" y="3495538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84576" y="3495538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4F78E-5868-4D9A-AD1E-6C5C29F9FB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25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EA92-4319-472B-9B7B-B12C51F2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5F8D8-E287-4ADB-A018-83C1B14567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4098" name="Picture 2" descr="What are nearly complete binary trees? - Stack Overflow">
            <a:extLst>
              <a:ext uri="{FF2B5EF4-FFF2-40B4-BE49-F238E27FC236}">
                <a16:creationId xmlns:a16="http://schemas.microsoft.com/office/drawing/2014/main" id="{933236F7-CA2A-4B39-BAF4-D1CD6804BD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2066925"/>
            <a:ext cx="82200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064A3C-D544-47E6-91CB-480C09FC4336}"/>
              </a:ext>
            </a:extLst>
          </p:cNvPr>
          <p:cNvSpPr txBox="1"/>
          <p:nvPr/>
        </p:nvSpPr>
        <p:spPr>
          <a:xfrm>
            <a:off x="323528" y="544522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height and number of nodes for each tree?</a:t>
            </a:r>
          </a:p>
        </p:txBody>
      </p:sp>
    </p:spTree>
    <p:extLst>
      <p:ext uri="{BB962C8B-B14F-4D97-AF65-F5344CB8AC3E}">
        <p14:creationId xmlns:p14="http://schemas.microsoft.com/office/powerpoint/2010/main" val="394702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Tree: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Total number of nodes </a:t>
                </a:r>
                <a:r>
                  <a:rPr lang="en-US" dirty="0">
                    <a:latin typeface="Consolas" panose="020B0609020204030204" pitchFamily="49" charset="0"/>
                  </a:rPr>
                  <a:t>n</a:t>
                </a:r>
                <a:r>
                  <a:rPr lang="en-US" dirty="0"/>
                  <a:t> are between </a:t>
                </a:r>
              </a:p>
              <a:p>
                <a:pPr lvl="1"/>
                <a:r>
                  <a:rPr lang="en-US" b="1" dirty="0"/>
                  <a:t>At least:</a:t>
                </a:r>
                <a:r>
                  <a:rPr lang="en-US" dirty="0"/>
                  <a:t> perfect binary tree of height </a:t>
                </a:r>
                <a:r>
                  <a:rPr lang="en-US" dirty="0">
                    <a:latin typeface="Consolas" panose="020B0609020204030204" pitchFamily="49" charset="0"/>
                  </a:rPr>
                  <a:t>h-1 + 1 (i.e., 1 node in the next level) </a:t>
                </a:r>
                <a:r>
                  <a:rPr lang="en-US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2</a:t>
                </a:r>
                <a:r>
                  <a:rPr lang="en-US" baseline="30000" dirty="0">
                    <a:latin typeface="Consolas" panose="020B0609020204030204" pitchFamily="49" charset="0"/>
                  </a:rPr>
                  <a:t>h</a:t>
                </a:r>
                <a:r>
                  <a:rPr lang="en-US" dirty="0">
                    <a:latin typeface="Consolas" panose="020B0609020204030204" pitchFamily="49" charset="0"/>
                  </a:rPr>
                  <a:t> – 1 + 1= 2</a:t>
                </a:r>
                <a:r>
                  <a:rPr lang="en-US" baseline="30000" dirty="0">
                    <a:latin typeface="Consolas" panose="020B0609020204030204" pitchFamily="49" charset="0"/>
                  </a:rPr>
                  <a:t>h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/>
                  <a:t>nodes</a:t>
                </a:r>
              </a:p>
              <a:p>
                <a:pPr lvl="1"/>
                <a:r>
                  <a:rPr lang="en-US" b="1" dirty="0"/>
                  <a:t>At most: </a:t>
                </a:r>
                <a:r>
                  <a:rPr lang="en-US" dirty="0"/>
                  <a:t>perfect binary tree of height </a:t>
                </a:r>
                <a:r>
                  <a:rPr lang="en-US" dirty="0">
                    <a:latin typeface="Consolas" panose="020B0609020204030204" pitchFamily="49" charset="0"/>
                  </a:rPr>
                  <a:t>h</a:t>
                </a:r>
                <a:r>
                  <a:rPr lang="en-US" dirty="0"/>
                  <a:t>, i.e., </a:t>
                </a:r>
                <a:r>
                  <a:rPr lang="en-US" dirty="0">
                    <a:latin typeface="Consolas" panose="020B0609020204030204" pitchFamily="49" charset="0"/>
                  </a:rPr>
                  <a:t>2</a:t>
                </a:r>
                <a:r>
                  <a:rPr lang="en-US" baseline="30000" dirty="0">
                    <a:latin typeface="Consolas" panose="020B0609020204030204" pitchFamily="49" charset="0"/>
                  </a:rPr>
                  <a:t>h+1</a:t>
                </a:r>
                <a:r>
                  <a:rPr lang="en-US" dirty="0">
                    <a:latin typeface="Consolas" panose="020B0609020204030204" pitchFamily="49" charset="0"/>
                  </a:rPr>
                  <a:t> -1 </a:t>
                </a:r>
                <a:r>
                  <a:rPr lang="en-US" dirty="0"/>
                  <a:t>nodes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Height </a:t>
                </a:r>
                <a:r>
                  <a:rPr lang="en-US" dirty="0">
                    <a:latin typeface="Consolas" panose="020B0609020204030204" pitchFamily="49" charset="0"/>
                  </a:rPr>
                  <a:t>h</a:t>
                </a:r>
                <a:r>
                  <a:rPr lang="en-US" dirty="0"/>
                  <a:t> is equal to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1" dirty="0">
                            <a:latin typeface="Consolas" panose="020B0609020204030204" pitchFamily="49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1" i="1" baseline="-25000" dirty="0">
                            <a:latin typeface="Consolas" panose="020B0609020204030204" pitchFamily="49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1" i="1" dirty="0">
                            <a:latin typeface="Consolas" panose="020B0609020204030204" pitchFamily="49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i="1" dirty="0">
                            <a:latin typeface="Consolas" panose="020B0609020204030204" pitchFamily="49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1" i="1" dirty="0">
                            <a:latin typeface="Consolas" panose="020B0609020204030204" pitchFamily="49" charset="0"/>
                          </a:rPr>
                          <m:t>)</m:t>
                        </m:r>
                      </m:e>
                    </m:d>
                  </m:oMath>
                </a14:m>
                <a:endParaRPr lang="en-US" b="1" i="1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1" t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4B863-CB60-49BA-81FC-FC5C8E6E4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5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Balanced binary tree</a:t>
            </a:r>
          </a:p>
          <a:p>
            <a:pPr lvl="1"/>
            <a:r>
              <a:rPr lang="en-US" dirty="0"/>
              <a:t>For each node, the difference in height of the right and left sub-trees is no more than one</a:t>
            </a:r>
          </a:p>
          <a:p>
            <a:pPr lvl="1"/>
            <a:r>
              <a:rPr lang="en-US" dirty="0"/>
              <a:t>Both Perfect binary trees and  complete binary trees are balanced as well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Completely balance binary tree</a:t>
            </a:r>
          </a:p>
          <a:p>
            <a:pPr lvl="1"/>
            <a:r>
              <a:rPr lang="en-US" dirty="0"/>
              <a:t>Left and right sub-trees of every node have the same height</a:t>
            </a:r>
          </a:p>
          <a:p>
            <a:pPr lvl="1"/>
            <a:r>
              <a:rPr lang="en-US" dirty="0"/>
              <a:t>A perfect binary tree is completely balanced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E314-B624-45D6-BC56-5F7A06B38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4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51AA93-DD30-4577-A78E-98D3E693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49" y="3040062"/>
            <a:ext cx="8496944" cy="777875"/>
          </a:xfrm>
        </p:spPr>
        <p:txBody>
          <a:bodyPr/>
          <a:lstStyle/>
          <a:p>
            <a:pPr algn="ctr"/>
            <a:r>
              <a:rPr lang="en-US" dirty="0"/>
              <a:t>Tree ADT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B0280B-F844-4929-9838-93EDE00E0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293E3-F4F3-4363-BC2F-E6A2CD940E4C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3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Type: Any type of objects can be stored in a tree</a:t>
            </a:r>
          </a:p>
          <a:p>
            <a:pPr lvl="4"/>
            <a:endParaRPr lang="en-US" dirty="0"/>
          </a:p>
          <a:p>
            <a:r>
              <a:rPr lang="en-US" dirty="0"/>
              <a:t>Accessor methods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root() </a:t>
            </a:r>
            <a:r>
              <a:rPr lang="en-US" dirty="0"/>
              <a:t>– returns the root of the tree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parent(p) </a:t>
            </a:r>
            <a:r>
              <a:rPr lang="en-US" dirty="0"/>
              <a:t>–  returns the parent of a node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children(p) </a:t>
            </a:r>
            <a:r>
              <a:rPr lang="en-US" dirty="0"/>
              <a:t>– returns the children of a node</a:t>
            </a:r>
          </a:p>
          <a:p>
            <a:pPr lvl="3"/>
            <a:endParaRPr lang="en-US" dirty="0"/>
          </a:p>
          <a:p>
            <a:r>
              <a:rPr lang="en-US" dirty="0"/>
              <a:t>Query methods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size() </a:t>
            </a:r>
            <a:r>
              <a:rPr lang="en-US" dirty="0"/>
              <a:t>– returns the number of nodes in the tree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–  returns true if the tree is empty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elements() </a:t>
            </a:r>
            <a:r>
              <a:rPr lang="en-US" dirty="0"/>
              <a:t>– returns all elements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isRoot</a:t>
            </a:r>
            <a:r>
              <a:rPr lang="en-US" dirty="0">
                <a:latin typeface="Consolas" panose="020B0609020204030204" pitchFamily="49" charset="0"/>
              </a:rPr>
              <a:t>(p) </a:t>
            </a:r>
            <a:r>
              <a:rPr lang="en-US" dirty="0"/>
              <a:t>– returns true if node p is the root  </a:t>
            </a:r>
          </a:p>
          <a:p>
            <a:pPr lvl="4"/>
            <a:endParaRPr lang="en-US" dirty="0"/>
          </a:p>
          <a:p>
            <a:r>
              <a:rPr lang="en-US" dirty="0"/>
              <a:t>Other methods</a:t>
            </a:r>
          </a:p>
          <a:p>
            <a:pPr lvl="1"/>
            <a:r>
              <a:rPr lang="en-US" dirty="0"/>
              <a:t>Tree traversal, Node addition/deletion, create/destroy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6A324-AD3E-4A81-B9A8-E67A8BFA2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089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Storage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  <a:p>
            <a:r>
              <a:rPr lang="en-US" dirty="0"/>
              <a:t>Linked-list based storage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86D2-F583-49E4-BF6D-306C4ACAE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binary tree each node has at most two children</a:t>
            </a:r>
          </a:p>
          <a:p>
            <a:pPr lvl="1"/>
            <a:r>
              <a:rPr lang="en-US" dirty="0"/>
              <a:t>Allows to label the children as left and right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Likewise, the two sub-trees are referred as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Left sub-tree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Right sub-tree</a:t>
            </a:r>
          </a:p>
          <a:p>
            <a:endParaRPr lang="en-US" dirty="0"/>
          </a:p>
        </p:txBody>
      </p:sp>
      <p:pic>
        <p:nvPicPr>
          <p:cNvPr id="6" name="Picture 4" descr="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609155"/>
            <a:ext cx="25209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380038" y="4379367"/>
            <a:ext cx="3597275" cy="1785937"/>
            <a:chOff x="5380038" y="4379367"/>
            <a:chExt cx="3597275" cy="1785937"/>
          </a:xfrm>
        </p:grpSpPr>
        <p:pic>
          <p:nvPicPr>
            <p:cNvPr id="7" name="Picture 4" descr="Graphic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213" y="4379367"/>
              <a:ext cx="3309937" cy="158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5380038" y="4736554"/>
              <a:ext cx="1857375" cy="14287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7119938" y="4736554"/>
              <a:ext cx="1857375" cy="142875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F26B5-EF25-4035-9BF5-3F088E568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Contiguous Storage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714A82-377F-4773-ADB2-BFF15E5C2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8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43" name="Group 47"/>
          <p:cNvGrpSpPr>
            <a:grpSpLocks/>
          </p:cNvGrpSpPr>
          <p:nvPr/>
        </p:nvGrpSpPr>
        <p:grpSpPr bwMode="auto">
          <a:xfrm>
            <a:off x="2889076" y="1484784"/>
            <a:ext cx="571500" cy="569913"/>
            <a:chOff x="4229" y="1348"/>
            <a:chExt cx="360" cy="359"/>
          </a:xfrm>
        </p:grpSpPr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5" name="Rectangle 49"/>
            <p:cNvSpPr>
              <a:spLocks noChangeArrowheads="1"/>
            </p:cNvSpPr>
            <p:nvPr/>
          </p:nvSpPr>
          <p:spPr bwMode="auto">
            <a:xfrm>
              <a:off x="4298" y="1401"/>
              <a:ext cx="2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</a:p>
          </p:txBody>
        </p:sp>
      </p:grpSp>
      <p:grpSp>
        <p:nvGrpSpPr>
          <p:cNvPr id="146" name="Group 50"/>
          <p:cNvGrpSpPr>
            <a:grpSpLocks/>
          </p:cNvGrpSpPr>
          <p:nvPr/>
        </p:nvGrpSpPr>
        <p:grpSpPr bwMode="auto">
          <a:xfrm>
            <a:off x="1919114" y="2626197"/>
            <a:ext cx="571500" cy="569912"/>
            <a:chOff x="3618" y="2067"/>
            <a:chExt cx="360" cy="359"/>
          </a:xfrm>
        </p:grpSpPr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8" name="Rectangle 52"/>
            <p:cNvSpPr>
              <a:spLocks noChangeArrowheads="1"/>
            </p:cNvSpPr>
            <p:nvPr/>
          </p:nvSpPr>
          <p:spPr bwMode="auto">
            <a:xfrm>
              <a:off x="3687" y="2120"/>
              <a:ext cx="2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149" name="Line 53"/>
          <p:cNvSpPr>
            <a:spLocks noChangeShapeType="1"/>
          </p:cNvSpPr>
          <p:nvPr/>
        </p:nvSpPr>
        <p:spPr bwMode="auto">
          <a:xfrm flipH="1">
            <a:off x="2217564" y="1975322"/>
            <a:ext cx="765175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0" name="Group 54"/>
          <p:cNvGrpSpPr>
            <a:grpSpLocks/>
          </p:cNvGrpSpPr>
          <p:nvPr/>
        </p:nvGrpSpPr>
        <p:grpSpPr bwMode="auto">
          <a:xfrm>
            <a:off x="3809826" y="2659534"/>
            <a:ext cx="571500" cy="569913"/>
            <a:chOff x="4809" y="2088"/>
            <a:chExt cx="360" cy="359"/>
          </a:xfrm>
        </p:grpSpPr>
        <p:sp>
          <p:nvSpPr>
            <p:cNvPr id="151" name="Oval 55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2" name="Rectangle 56"/>
            <p:cNvSpPr>
              <a:spLocks noChangeArrowheads="1"/>
            </p:cNvSpPr>
            <p:nvPr/>
          </p:nvSpPr>
          <p:spPr bwMode="auto">
            <a:xfrm>
              <a:off x="4878" y="2141"/>
              <a:ext cx="2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153" name="Group 57"/>
          <p:cNvGrpSpPr>
            <a:grpSpLocks/>
          </p:cNvGrpSpPr>
          <p:nvPr/>
        </p:nvGrpSpPr>
        <p:grpSpPr bwMode="auto">
          <a:xfrm>
            <a:off x="4319414" y="3732684"/>
            <a:ext cx="571500" cy="569913"/>
            <a:chOff x="5130" y="2764"/>
            <a:chExt cx="360" cy="359"/>
          </a:xfrm>
        </p:grpSpPr>
        <p:sp>
          <p:nvSpPr>
            <p:cNvPr id="154" name="Oval 58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Rectangle 59"/>
            <p:cNvSpPr>
              <a:spLocks noChangeArrowheads="1"/>
            </p:cNvSpPr>
            <p:nvPr/>
          </p:nvSpPr>
          <p:spPr bwMode="auto">
            <a:xfrm>
              <a:off x="5199" y="2817"/>
              <a:ext cx="2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</a:t>
              </a:r>
            </a:p>
          </p:txBody>
        </p:sp>
      </p:grpSp>
      <p:sp>
        <p:nvSpPr>
          <p:cNvPr id="156" name="Line 60"/>
          <p:cNvSpPr>
            <a:spLocks noChangeShapeType="1"/>
          </p:cNvSpPr>
          <p:nvPr/>
        </p:nvSpPr>
        <p:spPr bwMode="auto">
          <a:xfrm>
            <a:off x="4260676" y="3218334"/>
            <a:ext cx="287338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7" name="Group 61"/>
          <p:cNvGrpSpPr>
            <a:grpSpLocks/>
          </p:cNvGrpSpPr>
          <p:nvPr/>
        </p:nvGrpSpPr>
        <p:grpSpPr bwMode="auto">
          <a:xfrm>
            <a:off x="2447751" y="3781897"/>
            <a:ext cx="571500" cy="569912"/>
            <a:chOff x="3951" y="2795"/>
            <a:chExt cx="360" cy="359"/>
          </a:xfrm>
        </p:grpSpPr>
        <p:sp>
          <p:nvSpPr>
            <p:cNvPr id="158" name="Oval 62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Rectangle 63"/>
            <p:cNvSpPr>
              <a:spLocks noChangeArrowheads="1"/>
            </p:cNvSpPr>
            <p:nvPr/>
          </p:nvSpPr>
          <p:spPr bwMode="auto">
            <a:xfrm>
              <a:off x="4020" y="2848"/>
              <a:ext cx="2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</a:p>
          </p:txBody>
        </p:sp>
      </p:grpSp>
      <p:grpSp>
        <p:nvGrpSpPr>
          <p:cNvPr id="160" name="Group 64"/>
          <p:cNvGrpSpPr>
            <a:grpSpLocks/>
          </p:cNvGrpSpPr>
          <p:nvPr/>
        </p:nvGrpSpPr>
        <p:grpSpPr bwMode="auto">
          <a:xfrm>
            <a:off x="1988964" y="4989984"/>
            <a:ext cx="571500" cy="569913"/>
            <a:chOff x="3662" y="3556"/>
            <a:chExt cx="360" cy="359"/>
          </a:xfrm>
        </p:grpSpPr>
        <p:sp>
          <p:nvSpPr>
            <p:cNvPr id="161" name="Oval 65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2" name="Rectangle 66"/>
            <p:cNvSpPr>
              <a:spLocks noChangeArrowheads="1"/>
            </p:cNvSpPr>
            <p:nvPr/>
          </p:nvSpPr>
          <p:spPr bwMode="auto">
            <a:xfrm>
              <a:off x="3731" y="3609"/>
              <a:ext cx="1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163" name="Line 67"/>
          <p:cNvSpPr>
            <a:spLocks noChangeShapeType="1"/>
          </p:cNvSpPr>
          <p:nvPr/>
        </p:nvSpPr>
        <p:spPr bwMode="auto">
          <a:xfrm>
            <a:off x="1844501" y="4372447"/>
            <a:ext cx="4238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4" name="Group 68"/>
          <p:cNvGrpSpPr>
            <a:grpSpLocks/>
          </p:cNvGrpSpPr>
          <p:nvPr/>
        </p:nvGrpSpPr>
        <p:grpSpPr bwMode="auto">
          <a:xfrm>
            <a:off x="1458739" y="3764434"/>
            <a:ext cx="571500" cy="569913"/>
            <a:chOff x="3328" y="2784"/>
            <a:chExt cx="360" cy="359"/>
          </a:xfrm>
        </p:grpSpPr>
        <p:sp>
          <p:nvSpPr>
            <p:cNvPr id="165" name="Oval 69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6" name="Rectangle 70"/>
            <p:cNvSpPr>
              <a:spLocks noChangeArrowheads="1"/>
            </p:cNvSpPr>
            <p:nvPr/>
          </p:nvSpPr>
          <p:spPr bwMode="auto">
            <a:xfrm>
              <a:off x="3397" y="2837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</a:p>
          </p:txBody>
        </p:sp>
      </p:grpSp>
      <p:grpSp>
        <p:nvGrpSpPr>
          <p:cNvPr id="167" name="Group 71"/>
          <p:cNvGrpSpPr>
            <a:grpSpLocks/>
          </p:cNvGrpSpPr>
          <p:nvPr/>
        </p:nvGrpSpPr>
        <p:grpSpPr bwMode="auto">
          <a:xfrm>
            <a:off x="898351" y="4953472"/>
            <a:ext cx="571500" cy="569912"/>
            <a:chOff x="2975" y="3533"/>
            <a:chExt cx="360" cy="359"/>
          </a:xfrm>
        </p:grpSpPr>
        <p:sp>
          <p:nvSpPr>
            <p:cNvPr id="168" name="Oval 72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9" name="Rectangle 73"/>
            <p:cNvSpPr>
              <a:spLocks noChangeArrowheads="1"/>
            </p:cNvSpPr>
            <p:nvPr/>
          </p:nvSpPr>
          <p:spPr bwMode="auto">
            <a:xfrm>
              <a:off x="3044" y="3586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</a:t>
              </a:r>
            </a:p>
          </p:txBody>
        </p:sp>
      </p:grpSp>
      <p:grpSp>
        <p:nvGrpSpPr>
          <p:cNvPr id="170" name="Group 74"/>
          <p:cNvGrpSpPr>
            <a:grpSpLocks/>
          </p:cNvGrpSpPr>
          <p:nvPr/>
        </p:nvGrpSpPr>
        <p:grpSpPr bwMode="auto">
          <a:xfrm>
            <a:off x="3347864" y="3731097"/>
            <a:ext cx="571500" cy="569912"/>
            <a:chOff x="4518" y="2763"/>
            <a:chExt cx="360" cy="359"/>
          </a:xfrm>
        </p:grpSpPr>
        <p:sp>
          <p:nvSpPr>
            <p:cNvPr id="171" name="Oval 75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Rectangle 76"/>
            <p:cNvSpPr>
              <a:spLocks noChangeArrowheads="1"/>
            </p:cNvSpPr>
            <p:nvPr/>
          </p:nvSpPr>
          <p:spPr bwMode="auto">
            <a:xfrm>
              <a:off x="4587" y="2816"/>
              <a:ext cx="20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</a:t>
              </a:r>
            </a:p>
          </p:txBody>
        </p:sp>
      </p:grpSp>
      <p:sp>
        <p:nvSpPr>
          <p:cNvPr id="173" name="Line 77"/>
          <p:cNvSpPr>
            <a:spLocks noChangeShapeType="1"/>
          </p:cNvSpPr>
          <p:nvPr/>
        </p:nvSpPr>
        <p:spPr bwMode="auto">
          <a:xfrm flipH="1">
            <a:off x="3612976" y="3216747"/>
            <a:ext cx="322263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" name="Line 78"/>
          <p:cNvSpPr>
            <a:spLocks noChangeShapeType="1"/>
          </p:cNvSpPr>
          <p:nvPr/>
        </p:nvSpPr>
        <p:spPr bwMode="auto">
          <a:xfrm>
            <a:off x="2303289" y="3165947"/>
            <a:ext cx="3730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5" name="Line 79"/>
          <p:cNvSpPr>
            <a:spLocks noChangeShapeType="1"/>
          </p:cNvSpPr>
          <p:nvPr/>
        </p:nvSpPr>
        <p:spPr bwMode="auto">
          <a:xfrm flipH="1">
            <a:off x="1723851" y="3148484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Line 80"/>
          <p:cNvSpPr>
            <a:spLocks noChangeShapeType="1"/>
          </p:cNvSpPr>
          <p:nvPr/>
        </p:nvSpPr>
        <p:spPr bwMode="auto">
          <a:xfrm flipH="1">
            <a:off x="1179339" y="4354984"/>
            <a:ext cx="425450" cy="579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7" name="Line 81"/>
          <p:cNvSpPr>
            <a:spLocks noChangeShapeType="1"/>
          </p:cNvSpPr>
          <p:nvPr/>
        </p:nvSpPr>
        <p:spPr bwMode="auto">
          <a:xfrm>
            <a:off x="3357389" y="1992784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Line 16"/>
          <p:cNvSpPr>
            <a:spLocks noChangeShapeType="1"/>
          </p:cNvSpPr>
          <p:nvPr/>
        </p:nvSpPr>
        <p:spPr bwMode="auto">
          <a:xfrm>
            <a:off x="6637507" y="226891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9" name="Line 17"/>
          <p:cNvSpPr>
            <a:spLocks noChangeShapeType="1"/>
          </p:cNvSpPr>
          <p:nvPr/>
        </p:nvSpPr>
        <p:spPr bwMode="auto">
          <a:xfrm>
            <a:off x="6637507" y="266102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0" name="Line 18"/>
          <p:cNvSpPr>
            <a:spLocks noChangeShapeType="1"/>
          </p:cNvSpPr>
          <p:nvPr/>
        </p:nvSpPr>
        <p:spPr bwMode="auto">
          <a:xfrm>
            <a:off x="6637507" y="305155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1" name="Line 19"/>
          <p:cNvSpPr>
            <a:spLocks noChangeShapeType="1"/>
          </p:cNvSpPr>
          <p:nvPr/>
        </p:nvSpPr>
        <p:spPr bwMode="auto">
          <a:xfrm>
            <a:off x="6637507" y="345954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Line 20"/>
          <p:cNvSpPr>
            <a:spLocks noChangeShapeType="1"/>
          </p:cNvSpPr>
          <p:nvPr/>
        </p:nvSpPr>
        <p:spPr bwMode="auto">
          <a:xfrm>
            <a:off x="6637507" y="385324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3" name="Line 21"/>
          <p:cNvSpPr>
            <a:spLocks noChangeShapeType="1"/>
          </p:cNvSpPr>
          <p:nvPr/>
        </p:nvSpPr>
        <p:spPr bwMode="auto">
          <a:xfrm>
            <a:off x="6637507" y="424217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4" name="Line 22"/>
          <p:cNvSpPr>
            <a:spLocks noChangeShapeType="1"/>
          </p:cNvSpPr>
          <p:nvPr/>
        </p:nvSpPr>
        <p:spPr bwMode="auto">
          <a:xfrm>
            <a:off x="6637507" y="463270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5" name="Line 23"/>
          <p:cNvSpPr>
            <a:spLocks noChangeShapeType="1"/>
          </p:cNvSpPr>
          <p:nvPr/>
        </p:nvSpPr>
        <p:spPr bwMode="auto">
          <a:xfrm>
            <a:off x="6637507" y="502322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6" name="Line 24"/>
          <p:cNvSpPr>
            <a:spLocks noChangeShapeType="1"/>
          </p:cNvSpPr>
          <p:nvPr/>
        </p:nvSpPr>
        <p:spPr bwMode="auto">
          <a:xfrm>
            <a:off x="6637507" y="541375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7" name="Rectangle 25"/>
          <p:cNvSpPr>
            <a:spLocks noChangeArrowheads="1"/>
          </p:cNvSpPr>
          <p:nvPr/>
        </p:nvSpPr>
        <p:spPr bwMode="auto">
          <a:xfrm>
            <a:off x="6642269" y="1884740"/>
            <a:ext cx="855663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8" name="Rectangle 26"/>
          <p:cNvSpPr>
            <a:spLocks noChangeArrowheads="1"/>
          </p:cNvSpPr>
          <p:nvPr/>
        </p:nvSpPr>
        <p:spPr bwMode="auto">
          <a:xfrm>
            <a:off x="6091532" y="1772184"/>
            <a:ext cx="591509" cy="374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[6]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[7]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[8]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[9]</a:t>
            </a:r>
          </a:p>
        </p:txBody>
      </p:sp>
      <p:sp>
        <p:nvSpPr>
          <p:cNvPr id="189" name="Rectangle 27"/>
          <p:cNvSpPr>
            <a:spLocks noChangeArrowheads="1"/>
          </p:cNvSpPr>
          <p:nvPr/>
        </p:nvSpPr>
        <p:spPr bwMode="auto">
          <a:xfrm>
            <a:off x="6849729" y="1814401"/>
            <a:ext cx="394339" cy="374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7445E-A9A7-45A9-B651-7FC2423987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25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store a binary tree as an array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Traverse tree in breadth-first order, placing the entries into array</a:t>
            </a:r>
          </a:p>
          <a:p>
            <a:pPr lvl="1"/>
            <a:r>
              <a:rPr lang="en-US" dirty="0"/>
              <a:t>Storage of elements (i.e., objects/data) starts from root node</a:t>
            </a:r>
          </a:p>
          <a:p>
            <a:pPr lvl="1"/>
            <a:r>
              <a:rPr lang="en-US" dirty="0"/>
              <a:t>Nodes at each level of the tree are stored left to right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2" descr="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56992"/>
            <a:ext cx="6058573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33E6B-7448-4CC8-A639-B98BAA75C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452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children of the node with index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/>
              <a:t> are in </a:t>
            </a:r>
            <a:r>
              <a:rPr lang="en-US" dirty="0">
                <a:latin typeface="Consolas" panose="020B0609020204030204" pitchFamily="49" charset="0"/>
              </a:rPr>
              <a:t>2k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2k + 1</a:t>
            </a:r>
          </a:p>
          <a:p>
            <a:r>
              <a:rPr lang="en-US" dirty="0"/>
              <a:t>The parent of node with index </a:t>
            </a:r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/>
              <a:t> is in </a:t>
            </a:r>
            <a:r>
              <a:rPr lang="en-US" dirty="0">
                <a:latin typeface="Consolas" panose="020B0609020204030204" pitchFamily="49" charset="0"/>
              </a:rPr>
              <a:t>k ÷ 2</a:t>
            </a:r>
          </a:p>
          <a:p>
            <a:endParaRPr lang="en-US" dirty="0"/>
          </a:p>
        </p:txBody>
      </p:sp>
      <p:pic>
        <p:nvPicPr>
          <p:cNvPr id="7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7" y="2636912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968500" y="4821312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</a:t>
            </a:r>
            <a:r>
              <a:rPr kumimoji="0" lang="en-US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91078-0722-483E-9CB5-6614B960A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21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Example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10 has index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lang="en-US" dirty="0"/>
              <a:t>Its children 13 and 23 have indices </a:t>
            </a:r>
            <a:r>
              <a:rPr lang="en-US" dirty="0">
                <a:solidFill>
                  <a:srgbClr val="0070C0"/>
                </a:solidFill>
              </a:rPr>
              <a:t>10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11</a:t>
            </a:r>
            <a:r>
              <a:rPr lang="en-US" dirty="0"/>
              <a:t>, respectively</a:t>
            </a:r>
          </a:p>
          <a:p>
            <a:endParaRPr lang="en-US" dirty="0"/>
          </a:p>
        </p:txBody>
      </p:sp>
      <p:pic>
        <p:nvPicPr>
          <p:cNvPr id="6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76" y="2992512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76" y="2992512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3433738" y="3694187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43051" y="4821312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</a:t>
            </a:r>
            <a:r>
              <a:rPr kumimoji="0" lang="en-US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0       1      2</a:t>
            </a:r>
            <a:r>
              <a:rPr kumimoji="0" lang="en-US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 </a:t>
            </a:r>
            <a:r>
              <a:rPr kumimoji="0" lang="en-US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  </a:t>
            </a:r>
            <a:r>
              <a:rPr kumimoji="0" lang="en-US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3       4       </a:t>
            </a:r>
            <a:r>
              <a:rPr kumimoji="0" lang="en-US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5       </a:t>
            </a:r>
            <a:r>
              <a:rPr kumimoji="0" lang="en-US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6       7       8       9     </a:t>
            </a:r>
            <a:r>
              <a:rPr kumimoji="0" lang="en-US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10     11     </a:t>
            </a:r>
            <a:r>
              <a:rPr kumimoji="0" lang="en-US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12     13     14    15     16     17</a:t>
            </a:r>
          </a:p>
        </p:txBody>
      </p:sp>
      <p:sp>
        <p:nvSpPr>
          <p:cNvPr id="11" name="Oval 10"/>
          <p:cNvSpPr/>
          <p:nvPr/>
        </p:nvSpPr>
        <p:spPr>
          <a:xfrm>
            <a:off x="3206726" y="4997524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11663" y="4997524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97413" y="4997524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13063" y="4264099"/>
            <a:ext cx="500063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78226" y="4264099"/>
            <a:ext cx="500062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7C454-48B8-4261-BD8F-934139F3D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20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Example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10 has index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lang="en-US" dirty="0"/>
              <a:t>Its children 13 and 23 have indices </a:t>
            </a:r>
            <a:r>
              <a:rPr lang="en-US" dirty="0">
                <a:solidFill>
                  <a:srgbClr val="0070C0"/>
                </a:solidFill>
              </a:rPr>
              <a:t>10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11</a:t>
            </a:r>
            <a:r>
              <a:rPr lang="en-US" dirty="0"/>
              <a:t>, respectively</a:t>
            </a:r>
          </a:p>
          <a:p>
            <a:pPr lvl="1"/>
            <a:r>
              <a:rPr lang="en-US" dirty="0"/>
              <a:t>Its parent is node 9 with index 5/2 = </a:t>
            </a:r>
            <a:r>
              <a:rPr lang="en-US" dirty="0">
                <a:solidFill>
                  <a:srgbClr val="7030A0"/>
                </a:solidFill>
              </a:rPr>
              <a:t>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6" name="Picture 7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18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</a:t>
            </a:r>
            <a:r>
              <a:rPr kumimoji="0" lang="en-US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0       1      </a:t>
            </a:r>
            <a:r>
              <a:rPr kumimoji="0" lang="en-US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 </a:t>
            </a:r>
            <a:r>
              <a:rPr kumimoji="0" lang="en-US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  </a:t>
            </a:r>
            <a:r>
              <a:rPr kumimoji="0" lang="en-US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3       4       </a:t>
            </a:r>
            <a:r>
              <a:rPr kumimoji="0" lang="en-US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5       </a:t>
            </a:r>
            <a:r>
              <a:rPr kumimoji="0" lang="en-US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6       7       8       9     10     11     12     13     14    15     16     17</a:t>
            </a:r>
          </a:p>
        </p:txBody>
      </p:sp>
      <p:sp>
        <p:nvSpPr>
          <p:cNvPr id="21" name="Oval 20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32088" y="5060950"/>
            <a:ext cx="333375" cy="32861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67063" y="3189288"/>
            <a:ext cx="500062" cy="5000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25150-47EA-4355-B29C-09FCA8B7E8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17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array index is not started from 0</a:t>
            </a:r>
          </a:p>
          <a:p>
            <a:pPr lvl="1"/>
            <a:r>
              <a:rPr lang="en-US" dirty="0"/>
              <a:t>In C++, this simplifies the calculations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5656" y="2007051"/>
            <a:ext cx="3438762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parent = k &gt;&gt;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left_child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k &lt;&lt;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right_child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left_child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| 1;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7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55" y="3356992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10918" y="5541392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</a:t>
            </a:r>
            <a:r>
              <a:rPr kumimoji="0" lang="en-US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5F108-4DE1-460F-A604-B64431ACEC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9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Unused nodes in tree represented by a predefined bit pattern </a:t>
            </a:r>
          </a:p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547664" y="1702334"/>
            <a:ext cx="2033587" cy="4276725"/>
            <a:chOff x="1885777" y="2420888"/>
            <a:chExt cx="2033587" cy="4276725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3347864" y="2420888"/>
              <a:ext cx="571500" cy="569912"/>
              <a:chOff x="1389" y="1133"/>
              <a:chExt cx="360" cy="359"/>
            </a:xfrm>
          </p:grpSpPr>
          <p:sp>
            <p:nvSpPr>
              <p:cNvPr id="7" name="Oval 29"/>
              <p:cNvSpPr>
                <a:spLocks noChangeArrowheads="1"/>
              </p:cNvSpPr>
              <p:nvPr/>
            </p:nvSpPr>
            <p:spPr bwMode="auto"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Rectangle 30"/>
              <p:cNvSpPr>
                <a:spLocks noChangeArrowheads="1"/>
              </p:cNvSpPr>
              <p:nvPr/>
            </p:nvSpPr>
            <p:spPr bwMode="auto">
              <a:xfrm>
                <a:off x="1458" y="1186"/>
                <a:ext cx="2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2844713" y="3359100"/>
              <a:ext cx="571500" cy="569913"/>
              <a:chOff x="1004" y="1702"/>
              <a:chExt cx="360" cy="359"/>
            </a:xfrm>
          </p:grpSpPr>
          <p:sp>
            <p:nvSpPr>
              <p:cNvPr id="10" name="Oval 32"/>
              <p:cNvSpPr>
                <a:spLocks noChangeArrowheads="1"/>
              </p:cNvSpPr>
              <p:nvPr/>
            </p:nvSpPr>
            <p:spPr bwMode="auto"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Rectangle 33"/>
              <p:cNvSpPr>
                <a:spLocks noChangeArrowheads="1"/>
              </p:cNvSpPr>
              <p:nvPr/>
            </p:nvSpPr>
            <p:spPr bwMode="auto">
              <a:xfrm>
                <a:off x="1073" y="1755"/>
                <a:ext cx="2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</a:p>
            </p:txBody>
          </p:sp>
        </p:grp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>
              <a:off x="3188024" y="2905075"/>
              <a:ext cx="269378" cy="452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885777" y="6127700"/>
              <a:ext cx="571500" cy="569913"/>
              <a:chOff x="468" y="3468"/>
              <a:chExt cx="360" cy="359"/>
            </a:xfrm>
          </p:grpSpPr>
          <p:sp>
            <p:nvSpPr>
              <p:cNvPr id="14" name="Oval 36"/>
              <p:cNvSpPr>
                <a:spLocks noChangeArrowheads="1"/>
              </p:cNvSpPr>
              <p:nvPr/>
            </p:nvSpPr>
            <p:spPr bwMode="auto"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Rectangle 37"/>
              <p:cNvSpPr>
                <a:spLocks noChangeArrowheads="1"/>
              </p:cNvSpPr>
              <p:nvPr/>
            </p:nvSpPr>
            <p:spPr bwMode="auto">
              <a:xfrm>
                <a:off x="537" y="3521"/>
                <a:ext cx="20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</a:t>
                </a:r>
              </a:p>
            </p:txBody>
          </p:sp>
        </p:grp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 flipH="1">
              <a:off x="2098502" y="5672088"/>
              <a:ext cx="227013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7" name="Group 39"/>
            <p:cNvGrpSpPr>
              <a:grpSpLocks/>
            </p:cNvGrpSpPr>
            <p:nvPr/>
          </p:nvGrpSpPr>
          <p:grpSpPr bwMode="auto">
            <a:xfrm>
              <a:off x="2528714" y="4256038"/>
              <a:ext cx="571500" cy="569912"/>
              <a:chOff x="873" y="2289"/>
              <a:chExt cx="360" cy="359"/>
            </a:xfrm>
          </p:grpSpPr>
          <p:sp>
            <p:nvSpPr>
              <p:cNvPr id="18" name="Oval 40"/>
              <p:cNvSpPr>
                <a:spLocks noChangeArrowheads="1"/>
              </p:cNvSpPr>
              <p:nvPr/>
            </p:nvSpPr>
            <p:spPr bwMode="auto"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" name="Rectangle 41"/>
              <p:cNvSpPr>
                <a:spLocks noChangeArrowheads="1"/>
              </p:cNvSpPr>
              <p:nvPr/>
            </p:nvSpPr>
            <p:spPr bwMode="auto">
              <a:xfrm>
                <a:off x="942" y="2342"/>
                <a:ext cx="2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2171527" y="5121225"/>
              <a:ext cx="571500" cy="569913"/>
              <a:chOff x="648" y="2834"/>
              <a:chExt cx="360" cy="359"/>
            </a:xfrm>
          </p:grpSpPr>
          <p:sp>
            <p:nvSpPr>
              <p:cNvPr id="21" name="Oval 43"/>
              <p:cNvSpPr>
                <a:spLocks noChangeArrowheads="1"/>
              </p:cNvSpPr>
              <p:nvPr/>
            </p:nvSpPr>
            <p:spPr bwMode="auto"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" name="Rectangle 44"/>
              <p:cNvSpPr>
                <a:spLocks noChangeArrowheads="1"/>
              </p:cNvSpPr>
              <p:nvPr/>
            </p:nvSpPr>
            <p:spPr bwMode="auto">
              <a:xfrm>
                <a:off x="717" y="2887"/>
                <a:ext cx="23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</a:t>
                </a:r>
              </a:p>
            </p:txBody>
          </p:sp>
        </p:grp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 flipH="1">
              <a:off x="2793827" y="3927425"/>
              <a:ext cx="184150" cy="325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H="1">
              <a:off x="2506488" y="4824362"/>
              <a:ext cx="146051" cy="314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62268" y="1711934"/>
            <a:ext cx="854075" cy="445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6555918" y="2161196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6555918" y="255330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6555918" y="294383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6555918" y="335182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6555918" y="3745521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6555918" y="413445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6555918" y="452498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6571793" y="5737467"/>
            <a:ext cx="849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6735306" y="1675421"/>
            <a:ext cx="437620" cy="456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6555918" y="4915509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6555918" y="5306034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5815643" y="1675421"/>
            <a:ext cx="759823" cy="456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[6]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[7]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[8]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[9]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[16]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44477-AE75-44EE-BCBF-51FC174FA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7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Storage: 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store any tree as an </a:t>
            </a:r>
            <a:r>
              <a:rPr lang="en-US" b="1" dirty="0"/>
              <a:t>array</a:t>
            </a:r>
            <a:r>
              <a:rPr lang="en-US" dirty="0"/>
              <a:t> using breadth-first traversals?</a:t>
            </a:r>
          </a:p>
          <a:p>
            <a:pPr lvl="1"/>
            <a:r>
              <a:rPr lang="en-US" dirty="0"/>
              <a:t>Because there is a significant potential for a lot of wasted memory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Consider the following tree with 12 nodes </a:t>
            </a:r>
          </a:p>
          <a:p>
            <a:pPr lvl="1"/>
            <a:r>
              <a:rPr lang="en-US" dirty="0"/>
              <a:t>What is the required size of array? </a:t>
            </a:r>
          </a:p>
        </p:txBody>
      </p:sp>
      <p:pic>
        <p:nvPicPr>
          <p:cNvPr id="7" name="Picture 16" descr="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7351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31448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45013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45100" y="46847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642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574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3198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907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49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9402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52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719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069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4821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0974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443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166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626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484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99D75-191A-4DF5-9495-272965FADC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854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Storage: 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store any tree as an array using breadth-first traversals?</a:t>
            </a:r>
          </a:p>
          <a:p>
            <a:pPr lvl="1"/>
            <a:r>
              <a:rPr lang="en-US" dirty="0"/>
              <a:t>There is a significant potential for a lot of wasted memory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Consider the following tree with 12 nodes </a:t>
            </a:r>
          </a:p>
          <a:p>
            <a:pPr lvl="1"/>
            <a:r>
              <a:rPr lang="en-US" dirty="0"/>
              <a:t>What is the required size of array? </a:t>
            </a:r>
            <a:r>
              <a:rPr lang="en-US" b="1" dirty="0">
                <a:solidFill>
                  <a:srgbClr val="0070C0"/>
                </a:solidFill>
              </a:rPr>
              <a:t>32</a:t>
            </a:r>
          </a:p>
          <a:p>
            <a:pPr lvl="1"/>
            <a:r>
              <a:rPr lang="en-US" dirty="0"/>
              <a:t>What will be the array size if a child is added to node K? </a:t>
            </a:r>
          </a:p>
          <a:p>
            <a:endParaRPr lang="en-US" dirty="0"/>
          </a:p>
        </p:txBody>
      </p:sp>
      <p:pic>
        <p:nvPicPr>
          <p:cNvPr id="7" name="Picture 16" descr="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7351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31448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45013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45100" y="46847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642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574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3198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907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49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9402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52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719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069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4821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0974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443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166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626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484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866FF-5958-4A2B-B70C-B93B1B4A5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99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Full </a:t>
            </a:r>
            <a:r>
              <a:rPr lang="en-US" b="1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full node </a:t>
            </a:r>
            <a:r>
              <a:rPr lang="en-US" dirty="0"/>
              <a:t>is a node where both the left and right sub-trees are non-empty trees </a:t>
            </a:r>
          </a:p>
          <a:p>
            <a:r>
              <a:rPr lang="en-US" dirty="0"/>
              <a:t>(OR) if it has exactly two child nodes</a:t>
            </a:r>
          </a:p>
          <a:p>
            <a:endParaRPr lang="en-US" dirty="0"/>
          </a:p>
        </p:txBody>
      </p:sp>
      <p:pic>
        <p:nvPicPr>
          <p:cNvPr id="6" name="Picture 5" descr="x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43" y="2348880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692175" y="4555481"/>
            <a:ext cx="6264077" cy="585356"/>
            <a:chOff x="1188243" y="4869160"/>
            <a:chExt cx="6264077" cy="585356"/>
          </a:xfrm>
        </p:grpSpPr>
        <p:sp>
          <p:nvSpPr>
            <p:cNvPr id="7" name="TextBox 6"/>
            <p:cNvSpPr txBox="1"/>
            <p:nvPr/>
          </p:nvSpPr>
          <p:spPr>
            <a:xfrm>
              <a:off x="2267744" y="4869160"/>
              <a:ext cx="5184576" cy="576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341563" y="5137150"/>
              <a:ext cx="215900" cy="215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1800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176713" y="5140717"/>
              <a:ext cx="215900" cy="2159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1800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336507" y="5137150"/>
              <a:ext cx="215900" cy="2159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18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88243" y="5085184"/>
              <a:ext cx="5521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full nodes               </a:t>
              </a:r>
              <a:r>
                <a:rPr lang="en-US" dirty="0">
                  <a:solidFill>
                    <a:srgbClr val="0070C0"/>
                  </a:solidFill>
                </a:rPr>
                <a:t>neither</a:t>
              </a:r>
              <a:r>
                <a:rPr lang="en-US" dirty="0"/>
                <a:t>               </a:t>
              </a:r>
              <a:r>
                <a:rPr lang="en-US" dirty="0">
                  <a:solidFill>
                    <a:srgbClr val="00B050"/>
                  </a:solidFill>
                </a:rPr>
                <a:t>leaf nodes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15291-B34E-4060-9F80-3BF8FFA2A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13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Storage: 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store any tree as an array using breadth-first traversals?</a:t>
            </a:r>
          </a:p>
          <a:p>
            <a:pPr lvl="1"/>
            <a:r>
              <a:rPr lang="en-US" dirty="0"/>
              <a:t>There is a significant potential for a lot of wasted memory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Consider the following tree with 12 nodes </a:t>
            </a:r>
          </a:p>
          <a:p>
            <a:pPr lvl="1"/>
            <a:r>
              <a:rPr lang="en-US" dirty="0"/>
              <a:t>What is the required size of array? </a:t>
            </a:r>
            <a:r>
              <a:rPr lang="en-US" b="1" dirty="0">
                <a:solidFill>
                  <a:srgbClr val="0070C0"/>
                </a:solidFill>
              </a:rPr>
              <a:t>32</a:t>
            </a:r>
          </a:p>
          <a:p>
            <a:pPr lvl="1"/>
            <a:r>
              <a:rPr lang="en-US" dirty="0"/>
              <a:t>What will be the array size if a child is added to node K? </a:t>
            </a:r>
            <a:r>
              <a:rPr lang="en-US" b="1" dirty="0">
                <a:solidFill>
                  <a:srgbClr val="0070C0"/>
                </a:solidFill>
              </a:rPr>
              <a:t>double</a:t>
            </a:r>
          </a:p>
          <a:p>
            <a:endParaRPr lang="en-US" dirty="0"/>
          </a:p>
        </p:txBody>
      </p:sp>
      <p:pic>
        <p:nvPicPr>
          <p:cNvPr id="7" name="Picture 16" descr="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7351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31448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45013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45100" y="46847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64238" y="46847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574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3198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907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49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9402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528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0719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069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4821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097463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443538" y="5040313"/>
            <a:ext cx="214312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16600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626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48475" y="5040313"/>
            <a:ext cx="214313" cy="214312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978A6-EF6A-452C-9E57-2F94BF9E21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50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Linked List Storage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5EB3F-389B-4935-A26F-D4DA573004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2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Linked List Structure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implement a binary tree by using a </a:t>
            </a:r>
            <a:r>
              <a:rPr lang="en-US" dirty="0" err="1"/>
              <a:t>struct</a:t>
            </a:r>
            <a:r>
              <a:rPr lang="en-US" dirty="0"/>
              <a:t> which stores:</a:t>
            </a:r>
          </a:p>
          <a:p>
            <a:pPr lvl="1"/>
            <a:r>
              <a:rPr lang="en-US" dirty="0"/>
              <a:t>An element</a:t>
            </a:r>
          </a:p>
          <a:p>
            <a:pPr lvl="1"/>
            <a:r>
              <a:rPr lang="en-US" dirty="0"/>
              <a:t>A left child pointer (pointer to first child)</a:t>
            </a:r>
          </a:p>
          <a:p>
            <a:pPr lvl="1"/>
            <a:r>
              <a:rPr lang="en-US" dirty="0"/>
              <a:t>A right child pointer (pointer to second child)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root pointer </a:t>
            </a:r>
            <a:r>
              <a:rPr lang="en-US" dirty="0"/>
              <a:t>points to the root node</a:t>
            </a:r>
          </a:p>
          <a:p>
            <a:pPr lvl="1"/>
            <a:r>
              <a:rPr lang="en-US" dirty="0"/>
              <a:t>Follow pointers to find every other element in the tree</a:t>
            </a:r>
          </a:p>
          <a:p>
            <a:r>
              <a:rPr lang="en-US" dirty="0">
                <a:solidFill>
                  <a:srgbClr val="0070C0"/>
                </a:solidFill>
              </a:rPr>
              <a:t>Leaf nodes </a:t>
            </a:r>
            <a:r>
              <a:rPr lang="en-US" dirty="0"/>
              <a:t>have </a:t>
            </a:r>
            <a:r>
              <a:rPr lang="en-US" dirty="0" err="1">
                <a:latin typeface="Consolas" panose="020B0609020204030204" pitchFamily="49" charset="0"/>
              </a:rPr>
              <a:t>LeftChild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RightChild</a:t>
            </a:r>
            <a:r>
              <a:rPr lang="en-US" dirty="0"/>
              <a:t> pointers set to </a:t>
            </a:r>
            <a:r>
              <a:rPr lang="en-US" dirty="0"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2852936"/>
            <a:ext cx="4176464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Node{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Type value;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Node 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LeftChild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RightChild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}*root;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0D135-3688-419E-B28C-5716941BF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74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Linked List Structure: Example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495300" y="1550563"/>
            <a:ext cx="8153400" cy="4725988"/>
            <a:chOff x="288" y="1056"/>
            <a:chExt cx="5136" cy="2977"/>
          </a:xfrm>
        </p:grpSpPr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2544" y="1056"/>
              <a:ext cx="673" cy="192"/>
              <a:chOff x="1151" y="1392"/>
              <a:chExt cx="625" cy="145"/>
            </a:xfrm>
          </p:grpSpPr>
          <p:sp>
            <p:nvSpPr>
              <p:cNvPr id="85" name="Rectangle 4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6" name="Oval 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Rectangle 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8" name="Oval 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AutoShape 10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392" y="1680"/>
              <a:ext cx="672" cy="192"/>
              <a:chOff x="1151" y="1392"/>
              <a:chExt cx="625" cy="145"/>
            </a:xfrm>
          </p:grpSpPr>
          <p:sp>
            <p:nvSpPr>
              <p:cNvPr id="80" name="Rectangle 1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Oval 1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Rectangle 1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3" name="Oval 1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AutoShape 1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648" y="1680"/>
              <a:ext cx="672" cy="192"/>
              <a:chOff x="1151" y="1392"/>
              <a:chExt cx="625" cy="145"/>
            </a:xfrm>
          </p:grpSpPr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6" name="Oval 2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7" name="Rectangle 21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8" name="Oval 22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9" name="AutoShape 2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itchFamily="49" charset="0"/>
                    <a:ea typeface="+mn-ea"/>
                    <a:cs typeface="+mn-cs"/>
                  </a:rPr>
                  <a:t>c</a:t>
                </a: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816" y="2495"/>
              <a:ext cx="673" cy="193"/>
              <a:chOff x="1151" y="1392"/>
              <a:chExt cx="625" cy="145"/>
            </a:xfrm>
          </p:grpSpPr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" name="Oval 2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3" name="Oval 2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4" name="AutoShape 2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itchFamily="49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1872" y="2496"/>
              <a:ext cx="673" cy="192"/>
              <a:chOff x="1151" y="1392"/>
              <a:chExt cx="625" cy="145"/>
            </a:xfrm>
          </p:grpSpPr>
          <p:sp>
            <p:nvSpPr>
              <p:cNvPr id="65" name="Rectangle 31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6" name="Oval 3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7" name="Rectangle 33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8" name="Oval 34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9" name="AutoShape 3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itchFamily="49" charset="0"/>
                    <a:ea typeface="+mn-ea"/>
                    <a:cs typeface="+mn-cs"/>
                  </a:rPr>
                  <a:t>e</a:t>
                </a:r>
              </a:p>
            </p:txBody>
          </p:sp>
        </p:grp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288" y="3168"/>
              <a:ext cx="673" cy="192"/>
              <a:chOff x="1151" y="1392"/>
              <a:chExt cx="625" cy="145"/>
            </a:xfrm>
          </p:grpSpPr>
          <p:sp>
            <p:nvSpPr>
              <p:cNvPr id="60" name="Rectangle 37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1" name="Oval 3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2" name="Rectangle 39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3" name="Oval 40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" name="AutoShape 4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itchFamily="49" charset="0"/>
                    <a:ea typeface="+mn-ea"/>
                    <a:cs typeface="+mn-cs"/>
                  </a:rPr>
                  <a:t>g</a:t>
                </a:r>
              </a:p>
            </p:txBody>
          </p:sp>
        </p:grp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1440" y="3168"/>
              <a:ext cx="672" cy="192"/>
              <a:chOff x="1151" y="1392"/>
              <a:chExt cx="625" cy="145"/>
            </a:xfrm>
          </p:grpSpPr>
          <p:sp>
            <p:nvSpPr>
              <p:cNvPr id="55" name="Rectangle 4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6" name="Oval 4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7" name="Rectangle 4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" name="Oval 4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9" name="AutoShape 4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itchFamily="49" charset="0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2448" y="3168"/>
              <a:ext cx="672" cy="192"/>
              <a:chOff x="1151" y="1392"/>
              <a:chExt cx="625" cy="145"/>
            </a:xfrm>
          </p:grpSpPr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4" name="AutoShape 5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itchFamily="49" charset="0"/>
                    <a:ea typeface="+mn-ea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1824" y="3888"/>
              <a:ext cx="625" cy="145"/>
              <a:chOff x="1151" y="1392"/>
              <a:chExt cx="625" cy="145"/>
            </a:xfrm>
          </p:grpSpPr>
          <p:sp>
            <p:nvSpPr>
              <p:cNvPr id="45" name="Rectangle 55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" name="Oval 5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" name="Rectangle 5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8" name="Oval 5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9" name="AutoShape 5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itchFamily="49" charset="0"/>
                    <a:ea typeface="+mn-ea"/>
                    <a:cs typeface="+mn-cs"/>
                  </a:rPr>
                  <a:t>l</a:t>
                </a:r>
              </a:p>
            </p:txBody>
          </p: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4272" y="2496"/>
              <a:ext cx="672" cy="192"/>
              <a:chOff x="1151" y="1392"/>
              <a:chExt cx="625" cy="145"/>
            </a:xfrm>
          </p:grpSpPr>
          <p:sp>
            <p:nvSpPr>
              <p:cNvPr id="40" name="Rectangle 61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Oval 6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" name="Rectangle 63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3" name="Oval 64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" name="AutoShape 6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itchFamily="49" charset="0"/>
                    <a:ea typeface="+mn-ea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17" name="Group 66"/>
            <p:cNvGrpSpPr>
              <a:grpSpLocks/>
            </p:cNvGrpSpPr>
            <p:nvPr/>
          </p:nvGrpSpPr>
          <p:grpSpPr bwMode="auto">
            <a:xfrm>
              <a:off x="3791" y="3168"/>
              <a:ext cx="625" cy="145"/>
              <a:chOff x="1151" y="1392"/>
              <a:chExt cx="625" cy="145"/>
            </a:xfrm>
          </p:grpSpPr>
          <p:sp>
            <p:nvSpPr>
              <p:cNvPr id="35" name="Rectangle 67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6" name="Oval 6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7" name="Rectangle 69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Oval 70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AutoShape 7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itchFamily="49" charset="0"/>
                    <a:ea typeface="+mn-ea"/>
                    <a:cs typeface="+mn-cs"/>
                  </a:rPr>
                  <a:t>j</a:t>
                </a:r>
              </a:p>
            </p:txBody>
          </p:sp>
        </p:grpSp>
        <p:grpSp>
          <p:nvGrpSpPr>
            <p:cNvPr id="18" name="Group 72"/>
            <p:cNvGrpSpPr>
              <a:grpSpLocks/>
            </p:cNvGrpSpPr>
            <p:nvPr/>
          </p:nvGrpSpPr>
          <p:grpSpPr bwMode="auto">
            <a:xfrm>
              <a:off x="4799" y="3168"/>
              <a:ext cx="625" cy="145"/>
              <a:chOff x="1151" y="1392"/>
              <a:chExt cx="625" cy="145"/>
            </a:xfrm>
          </p:grpSpPr>
          <p:sp>
            <p:nvSpPr>
              <p:cNvPr id="30" name="Rectangle 7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" name="Oval 7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" name="Rectangle 7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" name="Oval 7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4" name="AutoShape 7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itchFamily="49" charset="0"/>
                    <a:ea typeface="+mn-ea"/>
                    <a:cs typeface="+mn-cs"/>
                  </a:rPr>
                  <a:t>k</a:t>
                </a:r>
              </a:p>
            </p:txBody>
          </p:sp>
        </p:grpSp>
        <p:sp>
          <p:nvSpPr>
            <p:cNvPr id="19" name="Line 79"/>
            <p:cNvSpPr>
              <a:spLocks noChangeShapeType="1"/>
            </p:cNvSpPr>
            <p:nvPr/>
          </p:nvSpPr>
          <p:spPr bwMode="auto">
            <a:xfrm flipH="1">
              <a:off x="1776" y="1152"/>
              <a:ext cx="86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0" name="Line 80"/>
            <p:cNvSpPr>
              <a:spLocks noChangeShapeType="1"/>
            </p:cNvSpPr>
            <p:nvPr/>
          </p:nvSpPr>
          <p:spPr bwMode="auto">
            <a:xfrm>
              <a:off x="3168" y="1152"/>
              <a:ext cx="76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1" name="Line 82"/>
            <p:cNvSpPr>
              <a:spLocks noChangeShapeType="1"/>
            </p:cNvSpPr>
            <p:nvPr/>
          </p:nvSpPr>
          <p:spPr bwMode="auto">
            <a:xfrm flipH="1">
              <a:off x="1152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1968" y="1776"/>
              <a:ext cx="24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4" name="Line 86"/>
            <p:cNvSpPr>
              <a:spLocks noChangeShapeType="1"/>
            </p:cNvSpPr>
            <p:nvPr/>
          </p:nvSpPr>
          <p:spPr bwMode="auto">
            <a:xfrm flipH="1">
              <a:off x="1776" y="2592"/>
              <a:ext cx="19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5" name="Line 87"/>
            <p:cNvSpPr>
              <a:spLocks noChangeShapeType="1"/>
            </p:cNvSpPr>
            <p:nvPr/>
          </p:nvSpPr>
          <p:spPr bwMode="auto">
            <a:xfrm>
              <a:off x="2448" y="2592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6" name="Line 88"/>
            <p:cNvSpPr>
              <a:spLocks noChangeShapeType="1"/>
            </p:cNvSpPr>
            <p:nvPr/>
          </p:nvSpPr>
          <p:spPr bwMode="auto">
            <a:xfrm flipH="1">
              <a:off x="2160" y="3264"/>
              <a:ext cx="38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7" name="Line 89"/>
            <p:cNvSpPr>
              <a:spLocks noChangeShapeType="1"/>
            </p:cNvSpPr>
            <p:nvPr/>
          </p:nvSpPr>
          <p:spPr bwMode="auto">
            <a:xfrm>
              <a:off x="4224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8" name="Line 90"/>
            <p:cNvSpPr>
              <a:spLocks noChangeShapeType="1"/>
            </p:cNvSpPr>
            <p:nvPr/>
          </p:nvSpPr>
          <p:spPr bwMode="auto">
            <a:xfrm flipH="1">
              <a:off x="412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9" name="Line 91"/>
            <p:cNvSpPr>
              <a:spLocks noChangeShapeType="1"/>
            </p:cNvSpPr>
            <p:nvPr/>
          </p:nvSpPr>
          <p:spPr bwMode="auto">
            <a:xfrm>
              <a:off x="484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903144" y="1052736"/>
            <a:ext cx="150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Root pointer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4462324" y="1265763"/>
            <a:ext cx="446845" cy="2337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F7C5E-748D-4D61-910D-13116F4FE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0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Tree Traversal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EB1CBA-F2C9-4B4F-A6E0-669A5A0B0C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45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traverse </a:t>
            </a:r>
            <a:r>
              <a:rPr lang="en-US" dirty="0"/>
              <a:t>(or </a:t>
            </a:r>
            <a:r>
              <a:rPr lang="en-US" dirty="0">
                <a:solidFill>
                  <a:srgbClr val="0070C0"/>
                </a:solidFill>
              </a:rPr>
              <a:t>walk </a:t>
            </a:r>
            <a:r>
              <a:rPr lang="en-US" dirty="0"/>
              <a:t>) the tree is to visit (printing or manipulating) each node in the tree exactly once</a:t>
            </a:r>
          </a:p>
          <a:p>
            <a:pPr lvl="1"/>
            <a:r>
              <a:rPr lang="en-US" dirty="0"/>
              <a:t>Traversal must start at the root node </a:t>
            </a:r>
          </a:p>
          <a:p>
            <a:pPr lvl="2"/>
            <a:r>
              <a:rPr lang="en-US" dirty="0"/>
              <a:t>There is a pointer to the root node of the binary tree</a:t>
            </a:r>
          </a:p>
          <a:p>
            <a:endParaRPr lang="en-US" dirty="0"/>
          </a:p>
          <a:p>
            <a:r>
              <a:rPr lang="en-US" dirty="0"/>
              <a:t>Two types of traversals</a:t>
            </a:r>
          </a:p>
          <a:p>
            <a:pPr lvl="1"/>
            <a:r>
              <a:rPr lang="en-US" dirty="0"/>
              <a:t>Breadth-First Traversal </a:t>
            </a:r>
          </a:p>
          <a:p>
            <a:pPr lvl="1"/>
            <a:r>
              <a:rPr lang="en-US" dirty="0"/>
              <a:t>Depth-First Traversal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23D05-D48A-45EB-AABA-D31B6D303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335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 (For Arbitrary Trees)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nodes at a given depth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are traversed before nodes at </a:t>
            </a:r>
            <a:r>
              <a:rPr lang="en-US" dirty="0">
                <a:latin typeface="Consolas" panose="020B0609020204030204" pitchFamily="49" charset="0"/>
              </a:rPr>
              <a:t>d+1</a:t>
            </a:r>
          </a:p>
          <a:p>
            <a:r>
              <a:rPr lang="en-US" dirty="0"/>
              <a:t>Can be implemented using a queue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Order:  A B H C D G I E F J K</a:t>
            </a:r>
          </a:p>
          <a:p>
            <a:endParaRPr lang="en-US" dirty="0"/>
          </a:p>
        </p:txBody>
      </p:sp>
      <p:pic>
        <p:nvPicPr>
          <p:cNvPr id="6" name="Picture 4" descr="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66" y="2204864"/>
            <a:ext cx="49323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056FF-9E9C-46F0-8A6F-F3D9630AA3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053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queue and push the root node onto the queue</a:t>
            </a:r>
          </a:p>
          <a:p>
            <a:r>
              <a:rPr lang="en-US" dirty="0"/>
              <a:t>While the queue is not empty:</a:t>
            </a:r>
          </a:p>
          <a:p>
            <a:pPr lvl="1"/>
            <a:r>
              <a:rPr lang="en-US" dirty="0" err="1"/>
              <a:t>Enqueue</a:t>
            </a:r>
            <a:r>
              <a:rPr lang="en-US" dirty="0"/>
              <a:t> all of its children of the front node onto the queue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the front node</a:t>
            </a:r>
          </a:p>
          <a:p>
            <a:endParaRPr lang="en-US" dirty="0"/>
          </a:p>
        </p:txBody>
      </p:sp>
      <p:pic>
        <p:nvPicPr>
          <p:cNvPr id="6" name="Picture 4" descr="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996952"/>
            <a:ext cx="4932363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6EB97-7653-4D33-AFBC-C2D9C8BA6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269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(For Arbitrary Trees)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as much as possible along the branch of each child before going to the next sibling</a:t>
            </a:r>
          </a:p>
          <a:p>
            <a:pPr lvl="1"/>
            <a:r>
              <a:rPr lang="en-US" dirty="0"/>
              <a:t>Nodes along one branch of the tree are traversed before </a:t>
            </a:r>
            <a:r>
              <a:rPr lang="en-US" dirty="0">
                <a:solidFill>
                  <a:srgbClr val="0070C0"/>
                </a:solidFill>
              </a:rPr>
              <a:t>backtracking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Each node</a:t>
            </a:r>
            <a:r>
              <a:rPr lang="en-US" dirty="0"/>
              <a:t> could be </a:t>
            </a:r>
            <a:r>
              <a:rPr lang="en-US" dirty="0">
                <a:solidFill>
                  <a:srgbClr val="0070C0"/>
                </a:solidFill>
              </a:rPr>
              <a:t>approached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multiple times </a:t>
            </a:r>
            <a:r>
              <a:rPr lang="en-US" dirty="0"/>
              <a:t>in such a scheme</a:t>
            </a:r>
          </a:p>
          <a:p>
            <a:pPr lvl="1"/>
            <a:r>
              <a:rPr lang="en-US" dirty="0"/>
              <a:t>The first time the node is approached (before any children)</a:t>
            </a:r>
          </a:p>
          <a:p>
            <a:pPr lvl="1"/>
            <a:r>
              <a:rPr lang="en-US" dirty="0"/>
              <a:t>The last time it is approached (after all children)</a:t>
            </a:r>
          </a:p>
          <a:p>
            <a:endParaRPr lang="en-US" dirty="0"/>
          </a:p>
        </p:txBody>
      </p:sp>
      <p:pic>
        <p:nvPicPr>
          <p:cNvPr id="6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32" y="3766761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BBF03-10B0-46BD-BA43-46F9CAA805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18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Tree Traversal (Binary Trees)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node in a binary tree, there are three choices</a:t>
            </a:r>
          </a:p>
          <a:p>
            <a:pPr lvl="1"/>
            <a:r>
              <a:rPr lang="en-US" dirty="0"/>
              <a:t>Visit the node first</a:t>
            </a:r>
          </a:p>
          <a:p>
            <a:pPr lvl="1"/>
            <a:r>
              <a:rPr lang="en-US" dirty="0"/>
              <a:t>Visit the node after left subtree</a:t>
            </a:r>
          </a:p>
          <a:p>
            <a:pPr lvl="1"/>
            <a:r>
              <a:rPr lang="en-US" dirty="0"/>
              <a:t>Visit the node after both the subtrees</a:t>
            </a:r>
          </a:p>
          <a:p>
            <a:endParaRPr lang="en-US" dirty="0"/>
          </a:p>
          <a:p>
            <a:r>
              <a:rPr lang="en-US" dirty="0"/>
              <a:t>These choices lead to three commonly used traversals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Preorder traversal: visit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Root</a:t>
            </a:r>
            <a:r>
              <a:rPr lang="en-US" dirty="0"/>
              <a:t> (Left subtree)  (Right subtree)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Inorder</a:t>
            </a:r>
            <a:r>
              <a:rPr lang="en-US" dirty="0">
                <a:solidFill>
                  <a:srgbClr val="0070C0"/>
                </a:solidFill>
              </a:rPr>
              <a:t> traversal: </a:t>
            </a:r>
            <a:r>
              <a:rPr lang="en-US" dirty="0"/>
              <a:t>(Left subtree) </a:t>
            </a:r>
            <a:r>
              <a:rPr lang="en-US" dirty="0">
                <a:solidFill>
                  <a:srgbClr val="0070C0"/>
                </a:solidFill>
              </a:rPr>
              <a:t>visit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Root</a:t>
            </a:r>
            <a:r>
              <a:rPr lang="en-US" dirty="0"/>
              <a:t> (Right subtree)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Postorder</a:t>
            </a:r>
            <a:r>
              <a:rPr lang="en-US" dirty="0">
                <a:solidFill>
                  <a:srgbClr val="0070C0"/>
                </a:solidFill>
              </a:rPr>
              <a:t> traversal: </a:t>
            </a:r>
            <a:r>
              <a:rPr lang="en-US" dirty="0"/>
              <a:t>(Left subtree) (Right subtree) </a:t>
            </a:r>
            <a:r>
              <a:rPr lang="en-US" dirty="0">
                <a:solidFill>
                  <a:srgbClr val="0070C0"/>
                </a:solidFill>
              </a:rPr>
              <a:t>visit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Root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2906A-7CAD-4464-805E-1BE55621D9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6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 binary tree is where each node is:</a:t>
            </a:r>
          </a:p>
          <a:p>
            <a:pPr lvl="1"/>
            <a:r>
              <a:rPr lang="en-US" dirty="0"/>
              <a:t>A full node, or</a:t>
            </a:r>
          </a:p>
          <a:p>
            <a:pPr lvl="1"/>
            <a:r>
              <a:rPr lang="en-US" dirty="0"/>
              <a:t>A leaf node</a:t>
            </a:r>
          </a:p>
          <a:p>
            <a:r>
              <a:rPr lang="en-US" dirty="0"/>
              <a:t>Full binary tree is also called </a:t>
            </a:r>
            <a:r>
              <a:rPr lang="en-US" b="1" dirty="0"/>
              <a:t>proper binary tree</a:t>
            </a:r>
            <a:r>
              <a:rPr lang="en-US" dirty="0"/>
              <a:t>, </a:t>
            </a:r>
            <a:r>
              <a:rPr lang="en-US" b="1" dirty="0"/>
              <a:t>strictly binary tree </a:t>
            </a:r>
            <a:r>
              <a:rPr lang="en-US" dirty="0"/>
              <a:t>or </a:t>
            </a:r>
            <a:r>
              <a:rPr lang="en-US" b="1" dirty="0"/>
              <a:t>2-tree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7" descr="x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11" y="3284984"/>
            <a:ext cx="7554178" cy="230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FAEC2-F55B-4136-86E4-88ABE0B7F6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495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 in </a:t>
            </a:r>
            <a:r>
              <a:rPr lang="en-US" dirty="0" err="1"/>
              <a:t>inorder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root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 in </a:t>
            </a:r>
            <a:r>
              <a:rPr lang="en-US" dirty="0" err="1"/>
              <a:t>inorder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6" name="Picture 25" descr="inor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6952"/>
            <a:ext cx="361041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13862" y="558966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charset="0"/>
              </a:rPr>
              <a:t>A, B, C, D, E, F, G, H, I, 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982CF-1A41-401F-B149-1D4BF4FF0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4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 in </a:t>
            </a:r>
            <a:r>
              <a:rPr lang="en-US" dirty="0" err="1"/>
              <a:t>inorder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root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 in </a:t>
            </a:r>
            <a:r>
              <a:rPr lang="en-US" dirty="0" err="1"/>
              <a:t>inorder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Right</a:t>
            </a:r>
          </a:p>
          <a:p>
            <a:pPr lvl="1"/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*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] + 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(A * B) + [(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*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) + E)</a:t>
            </a:r>
          </a:p>
          <a:p>
            <a:pPr lvl="1"/>
            <a:r>
              <a:rPr lang="en-US" dirty="0"/>
              <a:t>(A * B) + [(C * D) + E]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52120" y="1556792"/>
            <a:ext cx="2971800" cy="2819400"/>
            <a:chOff x="3744" y="1056"/>
            <a:chExt cx="1872" cy="17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*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*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D4194-23E8-4675-85BB-C80D553AA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5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latin typeface="Consolas" panose="020B0609020204030204" pitchFamily="49" charset="0"/>
              </a:rPr>
              <a:t>(Node *p) 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if (p != NULL)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leftChild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p-&gt;info &lt;&lt; " 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rightChild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main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latin typeface="Consolas" panose="020B0609020204030204" pitchFamily="49" charset="0"/>
              </a:rPr>
              <a:t> (root);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D66C2-028D-4FDF-A50C-6C0B6D150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60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+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</a:p>
          <a:p>
            <a:pPr lvl="1"/>
            <a:r>
              <a:rPr lang="en-US" dirty="0"/>
              <a:t>+ [ *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] [+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+ ( * AB) [+ * 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E]</a:t>
            </a:r>
          </a:p>
          <a:p>
            <a:pPr lvl="1"/>
            <a:r>
              <a:rPr lang="en-US" dirty="0"/>
              <a:t>+*AB + *C D 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52120" y="1556792"/>
            <a:ext cx="2971800" cy="2819400"/>
            <a:chOff x="3744" y="1056"/>
            <a:chExt cx="1872" cy="17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*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*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F70E2-7A6E-44BC-B8FF-419FD74A84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8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latin typeface="Consolas" panose="020B0609020204030204" pitchFamily="49" charset="0"/>
              </a:rPr>
              <a:t>(Node *p) 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if (p != NULL)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p-&gt;info &lt;&lt; " 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leftChild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rightChild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main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latin typeface="Consolas" panose="020B0609020204030204" pitchFamily="49" charset="0"/>
              </a:rPr>
              <a:t> (root);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B4D8-5AB8-40E8-A475-73F4EE21C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14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left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right subtree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Visit the node</a:t>
            </a:r>
          </a:p>
          <a:p>
            <a:endParaRPr lang="en-US" u="sng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+</a:t>
            </a:r>
          </a:p>
          <a:p>
            <a:pPr lvl="1"/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*] 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+] +</a:t>
            </a:r>
          </a:p>
          <a:p>
            <a:pPr lvl="1"/>
            <a:r>
              <a:rPr lang="en-US" dirty="0"/>
              <a:t>(AB*) [</a:t>
            </a: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 * E + ]+</a:t>
            </a:r>
          </a:p>
          <a:p>
            <a:pPr lvl="1"/>
            <a:r>
              <a:rPr lang="en-US" dirty="0"/>
              <a:t>(AB*) [C D * E + ]+</a:t>
            </a:r>
          </a:p>
          <a:p>
            <a:pPr lvl="1"/>
            <a:r>
              <a:rPr lang="en-US" dirty="0"/>
              <a:t>AB* C D * E + +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52120" y="1556792"/>
            <a:ext cx="2971800" cy="2819400"/>
            <a:chOff x="3744" y="1056"/>
            <a:chExt cx="1872" cy="17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*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*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4A343-BD30-4246-A019-1855E5D201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609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latin typeface="Consolas" panose="020B0609020204030204" pitchFamily="49" charset="0"/>
              </a:rPr>
              <a:t>(Node *p) 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if (p != NULL)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leftChild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latin typeface="Consolas" panose="020B0609020204030204" pitchFamily="49" charset="0"/>
              </a:rPr>
              <a:t>(p-&gt;</a:t>
            </a:r>
            <a:r>
              <a:rPr lang="en-US" sz="1800" dirty="0" err="1">
                <a:latin typeface="Consolas" panose="020B0609020204030204" pitchFamily="49" charset="0"/>
              </a:rPr>
              <a:t>rightChild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p-&gt;info &lt;&lt; " 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main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latin typeface="Consolas" panose="020B0609020204030204" pitchFamily="49" charset="0"/>
              </a:rPr>
              <a:t> (root);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5BBF0-6EEC-4C1A-B95C-9F450A3438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13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Printing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directory structure presented on the left</a:t>
            </a:r>
          </a:p>
          <a:p>
            <a:pPr lvl="1"/>
            <a:r>
              <a:rPr lang="en-US" dirty="0"/>
              <a:t>Which traversal should be used?</a:t>
            </a:r>
          </a:p>
          <a:p>
            <a:endParaRPr lang="en-US" dirty="0"/>
          </a:p>
        </p:txBody>
      </p:sp>
      <p:pic>
        <p:nvPicPr>
          <p:cNvPr id="6" name="Picture 6" descr="C:\Users\dwharder\Desktop\b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89" y="2564904"/>
            <a:ext cx="50307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32588" y="2202904"/>
            <a:ext cx="1943868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bin/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local/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A005C-09D6-4CDA-A0A2-F486153E3F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6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CDC94-B2D0-4FC8-BEC0-96CC03CECD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perfect binary tree of height h is a binary tree where</a:t>
            </a:r>
          </a:p>
          <a:p>
            <a:pPr lvl="1"/>
            <a:r>
              <a:rPr lang="en-US" dirty="0"/>
              <a:t>All leaf nodes have the same depth or level </a:t>
            </a:r>
            <a:r>
              <a:rPr lang="en-US" i="1" dirty="0"/>
              <a:t>L</a:t>
            </a:r>
          </a:p>
          <a:p>
            <a:pPr lvl="1"/>
            <a:r>
              <a:rPr lang="en-US" dirty="0"/>
              <a:t>All other nodes are full-nodes</a:t>
            </a:r>
          </a:p>
          <a:p>
            <a:endParaRPr lang="en-US" dirty="0"/>
          </a:p>
        </p:txBody>
      </p:sp>
      <p:pic>
        <p:nvPicPr>
          <p:cNvPr id="6" name="Picture 5" descr="a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50" y="2939269"/>
            <a:ext cx="8213524" cy="146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BAC38-AEE8-4E40-89AB-9C84F9242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4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Properties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perfect binary 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endParaRPr lang="en-US" dirty="0"/>
          </a:p>
          <a:p>
            <a:r>
              <a:rPr lang="en-US" dirty="0"/>
              <a:t>A perfect binary 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r>
              <a:rPr lang="en-US" dirty="0"/>
              <a:t>nodes</a:t>
            </a:r>
          </a:p>
          <a:p>
            <a:pPr lvl="1"/>
            <a:r>
              <a:rPr lang="en-US" dirty="0"/>
              <a:t>Number of leaf nodes: </a:t>
            </a:r>
            <a:r>
              <a:rPr lang="en-US" dirty="0">
                <a:latin typeface="Consolas" panose="020B0609020204030204" pitchFamily="49" charset="0"/>
              </a:rPr>
              <a:t>L =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</a:p>
          <a:p>
            <a:pPr lvl="1"/>
            <a:r>
              <a:rPr lang="en-US" dirty="0"/>
              <a:t>Number of internal nodes: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 – 1</a:t>
            </a:r>
          </a:p>
          <a:p>
            <a:pPr lvl="1"/>
            <a:r>
              <a:rPr lang="en-US" dirty="0"/>
              <a:t>Total number of nodes: </a:t>
            </a:r>
            <a:r>
              <a:rPr lang="en-US" dirty="0">
                <a:latin typeface="Consolas" panose="020B0609020204030204" pitchFamily="49" charset="0"/>
              </a:rPr>
              <a:t>2L-1 = 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17576" y="4149725"/>
            <a:ext cx="7159625" cy="2011362"/>
            <a:chOff x="1017576" y="4149725"/>
            <a:chExt cx="7159625" cy="2011362"/>
          </a:xfrm>
        </p:grpSpPr>
        <p:pic>
          <p:nvPicPr>
            <p:cNvPr id="10" name="Picture 9" descr="a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576" y="4149725"/>
              <a:ext cx="7159625" cy="201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017576" y="4924573"/>
              <a:ext cx="35458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CA" altLang="en-US" sz="2400" i="1">
                  <a:latin typeface="Consolas" panose="020B0609020204030204" pitchFamily="49" charset="0"/>
                  <a:cs typeface="Times New Roman" pitchFamily="18" charset="0"/>
                </a:rPr>
                <a:t>h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0E7AA-D62D-4B98-B486-5471A7263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9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Properties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perfect binary 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endParaRPr lang="en-US" dirty="0"/>
          </a:p>
          <a:p>
            <a:r>
              <a:rPr lang="en-US" dirty="0"/>
              <a:t>A perfect binary 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r>
              <a:rPr lang="en-US" dirty="0"/>
              <a:t>nodes</a:t>
            </a:r>
          </a:p>
          <a:p>
            <a:pPr lvl="1"/>
            <a:r>
              <a:rPr lang="en-US" dirty="0"/>
              <a:t>Number of leaf nodes: </a:t>
            </a:r>
            <a:r>
              <a:rPr lang="en-US" dirty="0">
                <a:latin typeface="Consolas" panose="020B0609020204030204" pitchFamily="49" charset="0"/>
              </a:rPr>
              <a:t>L =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</a:p>
          <a:p>
            <a:pPr lvl="1"/>
            <a:r>
              <a:rPr lang="en-US" dirty="0"/>
              <a:t>Number of internal nodes: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 – 1</a:t>
            </a:r>
          </a:p>
          <a:p>
            <a:pPr lvl="1"/>
            <a:r>
              <a:rPr lang="en-US" dirty="0"/>
              <a:t>Total number of nodes: </a:t>
            </a:r>
            <a:r>
              <a:rPr lang="en-US" dirty="0">
                <a:latin typeface="Consolas" panose="020B0609020204030204" pitchFamily="49" charset="0"/>
              </a:rPr>
              <a:t>2L-1 = 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endParaRPr lang="en-US" dirty="0"/>
          </a:p>
          <a:p>
            <a:endParaRPr lang="en-US" dirty="0"/>
          </a:p>
          <a:p>
            <a:r>
              <a:rPr lang="en-US" dirty="0"/>
              <a:t>A perfect binary tree with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nodes has </a:t>
            </a:r>
            <a:r>
              <a:rPr lang="en-US" b="1" dirty="0"/>
              <a:t>height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(n + 1) – 1</a:t>
            </a:r>
          </a:p>
          <a:p>
            <a:endParaRPr lang="en-US" dirty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969041"/>
              </p:ext>
            </p:extLst>
          </p:nvPr>
        </p:nvGraphicFramePr>
        <p:xfrm>
          <a:off x="2798738" y="4226235"/>
          <a:ext cx="3546524" cy="201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939600" progId="Equation.3">
                  <p:embed/>
                </p:oleObj>
              </mc:Choice>
              <mc:Fallback>
                <p:oleObj name="Equation" r:id="rId2" imgW="1676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38" y="4226235"/>
                        <a:ext cx="3546524" cy="201675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2AB40-A8F6-4CFE-9A1F-48B39E59D4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82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Properties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perfect binary 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endParaRPr lang="en-US" dirty="0"/>
          </a:p>
          <a:p>
            <a:r>
              <a:rPr lang="en-US" dirty="0"/>
              <a:t>A perfect binary 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r>
              <a:rPr lang="en-US" dirty="0"/>
              <a:t>nodes</a:t>
            </a:r>
          </a:p>
          <a:p>
            <a:pPr lvl="1"/>
            <a:r>
              <a:rPr lang="en-US" dirty="0"/>
              <a:t>Number of leaf nodes: </a:t>
            </a:r>
            <a:r>
              <a:rPr lang="en-US" dirty="0">
                <a:latin typeface="Consolas" panose="020B0609020204030204" pitchFamily="49" charset="0"/>
              </a:rPr>
              <a:t>L =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</a:p>
          <a:p>
            <a:pPr lvl="1"/>
            <a:r>
              <a:rPr lang="en-US" dirty="0"/>
              <a:t>Number of internal nodes: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 – 1</a:t>
            </a:r>
          </a:p>
          <a:p>
            <a:pPr lvl="1"/>
            <a:r>
              <a:rPr lang="en-US" dirty="0"/>
              <a:t>Total number of nodes: </a:t>
            </a:r>
            <a:r>
              <a:rPr lang="en-US" dirty="0">
                <a:latin typeface="Consolas" panose="020B0609020204030204" pitchFamily="49" charset="0"/>
              </a:rPr>
              <a:t>2L-1 = 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endParaRPr lang="en-US" dirty="0"/>
          </a:p>
          <a:p>
            <a:endParaRPr lang="en-US" dirty="0"/>
          </a:p>
          <a:p>
            <a:r>
              <a:rPr lang="en-US" dirty="0"/>
              <a:t>A perfect binary tree with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nodes has height </a:t>
            </a:r>
            <a:r>
              <a:rPr lang="en-US" dirty="0">
                <a:latin typeface="Consolas" panose="020B0609020204030204" pitchFamily="49" charset="0"/>
              </a:rPr>
              <a:t>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(n + 1) – 1</a:t>
            </a:r>
          </a:p>
          <a:p>
            <a:endParaRPr lang="en-US" dirty="0"/>
          </a:p>
          <a:p>
            <a:r>
              <a:rPr lang="en-US" b="1" dirty="0"/>
              <a:t>Number n of nodes in a binary tree of height </a:t>
            </a:r>
            <a:r>
              <a:rPr lang="en-US" b="1" dirty="0">
                <a:latin typeface="Consolas" panose="020B0609020204030204" pitchFamily="49" charset="0"/>
              </a:rPr>
              <a:t>h</a:t>
            </a:r>
            <a:r>
              <a:rPr lang="en-US" b="1" dirty="0"/>
              <a:t> is </a:t>
            </a:r>
            <a:r>
              <a:rPr lang="en-US" b="1" dirty="0">
                <a:highlight>
                  <a:srgbClr val="FFFF00"/>
                </a:highlight>
              </a:rPr>
              <a:t>at least  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h+1</a:t>
            </a:r>
            <a:r>
              <a:rPr lang="en-US" b="1" dirty="0"/>
              <a:t> and at most </a:t>
            </a:r>
            <a:r>
              <a:rPr lang="en-US" b="1" dirty="0"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latin typeface="Consolas" panose="020B0609020204030204" pitchFamily="49" charset="0"/>
              </a:rPr>
              <a:t>h + 1 </a:t>
            </a:r>
            <a:r>
              <a:rPr lang="en-US" b="1" dirty="0">
                <a:latin typeface="Consolas" panose="020B0609020204030204" pitchFamily="49" charset="0"/>
              </a:rPr>
              <a:t>– 1 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4E678-69B2-443D-8F36-42FFE9589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3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0D2DDA-AD77-4B90-AD21-488E7C3E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140968"/>
            <a:ext cx="8496944" cy="777875"/>
          </a:xfrm>
        </p:spPr>
        <p:txBody>
          <a:bodyPr/>
          <a:lstStyle/>
          <a:p>
            <a:pPr algn="ctr"/>
            <a:r>
              <a:rPr lang="en-US" dirty="0"/>
              <a:t>[Almost] Complete Binary tree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A4AF2-81E6-4A7B-98AD-438DACE7C4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293E3-F4F3-4363-BC2F-E6A2CD940E4C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814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6446</TotalTime>
  <Words>2358</Words>
  <Application>Microsoft Office PowerPoint</Application>
  <PresentationFormat>On-screen Show (4:3)</PresentationFormat>
  <Paragraphs>486</Paragraphs>
  <Slides>48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Cambria Math</vt:lpstr>
      <vt:lpstr>Consolas</vt:lpstr>
      <vt:lpstr>Wingdings</vt:lpstr>
      <vt:lpstr>Tahoma</vt:lpstr>
      <vt:lpstr>Times New Roman</vt:lpstr>
      <vt:lpstr>Arial</vt:lpstr>
      <vt:lpstr>Default Design</vt:lpstr>
      <vt:lpstr>1_Default Design</vt:lpstr>
      <vt:lpstr>Equation</vt:lpstr>
      <vt:lpstr> CS-2001 Data Structures Fall 2022 Binary Tree and Tree ADT</vt:lpstr>
      <vt:lpstr>Binary Tree</vt:lpstr>
      <vt:lpstr>Binary Tree: Full Node</vt:lpstr>
      <vt:lpstr>Full Binary Tree</vt:lpstr>
      <vt:lpstr>Perfect Binary Tree</vt:lpstr>
      <vt:lpstr>Binary Tree: Properties (3)</vt:lpstr>
      <vt:lpstr>Binary Tree: Properties (4)</vt:lpstr>
      <vt:lpstr>Binary Tree: Properties (4)</vt:lpstr>
      <vt:lpstr>[Almost] Complete Binary tree </vt:lpstr>
      <vt:lpstr>Almost (or Nearly) Complete Binary Tree</vt:lpstr>
      <vt:lpstr>Complete Binary Tree</vt:lpstr>
      <vt:lpstr>Complete Binary Tree</vt:lpstr>
      <vt:lpstr>Full vs. Complete Binary Tree</vt:lpstr>
      <vt:lpstr>Complete Binary Trees…</vt:lpstr>
      <vt:lpstr>Complete Binary Tree: Properties</vt:lpstr>
      <vt:lpstr>Balanced Binary Tree</vt:lpstr>
      <vt:lpstr>Tree ADT</vt:lpstr>
      <vt:lpstr>Tree ADT</vt:lpstr>
      <vt:lpstr>Binary Tree Storage  </vt:lpstr>
      <vt:lpstr>PowerPoint Presentation</vt:lpstr>
      <vt:lpstr>Array Storage Example (1)</vt:lpstr>
      <vt:lpstr>Array Storage (1)</vt:lpstr>
      <vt:lpstr>Array Storage (2)</vt:lpstr>
      <vt:lpstr>Array Storage Example (3)</vt:lpstr>
      <vt:lpstr>Array Storage Example (4)</vt:lpstr>
      <vt:lpstr>Array Storage (3)</vt:lpstr>
      <vt:lpstr>Array Storage Example (2)</vt:lpstr>
      <vt:lpstr>Array Storage: Disadvantage</vt:lpstr>
      <vt:lpstr>Array Storage: Disadvantage</vt:lpstr>
      <vt:lpstr>Array Storage: Disadvantage</vt:lpstr>
      <vt:lpstr>PowerPoint Presentation</vt:lpstr>
      <vt:lpstr>As Linked List Structure (1) </vt:lpstr>
      <vt:lpstr>As Linked List Structure: Example</vt:lpstr>
      <vt:lpstr>PowerPoint Presentation</vt:lpstr>
      <vt:lpstr>Tree Traversal</vt:lpstr>
      <vt:lpstr>Breadth-First Traversal (For Arbitrary Trees)</vt:lpstr>
      <vt:lpstr>Breadth-First Traversal – Implementation </vt:lpstr>
      <vt:lpstr>Depth-First Traversal (For Arbitrary Trees) </vt:lpstr>
      <vt:lpstr>Depth-First Tree Traversal (Binary Trees)</vt:lpstr>
      <vt:lpstr>Inorder Traversal</vt:lpstr>
      <vt:lpstr>Inorder Traversal</vt:lpstr>
      <vt:lpstr>Inorder Traversal – Implementation </vt:lpstr>
      <vt:lpstr>Preorder Traversal</vt:lpstr>
      <vt:lpstr>Preorder Traversal – Implementation </vt:lpstr>
      <vt:lpstr>Postorder Traversal</vt:lpstr>
      <vt:lpstr>Postorder Traversal – Implementation </vt:lpstr>
      <vt:lpstr>Example: Printing a Directory Hierarchy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Usman Joyia</cp:lastModifiedBy>
  <cp:revision>2322</cp:revision>
  <cp:lastPrinted>2013-10-17T07:59:38Z</cp:lastPrinted>
  <dcterms:created xsi:type="dcterms:W3CDTF">2007-03-29T10:37:57Z</dcterms:created>
  <dcterms:modified xsi:type="dcterms:W3CDTF">2022-10-13T08:15:54Z</dcterms:modified>
</cp:coreProperties>
</file>