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5"/>
  </p:notesMasterIdLst>
  <p:sldIdLst>
    <p:sldId id="780" r:id="rId2"/>
    <p:sldId id="810" r:id="rId3"/>
    <p:sldId id="811" r:id="rId4"/>
    <p:sldId id="812" r:id="rId5"/>
    <p:sldId id="813" r:id="rId6"/>
    <p:sldId id="815" r:id="rId7"/>
    <p:sldId id="814" r:id="rId8"/>
    <p:sldId id="817" r:id="rId9"/>
    <p:sldId id="818" r:id="rId10"/>
    <p:sldId id="819" r:id="rId11"/>
    <p:sldId id="820" r:id="rId12"/>
    <p:sldId id="821" r:id="rId13"/>
    <p:sldId id="824" r:id="rId14"/>
    <p:sldId id="825" r:id="rId15"/>
    <p:sldId id="827" r:id="rId16"/>
    <p:sldId id="826" r:id="rId17"/>
    <p:sldId id="830" r:id="rId18"/>
    <p:sldId id="864" r:id="rId19"/>
    <p:sldId id="828" r:id="rId20"/>
    <p:sldId id="829" r:id="rId21"/>
    <p:sldId id="831" r:id="rId22"/>
    <p:sldId id="832" r:id="rId23"/>
    <p:sldId id="833" r:id="rId24"/>
    <p:sldId id="840" r:id="rId25"/>
    <p:sldId id="834" r:id="rId26"/>
    <p:sldId id="836" r:id="rId27"/>
    <p:sldId id="835" r:id="rId28"/>
    <p:sldId id="837" r:id="rId29"/>
    <p:sldId id="838" r:id="rId30"/>
    <p:sldId id="842" r:id="rId31"/>
    <p:sldId id="843" r:id="rId32"/>
    <p:sldId id="841" r:id="rId33"/>
    <p:sldId id="844" r:id="rId34"/>
    <p:sldId id="845" r:id="rId35"/>
    <p:sldId id="846" r:id="rId36"/>
    <p:sldId id="847" r:id="rId37"/>
    <p:sldId id="849" r:id="rId38"/>
    <p:sldId id="850" r:id="rId39"/>
    <p:sldId id="848" r:id="rId40"/>
    <p:sldId id="851" r:id="rId41"/>
    <p:sldId id="852" r:id="rId42"/>
    <p:sldId id="853" r:id="rId43"/>
    <p:sldId id="854" r:id="rId44"/>
    <p:sldId id="855" r:id="rId45"/>
    <p:sldId id="856" r:id="rId46"/>
    <p:sldId id="857" r:id="rId47"/>
    <p:sldId id="858" r:id="rId48"/>
    <p:sldId id="859" r:id="rId49"/>
    <p:sldId id="862" r:id="rId50"/>
    <p:sldId id="863" r:id="rId51"/>
    <p:sldId id="861" r:id="rId52"/>
    <p:sldId id="860" r:id="rId53"/>
    <p:sldId id="520" r:id="rId54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Tahoma" panose="020B0604030504040204" pitchFamily="34" charset="0"/>
      <p:regular r:id="rId60"/>
      <p:bold r:id="rId61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9" autoAdjust="0"/>
    <p:restoredTop sz="94249" autoAdjust="0"/>
  </p:normalViewPr>
  <p:slideViewPr>
    <p:cSldViewPr>
      <p:cViewPr varScale="1">
        <p:scale>
          <a:sx n="63" d="100"/>
          <a:sy n="63" d="100"/>
        </p:scale>
        <p:origin x="1452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17-BST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Binary Search Tree Implementation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find(2)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444069" y="286752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9106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9012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6058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5202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986869" y="425817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3901269" y="425817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3825069" y="346760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3291669" y="346760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4282269" y="425817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4346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63069" y="36581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20269" y="28961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>
                <a:latin typeface="+mj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77469" y="36581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58269" y="45725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596469" y="45725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587069" y="45725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45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5220072" y="3126935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10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5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2 = 2, found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605869" y="304850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latin typeface="+mj-lt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453469" y="2505578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2834469" y="242937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2529669" y="2276978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</a:rPr>
              <a:t>find(25)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1340768" y="2088706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1721768" y="2012506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1416968" y="186010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2483768" y="236063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19503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9409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2559968" y="39894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34" name="AutoShape 25"/>
          <p:cNvCxnSpPr>
            <a:cxnSpLocks noChangeShapeType="1"/>
            <a:stCxn id="32" idx="4"/>
            <a:endCxn id="33" idx="0"/>
          </p:cNvCxnSpPr>
          <p:nvPr/>
        </p:nvCxnSpPr>
        <p:spPr bwMode="auto">
          <a:xfrm flipH="1">
            <a:off x="2940968" y="3751287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26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2864768" y="2960712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27"/>
          <p:cNvCxnSpPr>
            <a:cxnSpLocks noChangeShapeType="1"/>
            <a:stCxn id="30" idx="4"/>
            <a:endCxn id="31" idx="0"/>
          </p:cNvCxnSpPr>
          <p:nvPr/>
        </p:nvCxnSpPr>
        <p:spPr bwMode="auto">
          <a:xfrm flipH="1">
            <a:off x="2331368" y="2960712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28"/>
          <p:cNvCxnSpPr>
            <a:cxnSpLocks noChangeShapeType="1"/>
            <a:stCxn id="33" idx="4"/>
            <a:endCxn id="38" idx="0"/>
          </p:cNvCxnSpPr>
          <p:nvPr/>
        </p:nvCxnSpPr>
        <p:spPr bwMode="auto">
          <a:xfrm flipH="1">
            <a:off x="2255168" y="4589487"/>
            <a:ext cx="685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1874168" y="48276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636168" y="2389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950368" y="48276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636168" y="40656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102768" y="3151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559968" y="56658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3017168" y="31512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45" name="Oval 36"/>
          <p:cNvSpPr>
            <a:spLocks noChangeArrowheads="1"/>
          </p:cNvSpPr>
          <p:nvPr/>
        </p:nvSpPr>
        <p:spPr bwMode="auto">
          <a:xfrm>
            <a:off x="2483768" y="56658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46" name="AutoShape 37"/>
          <p:cNvCxnSpPr>
            <a:cxnSpLocks noChangeShapeType="1"/>
            <a:stCxn id="38" idx="4"/>
            <a:endCxn id="45" idx="0"/>
          </p:cNvCxnSpPr>
          <p:nvPr/>
        </p:nvCxnSpPr>
        <p:spPr bwMode="auto">
          <a:xfrm>
            <a:off x="2255168" y="5427687"/>
            <a:ext cx="6096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5118559" y="2808445"/>
            <a:ext cx="22860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5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45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40822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dirty="0">
                <a:latin typeface="Consolas" panose="020B0609020204030204" pitchFamily="49" charset="0"/>
              </a:rPr>
              <a:t>::Find(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The function starts from the root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TreeNode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root;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 ==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true;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value is found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false;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value not found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770240" y="406893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368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2274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9320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8464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9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5313040" y="545958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0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6227440" y="545958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1"/>
          <p:cNvCxnSpPr>
            <a:cxnSpLocks noChangeShapeType="1"/>
            <a:stCxn id="8" idx="4"/>
            <a:endCxn id="10" idx="0"/>
          </p:cNvCxnSpPr>
          <p:nvPr/>
        </p:nvCxnSpPr>
        <p:spPr bwMode="auto">
          <a:xfrm>
            <a:off x="6151240" y="466901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2"/>
          <p:cNvCxnSpPr>
            <a:cxnSpLocks noChangeShapeType="1"/>
            <a:stCxn id="8" idx="4"/>
            <a:endCxn id="9" idx="0"/>
          </p:cNvCxnSpPr>
          <p:nvPr/>
        </p:nvCxnSpPr>
        <p:spPr bwMode="auto">
          <a:xfrm flipH="1">
            <a:off x="5617840" y="466901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3"/>
          <p:cNvCxnSpPr>
            <a:cxnSpLocks noChangeShapeType="1"/>
            <a:stCxn id="10" idx="4"/>
            <a:endCxn id="18" idx="0"/>
          </p:cNvCxnSpPr>
          <p:nvPr/>
        </p:nvCxnSpPr>
        <p:spPr bwMode="auto">
          <a:xfrm>
            <a:off x="6608440" y="545958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7608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389240" y="48595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846440" y="40975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303640" y="48595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30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084440" y="57739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922640" y="57739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913240" y="57739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45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7446640" y="4211813"/>
            <a:ext cx="2286000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10 &lt; 25, right</a:t>
            </a:r>
          </a:p>
          <a:p>
            <a:pPr eaLnBrk="0" hangingPunct="0">
              <a:spcBef>
                <a:spcPct val="50000"/>
              </a:spcBef>
            </a:pPr>
            <a:endParaRPr lang="en-US" sz="1600" dirty="0"/>
          </a:p>
          <a:p>
            <a:pPr eaLnBrk="0" hangingPunct="0">
              <a:spcBef>
                <a:spcPct val="50000"/>
              </a:spcBef>
            </a:pPr>
            <a:r>
              <a:rPr lang="en-US" sz="16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endParaRPr lang="en-US" sz="1600" dirty="0"/>
          </a:p>
          <a:p>
            <a:pPr eaLnBrk="0" hangingPunct="0">
              <a:spcBef>
                <a:spcPct val="50000"/>
              </a:spcBef>
            </a:pPr>
            <a:r>
              <a:rPr lang="en-US" sz="1600" dirty="0"/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410282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insertion will be performed as a leaf node</a:t>
            </a:r>
          </a:p>
          <a:p>
            <a:pPr lvl="1"/>
            <a:r>
              <a:rPr lang="en-US" dirty="0"/>
              <a:t>Any empty node is a possible location for an insertion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which may be inserted at any empty node depend on the surrounding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C:\Users\dwharder\Desktop\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1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/>
              <a:t>Which values can be held by empty node?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7" descr="C:\Users\dwharder\Desktop\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04864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node may hold 48, 49, or 50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178212" y="3789040"/>
            <a:ext cx="1329892" cy="121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/>
              <a:t>Which values can be held by empty node?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1" name="Picture 8" descr="C:\Users\dwharder\Desktop\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node may hold 35, 36, 37 or 38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483768" y="4365104"/>
            <a:ext cx="1694444" cy="643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Like find</a:t>
            </a:r>
            <a:r>
              <a:rPr lang="en-US" dirty="0"/>
              <a:t>, algorithm will step through the tree</a:t>
            </a:r>
          </a:p>
          <a:p>
            <a:pPr lvl="1"/>
            <a:r>
              <a:rPr lang="en-US" dirty="0"/>
              <a:t>If algorithm find the object </a:t>
            </a:r>
            <a:r>
              <a:rPr lang="en-US" dirty="0">
                <a:solidFill>
                  <a:srgbClr val="0070C0"/>
                </a:solidFill>
              </a:rPr>
              <a:t>already in the tree</a:t>
            </a:r>
            <a:r>
              <a:rPr lang="en-US" dirty="0"/>
              <a:t>, it will return</a:t>
            </a:r>
          </a:p>
          <a:p>
            <a:pPr lvl="2"/>
            <a:r>
              <a:rPr lang="en-US" dirty="0"/>
              <a:t>The object is already in the binary search tree (</a:t>
            </a:r>
            <a:r>
              <a:rPr lang="en-US" dirty="0">
                <a:solidFill>
                  <a:srgbClr val="0070C0"/>
                </a:solidFill>
              </a:rPr>
              <a:t>no duplicates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Otherwise</a:t>
            </a:r>
            <a:r>
              <a:rPr lang="en-US" dirty="0"/>
              <a:t>, algorithm will </a:t>
            </a:r>
            <a:r>
              <a:rPr lang="en-US" dirty="0">
                <a:solidFill>
                  <a:srgbClr val="0070C0"/>
                </a:solidFill>
              </a:rPr>
              <a:t>arrive at an empty node</a:t>
            </a:r>
          </a:p>
          <a:p>
            <a:pPr lvl="1"/>
            <a:r>
              <a:rPr lang="en-US" dirty="0"/>
              <a:t>The object will be </a:t>
            </a:r>
            <a:r>
              <a:rPr lang="en-US" dirty="0">
                <a:solidFill>
                  <a:srgbClr val="0070C0"/>
                </a:solidFill>
              </a:rPr>
              <a:t>inserted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into that location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1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32606"/>
          </a:xfrm>
        </p:spPr>
        <p:txBody>
          <a:bodyPr/>
          <a:lstStyle/>
          <a:p>
            <a:r>
              <a:rPr lang="en-US" dirty="0" err="1"/>
              <a:t>insertNode</a:t>
            </a:r>
            <a:r>
              <a:rPr lang="en-US" dirty="0"/>
              <a:t>(20)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1" name="AutoShape 9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2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8" idx="4"/>
            <a:endCxn id="16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10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48064" y="2689514"/>
            <a:ext cx="3429000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20,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Insert 20 on left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20</a:t>
            </a:r>
          </a:p>
        </p:txBody>
      </p:sp>
      <p:cxnSp>
        <p:nvCxnSpPr>
          <p:cNvPr id="26" name="AutoShape 24"/>
          <p:cNvCxnSpPr>
            <a:cxnSpLocks noChangeShapeType="1"/>
            <a:stCxn id="10" idx="4"/>
            <a:endCxn id="24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312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BB2D-CE82-99E3-7A9B-D8D8D2A9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CE58-C6F0-7577-58DC-7F0CF9C60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3B913-F4E7-80D9-2D21-32E63036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511175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latin typeface="Consolas" panose="020B0609020204030204" pitchFamily="49" charset="0"/>
              </a:rPr>
              <a:t>IntBinaryTree</a:t>
            </a:r>
            <a:r>
              <a:rPr lang="en-US" sz="1500" dirty="0">
                <a:latin typeface="Consolas" panose="020B0609020204030204" pitchFamily="49" charset="0"/>
              </a:rPr>
              <a:t>::</a:t>
            </a:r>
            <a:r>
              <a:rPr lang="en-US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insertNode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)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>
                <a:latin typeface="Consolas" panose="020B0609020204030204" pitchFamily="49" charset="0"/>
              </a:rPr>
              <a:t>*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Create a new node</a:t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-&gt;value =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-&gt;right = NULL;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  if</a:t>
            </a:r>
            <a:r>
              <a:rPr lang="en-US" sz="1500" dirty="0">
                <a:latin typeface="Consolas" panose="020B0609020204030204" pitchFamily="49" charset="0"/>
              </a:rPr>
              <a:t> (!root)  root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If tree is empty.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</a:rPr>
              <a:t> {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// Tree is not empty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>
                <a:latin typeface="Consolas" panose="020B0609020204030204" pitchFamily="49" charset="0"/>
              </a:rPr>
              <a:t>*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= root;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create a pointer to traverse the tree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 true ) {   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Left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-&gt;left!=NULL)  {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-&gt;left;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00" dirty="0">
                <a:latin typeface="Consolas" panose="020B0609020204030204" pitchFamily="49" charset="0"/>
              </a:rPr>
              <a:t>{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; return; 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-&gt;value) {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Right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 !=NULL)   {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-&gt;right;}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   else  { 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;   return;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00" dirty="0">
                <a:latin typeface="Consolas" panose="020B0609020204030204" pitchFamily="49" charset="0"/>
              </a:rPr>
              <a:t>{  </a:t>
            </a:r>
            <a:r>
              <a:rPr lang="en-US" sz="1500" dirty="0" err="1">
                <a:latin typeface="Consolas" panose="020B0609020204030204" pitchFamily="49" charset="0"/>
              </a:rPr>
              <a:t>cout</a:t>
            </a:r>
            <a:r>
              <a:rPr lang="en-US" sz="1500" dirty="0">
                <a:latin typeface="Consolas" panose="020B0609020204030204" pitchFamily="49" charset="0"/>
              </a:rPr>
              <a:t> &lt;&lt; "Duplicate value found in tree.\n"; break; 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</a:t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Observation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may unbalance the tree</a:t>
            </a:r>
          </a:p>
          <a:p>
            <a:r>
              <a:rPr lang="en-US" dirty="0"/>
              <a:t>It is possible to have a degenerate BST</a:t>
            </a:r>
          </a:p>
          <a:p>
            <a:pPr lvl="1"/>
            <a:r>
              <a:rPr lang="en-US" dirty="0"/>
              <a:t>The example is equivalent to a linked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C:\Users\dwharder\Desktop\variants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22" y="2228559"/>
            <a:ext cx="3573332" cy="462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binary tree, we can dictate an order on the two children</a:t>
            </a:r>
          </a:p>
          <a:p>
            <a:endParaRPr lang="en-US" dirty="0"/>
          </a:p>
          <a:p>
            <a:r>
              <a:rPr lang="en-US" dirty="0"/>
              <a:t>Binary Search Tree (BST) defines the following order: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elements in the </a:t>
            </a:r>
            <a:r>
              <a:rPr lang="en-US" dirty="0">
                <a:solidFill>
                  <a:srgbClr val="0070C0"/>
                </a:solidFill>
              </a:rPr>
              <a:t>left sub-tree to be less </a:t>
            </a:r>
            <a:r>
              <a:rPr lang="en-US" dirty="0"/>
              <a:t>than the element stored in the root node, and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elements in the </a:t>
            </a:r>
            <a:r>
              <a:rPr lang="en-US" dirty="0">
                <a:solidFill>
                  <a:srgbClr val="0070C0"/>
                </a:solidFill>
              </a:rPr>
              <a:t>right sub-tree to be greater</a:t>
            </a:r>
            <a:r>
              <a:rPr lang="en-US" dirty="0"/>
              <a:t> than the element in the root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2</a:t>
            </a:fld>
            <a:endParaRPr lang="en-GB">
              <a:latin typeface="+mn-lt"/>
            </a:endParaRPr>
          </a:p>
        </p:txBody>
      </p:sp>
      <p:pic>
        <p:nvPicPr>
          <p:cNvPr id="6" name="Picture 5" descr="C:\Users\dwharder\Desktop\b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33" y="4419004"/>
            <a:ext cx="4346343" cy="181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6234" y="5157192"/>
            <a:ext cx="216024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subtrees will themselves be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87873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Observation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binary search trees store the same data</a:t>
            </a:r>
          </a:p>
          <a:p>
            <a:pPr lvl="1"/>
            <a:r>
              <a:rPr lang="en-US" dirty="0"/>
              <a:t>Resultant tree depends on the order in which the values are inserted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5" descr="C:\Users\dwharder\Desktop\varia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3912"/>
            <a:ext cx="7800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IntBinaryTree.h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main(void)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tree;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"Inserting nodes.\n";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(5);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(8);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(3);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(12);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tree.insertNode</a:t>
            </a:r>
            <a:r>
              <a:rPr lang="en-US" sz="1600" dirty="0">
                <a:latin typeface="Consolas" panose="020B0609020204030204" pitchFamily="49" charset="0"/>
              </a:rPr>
              <a:t>(9);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tree.Find</a:t>
            </a:r>
            <a:r>
              <a:rPr lang="en-US" sz="1600" dirty="0">
                <a:latin typeface="Consolas" panose="020B0609020204030204" pitchFamily="49" charset="0"/>
              </a:rPr>
              <a:t>(3))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"3 is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else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"3 was not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508104" y="2007175"/>
            <a:ext cx="2780908" cy="917769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 is found in the tree.</a:t>
            </a:r>
          </a:p>
        </p:txBody>
      </p:sp>
    </p:spTree>
    <p:extLst>
      <p:ext uri="{BB962C8B-B14F-4D97-AF65-F5344CB8AC3E}">
        <p14:creationId xmlns:p14="http://schemas.microsoft.com/office/powerpoint/2010/main" val="8366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binary tree built by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5" descr="Figure 20-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576" y="1844824"/>
            <a:ext cx="43224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57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being erased is not always going to be a leaf node</a:t>
            </a:r>
          </a:p>
          <a:p>
            <a:r>
              <a:rPr lang="en-US" dirty="0"/>
              <a:t>There are three possible scenarios:</a:t>
            </a:r>
          </a:p>
          <a:p>
            <a:pPr lvl="1"/>
            <a:r>
              <a:rPr lang="en-US" dirty="0"/>
              <a:t>The node is a leaf node,</a:t>
            </a:r>
          </a:p>
          <a:p>
            <a:pPr lvl="1"/>
            <a:r>
              <a:rPr lang="en-US" dirty="0"/>
              <a:t>It has exactly one child, or</a:t>
            </a:r>
          </a:p>
          <a:p>
            <a:pPr lvl="1"/>
            <a:r>
              <a:rPr lang="en-US" dirty="0"/>
              <a:t>It has two children (it is a full node)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5" descr="C:\Users\dwharder\Desktop\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3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584176"/>
          </a:xfrm>
        </p:spPr>
        <p:txBody>
          <a:bodyPr/>
          <a:lstStyle/>
          <a:p>
            <a:r>
              <a:rPr lang="en-US" dirty="0"/>
              <a:t>Deleting a leaf node is easy </a:t>
            </a:r>
          </a:p>
          <a:p>
            <a:pPr lvl="1"/>
            <a:r>
              <a:rPr lang="en-US" dirty="0"/>
              <a:t>Find its parent</a:t>
            </a:r>
          </a:p>
          <a:p>
            <a:pPr lvl="1"/>
            <a:r>
              <a:rPr lang="en-US" dirty="0"/>
              <a:t>Set the child pointer that links it with parent to NULL</a:t>
            </a:r>
          </a:p>
          <a:p>
            <a:pPr lvl="1"/>
            <a:r>
              <a:rPr lang="en-US" dirty="0"/>
              <a:t>Free the node’s memory</a:t>
            </a:r>
          </a:p>
          <a:p>
            <a:endParaRPr lang="en-US" dirty="0"/>
          </a:p>
          <a:p>
            <a:r>
              <a:rPr lang="en-US" dirty="0"/>
              <a:t>Consider deleting node containing 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094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60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666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12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856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8522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1766688" y="5107682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16904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11570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21476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0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9284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856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428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236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61888" y="54220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524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2088" y="3974207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25 = 25, delete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9482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148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4054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11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29" name="AutoShape 26"/>
          <p:cNvCxnSpPr>
            <a:cxnSpLocks noChangeShapeType="1"/>
            <a:stCxn id="26" idx="4"/>
            <a:endCxn id="28" idx="0"/>
          </p:cNvCxnSpPr>
          <p:nvPr/>
        </p:nvCxnSpPr>
        <p:spPr bwMode="auto">
          <a:xfrm flipH="1">
            <a:off x="64910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27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73292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  <a:stCxn id="25" idx="4"/>
            <a:endCxn id="26" idx="0"/>
          </p:cNvCxnSpPr>
          <p:nvPr/>
        </p:nvCxnSpPr>
        <p:spPr bwMode="auto">
          <a:xfrm flipH="1">
            <a:off x="67958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29"/>
          <p:cNvCxnSpPr>
            <a:cxnSpLocks noChangeShapeType="1"/>
            <a:stCxn id="27" idx="4"/>
            <a:endCxn id="33" idx="0"/>
          </p:cNvCxnSpPr>
          <p:nvPr/>
        </p:nvCxnSpPr>
        <p:spPr bwMode="auto">
          <a:xfrm>
            <a:off x="77864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388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5672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0244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816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2624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80912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271888" y="4812407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75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6" descr="C:\Users\dwharder\Desktop\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0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75</a:t>
            </a:r>
          </a:p>
          <a:p>
            <a:pPr lvl="1"/>
            <a:r>
              <a:rPr lang="en-US" dirty="0"/>
              <a:t>The node is deleted and left child of 81 is set to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2" descr="C:\Users\dwharder\Desktop\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867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5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40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7" descr="C:\Users\dwharder\Desktop\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4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node containing 40</a:t>
            </a:r>
          </a:p>
          <a:p>
            <a:pPr lvl="1"/>
            <a:r>
              <a:rPr lang="en-US" dirty="0"/>
              <a:t>Node is deleted and right child of 39 is set to NULL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2" descr="C:\Users\dwharder\Desktop\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40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node has only one child (left or right)</a:t>
            </a:r>
          </a:p>
          <a:p>
            <a:pPr lvl="1"/>
            <a:r>
              <a:rPr lang="en-US" dirty="0"/>
              <a:t>Simply promote the subtree associated with the child</a:t>
            </a:r>
          </a:p>
          <a:p>
            <a:endParaRPr lang="en-US" dirty="0"/>
          </a:p>
          <a:p>
            <a:r>
              <a:rPr lang="en-US" altLang="en-US" dirty="0">
                <a:latin typeface="Arial" charset="0"/>
                <a:cs typeface="Arial" charset="0"/>
              </a:rPr>
              <a:t>Consider deleting 18 which has one right child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Node 18 is deleted and  right tree of node 5 is updated to point to 21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32004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192" y="3284984"/>
            <a:ext cx="3276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54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– Example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6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792151"/>
            <a:ext cx="41735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dwharder\Desktop\a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9526"/>
            <a:ext cx="813752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dwharder\Desktop\a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792151"/>
            <a:ext cx="403701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023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Consider deleting 8 which has one left child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6" descr="C:\Users\dwharder\Desktop\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30115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49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Consider deleting 8 which has one left child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Node 8 is deleted and the left tree of 11 is updated to point to 3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3" descr="C:\Users\dwharder\Desktop\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7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the node containing 99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6" descr="C:\Users\dwharder\Desktop\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23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the node containing 99</a:t>
            </a:r>
          </a:p>
          <a:p>
            <a:pPr lvl="1"/>
            <a:r>
              <a:rPr lang="en-US" dirty="0"/>
              <a:t>The right tree of 70 is set to point to node 92</a:t>
            </a:r>
          </a:p>
          <a:p>
            <a:pPr lvl="1"/>
            <a:r>
              <a:rPr lang="en-US" dirty="0"/>
              <a:t>Again, the order of the tree is maintained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7" descr="C:\Users\dwharder\Desktop\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00" y="3212976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7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not as easily solved if the node has two children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5" descr="Figure 20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2863" y="2017435"/>
            <a:ext cx="6486525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573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node p with two children has to be deleted</a:t>
            </a:r>
          </a:p>
          <a:p>
            <a:pPr lvl="1"/>
            <a:r>
              <a:rPr lang="en-US" dirty="0"/>
              <a:t>Find a position in the right subtree of p to attach its left subtree</a:t>
            </a:r>
          </a:p>
          <a:p>
            <a:pPr lvl="2"/>
            <a:r>
              <a:rPr lang="en-US" dirty="0"/>
              <a:t>Left most node in the right subtree of node p (successor of p )</a:t>
            </a:r>
          </a:p>
          <a:p>
            <a:pPr lvl="1"/>
            <a:r>
              <a:rPr lang="en-US" dirty="0"/>
              <a:t>Attach the right subtree of node p to its parent</a:t>
            </a:r>
          </a:p>
          <a:p>
            <a:r>
              <a:rPr lang="en-US" dirty="0"/>
              <a:t>Consider deleting 10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pSp>
        <p:nvGrpSpPr>
          <p:cNvPr id="164" name="Group 163"/>
          <p:cNvGrpSpPr/>
          <p:nvPr/>
        </p:nvGrpSpPr>
        <p:grpSpPr>
          <a:xfrm>
            <a:off x="189881" y="3654075"/>
            <a:ext cx="2590800" cy="2210827"/>
            <a:chOff x="189881" y="3654075"/>
            <a:chExt cx="2590800" cy="2210827"/>
          </a:xfrm>
        </p:grpSpPr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1028081" y="36540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4946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4852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1898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1042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15" name="AutoShape 9"/>
            <p:cNvCxnSpPr>
              <a:cxnSpLocks noChangeShapeType="1"/>
              <a:stCxn id="111" idx="4"/>
              <a:endCxn id="113" idx="0"/>
            </p:cNvCxnSpPr>
            <p:nvPr/>
          </p:nvCxnSpPr>
          <p:spPr bwMode="auto">
            <a:xfrm flipH="1">
              <a:off x="570881" y="50267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10"/>
            <p:cNvCxnSpPr>
              <a:cxnSpLocks noChangeShapeType="1"/>
              <a:stCxn id="112" idx="4"/>
              <a:endCxn id="114" idx="0"/>
            </p:cNvCxnSpPr>
            <p:nvPr/>
          </p:nvCxnSpPr>
          <p:spPr bwMode="auto">
            <a:xfrm flipH="1">
              <a:off x="1485281" y="50267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11"/>
            <p:cNvCxnSpPr>
              <a:cxnSpLocks noChangeShapeType="1"/>
              <a:endCxn id="112" idx="0"/>
            </p:cNvCxnSpPr>
            <p:nvPr/>
          </p:nvCxnSpPr>
          <p:spPr bwMode="auto">
            <a:xfrm>
              <a:off x="1409081" y="4254150"/>
              <a:ext cx="4572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12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875681" y="4254150"/>
              <a:ext cx="5334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AutoShape 13"/>
            <p:cNvCxnSpPr>
              <a:cxnSpLocks noChangeShapeType="1"/>
              <a:stCxn id="112" idx="4"/>
              <a:endCxn id="120" idx="0"/>
            </p:cNvCxnSpPr>
            <p:nvPr/>
          </p:nvCxnSpPr>
          <p:spPr bwMode="auto">
            <a:xfrm>
              <a:off x="1866281" y="50267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20186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1" name="Text Box 15"/>
            <p:cNvSpPr txBox="1">
              <a:spLocks noChangeArrowheads="1"/>
            </p:cNvSpPr>
            <p:nvPr/>
          </p:nvSpPr>
          <p:spPr bwMode="auto">
            <a:xfrm>
              <a:off x="647081" y="44446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1104281" y="36826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23" name="Text Box 17"/>
            <p:cNvSpPr txBox="1">
              <a:spLocks noChangeArrowheads="1"/>
            </p:cNvSpPr>
            <p:nvPr/>
          </p:nvSpPr>
          <p:spPr bwMode="auto">
            <a:xfrm>
              <a:off x="1561481" y="44446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>
              <a:off x="342281" y="53590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25" name="Text Box 19"/>
            <p:cNvSpPr txBox="1">
              <a:spLocks noChangeArrowheads="1"/>
            </p:cNvSpPr>
            <p:nvPr/>
          </p:nvSpPr>
          <p:spPr bwMode="auto">
            <a:xfrm>
              <a:off x="1180481" y="5359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26" name="Text Box 20"/>
            <p:cNvSpPr txBox="1">
              <a:spLocks noChangeArrowheads="1"/>
            </p:cNvSpPr>
            <p:nvPr/>
          </p:nvSpPr>
          <p:spPr bwMode="auto">
            <a:xfrm>
              <a:off x="2171081" y="53590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628281" y="2539650"/>
            <a:ext cx="3124200" cy="3820552"/>
            <a:chOff x="2628281" y="2539650"/>
            <a:chExt cx="3124200" cy="3820552"/>
          </a:xfrm>
        </p:grpSpPr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2628281" y="45970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3999881" y="2539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3695081" y="49399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457081" y="33302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390281" y="57781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40760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33" name="AutoShape 9"/>
            <p:cNvCxnSpPr>
              <a:cxnSpLocks noChangeShapeType="1"/>
              <a:stCxn id="129" idx="4"/>
              <a:endCxn id="131" idx="0"/>
            </p:cNvCxnSpPr>
            <p:nvPr/>
          </p:nvCxnSpPr>
          <p:spPr bwMode="auto">
            <a:xfrm flipH="1">
              <a:off x="3771281" y="55220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4" name="AutoShape 10"/>
            <p:cNvCxnSpPr>
              <a:cxnSpLocks noChangeShapeType="1"/>
              <a:stCxn id="130" idx="4"/>
              <a:endCxn id="132" idx="0"/>
            </p:cNvCxnSpPr>
            <p:nvPr/>
          </p:nvCxnSpPr>
          <p:spPr bwMode="auto">
            <a:xfrm flipH="1">
              <a:off x="4457081" y="3912277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11"/>
            <p:cNvCxnSpPr>
              <a:cxnSpLocks noChangeShapeType="1"/>
              <a:stCxn id="128" idx="4"/>
              <a:endCxn id="130" idx="0"/>
            </p:cNvCxnSpPr>
            <p:nvPr/>
          </p:nvCxnSpPr>
          <p:spPr bwMode="auto">
            <a:xfrm>
              <a:off x="4380881" y="3121702"/>
              <a:ext cx="457200" cy="20852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12"/>
            <p:cNvCxnSpPr>
              <a:cxnSpLocks noChangeShapeType="1"/>
              <a:stCxn id="128" idx="4"/>
              <a:endCxn id="129" idx="0"/>
            </p:cNvCxnSpPr>
            <p:nvPr/>
          </p:nvCxnSpPr>
          <p:spPr bwMode="auto">
            <a:xfrm flipH="1">
              <a:off x="4076081" y="3121702"/>
              <a:ext cx="304800" cy="1818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AutoShape 13"/>
            <p:cNvCxnSpPr>
              <a:cxnSpLocks noChangeShapeType="1"/>
              <a:stCxn id="130" idx="4"/>
              <a:endCxn id="138" idx="0"/>
            </p:cNvCxnSpPr>
            <p:nvPr/>
          </p:nvCxnSpPr>
          <p:spPr bwMode="auto">
            <a:xfrm>
              <a:off x="4838081" y="3912277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49904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3847481" y="49399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40" name="Text Box 16"/>
            <p:cNvSpPr txBox="1">
              <a:spLocks noChangeArrowheads="1"/>
            </p:cNvSpPr>
            <p:nvPr/>
          </p:nvSpPr>
          <p:spPr bwMode="auto">
            <a:xfrm>
              <a:off x="4076081" y="25682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41" name="Text Box 17"/>
            <p:cNvSpPr txBox="1">
              <a:spLocks noChangeArrowheads="1"/>
            </p:cNvSpPr>
            <p:nvPr/>
          </p:nvSpPr>
          <p:spPr bwMode="auto">
            <a:xfrm>
              <a:off x="4533281" y="33302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3542681" y="58543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4152281" y="42446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44" name="Text Box 20"/>
            <p:cNvSpPr txBox="1">
              <a:spLocks noChangeArrowheads="1"/>
            </p:cNvSpPr>
            <p:nvPr/>
          </p:nvSpPr>
          <p:spPr bwMode="auto">
            <a:xfrm>
              <a:off x="5142881" y="42446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45" name="AutoShape 10"/>
            <p:cNvCxnSpPr>
              <a:cxnSpLocks noChangeShapeType="1"/>
              <a:stCxn id="132" idx="4"/>
              <a:endCxn id="129" idx="7"/>
            </p:cNvCxnSpPr>
            <p:nvPr/>
          </p:nvCxnSpPr>
          <p:spPr bwMode="auto">
            <a:xfrm flipH="1">
              <a:off x="4345489" y="4750477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1" name="TextBox 160"/>
          <p:cNvSpPr txBox="1"/>
          <p:nvPr/>
        </p:nvSpPr>
        <p:spPr>
          <a:xfrm>
            <a:off x="58256" y="6010080"/>
            <a:ext cx="262544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left most node of right subtree of 10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47581" y="4968239"/>
            <a:ext cx="1524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Attach left subtree of 10 to that node, i.e., 25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133481" y="3073050"/>
            <a:ext cx="2968954" cy="3292336"/>
            <a:chOff x="6133481" y="3073050"/>
            <a:chExt cx="2968954" cy="3292336"/>
          </a:xfrm>
        </p:grpSpPr>
        <p:sp>
          <p:nvSpPr>
            <p:cNvPr id="146" name="Line 21"/>
            <p:cNvSpPr>
              <a:spLocks noChangeShapeType="1"/>
            </p:cNvSpPr>
            <p:nvPr/>
          </p:nvSpPr>
          <p:spPr bwMode="auto">
            <a:xfrm>
              <a:off x="6133481" y="44446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6895481" y="46827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7657481" y="30730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6590681" y="55209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72764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51" name="AutoShape 9"/>
            <p:cNvCxnSpPr>
              <a:cxnSpLocks noChangeShapeType="1"/>
              <a:stCxn id="147" idx="4"/>
              <a:endCxn id="149" idx="0"/>
            </p:cNvCxnSpPr>
            <p:nvPr/>
          </p:nvCxnSpPr>
          <p:spPr bwMode="auto">
            <a:xfrm flipH="1">
              <a:off x="6971681" y="5264827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AutoShape 10"/>
            <p:cNvCxnSpPr>
              <a:cxnSpLocks noChangeShapeType="1"/>
              <a:stCxn id="148" idx="4"/>
              <a:endCxn id="150" idx="0"/>
            </p:cNvCxnSpPr>
            <p:nvPr/>
          </p:nvCxnSpPr>
          <p:spPr bwMode="auto">
            <a:xfrm flipH="1">
              <a:off x="7657481" y="36551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AutoShape 13"/>
            <p:cNvCxnSpPr>
              <a:cxnSpLocks noChangeShapeType="1"/>
              <a:stCxn id="148" idx="4"/>
              <a:endCxn id="154" idx="0"/>
            </p:cNvCxnSpPr>
            <p:nvPr/>
          </p:nvCxnSpPr>
          <p:spPr bwMode="auto">
            <a:xfrm>
              <a:off x="8038481" y="36551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1908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5" name="Text Box 15"/>
            <p:cNvSpPr txBox="1">
              <a:spLocks noChangeArrowheads="1"/>
            </p:cNvSpPr>
            <p:nvPr/>
          </p:nvSpPr>
          <p:spPr bwMode="auto">
            <a:xfrm>
              <a:off x="7047881" y="46827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56" name="Text Box 17"/>
            <p:cNvSpPr txBox="1">
              <a:spLocks noChangeArrowheads="1"/>
            </p:cNvSpPr>
            <p:nvPr/>
          </p:nvSpPr>
          <p:spPr bwMode="auto">
            <a:xfrm>
              <a:off x="7733681" y="3073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743081" y="55971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58" name="Text Box 19"/>
            <p:cNvSpPr txBox="1">
              <a:spLocks noChangeArrowheads="1"/>
            </p:cNvSpPr>
            <p:nvPr/>
          </p:nvSpPr>
          <p:spPr bwMode="auto">
            <a:xfrm>
              <a:off x="7352681" y="39874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59" name="Text Box 20"/>
            <p:cNvSpPr txBox="1">
              <a:spLocks noChangeArrowheads="1"/>
            </p:cNvSpPr>
            <p:nvPr/>
          </p:nvSpPr>
          <p:spPr bwMode="auto">
            <a:xfrm>
              <a:off x="8343281" y="39874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60" name="AutoShape 10"/>
            <p:cNvCxnSpPr>
              <a:cxnSpLocks noChangeShapeType="1"/>
              <a:stCxn id="150" idx="4"/>
              <a:endCxn id="147" idx="7"/>
            </p:cNvCxnSpPr>
            <p:nvPr/>
          </p:nvCxnSpPr>
          <p:spPr bwMode="auto">
            <a:xfrm flipH="1">
              <a:off x="7545889" y="4493302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3" name="TextBox 162"/>
            <p:cNvSpPr txBox="1"/>
            <p:nvPr/>
          </p:nvSpPr>
          <p:spPr>
            <a:xfrm>
              <a:off x="7578435" y="5165057"/>
              <a:ext cx="1524000" cy="12003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Attach right subtree of 10 to its 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32048"/>
          </a:xfrm>
        </p:spPr>
        <p:txBody>
          <a:bodyPr/>
          <a:lstStyle/>
          <a:p>
            <a:r>
              <a:rPr lang="en-US" dirty="0"/>
              <a:t>Pointer to Pointer versus reference to Pointer?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1857435"/>
            <a:ext cx="3600400" cy="42780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anose="020B0609020204030204" pitchFamily="49" charset="0"/>
              </a:rPr>
              <a:t>int g_One=1;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70C0"/>
                </a:solidFill>
                <a:latin typeface="Consolas" panose="020B0609020204030204" pitchFamily="49" charset="0"/>
              </a:rPr>
              <a:t>void func(int* pInt);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 nvar=2;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int* pvar=&amp;nvar;</a:t>
            </a:r>
          </a:p>
          <a:p>
            <a:r>
              <a:rPr lang="da-DK" sz="1600" dirty="0">
                <a:solidFill>
                  <a:srgbClr val="0070C0"/>
                </a:solidFill>
                <a:latin typeface="Consolas" panose="020B0609020204030204" pitchFamily="49" charset="0"/>
              </a:rPr>
              <a:t>  func(pvar);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  std::cout&lt;&lt;*pvar&lt;&lt;std::endl;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</a:rPr>
              <a:t>void func(int* pInt)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pInt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=&amp;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g_One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60032" y="1873562"/>
            <a:ext cx="3589031" cy="42780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anose="020B0609020204030204" pitchFamily="49" charset="0"/>
              </a:rPr>
              <a:t>int g_One=1;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solidFill>
                  <a:srgbClr val="0070C0"/>
                </a:solidFill>
                <a:latin typeface="Consolas" panose="020B0609020204030204" pitchFamily="49" charset="0"/>
              </a:rPr>
              <a:t>void func(int*&amp; rpInt);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 nvar=2;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int* pvar=&amp;nvar;</a:t>
            </a:r>
          </a:p>
          <a:p>
            <a:r>
              <a:rPr lang="da-DK" sz="1600" dirty="0">
                <a:solidFill>
                  <a:srgbClr val="0070C0"/>
                </a:solidFill>
                <a:latin typeface="Consolas" panose="020B0609020204030204" pitchFamily="49" charset="0"/>
              </a:rPr>
              <a:t>  func(pvar);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  std::cout&lt;&lt;*pvar&lt;&lt;std::endl;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</a:rPr>
              <a:t>void func(int*&amp; rpInt)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rpInt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=&amp;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g_One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*root;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delete all tree nodes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(int,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*&amp;); 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makeDeletion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~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             {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insertNode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bool find(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void remove(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);        {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root)} 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showNodesInOrder</a:t>
            </a:r>
            <a:r>
              <a:rPr lang="en-US" sz="1600" dirty="0">
                <a:latin typeface="Consolas" panose="020B0609020204030204" pitchFamily="49" charset="0"/>
              </a:rPr>
              <a:t>()      {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(root);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showNodesPreOrder</a:t>
            </a:r>
            <a:r>
              <a:rPr lang="en-US" sz="1600" dirty="0">
                <a:latin typeface="Consolas" panose="020B0609020204030204" pitchFamily="49" charset="0"/>
              </a:rPr>
              <a:t>()     {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(root);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showNodesPostOrder</a:t>
            </a:r>
            <a:r>
              <a:rPr lang="en-US" sz="1600" dirty="0">
                <a:latin typeface="Consolas" panose="020B0609020204030204" pitchFamily="49" charset="0"/>
              </a:rPr>
              <a:t>()    {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20072" y="3039343"/>
            <a:ext cx="338437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argument passed to the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 function is the value of the node to be deleted.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2088" y="3501008"/>
            <a:ext cx="2157984" cy="172819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09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TreeNode</a:t>
            </a:r>
            <a:r>
              <a:rPr lang="en-US" sz="1800" dirty="0">
                <a:latin typeface="Consolas" panose="020B0609020204030204" pitchFamily="49" charset="0"/>
              </a:rPr>
              <a:t> *&amp;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== NULL)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node does not exist in the tree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&lt;&lt;“ not found.\n";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-&gt;left);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find in left subtree</a:t>
            </a: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else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find in right subtree</a:t>
            </a: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-&gt;value i.e. node is found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makeDeletion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actually deletes node from BST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Note: </a:t>
            </a:r>
          </a:p>
          <a:p>
            <a:r>
              <a:rPr lang="en-US" sz="2000" dirty="0"/>
              <a:t>The declaration of the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parameter: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*&amp;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is a</a:t>
            </a:r>
            <a:r>
              <a:rPr lang="en-US" sz="1800" dirty="0"/>
              <a:t> reference  to a pointer to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/>
              <a:t>Any action performed on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is actually performed on the argument passed into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IntBinaryTree</a:t>
            </a:r>
            <a:r>
              <a:rPr lang="en-US" sz="1550" dirty="0">
                <a:latin typeface="Consolas" panose="020B0609020204030204" pitchFamily="49" charset="0"/>
              </a:rPr>
              <a:t>::</a:t>
            </a:r>
            <a:r>
              <a:rPr lang="en-US" sz="1550" dirty="0" err="1">
                <a:latin typeface="Consolas" panose="020B0609020204030204" pitchFamily="49" charset="0"/>
              </a:rPr>
              <a:t>makeDeletion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TreeNode</a:t>
            </a:r>
            <a:r>
              <a:rPr lang="en-US" sz="1550" dirty="0">
                <a:latin typeface="Consolas" panose="020B0609020204030204" pitchFamily="49" charset="0"/>
              </a:rPr>
              <a:t> *&amp;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) {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</a:t>
            </a:r>
            <a:r>
              <a:rPr lang="en-US" sz="1550" dirty="0" err="1">
                <a:latin typeface="Consolas" panose="020B0609020204030204" pitchFamily="49" charset="0"/>
              </a:rPr>
              <a:t>TreeNode</a:t>
            </a:r>
            <a:r>
              <a:rPr lang="en-US" sz="1550" dirty="0">
                <a:latin typeface="Consolas" panose="020B0609020204030204" pitchFamily="49" charset="0"/>
              </a:rPr>
              <a:t> *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 err="1">
                <a:solidFill>
                  <a:srgbClr val="00B050"/>
                </a:solidFill>
                <a:latin typeface="Consolas" panose="020B0609020204030204" pitchFamily="49" charset="0"/>
              </a:rPr>
              <a:t>Temperary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 pointer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 == NULL) {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leaf and one (left) child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child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 == NULL) {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one (right) child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child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50" dirty="0">
                <a:latin typeface="Consolas" panose="020B0609020204030204" pitchFamily="49" charset="0"/>
              </a:rPr>
              <a:t>{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two children.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Move one node to the right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50" dirty="0">
                <a:latin typeface="Consolas" panose="020B0609020204030204" pitchFamily="49" charset="0"/>
              </a:rPr>
              <a:t> (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-&gt;left) {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Go to the extreme left node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subtree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subtree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    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  }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5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– Example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533400" y="2028825"/>
            <a:ext cx="2590800" cy="2200275"/>
            <a:chOff x="533400" y="2028825"/>
            <a:chExt cx="2590800" cy="220027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1600" y="20288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82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288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334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4478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11" name="AutoShape 9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914400" y="3419475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0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flipH="1">
              <a:off x="1828800" y="34194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1752600" y="26289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1219200" y="26289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  <a:stCxn id="8" idx="4"/>
              <a:endCxn id="16" idx="0"/>
            </p:cNvCxnSpPr>
            <p:nvPr/>
          </p:nvCxnSpPr>
          <p:spPr bwMode="auto">
            <a:xfrm>
              <a:off x="2209800" y="3419475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3622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90600" y="28194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05000" y="28194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85800" y="37338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524000" y="3733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75720" y="2171700"/>
            <a:ext cx="2590800" cy="2200275"/>
            <a:chOff x="5867400" y="2133600"/>
            <a:chExt cx="2590800" cy="2200275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705600" y="2133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61722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1628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8674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67818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28" name="AutoShape 28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 flipH="1">
              <a:off x="6248400" y="3524250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9"/>
            <p:cNvCxnSpPr>
              <a:cxnSpLocks noChangeShapeType="1"/>
              <a:stCxn id="24" idx="4"/>
              <a:endCxn id="27" idx="0"/>
            </p:cNvCxnSpPr>
            <p:nvPr/>
          </p:nvCxnSpPr>
          <p:spPr bwMode="auto">
            <a:xfrm>
              <a:off x="6553200" y="3524250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0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7086600" y="2733675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31"/>
            <p:cNvCxnSpPr>
              <a:cxnSpLocks noChangeShapeType="1"/>
              <a:stCxn id="23" idx="4"/>
              <a:endCxn id="24" idx="0"/>
            </p:cNvCxnSpPr>
            <p:nvPr/>
          </p:nvCxnSpPr>
          <p:spPr bwMode="auto">
            <a:xfrm flipH="1">
              <a:off x="6553200" y="2733675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2"/>
            <p:cNvCxnSpPr>
              <a:cxnSpLocks noChangeShapeType="1"/>
              <a:stCxn id="25" idx="4"/>
              <a:endCxn id="33" idx="0"/>
            </p:cNvCxnSpPr>
            <p:nvPr/>
          </p:nvCxnSpPr>
          <p:spPr bwMode="auto">
            <a:xfrm>
              <a:off x="7543800" y="3524250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6962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324600" y="29241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781800" y="21621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7239000" y="29241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019800" y="38385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858000" y="38385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7848600" y="38385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56528" y="1424047"/>
            <a:ext cx="1828800" cy="3876675"/>
            <a:chOff x="3505200" y="1571625"/>
            <a:chExt cx="1828800" cy="3876675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114800" y="15716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814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5720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44" name="AutoShape 44"/>
            <p:cNvCxnSpPr>
              <a:cxnSpLocks noChangeShapeType="1"/>
              <a:stCxn id="42" idx="4"/>
              <a:endCxn id="43" idx="0"/>
            </p:cNvCxnSpPr>
            <p:nvPr/>
          </p:nvCxnSpPr>
          <p:spPr bwMode="auto">
            <a:xfrm flipH="1">
              <a:off x="4572000" y="29622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45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>
              <a:off x="4495800" y="21717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3962400" y="21717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7"/>
            <p:cNvCxnSpPr>
              <a:cxnSpLocks noChangeShapeType="1"/>
              <a:stCxn id="43" idx="4"/>
              <a:endCxn id="48" idx="0"/>
            </p:cNvCxnSpPr>
            <p:nvPr/>
          </p:nvCxnSpPr>
          <p:spPr bwMode="auto">
            <a:xfrm flipH="1">
              <a:off x="3886200" y="3800475"/>
              <a:ext cx="685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505200" y="4038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267200" y="1600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267200" y="32766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733800" y="2362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4191000" y="4876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4648200" y="23622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4114800" y="48768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56" name="AutoShape 56"/>
            <p:cNvCxnSpPr>
              <a:cxnSpLocks noChangeShapeType="1"/>
              <a:stCxn id="48" idx="4"/>
              <a:endCxn id="55" idx="0"/>
            </p:cNvCxnSpPr>
            <p:nvPr/>
          </p:nvCxnSpPr>
          <p:spPr bwMode="auto">
            <a:xfrm>
              <a:off x="3886200" y="4638675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9" name="TextBox 58"/>
          <p:cNvSpPr txBox="1"/>
          <p:nvPr/>
        </p:nvSpPr>
        <p:spPr>
          <a:xfrm>
            <a:off x="6718342" y="4674450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BST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37042" y="5525963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294" y="4497407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12716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Height of the BST increases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better Solution to delete node p with two children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Replace</a:t>
            </a:r>
            <a:r>
              <a:rPr lang="en-US" dirty="0"/>
              <a:t> node p with the minimum object in the right subtree</a:t>
            </a:r>
          </a:p>
          <a:p>
            <a:pPr lvl="1"/>
            <a:r>
              <a:rPr lang="en-US" dirty="0"/>
              <a:t>Delete that object from the right subtree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4" y="1700808"/>
            <a:ext cx="1809628" cy="15964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76" y="1412776"/>
            <a:ext cx="1800200" cy="200450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94" y="4653136"/>
            <a:ext cx="1877537" cy="165639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47" y="4544808"/>
            <a:ext cx="2507741" cy="16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2" descr="C:\Users\dwharder\Desktop\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84984"/>
            <a:ext cx="8928992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18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8" name="Picture 2" descr="C:\Users\dwharder\Desktop\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89644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8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/>
              <a:t>Replace 42 with 47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7" name="Picture 2" descr="C:\Users\dwharder\Desktop\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406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/>
              <a:t>Replace 42 with 47</a:t>
            </a:r>
          </a:p>
          <a:p>
            <a:pPr lvl="1"/>
            <a:r>
              <a:rPr lang="en-US" dirty="0"/>
              <a:t>Delete the leaf node 47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8" name="Picture 2" descr="C:\Users\dwharder\Desktop\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8" y="3456794"/>
            <a:ext cx="8496944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11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6" name="Picture 2" descr="C:\Users\dwharder\Desktop\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7" y="3442789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26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pPr lvl="1"/>
            <a:r>
              <a:rPr lang="en-US" dirty="0"/>
              <a:t>Replace 47 with 51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7" name="Picture 2" descr="C:\Users\dwharder\Desktop\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1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/>
              <a:t>Node 51 is not a leaf node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7" name="Picture 2" descr="C:\Users\dwharder\Desktop\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395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deleting a full node, e.g., 47</a:t>
            </a:r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/>
              <a:t>Node 51 is not a leaf node </a:t>
            </a:r>
          </a:p>
          <a:p>
            <a:pPr lvl="2"/>
            <a:r>
              <a:rPr lang="en-US" dirty="0"/>
              <a:t>Assign the left subtree of 70 to point to 59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8" name="Picture 2" descr="C:\Users\dwharder\Desktop\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77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two of them.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IntBinaryTree</a:t>
            </a:r>
            <a:r>
              <a:rPr lang="en-US" sz="1400" dirty="0">
                <a:latin typeface="Consolas" panose="020B0609020204030204" pitchFamily="49" charset="0"/>
              </a:rPr>
              <a:t> tree;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(9);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28560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operations one can perform on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Creating</a:t>
            </a:r>
            <a:r>
              <a:rPr lang="en-US" dirty="0"/>
              <a:t>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Finding</a:t>
            </a:r>
            <a:r>
              <a:rPr lang="en-US" dirty="0"/>
              <a:t> a node in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Inserting</a:t>
            </a:r>
            <a:r>
              <a:rPr lang="en-US" dirty="0"/>
              <a:t> a node into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Deleting</a:t>
            </a:r>
            <a:r>
              <a:rPr lang="en-US" dirty="0"/>
              <a:t> a node in a binary search tree</a:t>
            </a:r>
          </a:p>
          <a:p>
            <a:pPr lvl="4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Traversing</a:t>
            </a:r>
            <a:r>
              <a:rPr lang="en-US" dirty="0"/>
              <a:t> a binary search tree </a:t>
            </a:r>
          </a:p>
          <a:p>
            <a:endParaRPr lang="en-US" dirty="0"/>
          </a:p>
          <a:p>
            <a:r>
              <a:rPr lang="en-US" dirty="0"/>
              <a:t>In the following, we will examine the algorithms and examples for all of the above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26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two of them.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IntBinaryTree</a:t>
            </a:r>
            <a:r>
              <a:rPr lang="en-US" sz="1400" dirty="0">
                <a:latin typeface="Consolas" panose="020B0609020204030204" pitchFamily="49" charset="0"/>
              </a:rPr>
              <a:t> tree;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(9);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tree.remove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4440253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8...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12...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Now, here are the nodes: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4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*root;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makeDeletion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~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             {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insertNode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bool find(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remove(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showNodesInOrder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      {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(root);  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showNodesPreOrder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     {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(root); 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showNodesPostOrder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    {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(root); }</a:t>
            </a:r>
            <a:b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4088" y="2757698"/>
            <a:ext cx="331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Recursive implementation as discussed in the slides of Tree Traversal chapter.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917481" y="3163263"/>
            <a:ext cx="432048" cy="1445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nodes are displayed with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, preorder, and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algorithms.</a:t>
            </a:r>
            <a:b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IntBinaryTree</a:t>
            </a:r>
            <a:r>
              <a:rPr lang="en-US" sz="1400" dirty="0">
                <a:latin typeface="Consolas" panose="020B0609020204030204" pitchFamily="49" charset="0"/>
              </a:rPr>
              <a:t> tree;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(8);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(12);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tree.insertNode</a:t>
            </a:r>
            <a:r>
              <a:rPr lang="en-US" sz="1400" dirty="0">
                <a:latin typeface="Consolas" panose="020B0609020204030204" pitchFamily="49" charset="0"/>
              </a:rPr>
              <a:t>(9);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</a:rPr>
              <a:t>Inorder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"\</a:t>
            </a:r>
            <a:r>
              <a:rPr lang="en-US" sz="1400" dirty="0" err="1">
                <a:latin typeface="Consolas" panose="020B0609020204030204" pitchFamily="49" charset="0"/>
              </a:rPr>
              <a:t>nPreorder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tree.showNodesPreOrder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"\</a:t>
            </a:r>
            <a:r>
              <a:rPr lang="en-US" sz="1400" dirty="0" err="1">
                <a:latin typeface="Consolas" panose="020B0609020204030204" pitchFamily="49" charset="0"/>
              </a:rPr>
              <a:t>nPostorder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tree.showNodesPostOrder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6200620" y="188640"/>
            <a:ext cx="2591966" cy="64564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Program 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Inorder</a:t>
            </a:r>
            <a:r>
              <a:rPr lang="en-US" dirty="0">
                <a:solidFill>
                  <a:schemeClr val="tx1"/>
                </a:solidFill>
              </a:rPr>
              <a:t> traversal: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Preorder 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Postorder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198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class that implements a binary tree to store integer values</a:t>
            </a:r>
          </a:p>
          <a:p>
            <a:pPr lvl="1"/>
            <a:r>
              <a:rPr lang="en-US" dirty="0"/>
              <a:t>A class called </a:t>
            </a:r>
            <a:r>
              <a:rPr lang="en-US" dirty="0" err="1">
                <a:latin typeface="Consolas" panose="020B0609020204030204" pitchFamily="49" charset="0"/>
              </a:rPr>
              <a:t>IntBinaryTree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 of binary search tree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*left;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*right;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BST –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*root;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deleteNode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makeDeletion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*&amp;);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~</a:t>
            </a:r>
            <a:r>
              <a:rPr lang="en-US" sz="1600" dirty="0" err="1">
                <a:latin typeface="Consolas" panose="020B0609020204030204" pitchFamily="49" charset="0"/>
              </a:rPr>
              <a:t>IntBinaryTree</a:t>
            </a:r>
            <a:r>
              <a:rPr lang="en-US" sz="1600" dirty="0">
                <a:latin typeface="Consolas" panose="020B0609020204030204" pitchFamily="49" charset="0"/>
              </a:rPr>
              <a:t>()             {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insertNode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bool find(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remove(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showNodesInOrder</a:t>
            </a:r>
            <a:r>
              <a:rPr lang="en-US" sz="1600" dirty="0">
                <a:latin typeface="Consolas" panose="020B0609020204030204" pitchFamily="49" charset="0"/>
              </a:rPr>
              <a:t>()      { </a:t>
            </a:r>
            <a:r>
              <a:rPr lang="en-US" sz="1600" dirty="0" err="1">
                <a:latin typeface="Consolas" panose="020B0609020204030204" pitchFamily="49" charset="0"/>
              </a:rPr>
              <a:t>displayInOrder</a:t>
            </a:r>
            <a:r>
              <a:rPr lang="en-US" sz="1600" dirty="0">
                <a:latin typeface="Consolas" panose="020B0609020204030204" pitchFamily="49" charset="0"/>
              </a:rPr>
              <a:t>(root);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showNodesPreOrder</a:t>
            </a:r>
            <a:r>
              <a:rPr lang="en-US" sz="1600" dirty="0">
                <a:latin typeface="Consolas" panose="020B0609020204030204" pitchFamily="49" charset="0"/>
              </a:rPr>
              <a:t>()     { </a:t>
            </a:r>
            <a:r>
              <a:rPr lang="en-US" sz="1600" dirty="0" err="1">
                <a:latin typeface="Consolas" panose="020B0609020204030204" pitchFamily="49" charset="0"/>
              </a:rPr>
              <a:t>displayPreOrder</a:t>
            </a:r>
            <a:r>
              <a:rPr lang="en-US" sz="1600" dirty="0">
                <a:latin typeface="Consolas" panose="020B0609020204030204" pitchFamily="49" charset="0"/>
              </a:rPr>
              <a:t>(root);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showNodesPostOrder</a:t>
            </a:r>
            <a:r>
              <a:rPr lang="en-US" sz="1600" dirty="0">
                <a:latin typeface="Consolas" panose="020B0609020204030204" pitchFamily="49" charset="0"/>
              </a:rPr>
              <a:t>()    { </a:t>
            </a:r>
            <a:r>
              <a:rPr lang="en-US" sz="1600" dirty="0" err="1">
                <a:latin typeface="Consolas" panose="020B0609020204030204" pitchFamily="49" charset="0"/>
              </a:rPr>
              <a:t>displayPostOrder</a:t>
            </a:r>
            <a:r>
              <a:rPr lang="en-US" sz="1600" dirty="0">
                <a:latin typeface="Consolas" panose="020B0609020204030204" pitchFamily="49" charset="0"/>
              </a:rPr>
              <a:t>(root);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find (81)</a:t>
            </a:r>
          </a:p>
          <a:p>
            <a:pPr lvl="1"/>
            <a:r>
              <a:rPr lang="en-US" dirty="0"/>
              <a:t>Returns true if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7" descr="C:\Users\dwharder\Desktop\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7" y="3645025"/>
            <a:ext cx="8829578" cy="224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find (36)</a:t>
            </a:r>
          </a:p>
          <a:p>
            <a:pPr lvl="1"/>
            <a:r>
              <a:rPr lang="en-US" dirty="0"/>
              <a:t>Returns false if not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8" descr="C:\Users\dwharder\Desktop\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7" y="3681028"/>
            <a:ext cx="8646971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7849</TotalTime>
  <Words>3628</Words>
  <Application>Microsoft Office PowerPoint</Application>
  <PresentationFormat>On-screen Show (4:3)</PresentationFormat>
  <Paragraphs>469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Consolas</vt:lpstr>
      <vt:lpstr>Wingdings</vt:lpstr>
      <vt:lpstr>Tahoma</vt:lpstr>
      <vt:lpstr>Arial</vt:lpstr>
      <vt:lpstr>Default Design</vt:lpstr>
      <vt:lpstr> CS-2001 Data Structures Fall 2022 Binary Search Tree Implementation</vt:lpstr>
      <vt:lpstr>Binary Search Tree (BST)</vt:lpstr>
      <vt:lpstr>Binary Search Tree (BST) – Example (1) </vt:lpstr>
      <vt:lpstr>Binary Search Tree (BST) – Example (2)</vt:lpstr>
      <vt:lpstr>BST Operations</vt:lpstr>
      <vt:lpstr>Creating BST</vt:lpstr>
      <vt:lpstr>Creating BST – Class Definition</vt:lpstr>
      <vt:lpstr>Finding a Node in BST</vt:lpstr>
      <vt:lpstr>Finding a Node in BST</vt:lpstr>
      <vt:lpstr>Finding a Node in BST </vt:lpstr>
      <vt:lpstr>Finding a Node in BST </vt:lpstr>
      <vt:lpstr>Finding a Node in BST – Implementation </vt:lpstr>
      <vt:lpstr>Inserting a Node in BST</vt:lpstr>
      <vt:lpstr>Inserting a Node in BST</vt:lpstr>
      <vt:lpstr>Inserting a Node in BST</vt:lpstr>
      <vt:lpstr>Inserting a Node in BST – Algorithm </vt:lpstr>
      <vt:lpstr>Inserting a Node in BST – Example </vt:lpstr>
      <vt:lpstr>Inserting a Node in BST – Implementation</vt:lpstr>
      <vt:lpstr>Inserting a Node in BST – Observation (1) </vt:lpstr>
      <vt:lpstr>Inserting a Node in BST – Observation (2)</vt:lpstr>
      <vt:lpstr>Using BST (1)</vt:lpstr>
      <vt:lpstr>Using BST (2)</vt:lpstr>
      <vt:lpstr>Deleting a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Two Children</vt:lpstr>
      <vt:lpstr>Deleting a Node – Node With Two Children</vt:lpstr>
      <vt:lpstr>Pointers Review</vt:lpstr>
      <vt:lpstr>Deleting a Node – Implementation </vt:lpstr>
      <vt:lpstr>Deleting a Node – Implementation </vt:lpstr>
      <vt:lpstr>Deleting a Node – Implementation </vt:lpstr>
      <vt:lpstr>Deleting a Node – Node With Two Children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Using BST</vt:lpstr>
      <vt:lpstr>Using BST</vt:lpstr>
      <vt:lpstr>Traversing a Binary Search Tree</vt:lpstr>
      <vt:lpstr>Using BST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2403</cp:revision>
  <cp:lastPrinted>2013-10-17T07:59:38Z</cp:lastPrinted>
  <dcterms:created xsi:type="dcterms:W3CDTF">2007-03-29T10:37:57Z</dcterms:created>
  <dcterms:modified xsi:type="dcterms:W3CDTF">2022-10-19T07:12:13Z</dcterms:modified>
</cp:coreProperties>
</file>