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780" r:id="rId2"/>
    <p:sldId id="864" r:id="rId3"/>
    <p:sldId id="1034" r:id="rId4"/>
    <p:sldId id="1031" r:id="rId5"/>
    <p:sldId id="1032" r:id="rId6"/>
    <p:sldId id="1033" r:id="rId7"/>
    <p:sldId id="1038" r:id="rId8"/>
    <p:sldId id="1035" r:id="rId9"/>
    <p:sldId id="259" r:id="rId10"/>
    <p:sldId id="262" r:id="rId11"/>
    <p:sldId id="1036" r:id="rId12"/>
    <p:sldId id="1037" r:id="rId13"/>
    <p:sldId id="261" r:id="rId14"/>
    <p:sldId id="263" r:id="rId15"/>
    <p:sldId id="520" r:id="rId16"/>
  </p:sldIdLst>
  <p:sldSz cx="9144000" cy="6858000" type="screen4x3"/>
  <p:notesSz cx="7099300" cy="10234613"/>
  <p:embeddedFontLs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88497" autoAdjust="0"/>
  </p:normalViewPr>
  <p:slideViewPr>
    <p:cSldViewPr>
      <p:cViewPr varScale="1">
        <p:scale>
          <a:sx n="56" d="100"/>
          <a:sy n="56" d="100"/>
        </p:scale>
        <p:origin x="1652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89AF052F-5DF1-4490-BCB0-6DDE8096B6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38CD9EC-676B-4BDD-B12E-03277A9281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E544B88-3F40-4ADB-A2F7-B4380DD3B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2E3F39-7035-4666-BEF7-A60D91572BDC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827DB25C-FECB-405B-8718-5130B99863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B8163746-EF6E-4C9C-8AB3-169F103B28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FCA884A-5B6D-4692-A0F3-4E82C5899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6051F5-E249-442E-9EBF-C0B8DFC8C1E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A852DA50-8710-4F7E-AA6B-DCCCC9A282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311E599-0DEF-40D2-9BA3-7B388956B3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488CB25F-4E95-4A34-9C7D-06E504FBA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4B5F95-A366-4506-99A4-410E7E281A5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22F0E94F-FC59-4058-B699-B000B73441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D7BA4843-653F-487A-9DA9-7B2D434B9A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AB95427-8A10-4A93-BC3A-6813EFDEE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FD4649-B456-4868-9492-2C10E7519EF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20- max-heap, operations, and heap-sort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2022</a:t>
            </a:r>
            <a:br>
              <a:rPr lang="en-US" sz="3600" b="1" dirty="0"/>
            </a:br>
            <a:r>
              <a:rPr lang="en-US" sz="2000" b="1" dirty="0"/>
              <a:t>Binary Heap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endParaRPr lang="de-DE" sz="1800" b="1" dirty="0">
              <a:solidFill>
                <a:schemeClr val="tx2"/>
              </a:solidFill>
            </a:endParaRP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37993-3901-4B94-9924-4D8E0512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C994B0-9675-413C-857A-4F77497D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altLang="en-US"/>
              <a:t>HEAP Data Structure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1CE1D628-DA8C-48DD-8B02-7B5D4D9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685800"/>
            <a:ext cx="35623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>
            <a:extLst>
              <a:ext uri="{FF2B5EF4-FFF2-40B4-BE49-F238E27FC236}">
                <a16:creationId xmlns:a16="http://schemas.microsoft.com/office/drawing/2014/main" id="{07D8A8EA-5449-4964-916B-6BFAC44A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81200"/>
            <a:ext cx="2943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6B6A48B-92BC-4997-9074-1660DD3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2057400"/>
            <a:ext cx="24717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">
            <a:extLst>
              <a:ext uri="{FF2B5EF4-FFF2-40B4-BE49-F238E27FC236}">
                <a16:creationId xmlns:a16="http://schemas.microsoft.com/office/drawing/2014/main" id="{9D7523F0-5A8C-41DA-9F08-EE586C02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25495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>
            <a:extLst>
              <a:ext uri="{FF2B5EF4-FFF2-40B4-BE49-F238E27FC236}">
                <a16:creationId xmlns:a16="http://schemas.microsoft.com/office/drawing/2014/main" id="{A5CFD6CC-CDEE-4979-B936-A004C107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05275"/>
            <a:ext cx="24384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7">
            <a:extLst>
              <a:ext uri="{FF2B5EF4-FFF2-40B4-BE49-F238E27FC236}">
                <a16:creationId xmlns:a16="http://schemas.microsoft.com/office/drawing/2014/main" id="{7386BDEB-C824-46F7-8ADB-2751A9CF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4343400"/>
            <a:ext cx="29130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8">
            <a:extLst>
              <a:ext uri="{FF2B5EF4-FFF2-40B4-BE49-F238E27FC236}">
                <a16:creationId xmlns:a16="http://schemas.microsoft.com/office/drawing/2014/main" id="{EB1B1A9D-97BB-47CF-822C-692216B9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67200"/>
            <a:ext cx="2952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Rectangle 10">
            <a:extLst>
              <a:ext uri="{FF2B5EF4-FFF2-40B4-BE49-F238E27FC236}">
                <a16:creationId xmlns:a16="http://schemas.microsoft.com/office/drawing/2014/main" id="{C1FA6FF9-0FEC-4029-9352-C9F4E4CB5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BUILD-MAX-HEAP</a:t>
            </a:r>
            <a:r>
              <a:rPr lang="en-US" altLang="en-US" sz="1800" b="1" i="1">
                <a:latin typeface="Arial" panose="020B0604020202020204" pitchFamily="34" charset="0"/>
              </a:rPr>
              <a:t>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 </a:t>
            </a:r>
            <a:r>
              <a:rPr lang="en-US" altLang="en-US" sz="1800" i="1">
                <a:latin typeface="Arial" panose="020B0604020202020204" pitchFamily="34" charset="0"/>
              </a:rPr>
              <a:t>heap-size[A] ← length[A]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 </a:t>
            </a:r>
            <a:r>
              <a:rPr lang="en-US" altLang="en-US" sz="1800" b="1">
                <a:latin typeface="Arial" panose="020B0604020202020204" pitchFamily="34" charset="0"/>
              </a:rPr>
              <a:t>for </a:t>
            </a:r>
            <a:r>
              <a:rPr lang="en-US" altLang="en-US" sz="1800" i="1">
                <a:latin typeface="Arial" panose="020B0604020202020204" pitchFamily="34" charset="0"/>
              </a:rPr>
              <a:t>i ← length[A]/2 downto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    </a:t>
            </a:r>
            <a:r>
              <a:rPr lang="en-US" altLang="en-US" sz="1800" b="1">
                <a:latin typeface="Arial" panose="020B0604020202020204" pitchFamily="34" charset="0"/>
              </a:rPr>
              <a:t>do </a:t>
            </a:r>
            <a:r>
              <a:rPr lang="en-US" altLang="en-US" sz="1800">
                <a:latin typeface="Arial" panose="020B0604020202020204" pitchFamily="34" charset="0"/>
              </a:rPr>
              <a:t>MAX-HEAPIFY</a:t>
            </a:r>
            <a:r>
              <a:rPr lang="en-US" altLang="en-US" sz="1800" i="1">
                <a:latin typeface="Arial" panose="020B0604020202020204" pitchFamily="34" charset="0"/>
              </a:rPr>
              <a:t>(A, i )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078EE-48EF-4E88-A72C-6C835E28E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49A-4951-4E2C-B71A-C8670A0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a Max Heap from Scratch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AD0E3D-EC81-4927-B7CB-187D54B2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626" y="1880828"/>
            <a:ext cx="4284637" cy="30963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ExtractMax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MaxVal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]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p_size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←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p_size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[A] -1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MAX-HEAPIFY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(A,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993609-BD58-4259-8771-5F7E5F50B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31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49A-4951-4E2C-B71A-C8670A0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a Max Heap from Scratch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AD0E3D-EC81-4927-B7CB-187D54B2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1268760"/>
            <a:ext cx="4735397" cy="187220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Insert(A,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←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+ 1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[A]] ←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PercolateUp_MAX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A,heap_size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[A])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F812D7-3711-4904-9FD3-698D43022EDB}"/>
              </a:ext>
            </a:extLst>
          </p:cNvPr>
          <p:cNvSpPr txBox="1">
            <a:spLocks/>
          </p:cNvSpPr>
          <p:nvPr/>
        </p:nvSpPr>
        <p:spPr bwMode="auto">
          <a:xfrm>
            <a:off x="323528" y="3140968"/>
            <a:ext cx="595953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PercolateUp_MAX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endParaRPr lang="en-US" altLang="en-US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While( parent( </a:t>
            </a:r>
            <a:r>
              <a:rPr lang="en-US" altLang="en-US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&gt;= 1) do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if</a:t>
            </a: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</a:t>
            </a:r>
            <a:r>
              <a:rPr lang="en-US" altLang="en-US" sz="20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&gt; A[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parent(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exchange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] ↔ A[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parent(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parent(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continue to next iteration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END if</a:t>
            </a:r>
            <a:endParaRPr kumimoji="0" lang="en-US" altLang="en-US" sz="2000" b="0" i="1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END While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endParaRPr lang="en-US" altLang="en-US" sz="20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endParaRPr lang="en-US" altLang="en-US" sz="2000" i="1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E5E91-34D7-4C36-8392-8DD7CB52DC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5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D9BF7FA-2B92-40A4-808F-C70D3EA1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3"/>
            <a:ext cx="8229600" cy="563563"/>
          </a:xfrm>
        </p:spPr>
        <p:txBody>
          <a:bodyPr/>
          <a:lstStyle/>
          <a:p>
            <a:r>
              <a:rPr lang="en-US" altLang="en-US"/>
              <a:t>HEAP Data Structure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5E314A96-E895-4ED3-AD65-69F91C4E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85800"/>
            <a:ext cx="4143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>
            <a:extLst>
              <a:ext uri="{FF2B5EF4-FFF2-40B4-BE49-F238E27FC236}">
                <a16:creationId xmlns:a16="http://schemas.microsoft.com/office/drawing/2014/main" id="{A21FC823-10A4-45F5-B43C-559E84BB7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>
            <a:extLst>
              <a:ext uri="{FF2B5EF4-FFF2-40B4-BE49-F238E27FC236}">
                <a16:creationId xmlns:a16="http://schemas.microsoft.com/office/drawing/2014/main" id="{2C1AD587-60F0-493B-BC71-8D8787C0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36121"/>
            <a:ext cx="4495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HEAPSORT</a:t>
            </a:r>
            <a:r>
              <a:rPr lang="en-US" altLang="en-US" sz="1800" b="1" i="1" dirty="0">
                <a:latin typeface="Arial" panose="020B0604020202020204" pitchFamily="34" charset="0"/>
              </a:rPr>
              <a:t>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 BUILD-MAX-HEAP</a:t>
            </a:r>
            <a:r>
              <a:rPr lang="en-US" altLang="en-US" sz="1800" i="1" dirty="0">
                <a:latin typeface="Arial" panose="020B0604020202020204" pitchFamily="34" charset="0"/>
              </a:rPr>
              <a:t>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 </a:t>
            </a:r>
            <a:r>
              <a:rPr lang="en-US" altLang="en-US" sz="1800" b="1" dirty="0">
                <a:latin typeface="Arial" panose="020B0604020202020204" pitchFamily="34" charset="0"/>
              </a:rPr>
              <a:t>for </a:t>
            </a:r>
            <a:r>
              <a:rPr lang="en-US" altLang="en-US" sz="1800" i="1" dirty="0" err="1">
                <a:latin typeface="Arial" panose="020B0604020202020204" pitchFamily="34" charset="0"/>
              </a:rPr>
              <a:t>i</a:t>
            </a:r>
            <a:r>
              <a:rPr lang="en-US" altLang="en-US" sz="1800" i="1" dirty="0">
                <a:latin typeface="Arial" panose="020B0604020202020204" pitchFamily="34" charset="0"/>
              </a:rPr>
              <a:t> ← length[A] </a:t>
            </a:r>
            <a:r>
              <a:rPr lang="en-US" altLang="en-US" sz="1800" i="1" dirty="0" err="1">
                <a:latin typeface="Arial" panose="020B0604020202020204" pitchFamily="34" charset="0"/>
              </a:rPr>
              <a:t>downto</a:t>
            </a:r>
            <a:r>
              <a:rPr lang="en-US" altLang="en-US" sz="1800" i="1" dirty="0">
                <a:latin typeface="Arial" panose="020B0604020202020204" pitchFamily="34" charset="0"/>
              </a:rPr>
              <a:t>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1800" dirty="0">
                <a:latin typeface="Arial" panose="020B0604020202020204" pitchFamily="34" charset="0"/>
              </a:rPr>
              <a:t>3      </a:t>
            </a:r>
            <a:r>
              <a:rPr lang="pt-BR" altLang="en-US" sz="1800" b="1" dirty="0">
                <a:latin typeface="Arial" panose="020B0604020202020204" pitchFamily="34" charset="0"/>
              </a:rPr>
              <a:t>do </a:t>
            </a:r>
            <a:r>
              <a:rPr lang="pt-BR" altLang="en-US" sz="1800" dirty="0">
                <a:latin typeface="Arial" panose="020B0604020202020204" pitchFamily="34" charset="0"/>
              </a:rPr>
              <a:t>exchange </a:t>
            </a:r>
            <a:r>
              <a:rPr lang="pt-BR" altLang="en-US" sz="1800" i="1" dirty="0">
                <a:latin typeface="Arial" panose="020B0604020202020204" pitchFamily="34" charset="0"/>
              </a:rPr>
              <a:t>A[1] ↔ A[i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4 	</a:t>
            </a:r>
            <a:r>
              <a:rPr lang="en-US" altLang="en-US" sz="1800" i="1" dirty="0">
                <a:latin typeface="Arial" panose="020B0604020202020204" pitchFamily="34" charset="0"/>
              </a:rPr>
              <a:t>heap-size[A] ← heap-size[A] − 1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5	MAX-HEAPIFY</a:t>
            </a:r>
            <a:r>
              <a:rPr lang="en-US" altLang="en-US" sz="1800" i="1" dirty="0">
                <a:latin typeface="Arial" panose="020B0604020202020204" pitchFamily="34" charset="0"/>
              </a:rPr>
              <a:t>(A, 1)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625A4C-50B6-4E10-A337-A1C4546F6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29DBB68-C3CF-41B7-94F9-099BFD0A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3"/>
            <a:ext cx="8229600" cy="563563"/>
          </a:xfrm>
        </p:spPr>
        <p:txBody>
          <a:bodyPr/>
          <a:lstStyle/>
          <a:p>
            <a:r>
              <a:rPr lang="en-US" altLang="en-US"/>
              <a:t>HEAP Data Structure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1FA032A4-7527-41EC-80A2-BCAE2AA5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85800"/>
            <a:ext cx="4143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2">
            <a:extLst>
              <a:ext uri="{FF2B5EF4-FFF2-40B4-BE49-F238E27FC236}">
                <a16:creationId xmlns:a16="http://schemas.microsoft.com/office/drawing/2014/main" id="{C56F953B-E0D8-4075-B103-5E263227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839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>
            <a:extLst>
              <a:ext uri="{FF2B5EF4-FFF2-40B4-BE49-F238E27FC236}">
                <a16:creationId xmlns:a16="http://schemas.microsoft.com/office/drawing/2014/main" id="{AF349E56-C0FC-46CA-B5C7-B323AB16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764704"/>
            <a:ext cx="4495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HEAPSORT</a:t>
            </a:r>
            <a:r>
              <a:rPr lang="en-US" altLang="en-US" sz="1800" b="1" i="1" dirty="0">
                <a:latin typeface="Arial" panose="020B0604020202020204" pitchFamily="34" charset="0"/>
              </a:rPr>
              <a:t>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 BUILD-MAX-HEAP</a:t>
            </a:r>
            <a:r>
              <a:rPr lang="en-US" altLang="en-US" sz="1800" i="1" dirty="0">
                <a:latin typeface="Arial" panose="020B0604020202020204" pitchFamily="34" charset="0"/>
              </a:rPr>
              <a:t>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 </a:t>
            </a:r>
            <a:r>
              <a:rPr lang="en-US" altLang="en-US" sz="1800" b="1" dirty="0">
                <a:latin typeface="Arial" panose="020B0604020202020204" pitchFamily="34" charset="0"/>
              </a:rPr>
              <a:t>for </a:t>
            </a:r>
            <a:r>
              <a:rPr lang="en-US" altLang="en-US" sz="1800" i="1" dirty="0" err="1">
                <a:latin typeface="Arial" panose="020B0604020202020204" pitchFamily="34" charset="0"/>
              </a:rPr>
              <a:t>i</a:t>
            </a:r>
            <a:r>
              <a:rPr lang="en-US" altLang="en-US" sz="1800" i="1" dirty="0">
                <a:latin typeface="Arial" panose="020B0604020202020204" pitchFamily="34" charset="0"/>
              </a:rPr>
              <a:t> ← length[A] </a:t>
            </a:r>
            <a:r>
              <a:rPr lang="en-US" altLang="en-US" sz="1800" i="1" dirty="0" err="1">
                <a:latin typeface="Arial" panose="020B0604020202020204" pitchFamily="34" charset="0"/>
              </a:rPr>
              <a:t>downto</a:t>
            </a:r>
            <a:r>
              <a:rPr lang="en-US" altLang="en-US" sz="1800" i="1" dirty="0">
                <a:latin typeface="Arial" panose="020B0604020202020204" pitchFamily="34" charset="0"/>
              </a:rPr>
              <a:t>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1800" dirty="0">
                <a:latin typeface="Arial" panose="020B0604020202020204" pitchFamily="34" charset="0"/>
              </a:rPr>
              <a:t>3      </a:t>
            </a:r>
            <a:r>
              <a:rPr lang="pt-BR" altLang="en-US" sz="1800" b="1" dirty="0">
                <a:latin typeface="Arial" panose="020B0604020202020204" pitchFamily="34" charset="0"/>
              </a:rPr>
              <a:t>do </a:t>
            </a:r>
            <a:r>
              <a:rPr lang="pt-BR" altLang="en-US" sz="1800" dirty="0">
                <a:latin typeface="Arial" panose="020B0604020202020204" pitchFamily="34" charset="0"/>
              </a:rPr>
              <a:t>exchange </a:t>
            </a:r>
            <a:r>
              <a:rPr lang="pt-BR" altLang="en-US" sz="1800" i="1" dirty="0">
                <a:latin typeface="Arial" panose="020B0604020202020204" pitchFamily="34" charset="0"/>
              </a:rPr>
              <a:t>A[1] ↔ A[i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4 	</a:t>
            </a:r>
            <a:r>
              <a:rPr lang="en-US" altLang="en-US" sz="1800" i="1" dirty="0">
                <a:latin typeface="Arial" panose="020B0604020202020204" pitchFamily="34" charset="0"/>
              </a:rPr>
              <a:t>heap-size[A] ← heap-size[A] − 1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5	MAX-HEAPIFY</a:t>
            </a:r>
            <a:r>
              <a:rPr lang="en-US" altLang="en-US" sz="1800" i="1" dirty="0">
                <a:latin typeface="Arial" panose="020B0604020202020204" pitchFamily="34" charset="0"/>
              </a:rPr>
              <a:t>(A, 1)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3B3D8-B768-4076-827D-FE31190D41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78C1E-2E6A-4295-85FC-8D1A717EC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58E5FE-209C-4850-B50A-508A999B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4" y="3040062"/>
            <a:ext cx="8496944" cy="777875"/>
          </a:xfrm>
        </p:spPr>
        <p:txBody>
          <a:bodyPr/>
          <a:lstStyle/>
          <a:p>
            <a:pPr algn="ctr"/>
            <a:r>
              <a:rPr lang="de-DE" b="1" dirty="0"/>
              <a:t>Max Heap and Heap-sort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34776-D842-4021-B25A-EA1C9015C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293E3-F4F3-4363-BC2F-E6A2CD940E4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8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EF4217-FDC0-469E-BDFD-8511606B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4" y="3040062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Review to  Min-Heap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D0C2F-C85B-46D7-B6C4-72A0F2436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293E3-F4F3-4363-BC2F-E6A2CD940E4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49A-4951-4E2C-B71A-C8670A0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a MIN Heap from Scratch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AD0E3D-EC81-4927-B7CB-187D54B2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35" y="1151729"/>
            <a:ext cx="5472930" cy="511256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BUILD_Min</a:t>
            </a:r>
            <a:r>
              <a:rPr lang="en-US" altLang="en-US" sz="2000" b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← length[A]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/ 2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downto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</a:t>
            </a:r>
          </a:p>
          <a:p>
            <a:pPr marL="457200" marR="0" lvl="0" indent="-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3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MIN_HEAPIFY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(A,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b="1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prstClr val="black"/>
                </a:solidFill>
              </a:rPr>
              <a:t>MIN</a:t>
            </a:r>
            <a:r>
              <a:rPr lang="en-US" altLang="en-US" sz="2000" b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HEAPIFY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(A,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 ← 2i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 ← 2i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 ≤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[A] and A[ l ] &lt; 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en-US" sz="2000" i="1" dirty="0">
                <a:solidFill>
                  <a:prstClr val="black"/>
                </a:solidFill>
              </a:rPr>
              <a:t>min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←l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en-US" sz="2000" i="1" dirty="0">
                <a:solidFill>
                  <a:prstClr val="black"/>
                </a:solidFill>
              </a:rPr>
              <a:t>min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←I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 ≤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[A] and A[r] &lt; A[min]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en-US" sz="2000" i="1" dirty="0">
                <a:solidFill>
                  <a:prstClr val="black"/>
                </a:solidFill>
              </a:rPr>
              <a:t>min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←r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min !=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exchange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] ↔ A[min]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            MIN_HEAPIFY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(A, min)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9EDD7F-5E58-4626-8EC1-BF33E8C819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1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49A-4951-4E2C-B71A-C8670A0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a MIN Heap from Scratch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AD0E3D-EC81-4927-B7CB-187D54B2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626" y="1880828"/>
            <a:ext cx="4284637" cy="30963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ExtractMin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MinVal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]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p_size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[A]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←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p_size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[A] -1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MIN-HEAPIFY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(A,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57601-5220-494C-BAB7-F5C421248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02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49A-4951-4E2C-B71A-C8670A0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a MIN Heap from Scratch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AD0E3D-EC81-4927-B7CB-187D54B2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1268760"/>
            <a:ext cx="4735397" cy="187220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Insert(A,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←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+ 1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[A]] ←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PercolateUp_Min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A,heap_size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[A])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F812D7-3711-4904-9FD3-698D43022EDB}"/>
              </a:ext>
            </a:extLst>
          </p:cNvPr>
          <p:cNvSpPr txBox="1">
            <a:spLocks/>
          </p:cNvSpPr>
          <p:nvPr/>
        </p:nvSpPr>
        <p:spPr bwMode="auto">
          <a:xfrm>
            <a:off x="323528" y="3140968"/>
            <a:ext cx="595953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PercolateUp_Min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endParaRPr lang="en-US" altLang="en-US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While( parent( </a:t>
            </a:r>
            <a:r>
              <a:rPr lang="en-US" altLang="en-US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&gt;= 1) do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if</a:t>
            </a: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</a:t>
            </a:r>
            <a:r>
              <a:rPr lang="en-US" altLang="en-US" sz="20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 A[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parent(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exchange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] ↔ A[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parent(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parent(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continue to next iteration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END if</a:t>
            </a:r>
            <a:endParaRPr kumimoji="0" lang="en-US" altLang="en-US" sz="2000" b="0" i="1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END While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endParaRPr lang="en-US" altLang="en-US" sz="20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endParaRPr lang="en-US" altLang="en-US" sz="2000" i="1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D4CB2-9794-4D14-B30D-111610F75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74AABA-2FC7-4C01-896F-28C6EC5F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4" y="3040062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MAX HEAP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7A1883-2764-454D-8B85-F1F9CDECA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293E3-F4F3-4363-BC2F-E6A2CD940E4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9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49A-4951-4E2C-B71A-C8670A0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a Max Heap from Scratch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AD0E3D-EC81-4927-B7CB-187D54B2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35" y="1151729"/>
            <a:ext cx="5472930" cy="511256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BUILD_MAX</a:t>
            </a:r>
            <a:r>
              <a:rPr lang="en-US" altLang="en-US" sz="2000" b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← length[A]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/ 2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downto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</a:t>
            </a:r>
          </a:p>
          <a:p>
            <a:pPr marL="457200" marR="0" lvl="0" indent="-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3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MAX_HEAPIFY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(A,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b="1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prstClr val="black"/>
                </a:solidFill>
              </a:rPr>
              <a:t>MAX</a:t>
            </a:r>
            <a:r>
              <a:rPr lang="en-US" altLang="en-US" sz="2000" b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HEAPIFY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(A,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 ← 2i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 ← 2i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 ≤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[A] and A[ l ] &gt; 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en-US" sz="2000" i="1" dirty="0">
                <a:solidFill>
                  <a:prstClr val="black"/>
                </a:solidFill>
              </a:rPr>
              <a:t>max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←l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en-US" sz="2000" i="1" dirty="0">
                <a:solidFill>
                  <a:prstClr val="black"/>
                </a:solidFill>
              </a:rPr>
              <a:t>max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←I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 ≤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[A] and A[r] &gt; A[max]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en-US" sz="2000" i="1" dirty="0">
                <a:solidFill>
                  <a:prstClr val="black"/>
                </a:solidFill>
              </a:rPr>
              <a:t>max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←r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exchange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] ↔ A[max]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            MAX_HEAPIFY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(A,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C0F13F-4914-4924-9F38-5F1C84A7F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49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>
            <a:extLst>
              <a:ext uri="{FF2B5EF4-FFF2-40B4-BE49-F238E27FC236}">
                <a16:creationId xmlns:a16="http://schemas.microsoft.com/office/drawing/2014/main" id="{77F62101-9C35-400F-AFA5-D4BEDF7DA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"/>
            <a:ext cx="2667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4">
            <a:extLst>
              <a:ext uri="{FF2B5EF4-FFF2-40B4-BE49-F238E27FC236}">
                <a16:creationId xmlns:a16="http://schemas.microsoft.com/office/drawing/2014/main" id="{81F5394C-AF04-4731-BCF4-766950079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90600"/>
            <a:ext cx="2667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>
            <a:extLst>
              <a:ext uri="{FF2B5EF4-FFF2-40B4-BE49-F238E27FC236}">
                <a16:creationId xmlns:a16="http://schemas.microsoft.com/office/drawing/2014/main" id="{F6462F1C-B725-4ED5-8524-5C0E993DE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62400"/>
            <a:ext cx="388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itle 1">
            <a:extLst>
              <a:ext uri="{FF2B5EF4-FFF2-40B4-BE49-F238E27FC236}">
                <a16:creationId xmlns:a16="http://schemas.microsoft.com/office/drawing/2014/main" id="{E49F1466-9078-4061-AEC9-0516ADD7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dirty="0"/>
              <a:t>HEAP Data Structure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D22C2DB4-0DF9-4FAE-9AB4-D0F731BC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457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MAX-HEAPIFY</a:t>
            </a:r>
            <a:r>
              <a:rPr lang="en-US" altLang="en-US" sz="1800" b="1" i="1">
                <a:latin typeface="Arial" panose="020B0604020202020204" pitchFamily="34" charset="0"/>
              </a:rPr>
              <a:t>(A, i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 </a:t>
            </a:r>
            <a:r>
              <a:rPr lang="en-US" altLang="en-US" sz="1800" i="1">
                <a:latin typeface="Arial" panose="020B0604020202020204" pitchFamily="34" charset="0"/>
              </a:rPr>
              <a:t>l ← LEFT(i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 </a:t>
            </a:r>
            <a:r>
              <a:rPr lang="en-US" altLang="en-US" sz="1800" i="1">
                <a:latin typeface="Arial" panose="020B0604020202020204" pitchFamily="34" charset="0"/>
              </a:rPr>
              <a:t>r ← RIGHT(i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</a:t>
            </a:r>
            <a:r>
              <a:rPr lang="en-US" altLang="en-US" sz="1800" b="1">
                <a:latin typeface="Arial" panose="020B0604020202020204" pitchFamily="34" charset="0"/>
              </a:rPr>
              <a:t>if </a:t>
            </a:r>
            <a:r>
              <a:rPr lang="en-US" altLang="en-US" sz="1800" i="1">
                <a:latin typeface="Arial" panose="020B0604020202020204" pitchFamily="34" charset="0"/>
              </a:rPr>
              <a:t>l ≤ heap-size[A] and A[l] &gt; A[i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     </a:t>
            </a:r>
            <a:r>
              <a:rPr lang="en-US" altLang="en-US" sz="1800" b="1">
                <a:latin typeface="Arial" panose="020B0604020202020204" pitchFamily="34" charset="0"/>
              </a:rPr>
              <a:t>then </a:t>
            </a:r>
            <a:r>
              <a:rPr lang="en-US" altLang="en-US" sz="1800" i="1">
                <a:latin typeface="Arial" panose="020B0604020202020204" pitchFamily="34" charset="0"/>
              </a:rPr>
              <a:t>largest ←l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 </a:t>
            </a:r>
            <a:r>
              <a:rPr lang="en-US" altLang="en-US" sz="1800" b="1">
                <a:latin typeface="Arial" panose="020B0604020202020204" pitchFamily="34" charset="0"/>
              </a:rPr>
              <a:t>else </a:t>
            </a:r>
            <a:r>
              <a:rPr lang="en-US" altLang="en-US" sz="1800" i="1">
                <a:latin typeface="Arial" panose="020B0604020202020204" pitchFamily="34" charset="0"/>
              </a:rPr>
              <a:t>largest ←i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 </a:t>
            </a:r>
            <a:r>
              <a:rPr lang="en-US" altLang="en-US" sz="1800" b="1">
                <a:latin typeface="Arial" panose="020B0604020202020204" pitchFamily="34" charset="0"/>
              </a:rPr>
              <a:t>if </a:t>
            </a:r>
            <a:r>
              <a:rPr lang="en-US" altLang="en-US" sz="1800" i="1">
                <a:latin typeface="Arial" panose="020B0604020202020204" pitchFamily="34" charset="0"/>
              </a:rPr>
              <a:t>r ≤ heap-size[A] and A[r] &gt; A[largest]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     </a:t>
            </a:r>
            <a:r>
              <a:rPr lang="en-US" altLang="en-US" sz="1800" b="1">
                <a:latin typeface="Arial" panose="020B0604020202020204" pitchFamily="34" charset="0"/>
              </a:rPr>
              <a:t>then </a:t>
            </a:r>
            <a:r>
              <a:rPr lang="en-US" altLang="en-US" sz="1800" i="1">
                <a:latin typeface="Arial" panose="020B0604020202020204" pitchFamily="34" charset="0"/>
              </a:rPr>
              <a:t>largest ←r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 </a:t>
            </a:r>
            <a:r>
              <a:rPr lang="en-US" altLang="en-US" sz="1800" b="1">
                <a:latin typeface="Arial" panose="020B0604020202020204" pitchFamily="34" charset="0"/>
              </a:rPr>
              <a:t>if </a:t>
            </a:r>
            <a:r>
              <a:rPr lang="en-US" altLang="en-US" sz="1800" i="1">
                <a:latin typeface="Arial" panose="020B0604020202020204" pitchFamily="34" charset="0"/>
              </a:rPr>
              <a:t>largest !=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     </a:t>
            </a:r>
            <a:r>
              <a:rPr lang="en-US" altLang="en-US" sz="1800" b="1">
                <a:latin typeface="Arial" panose="020B0604020202020204" pitchFamily="34" charset="0"/>
              </a:rPr>
              <a:t>then </a:t>
            </a:r>
            <a:r>
              <a:rPr lang="en-US" altLang="en-US" sz="1800">
                <a:latin typeface="Arial" panose="020B0604020202020204" pitchFamily="34" charset="0"/>
              </a:rPr>
              <a:t>exchange </a:t>
            </a:r>
            <a:r>
              <a:rPr lang="en-US" altLang="en-US" sz="1800" i="1">
                <a:latin typeface="Arial" panose="020B0604020202020204" pitchFamily="34" charset="0"/>
              </a:rPr>
              <a:t>A[i ] ↔ A[largest]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            MAX-HEAPIFY</a:t>
            </a:r>
            <a:r>
              <a:rPr lang="en-US" altLang="en-US" sz="1800" i="1">
                <a:latin typeface="Arial" panose="020B0604020202020204" pitchFamily="34" charset="0"/>
              </a:rPr>
              <a:t>(A, largest)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22C46-F591-4C37-A9A5-B3D075DAF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956</Words>
  <Application>Microsoft Office PowerPoint</Application>
  <PresentationFormat>On-screen Show (4:3)</PresentationFormat>
  <Paragraphs>138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Tahoma</vt:lpstr>
      <vt:lpstr>Wingdings</vt:lpstr>
      <vt:lpstr>Arial</vt:lpstr>
      <vt:lpstr>Default Design</vt:lpstr>
      <vt:lpstr> CS-2001 Data Structures Fall 2022 Binary Heap</vt:lpstr>
      <vt:lpstr>Max Heap and Heap-sort</vt:lpstr>
      <vt:lpstr>Review to  Min-Heap</vt:lpstr>
      <vt:lpstr>Algorithm for Building a MIN Heap from Scratch</vt:lpstr>
      <vt:lpstr>Algorithm for Building a MIN Heap from Scratch</vt:lpstr>
      <vt:lpstr>Algorithm for Building a MIN Heap from Scratch</vt:lpstr>
      <vt:lpstr>MAX HEAP</vt:lpstr>
      <vt:lpstr>Algorithm for Building a Max Heap from Scratch</vt:lpstr>
      <vt:lpstr>HEAP Data Structure</vt:lpstr>
      <vt:lpstr>HEAP Data Structure</vt:lpstr>
      <vt:lpstr>Algorithm for Building a Max Heap from Scratch</vt:lpstr>
      <vt:lpstr>Algorithm for Building a Max Heap from Scratch</vt:lpstr>
      <vt:lpstr>HEAP Data Structure</vt:lpstr>
      <vt:lpstr>HEAP Data Structure</vt:lpstr>
      <vt:lpstr>Any Question So Far?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creator>Muhammad Husnain</dc:creator>
  <cp:lastModifiedBy>Usman Joyia</cp:lastModifiedBy>
  <cp:revision>4</cp:revision>
  <dcterms:created xsi:type="dcterms:W3CDTF">2020-11-25T04:51:58Z</dcterms:created>
  <dcterms:modified xsi:type="dcterms:W3CDTF">2022-11-09T19:23:49Z</dcterms:modified>
</cp:coreProperties>
</file>