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780" r:id="rId2"/>
    <p:sldId id="811" r:id="rId3"/>
    <p:sldId id="812" r:id="rId4"/>
    <p:sldId id="814" r:id="rId5"/>
    <p:sldId id="921" r:id="rId6"/>
    <p:sldId id="836" r:id="rId7"/>
    <p:sldId id="837" r:id="rId8"/>
    <p:sldId id="818" r:id="rId9"/>
    <p:sldId id="816" r:id="rId10"/>
    <p:sldId id="819" r:id="rId11"/>
    <p:sldId id="823" r:id="rId12"/>
    <p:sldId id="825" r:id="rId13"/>
    <p:sldId id="824" r:id="rId14"/>
    <p:sldId id="817" r:id="rId15"/>
    <p:sldId id="820" r:id="rId16"/>
    <p:sldId id="821" r:id="rId17"/>
    <p:sldId id="822" r:id="rId18"/>
    <p:sldId id="826" r:id="rId19"/>
    <p:sldId id="827" r:id="rId20"/>
    <p:sldId id="853" r:id="rId21"/>
    <p:sldId id="855" r:id="rId22"/>
    <p:sldId id="856" r:id="rId23"/>
    <p:sldId id="857" r:id="rId24"/>
    <p:sldId id="858" r:id="rId25"/>
    <p:sldId id="828" r:id="rId26"/>
    <p:sldId id="829" r:id="rId27"/>
    <p:sldId id="830" r:id="rId28"/>
    <p:sldId id="831" r:id="rId29"/>
    <p:sldId id="832" r:id="rId30"/>
    <p:sldId id="833" r:id="rId31"/>
    <p:sldId id="838" r:id="rId32"/>
    <p:sldId id="839" r:id="rId33"/>
    <p:sldId id="842" r:id="rId34"/>
    <p:sldId id="843" r:id="rId35"/>
    <p:sldId id="844" r:id="rId36"/>
    <p:sldId id="846" r:id="rId37"/>
    <p:sldId id="847" r:id="rId38"/>
    <p:sldId id="520" r:id="rId39"/>
  </p:sldIdLst>
  <p:sldSz cx="9144000" cy="6858000" type="screen4x3"/>
  <p:notesSz cx="7099300" cy="10234613"/>
  <p:embeddedFontLst>
    <p:embeddedFont>
      <p:font typeface="Cambria Math" panose="02040503050406030204" pitchFamily="18" charset="0"/>
      <p:regular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7649" autoAdjust="0"/>
  </p:normalViewPr>
  <p:slideViewPr>
    <p:cSldViewPr>
      <p:cViewPr varScale="1">
        <p:scale>
          <a:sx n="49" d="100"/>
          <a:sy n="49" d="100"/>
        </p:scale>
        <p:origin x="1852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n!/k! (n-k)!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1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 of vertices and edges are all subset of 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7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2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forest with 22 vertices and 18 edges</a:t>
            </a:r>
          </a:p>
          <a:p>
            <a:r>
              <a:rPr lang="en-US" dirty="0"/>
              <a:t>There are four trees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3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7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2021</a:t>
            </a:r>
            <a:br>
              <a:rPr lang="en-US" sz="3600" b="1" dirty="0"/>
            </a:br>
            <a:r>
              <a:rPr lang="en-US" sz="2000" b="1" dirty="0"/>
              <a:t>Graph ADT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r>
              <a:rPr lang="de-DE" sz="1800" b="1" dirty="0">
                <a:solidFill>
                  <a:schemeClr val="tx2"/>
                </a:solidFill>
              </a:rPr>
              <a:t> </a:t>
            </a: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76BBE-6DAA-450B-B76A-652642E9D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Path</a:t>
            </a:r>
            <a:r>
              <a:rPr lang="en-US" dirty="0"/>
              <a:t> in an undirected graph is an ordered sequence of vertices </a:t>
            </a:r>
          </a:p>
          <a:p>
            <a:pPr lvl="1"/>
            <a:r>
              <a:rPr lang="en-US" sz="1800" dirty="0"/>
              <a:t>Consecutive vertices are connected through edges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Path from vertex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vertex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– 1,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 is an edge for </a:t>
            </a:r>
            <a:r>
              <a:rPr lang="en-US" dirty="0">
                <a:latin typeface="Consolas" panose="020B0609020204030204" pitchFamily="49" charset="0"/>
              </a:rPr>
              <a:t>j = 1, ..., k</a:t>
            </a:r>
          </a:p>
          <a:p>
            <a:endParaRPr lang="en-US" dirty="0"/>
          </a:p>
          <a:p>
            <a:r>
              <a:rPr lang="en-US" b="1" dirty="0"/>
              <a:t>Length</a:t>
            </a:r>
            <a:r>
              <a:rPr lang="en-US" dirty="0"/>
              <a:t> of a path is equal to the number of edges</a:t>
            </a:r>
          </a:p>
          <a:p>
            <a:endParaRPr lang="en-US" dirty="0"/>
          </a:p>
          <a:p>
            <a:r>
              <a:rPr lang="en-US" dirty="0"/>
              <a:t>Example: Path from A to F</a:t>
            </a:r>
          </a:p>
          <a:p>
            <a:pPr lvl="1"/>
            <a:r>
              <a:rPr lang="en-US" dirty="0"/>
              <a:t>Path: </a:t>
            </a:r>
            <a:r>
              <a:rPr lang="pt-BR" dirty="0">
                <a:latin typeface="Consolas" panose="020B0609020204030204" pitchFamily="49" charset="0"/>
              </a:rPr>
              <a:t>(A, B, E, C, F)</a:t>
            </a:r>
          </a:p>
          <a:p>
            <a:pPr lvl="1"/>
            <a:r>
              <a:rPr lang="en-US" dirty="0"/>
              <a:t>Length of the path is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2" descr="C:\Users\dwharder\Desktop\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41" y="3916168"/>
            <a:ext cx="3817415" cy="24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7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of length 5: </a:t>
            </a:r>
            <a:r>
              <a:rPr lang="pt-BR" dirty="0">
                <a:latin typeface="Consolas" panose="020B0609020204030204" pitchFamily="49" charset="0"/>
              </a:rPr>
              <a:t>(A, B, E, C, B, D)</a:t>
            </a:r>
          </a:p>
          <a:p>
            <a:pPr lvl="1"/>
            <a:r>
              <a:rPr lang="pt-BR" dirty="0"/>
              <a:t>Repitition of vertex B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2420888"/>
            <a:ext cx="4276534" cy="27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2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trivial path of length 0: 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1990" y="2158306"/>
            <a:ext cx="4720019" cy="306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5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–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simple path </a:t>
            </a:r>
            <a:r>
              <a:rPr lang="en-US" dirty="0"/>
              <a:t>is a path with no repeated vertices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cycle</a:t>
            </a:r>
            <a:r>
              <a:rPr lang="en-US" dirty="0"/>
              <a:t> is a simple path of at least two vertices with same first and last vertex e.g., path A,B,C,A  </a:t>
            </a:r>
          </a:p>
          <a:p>
            <a:pPr lvl="1"/>
            <a:r>
              <a:rPr lang="en-US" dirty="0"/>
              <a:t>Note:  these definitions are not universal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an edge from a vertex onto itself , doesn’t exist in undirected graphs.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1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sub-graph of a graph G is defined by</a:t>
            </a:r>
          </a:p>
          <a:p>
            <a:pPr lvl="1"/>
            <a:r>
              <a:rPr lang="en-US" dirty="0"/>
              <a:t>Subset of the vertices [and]</a:t>
            </a:r>
          </a:p>
          <a:p>
            <a:pPr lvl="1"/>
            <a:r>
              <a:rPr lang="en-US" dirty="0"/>
              <a:t>Subset of the edges that connected the subset of vertices in the original graph</a:t>
            </a:r>
          </a:p>
          <a:p>
            <a:r>
              <a:rPr lang="en-US" dirty="0"/>
              <a:t>Every graph is a subgraph of itself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840" y="3212976"/>
            <a:ext cx="4086304" cy="26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wharder\Desktop\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75" y="3356992"/>
            <a:ext cx="3975313" cy="25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3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vertices</a:t>
            </a:r>
            <a:r>
              <a:rPr lang="en-US" dirty="0">
                <a:latin typeface="Consolas" panose="020B0609020204030204" pitchFamily="49" charset="0"/>
              </a:rPr>
              <a:t> 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are said to be connected if there exists a path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/>
              <a:t>A graph is connected if there exists a path from every vertex to every other vertex (Note: a direct link is not necessary)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65" y="2943320"/>
            <a:ext cx="3240360" cy="31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wharder\Desktop\v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0660"/>
            <a:ext cx="3022724" cy="293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96847" y="5939988"/>
            <a:ext cx="210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 connected graph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906407" y="592992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An unconnected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5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weight may be associated with each edge in a graph</a:t>
            </a:r>
          </a:p>
          <a:p>
            <a:pPr lvl="1"/>
            <a:r>
              <a:rPr lang="en-US" dirty="0"/>
              <a:t>This could represent distance, energy consumption, cost, etc.</a:t>
            </a:r>
          </a:p>
          <a:p>
            <a:pPr lvl="1"/>
            <a:r>
              <a:rPr lang="en-US" dirty="0"/>
              <a:t>Such a graph is called a weighted graph</a:t>
            </a:r>
          </a:p>
          <a:p>
            <a:r>
              <a:rPr lang="en-US" dirty="0"/>
              <a:t>Pictorially, we will represent weights by numbers next to the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79" y="2587695"/>
            <a:ext cx="4212642" cy="382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6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a path within a </a:t>
            </a:r>
            <a:r>
              <a:rPr lang="en-US" b="1" dirty="0"/>
              <a:t>weighted</a:t>
            </a:r>
            <a:r>
              <a:rPr lang="en-US" dirty="0"/>
              <a:t> graph is the sum of all the edges which make up the path</a:t>
            </a:r>
          </a:p>
          <a:p>
            <a:r>
              <a:rPr lang="en-US" dirty="0"/>
              <a:t>The length or cost of the path </a:t>
            </a:r>
            <a:r>
              <a:rPr lang="en-US" dirty="0">
                <a:latin typeface="Consolas" panose="020B0609020204030204" pitchFamily="49" charset="0"/>
              </a:rPr>
              <a:t>(A, D, G) </a:t>
            </a:r>
            <a:r>
              <a:rPr lang="en-US" dirty="0"/>
              <a:t>in the following graph is  </a:t>
            </a:r>
            <a:r>
              <a:rPr lang="en-US" dirty="0">
                <a:latin typeface="Consolas" panose="020B0609020204030204" pitchFamily="49" charset="0"/>
              </a:rPr>
              <a:t>8.8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8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84" y="2521409"/>
            <a:ext cx="4247431" cy="38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779912" y="3068960"/>
            <a:ext cx="1584176" cy="2808312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paths may have different weights</a:t>
            </a:r>
          </a:p>
          <a:p>
            <a:pPr lvl="1"/>
            <a:r>
              <a:rPr lang="en-US" dirty="0"/>
              <a:t>Another path is </a:t>
            </a:r>
            <a:r>
              <a:rPr lang="en-US" dirty="0">
                <a:latin typeface="Consolas" panose="020B0609020204030204" pitchFamily="49" charset="0"/>
              </a:rPr>
              <a:t>(A, C, F, G) </a:t>
            </a:r>
            <a:r>
              <a:rPr lang="en-US" dirty="0"/>
              <a:t>with length </a:t>
            </a:r>
            <a:r>
              <a:rPr lang="en-US" dirty="0">
                <a:latin typeface="Consolas" panose="020B0609020204030204" pitchFamily="49" charset="0"/>
              </a:rPr>
              <a:t>1.2 + 1.4 + 4.5 = 7.1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47494"/>
            <a:ext cx="4464496" cy="405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852275" y="2638356"/>
            <a:ext cx="2562312" cy="3022892"/>
            <a:chOff x="2852275" y="2638356"/>
            <a:chExt cx="2562312" cy="302289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729412" y="5661248"/>
              <a:ext cx="1685175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852275" y="4074456"/>
              <a:ext cx="858816" cy="145901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852275" y="2638356"/>
              <a:ext cx="858816" cy="1436099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2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shortest path between two vertices A and G</a:t>
            </a:r>
          </a:p>
          <a:p>
            <a:r>
              <a:rPr lang="en-US" dirty="0"/>
              <a:t>Shortest path is </a:t>
            </a:r>
            <a:r>
              <a:rPr lang="en-US" dirty="0">
                <a:latin typeface="Consolas" panose="020B0609020204030204" pitchFamily="49" charset="0"/>
              </a:rPr>
              <a:t>(A, C, F, D, E, G) </a:t>
            </a:r>
            <a:r>
              <a:rPr lang="en-US" dirty="0"/>
              <a:t>with length </a:t>
            </a:r>
            <a:r>
              <a:rPr lang="en-US" dirty="0">
                <a:latin typeface="Consolas" panose="020B0609020204030204" pitchFamily="49" charset="0"/>
              </a:rPr>
              <a:t>5.7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56" y="2014862"/>
            <a:ext cx="4626688" cy="42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771800" y="2564904"/>
            <a:ext cx="3600400" cy="3111039"/>
            <a:chOff x="2771800" y="2564904"/>
            <a:chExt cx="3600400" cy="311103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5445522" y="4132185"/>
              <a:ext cx="908912" cy="154375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771800" y="4149081"/>
              <a:ext cx="857231" cy="151034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771800" y="2564904"/>
              <a:ext cx="864096" cy="1545991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38540" y="4255333"/>
              <a:ext cx="880305" cy="142061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518845" y="4149080"/>
              <a:ext cx="1853355" cy="1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1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(Non-Linear data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collection of vertices </a:t>
            </a:r>
          </a:p>
          <a:p>
            <a:pPr lvl="1"/>
            <a:r>
              <a:rPr lang="en-US" sz="2100" dirty="0">
                <a:latin typeface="Consolas" panose="020B0609020204030204" pitchFamily="49" charset="0"/>
              </a:rPr>
              <a:t>V = {v</a:t>
            </a:r>
            <a:r>
              <a:rPr lang="en-US" sz="2100" baseline="-25000" dirty="0">
                <a:latin typeface="Consolas" panose="020B0609020204030204" pitchFamily="49" charset="0"/>
              </a:rPr>
              <a:t>1</a:t>
            </a:r>
            <a:r>
              <a:rPr lang="en-US" sz="2100" dirty="0">
                <a:latin typeface="Consolas" panose="020B0609020204030204" pitchFamily="49" charset="0"/>
              </a:rPr>
              <a:t>, v</a:t>
            </a:r>
            <a:r>
              <a:rPr lang="en-US" sz="2100" baseline="-25000" dirty="0">
                <a:latin typeface="Consolas" panose="020B0609020204030204" pitchFamily="49" charset="0"/>
              </a:rPr>
              <a:t>2</a:t>
            </a:r>
            <a:r>
              <a:rPr lang="en-US" sz="2100" dirty="0">
                <a:latin typeface="Consolas" panose="020B0609020204030204" pitchFamily="49" charset="0"/>
              </a:rPr>
              <a:t>, ..., v</a:t>
            </a:r>
            <a:r>
              <a:rPr lang="en-US" sz="2100" baseline="-25000" dirty="0">
                <a:latin typeface="Consolas" panose="020B0609020204030204" pitchFamily="49" charset="0"/>
              </a:rPr>
              <a:t>9</a:t>
            </a:r>
            <a:r>
              <a:rPr lang="en-US" sz="21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100" dirty="0"/>
              <a:t>Where </a:t>
            </a:r>
            <a:r>
              <a:rPr lang="en-US" sz="2100" dirty="0">
                <a:latin typeface="Consolas" panose="020B0609020204030204" pitchFamily="49" charset="0"/>
              </a:rPr>
              <a:t>|V| = n = 9 </a:t>
            </a:r>
          </a:p>
          <a:p>
            <a:pPr lvl="1"/>
            <a:r>
              <a:rPr lang="en-US" sz="2100" dirty="0">
                <a:latin typeface="Consolas" panose="020B0609020204030204" pitchFamily="49" charset="0"/>
              </a:rPr>
              <a:t>|V| is known to as cardinality of V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79" y="3082448"/>
            <a:ext cx="3437197" cy="322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78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tree if it satisfies the following two conditions </a:t>
            </a:r>
          </a:p>
          <a:p>
            <a:pPr lvl="1"/>
            <a:r>
              <a:rPr lang="en-US" dirty="0"/>
              <a:t>Graph is connected </a:t>
            </a:r>
          </a:p>
          <a:p>
            <a:pPr lvl="1"/>
            <a:r>
              <a:rPr lang="en-US" dirty="0"/>
              <a:t>There is one unique path between any two vertices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number of edges is </a:t>
            </a:r>
            <a:r>
              <a:rPr lang="en-US" dirty="0">
                <a:latin typeface="Consolas" panose="020B0609020204030204" pitchFamily="49" charset="0"/>
              </a:rPr>
              <a:t>|E| = |V| – 1 </a:t>
            </a:r>
          </a:p>
          <a:p>
            <a:pPr lvl="1"/>
            <a:r>
              <a:rPr lang="en-US" dirty="0"/>
              <a:t>The graph is acyclic, that is, it does not contain any cycles</a:t>
            </a:r>
          </a:p>
          <a:p>
            <a:pPr lvl="1"/>
            <a:r>
              <a:rPr lang="en-US" dirty="0"/>
              <a:t>Adding one more edge must create a cycle </a:t>
            </a:r>
          </a:p>
          <a:p>
            <a:pPr lvl="1"/>
            <a:r>
              <a:rPr lang="en-US" dirty="0"/>
              <a:t>Removing any one edge creates two disjoint non-null sub-graphs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3" y="2334884"/>
            <a:ext cx="8510065" cy="1958212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2 6"/>
          <p:cNvSpPr/>
          <p:nvPr/>
        </p:nvSpPr>
        <p:spPr>
          <a:xfrm>
            <a:off x="6948264" y="4495673"/>
            <a:ext cx="2088232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96"/>
              <a:gd name="adj6" fmla="val -4022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Three trees on same 8 vertices</a:t>
            </a:r>
          </a:p>
        </p:txBody>
      </p:sp>
    </p:spTree>
    <p:extLst>
      <p:ext uri="{BB962C8B-B14F-4D97-AF65-F5344CB8AC3E}">
        <p14:creationId xmlns:p14="http://schemas.microsoft.com/office/powerpoint/2010/main" val="22226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tree can be converted into a rooted tree by</a:t>
            </a:r>
          </a:p>
          <a:p>
            <a:pPr lvl="1"/>
            <a:r>
              <a:rPr lang="en-US" dirty="0"/>
              <a:t>Choosing any vertex to be the root</a:t>
            </a:r>
          </a:p>
          <a:p>
            <a:pPr lvl="1"/>
            <a:r>
              <a:rPr lang="en-US" dirty="0"/>
              <a:t>Defining its neighboring vertices as its children</a:t>
            </a:r>
          </a:p>
          <a:p>
            <a:r>
              <a:rPr lang="en-US" dirty="0"/>
              <a:t>Recursively defining </a:t>
            </a:r>
          </a:p>
          <a:p>
            <a:pPr lvl="1"/>
            <a:r>
              <a:rPr lang="en-US" dirty="0"/>
              <a:t>All neighboring vertices other than that one designated as parent to be </a:t>
            </a:r>
            <a:r>
              <a:rPr lang="en-CA" dirty="0"/>
              <a:t>that vertex </a:t>
            </a:r>
            <a:r>
              <a:rPr lang="en-US" dirty="0"/>
              <a:t>children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3391527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32218"/>
            <a:ext cx="2757158" cy="27571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2328" y="5948741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5415" y="5948741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A</a:t>
            </a:r>
          </a:p>
        </p:txBody>
      </p:sp>
    </p:spTree>
    <p:extLst>
      <p:ext uri="{BB962C8B-B14F-4D97-AF65-F5344CB8AC3E}">
        <p14:creationId xmlns:p14="http://schemas.microsoft.com/office/powerpoint/2010/main" val="172914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67" y="2662694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3803" y="5219908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7" y="1505218"/>
            <a:ext cx="2805032" cy="3517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6080" y="5146305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C</a:t>
            </a:r>
          </a:p>
        </p:txBody>
      </p:sp>
    </p:spTree>
    <p:extLst>
      <p:ext uri="{BB962C8B-B14F-4D97-AF65-F5344CB8AC3E}">
        <p14:creationId xmlns:p14="http://schemas.microsoft.com/office/powerpoint/2010/main" val="24360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67" y="2662694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3803" y="5219908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6080" y="5146305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80" y="1520132"/>
            <a:ext cx="2162309" cy="3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forest is any graph that has no cycles (i.e., acyclic graph but not necessarily connected)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number of edges is </a:t>
            </a:r>
            <a:r>
              <a:rPr lang="en-US" dirty="0">
                <a:latin typeface="Consolas" panose="020B0609020204030204" pitchFamily="49" charset="0"/>
              </a:rPr>
              <a:t>|E| &lt; |V| </a:t>
            </a:r>
          </a:p>
          <a:p>
            <a:pPr lvl="1"/>
            <a:r>
              <a:rPr lang="en-US" dirty="0"/>
              <a:t>The number of trees is </a:t>
            </a:r>
            <a:r>
              <a:rPr lang="en-US" dirty="0">
                <a:latin typeface="Consolas" panose="020B0609020204030204" pitchFamily="49" charset="0"/>
              </a:rPr>
              <a:t>|V| – |E|</a:t>
            </a:r>
          </a:p>
          <a:p>
            <a:pPr lvl="1"/>
            <a:r>
              <a:rPr lang="en-US" dirty="0"/>
              <a:t>Removing any one edge adds one more tree to the forest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9" y="3429000"/>
            <a:ext cx="3847365" cy="30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Callout 2 7"/>
          <p:cNvSpPr/>
          <p:nvPr/>
        </p:nvSpPr>
        <p:spPr>
          <a:xfrm>
            <a:off x="395536" y="3681028"/>
            <a:ext cx="3672408" cy="972108"/>
          </a:xfrm>
          <a:prstGeom prst="borderCallout2">
            <a:avLst>
              <a:gd name="adj1" fmla="val 33275"/>
              <a:gd name="adj2" fmla="val 101516"/>
              <a:gd name="adj3" fmla="val 47799"/>
              <a:gd name="adj4" fmla="val 116974"/>
              <a:gd name="adj5" fmla="val 81377"/>
              <a:gd name="adj6" fmla="val 14724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Forest with 22 vertices and 18 edges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Four trees</a:t>
            </a:r>
          </a:p>
        </p:txBody>
      </p:sp>
    </p:spTree>
    <p:extLst>
      <p:ext uri="{BB962C8B-B14F-4D97-AF65-F5344CB8AC3E}">
        <p14:creationId xmlns:p14="http://schemas.microsoft.com/office/powerpoint/2010/main" val="24553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directed graph, the edges on a graph are associated with a direction</a:t>
            </a:r>
          </a:p>
          <a:p>
            <a:pPr lvl="1"/>
            <a:r>
              <a:rPr lang="en-US" dirty="0"/>
              <a:t>Edges are ordered pairs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denoting a connection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is different from 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Streets are undirected graphs</a:t>
            </a:r>
          </a:p>
          <a:p>
            <a:pPr lvl="1"/>
            <a:r>
              <a:rPr lang="en-US" dirty="0"/>
              <a:t>In most cases, you can go two ways unless it is a one-way street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graph of nine vertices </a:t>
            </a:r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 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These six pairs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are directed edges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 = {(v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(v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41" y="2794519"/>
            <a:ext cx="3744118" cy="351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744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and Out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of a vertex must be modified to consider both cases: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Out-degree </a:t>
            </a:r>
            <a:r>
              <a:rPr lang="en-US" dirty="0"/>
              <a:t>of a vertex is the number of vertices which are adjacent to the given vertex</a:t>
            </a:r>
          </a:p>
          <a:p>
            <a:pPr lvl="2"/>
            <a:r>
              <a:rPr lang="en-US" dirty="0"/>
              <a:t>Number of outgoing edges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In-degree</a:t>
            </a:r>
            <a:r>
              <a:rPr lang="en-US" dirty="0"/>
              <a:t> of a vertex is the number of vertices which this vertex is adjacent to</a:t>
            </a:r>
          </a:p>
          <a:p>
            <a:pPr lvl="2"/>
            <a:r>
              <a:rPr lang="en-US" dirty="0"/>
              <a:t>Number of incoming edges</a:t>
            </a:r>
          </a:p>
          <a:p>
            <a:endParaRPr lang="en-US" dirty="0"/>
          </a:p>
          <a:p>
            <a:r>
              <a:rPr lang="en-US" dirty="0"/>
              <a:t>In this graph:</a:t>
            </a:r>
          </a:p>
          <a:p>
            <a:pPr lvl="1"/>
            <a:r>
              <a:rPr lang="en-US" dirty="0"/>
              <a:t>In-degree(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) = 0	out-degree(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) = 2</a:t>
            </a:r>
          </a:p>
          <a:p>
            <a:pPr lvl="1"/>
            <a:r>
              <a:rPr lang="en-US" dirty="0"/>
              <a:t>In-degree(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/>
              <a:t>) = 2	out-degree(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/>
              <a:t>) =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7534"/>
            <a:ext cx="3889720" cy="37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1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in a directed graph is an ordered sequence of vertices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– 1,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is an edge for </a:t>
            </a:r>
            <a:r>
              <a:rPr lang="en-US" dirty="0">
                <a:latin typeface="Consolas" panose="020B0609020204030204" pitchFamily="49" charset="0"/>
              </a:rPr>
              <a:t>j = 1, ..., k</a:t>
            </a:r>
          </a:p>
          <a:p>
            <a:endParaRPr lang="en-US" dirty="0"/>
          </a:p>
          <a:p>
            <a:r>
              <a:rPr lang="en-US" dirty="0"/>
              <a:t>A path of length 5 in this graph is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 </a:t>
            </a:r>
          </a:p>
          <a:p>
            <a:endParaRPr lang="en-US" dirty="0"/>
          </a:p>
          <a:p>
            <a:r>
              <a:rPr lang="en-US" dirty="0"/>
              <a:t>A simple cycle of length 3 is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79" y="2925374"/>
            <a:ext cx="4032448" cy="3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are said to be connected if there exists a path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</a:p>
          <a:p>
            <a:pPr lvl="1"/>
            <a:r>
              <a:rPr lang="en-US" dirty="0"/>
              <a:t>A graph is </a:t>
            </a:r>
            <a:r>
              <a:rPr lang="en-US" dirty="0">
                <a:solidFill>
                  <a:srgbClr val="0070C0"/>
                </a:solidFill>
              </a:rPr>
              <a:t>strongly connected</a:t>
            </a:r>
            <a:r>
              <a:rPr lang="en-US" dirty="0"/>
              <a:t> if there exists a directed path between any two vertices</a:t>
            </a:r>
          </a:p>
          <a:p>
            <a:pPr lvl="1"/>
            <a:r>
              <a:rPr lang="en-US" dirty="0"/>
              <a:t>A graph is </a:t>
            </a:r>
            <a:r>
              <a:rPr lang="en-US" dirty="0">
                <a:solidFill>
                  <a:srgbClr val="0070C0"/>
                </a:solidFill>
              </a:rPr>
              <a:t>weakly connected </a:t>
            </a:r>
            <a:r>
              <a:rPr lang="en-US" dirty="0"/>
              <a:t>if there exists a path between any two vertices that ignores the 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7786"/>
            <a:ext cx="3536845" cy="34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5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with these vertices are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|E| = 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edges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 = {{v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/>
              <a:t>Pair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  <a:r>
              <a:rPr lang="en-US" dirty="0"/>
              <a:t>indicates following relations</a:t>
            </a:r>
          </a:p>
          <a:p>
            <a:pPr lvl="1"/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adjacent to </a:t>
            </a:r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adjacent to</a:t>
            </a:r>
            <a:r>
              <a:rPr lang="en-US" dirty="0"/>
              <a:t> 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25061"/>
            <a:ext cx="3600450" cy="338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51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sub-graph</a:t>
            </a:r>
            <a:r>
              <a:rPr lang="en-US" dirty="0">
                <a:latin typeface="Consolas" panose="020B0609020204030204" pitchFamily="49" charset="0"/>
              </a:rPr>
              <a:t> {v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is strongly connected</a:t>
            </a:r>
          </a:p>
          <a:p>
            <a:r>
              <a:rPr lang="en-US" dirty="0"/>
              <a:t>The sub-graph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is weakly connected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40" y="2312489"/>
            <a:ext cx="4032448" cy="3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2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is associated with a value</a:t>
            </a:r>
          </a:p>
          <a:p>
            <a:r>
              <a:rPr lang="en-US" dirty="0"/>
              <a:t>If both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are edges</a:t>
            </a:r>
          </a:p>
          <a:p>
            <a:pPr lvl="1"/>
            <a:r>
              <a:rPr lang="en-US" dirty="0"/>
              <a:t>It is not required that they have the same weight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4" y="2560511"/>
            <a:ext cx="3926023" cy="38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78748" y="3680552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6.7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278092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6.4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7442" y="3481003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7.5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8749" y="5184857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5.4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8762" y="522407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4.5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93189" y="4401954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4.1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3761" y="3877940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7.3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1039" y="359858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6.8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163" y="3877940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5.9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59245" y="4918239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4.7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246" y="4805281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3.2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7771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store the adjacency relations?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3599359" cy="350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4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matrix of size </a:t>
            </a:r>
            <a:r>
              <a:rPr lang="en-US" dirty="0">
                <a:latin typeface="Consolas" panose="020B0609020204030204" pitchFamily="49" charset="0"/>
              </a:rPr>
              <a:t>n x n </a:t>
            </a:r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n = |V|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0 (F) </a:t>
            </a:r>
            <a:r>
              <a:rPr lang="en-US" dirty="0"/>
              <a:t>if there is no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1 (T) </a:t>
            </a:r>
            <a:r>
              <a:rPr lang="en-US" dirty="0"/>
              <a:t>if there is an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/>
              <a:t>Adjacency matrix of undirected graphs is symmetric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</a:t>
            </a:r>
            <a:r>
              <a:rPr lang="en-US" dirty="0"/>
              <a:t>= </a:t>
            </a:r>
            <a:r>
              <a:rPr lang="en-US" dirty="0">
                <a:latin typeface="Consolas" panose="020B0609020204030204" pitchFamily="49" charset="0"/>
              </a:rPr>
              <a:t>a[j,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8" name="Picture 4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6052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227965" y="3670792"/>
            <a:ext cx="3685855" cy="2566520"/>
            <a:chOff x="1227965" y="3598784"/>
            <a:chExt cx="3685855" cy="2566520"/>
          </a:xfrm>
        </p:grpSpPr>
        <p:sp>
          <p:nvSpPr>
            <p:cNvPr id="9" name="TextBox 8"/>
            <p:cNvSpPr txBox="1"/>
            <p:nvPr/>
          </p:nvSpPr>
          <p:spPr>
            <a:xfrm>
              <a:off x="1227965" y="35987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6037" y="40139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7556" y="445948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3848" y="49229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4041" y="53639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53780" y="579597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4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Weighted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matrix entry [</a:t>
            </a:r>
            <a:r>
              <a:rPr lang="en-US" dirty="0">
                <a:latin typeface="Consolas" panose="020B0609020204030204" pitchFamily="49" charset="0"/>
              </a:rPr>
              <a:t>j, k] </a:t>
            </a:r>
            <a:r>
              <a:rPr lang="en-US" dirty="0"/>
              <a:t>is set to the weight of 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How to indicate absence of an edge in the graph?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6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8" y="2420888"/>
            <a:ext cx="7813663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directed graph the matrix would not necessarily be symmetric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6" name="Picture 5" descr="x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93550" cy="30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56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memory : </a:t>
            </a:r>
            <a:r>
              <a:rPr lang="en-US" dirty="0">
                <a:latin typeface="Consolas" panose="020B0609020204030204" pitchFamily="49" charset="0"/>
              </a:rPr>
              <a:t>O(|V|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Determining if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is adjacent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O(1) </a:t>
            </a:r>
          </a:p>
          <a:p>
            <a:r>
              <a:rPr lang="en-US" dirty="0"/>
              <a:t>Finding all neighbors of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</a:rPr>
              <a:t>O(|V|)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46075"/>
              </p:ext>
            </p:extLst>
          </p:nvPr>
        </p:nvGraphicFramePr>
        <p:xfrm>
          <a:off x="549587" y="1196752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sparsely populated</a:t>
            </a:r>
          </a:p>
          <a:p>
            <a:pPr lvl="1"/>
            <a:r>
              <a:rPr lang="en-US" dirty="0"/>
              <a:t>Out of 81 cells only 11 are 1 (or 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6933"/>
              </p:ext>
            </p:extLst>
          </p:nvPr>
        </p:nvGraphicFramePr>
        <p:xfrm>
          <a:off x="467544" y="2420888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37" y="2420888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12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>
                <a:latin typeface="Consolas" panose="020B0609020204030204" pitchFamily="49" charset="0"/>
              </a:rPr>
              <a:t>|V| = 7 </a:t>
            </a:r>
            <a:r>
              <a:rPr lang="en-US" dirty="0"/>
              <a:t>vertices and </a:t>
            </a:r>
            <a:r>
              <a:rPr lang="en-US" dirty="0">
                <a:latin typeface="Consolas" panose="020B0609020204030204" pitchFamily="49" charset="0"/>
              </a:rPr>
              <a:t>|E| = 9 </a:t>
            </a:r>
            <a:r>
              <a:rPr lang="en-US" dirty="0"/>
              <a:t>edges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 = {A, B, C, D, E, F, G}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 = {{A, B}, {A, D}, {A, E}, {B, C}, {B, D}, {B, E},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   {C, E}, {C, F}, {D, E}}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2924944"/>
            <a:ext cx="4434824" cy="28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B6D9-EEBA-489B-B131-CC958998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Graphs (formal)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342E-72E3-4244-9651-2213AC444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A graph G can be defined as a pair </a:t>
                </a:r>
                <a:r>
                  <a:rPr lang="en-US" sz="2800" b="1" dirty="0"/>
                  <a:t>(V,E)</a:t>
                </a:r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where </a:t>
                </a:r>
                <a:r>
                  <a:rPr lang="en-US" sz="2800" b="1" dirty="0"/>
                  <a:t>V </a:t>
                </a:r>
                <a:r>
                  <a:rPr lang="en-US" sz="2800" dirty="0"/>
                  <a:t>is a set of vertices,</a:t>
                </a:r>
              </a:p>
              <a:p>
                <a:r>
                  <a:rPr lang="en-US" sz="2800" dirty="0"/>
                  <a:t> and </a:t>
                </a:r>
                <a:r>
                  <a:rPr lang="en-US" sz="2800" b="1" dirty="0"/>
                  <a:t>E</a:t>
                </a:r>
                <a:r>
                  <a:rPr lang="en-US" sz="2800" dirty="0"/>
                  <a:t> is a set of edges between the vertices </a:t>
                </a:r>
              </a:p>
              <a:p>
                <a:pPr lvl="1"/>
                <a:r>
                  <a:rPr lang="en-US" sz="2400" dirty="0"/>
                  <a:t>Such that E ⊆ {(</a:t>
                </a:r>
                <a:r>
                  <a:rPr lang="en-US" sz="2400" dirty="0" err="1"/>
                  <a:t>u,v</a:t>
                </a:r>
                <a:r>
                  <a:rPr lang="en-US" sz="2400" dirty="0"/>
                  <a:t>) | u, v ∈ V}</a:t>
                </a:r>
              </a:p>
              <a:p>
                <a:pPr lvl="1"/>
                <a:r>
                  <a:rPr lang="en-US" sz="2400" dirty="0"/>
                  <a:t>For undirected graphs, we usually do not consider self loops (i.e., {(</a:t>
                </a:r>
                <a:r>
                  <a:rPr lang="en-US" sz="2400" dirty="0" err="1"/>
                  <a:t>u,v</a:t>
                </a:r>
                <a:r>
                  <a:rPr lang="en-US" sz="2400" dirty="0"/>
                  <a:t>) | u, v ∈ V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}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342E-72E3-4244-9651-2213AC444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5E366-EAC3-4970-A9BA-C8BA5A615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Driving Map </a:t>
            </a:r>
          </a:p>
          <a:p>
            <a:pPr lvl="1"/>
            <a:r>
              <a:rPr lang="en-US" dirty="0"/>
              <a:t>Vertex = Intersection, destinations</a:t>
            </a:r>
          </a:p>
          <a:p>
            <a:pPr lvl="1"/>
            <a:r>
              <a:rPr lang="en-US" dirty="0"/>
              <a:t>Edge = Road</a:t>
            </a:r>
          </a:p>
          <a:p>
            <a:endParaRPr lang="en-US" dirty="0"/>
          </a:p>
          <a:p>
            <a:r>
              <a:rPr lang="en-US" dirty="0"/>
              <a:t>Airline Traffic</a:t>
            </a:r>
          </a:p>
          <a:p>
            <a:pPr lvl="1"/>
            <a:r>
              <a:rPr lang="en-US" dirty="0"/>
              <a:t>Vertex = Cities serviced by the airline</a:t>
            </a:r>
          </a:p>
          <a:p>
            <a:pPr lvl="1"/>
            <a:r>
              <a:rPr lang="en-US" dirty="0"/>
              <a:t>Edge = Flight exists between two cities</a:t>
            </a:r>
          </a:p>
          <a:p>
            <a:endParaRPr lang="en-US" dirty="0"/>
          </a:p>
          <a:p>
            <a:r>
              <a:rPr lang="en-US" dirty="0"/>
              <a:t>Computer networks</a:t>
            </a:r>
          </a:p>
          <a:p>
            <a:pPr lvl="1"/>
            <a:r>
              <a:rPr lang="en-US" dirty="0"/>
              <a:t>Vertex = Server nodes, end devices, routers</a:t>
            </a:r>
          </a:p>
          <a:p>
            <a:pPr lvl="1"/>
            <a:r>
              <a:rPr lang="en-US" dirty="0"/>
              <a:t>Edge = Data link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r>
              <a:rPr lang="en-US"/>
              <a:t>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applications concern large graphs</a:t>
            </a:r>
          </a:p>
          <a:p>
            <a:endParaRPr lang="en-US" dirty="0"/>
          </a:p>
          <a:p>
            <a:r>
              <a:rPr lang="en-US" dirty="0"/>
              <a:t>Web document graph  - 1 trillion webpages</a:t>
            </a:r>
          </a:p>
          <a:p>
            <a:pPr lvl="1"/>
            <a:r>
              <a:rPr lang="en-US" dirty="0"/>
              <a:t>Vertex = Webpage</a:t>
            </a:r>
          </a:p>
          <a:p>
            <a:pPr lvl="1"/>
            <a:r>
              <a:rPr lang="en-US" dirty="0"/>
              <a:t>Edge = Hyperlink </a:t>
            </a:r>
          </a:p>
          <a:p>
            <a:pPr lvl="1"/>
            <a:endParaRPr lang="en-US" dirty="0"/>
          </a:p>
          <a:p>
            <a:r>
              <a:rPr lang="en-US" dirty="0"/>
              <a:t>Social networks  - 2.23 billion users</a:t>
            </a:r>
          </a:p>
          <a:p>
            <a:pPr lvl="1"/>
            <a:r>
              <a:rPr lang="en-US" dirty="0"/>
              <a:t>Vertex = Users</a:t>
            </a:r>
          </a:p>
          <a:p>
            <a:pPr lvl="1"/>
            <a:r>
              <a:rPr lang="en-US" dirty="0"/>
              <a:t>Edge = Friendship relation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Image 3" descr="1752-0509-2-101-6-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773" y="3142239"/>
            <a:ext cx="3746377" cy="325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28592" y="2852936"/>
            <a:ext cx="406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 graph of web links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7565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 – Definition with </a:t>
            </a:r>
            <a:r>
              <a:rPr lang="en-US" b="1" dirty="0"/>
              <a:t>assumption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undirected Graph </a:t>
            </a:r>
            <a:r>
              <a:rPr lang="en-US" dirty="0"/>
              <a:t>is defined as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G=(V,E) </a:t>
            </a:r>
            <a:r>
              <a:rPr lang="en-US" dirty="0"/>
              <a:t>consisting of 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</a:rPr>
              <a:t>V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vertices</a:t>
            </a:r>
            <a:r>
              <a:rPr lang="en-US" dirty="0"/>
              <a:t>:  </a:t>
            </a:r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/>
              <a:t>Number of vertices is denoted by </a:t>
            </a:r>
            <a:r>
              <a:rPr lang="en-US" dirty="0">
                <a:latin typeface="Consolas" panose="020B0609020204030204" pitchFamily="49" charset="0"/>
              </a:rPr>
              <a:t>|V| = n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latin typeface="Consolas" panose="020B0609020204030204" pitchFamily="49" charset="0"/>
              </a:rPr>
              <a:t> E </a:t>
            </a:r>
            <a:r>
              <a:rPr lang="en-US" dirty="0"/>
              <a:t>of unordered pairs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termed </a:t>
            </a:r>
            <a:r>
              <a:rPr lang="en-US" dirty="0">
                <a:solidFill>
                  <a:srgbClr val="0070C0"/>
                </a:solidFill>
              </a:rPr>
              <a:t>edges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Edges connect the vertices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70C0"/>
                </a:solidFill>
                <a:cs typeface="Arial" charset="0"/>
              </a:rPr>
              <a:t>Maximum number of edges </a:t>
            </a:r>
            <a:r>
              <a:rPr lang="en-US" altLang="en-US" dirty="0">
                <a:cs typeface="Arial" charset="0"/>
              </a:rPr>
              <a:t>in an undirected graph is 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O(|V|</a:t>
            </a:r>
            <a:r>
              <a:rPr lang="en-US" altLang="en-US" baseline="30000" dirty="0">
                <a:latin typeface="Consolas" panose="020B0609020204030204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>
                <a:cs typeface="Arial" charset="0"/>
              </a:rPr>
              <a:t>Assumption: A vertex is never adjacent to itself </a:t>
            </a:r>
          </a:p>
          <a:p>
            <a:pPr lvl="1"/>
            <a:r>
              <a:rPr lang="en-US" altLang="en-US" dirty="0">
                <a:cs typeface="Arial" charset="0"/>
              </a:rPr>
              <a:t>For example,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{v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, 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}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will not define an edge </a:t>
            </a:r>
          </a:p>
          <a:p>
            <a:endParaRPr lang="en-US" dirty="0"/>
          </a:p>
          <a:p>
            <a:r>
              <a:rPr lang="en-US" dirty="0"/>
              <a:t>Many data structures can implement abstract undirected graphs</a:t>
            </a:r>
          </a:p>
          <a:p>
            <a:pPr lvl="1"/>
            <a:r>
              <a:rPr lang="en-US" dirty="0"/>
              <a:t>Adjacency matrices, Adjacency lists (as discussed later in the lecture)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069186"/>
              </p:ext>
            </p:extLst>
          </p:nvPr>
        </p:nvGraphicFramePr>
        <p:xfrm>
          <a:off x="2555776" y="3482788"/>
          <a:ext cx="3689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69800" progId="Equation.DSMT4">
                  <p:embed/>
                </p:oleObj>
              </mc:Choice>
              <mc:Fallback>
                <p:oleObj name="Equation" r:id="rId3" imgW="1904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82788"/>
                        <a:ext cx="3689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Degree</a:t>
            </a:r>
            <a:r>
              <a:rPr lang="en-US" dirty="0"/>
              <a:t> of a vertex is defined as the </a:t>
            </a:r>
            <a:r>
              <a:rPr lang="en-US" dirty="0">
                <a:solidFill>
                  <a:srgbClr val="0070C0"/>
                </a:solidFill>
              </a:rPr>
              <a:t>number of adjacent vertices</a:t>
            </a:r>
          </a:p>
          <a:p>
            <a:pPr lvl="1"/>
            <a:r>
              <a:rPr lang="en-US" dirty="0"/>
              <a:t>degree(A) = degree(D) = degree(C) = 3</a:t>
            </a:r>
          </a:p>
          <a:p>
            <a:pPr lvl="1"/>
            <a:r>
              <a:rPr lang="en-US" dirty="0"/>
              <a:t>degree(B) = degree(E) = 4</a:t>
            </a:r>
          </a:p>
          <a:p>
            <a:pPr lvl="1"/>
            <a:r>
              <a:rPr lang="en-US" dirty="0"/>
              <a:t>degree(F) = 1</a:t>
            </a:r>
          </a:p>
          <a:p>
            <a:pPr lvl="1"/>
            <a:r>
              <a:rPr lang="en-US" dirty="0"/>
              <a:t>degree(G) = 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Vertices adjacent to a given vertex are its </a:t>
            </a:r>
            <a:r>
              <a:rPr lang="en-US" dirty="0">
                <a:solidFill>
                  <a:srgbClr val="0070C0"/>
                </a:solidFill>
              </a:rPr>
              <a:t>neighbors</a:t>
            </a:r>
          </a:p>
          <a:p>
            <a:pPr lvl="1"/>
            <a:r>
              <a:rPr lang="en-US" dirty="0"/>
              <a:t>Neighbors of B are {</a:t>
            </a:r>
            <a:r>
              <a:rPr lang="en-US"/>
              <a:t>A,D, E</a:t>
            </a:r>
            <a:r>
              <a:rPr lang="en-US" dirty="0"/>
              <a:t>, C}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880" y="2161098"/>
            <a:ext cx="4680520" cy="30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14683</TotalTime>
  <Words>1996</Words>
  <Application>Microsoft Office PowerPoint</Application>
  <PresentationFormat>On-screen Show (4:3)</PresentationFormat>
  <Paragraphs>374</Paragraphs>
  <Slides>38</Slides>
  <Notes>6</Notes>
  <HiddenSlides>7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Cambria Math</vt:lpstr>
      <vt:lpstr>Consolas</vt:lpstr>
      <vt:lpstr>Tahoma</vt:lpstr>
      <vt:lpstr>Wingdings</vt:lpstr>
      <vt:lpstr>Default Design</vt:lpstr>
      <vt:lpstr>Equation</vt:lpstr>
      <vt:lpstr> CS-2001 Data Structures Fall 2021 Graph ADT</vt:lpstr>
      <vt:lpstr>Graphs (Non-Linear data structure)</vt:lpstr>
      <vt:lpstr>Graphs</vt:lpstr>
      <vt:lpstr>Graphs – Example </vt:lpstr>
      <vt:lpstr>Defining Graphs (formal)</vt:lpstr>
      <vt:lpstr>Applications Of Graphs</vt:lpstr>
      <vt:lpstr>Applications Of Graphs</vt:lpstr>
      <vt:lpstr>Undirected Graphs – Definition with assumption </vt:lpstr>
      <vt:lpstr>Degree</vt:lpstr>
      <vt:lpstr>Path</vt:lpstr>
      <vt:lpstr>Path – Example </vt:lpstr>
      <vt:lpstr>Path – Example </vt:lpstr>
      <vt:lpstr>Path – Types </vt:lpstr>
      <vt:lpstr>Subgraph</vt:lpstr>
      <vt:lpstr>Connectedness</vt:lpstr>
      <vt:lpstr>Weighted Graphs</vt:lpstr>
      <vt:lpstr>Weighted Graphs</vt:lpstr>
      <vt:lpstr>Weighted Graphs – Example </vt:lpstr>
      <vt:lpstr>Weighted Graphs – Example </vt:lpstr>
      <vt:lpstr>Trees</vt:lpstr>
      <vt:lpstr>Trees </vt:lpstr>
      <vt:lpstr>Trees – Example </vt:lpstr>
      <vt:lpstr>Trees – Example </vt:lpstr>
      <vt:lpstr>Forest</vt:lpstr>
      <vt:lpstr>Directed Graphs</vt:lpstr>
      <vt:lpstr>Directed Graphs</vt:lpstr>
      <vt:lpstr>In and Out Degree</vt:lpstr>
      <vt:lpstr>Path</vt:lpstr>
      <vt:lpstr>Connectedness</vt:lpstr>
      <vt:lpstr>Connectedness – Example </vt:lpstr>
      <vt:lpstr>Weighted Directed Graphs</vt:lpstr>
      <vt:lpstr>Representation</vt:lpstr>
      <vt:lpstr>Adjacency Matrix</vt:lpstr>
      <vt:lpstr>Adjacency Matrix – Weighted Graph</vt:lpstr>
      <vt:lpstr>Adjacency Matrix – Directed Graph</vt:lpstr>
      <vt:lpstr>Adjacency Matrix – Analysis </vt:lpstr>
      <vt:lpstr>Adjacency Matrix – Problem 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2441</cp:revision>
  <cp:lastPrinted>2013-10-17T07:59:38Z</cp:lastPrinted>
  <dcterms:created xsi:type="dcterms:W3CDTF">2007-03-29T10:37:57Z</dcterms:created>
  <dcterms:modified xsi:type="dcterms:W3CDTF">2022-11-15T10:03:49Z</dcterms:modified>
</cp:coreProperties>
</file>