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780" r:id="rId2"/>
    <p:sldId id="839" r:id="rId3"/>
    <p:sldId id="842" r:id="rId4"/>
    <p:sldId id="843" r:id="rId5"/>
    <p:sldId id="844" r:id="rId6"/>
    <p:sldId id="846" r:id="rId7"/>
    <p:sldId id="847" r:id="rId8"/>
    <p:sldId id="848" r:id="rId9"/>
    <p:sldId id="849" r:id="rId10"/>
    <p:sldId id="850" r:id="rId11"/>
    <p:sldId id="851" r:id="rId12"/>
    <p:sldId id="925" r:id="rId13"/>
    <p:sldId id="923" r:id="rId14"/>
    <p:sldId id="860" r:id="rId15"/>
    <p:sldId id="859" r:id="rId16"/>
    <p:sldId id="861" r:id="rId17"/>
    <p:sldId id="920" r:id="rId18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77649" autoAdjust="0"/>
  </p:normalViewPr>
  <p:slideViewPr>
    <p:cSldViewPr>
      <p:cViewPr varScale="1">
        <p:scale>
          <a:sx n="49" d="100"/>
          <a:sy n="49" d="100"/>
        </p:scale>
        <p:origin x="1852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8:00.82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1 204,'8'-8,"11"-3,10-8,9 0,-3-5,2 1,-7-3,1 2,-5-2,-7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8:58.23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1,'8'0,"11"8,10 3,8 8,7 0,-5 5,-1-1,2 3,-6 6,-9 5,-1-3,-4 0,-6 3,-5-5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9:20.71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235 193,'8'0,"3"-8,-9-4,-13-6,-12-1,-3-6,-5 2,3-3,-2 2,-4 6,-4 6,4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9:22.57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19 1,'0'8,"0"11,0 10,0 9,0 5,0 5,0 1,-8 1,-2-8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9:29.700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376 29,'0'-8,"-8"-2,-11-1,-3 11,-4 5,-8 2,-4 7,-6 10,-2 1,-2-4,-1-5,8-6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9:31.59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0,'0'17,"0"12,0 11,0 6,8-5,2-1,0 1,-1-7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9:08.60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318 0,'-8'0,"-20"0,-12 9,-8 2,-4 7,7 10,11 7,12 6,8 5,0 10,1-4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9:10.27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0,'8'0,"4"8,-2 11,7 18,-1 12,-2 4,-4 3,-3-1,-3-1,6-2,1-2,-1-8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9:45.482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365 0,'-4'1,"1"0,-1 0,0 0,1 0,-1 1,1-1,0 1,-7 4,-18 8,-121 25,113-30,1-1,-44 3,283-13,-92 3,-112-1,16 0,1 1,-1 0,17 4,-31-4,1-1,-1 1,1 0,-1 0,1 0,-1 0,0 0,1 1,-1-1,0 0,0 1,3 3,-4-4,-1 0,1 0,-1 0,1 0,-1 0,0 0,1 0,-1 0,0 0,0 1,0-1,0 0,0 0,0 0,0 0,0 1,0-1,-1 0,1 0,0 0,-1 0,1 0,-1 0,1 0,-1 0,0 0,1 0,-1 0,-1 1,-13 16,-1 0,0-2,-23 19,-13 12,18-14,16-17,2 0,0 1,0 1,2 0,-19 31,20-20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9:57.61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296 0,'-8'0,"-11"9,-1 10,-7 2,-6-2,-6-5,-4-5,5 5,0-1,8-2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9:58.94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0,'8'0,"3"9,-1 10,-2 10,-2 9,-2 5,-3 4,0 2,-1 2,0-9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8:02.64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0,'8'0,"11"0,11 0,7 0,-1 9,0 10,-5 10,-8 9,-8 6,2-5,-3-9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50:11.935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8:28.899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31 0,'0'8,"0"11,0 10,0 8,-9 7,-2 3,1-6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8:31.261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43,'8'-8,"11"-2,10-1,9 3,5 2,5 11,1 4,-7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8:40.92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267 0,'-8'0,"-10"0,-20 0,-2 9,6 10,-1 2,7 6,7 6,0 6,3 5,13-6,7-17,12-12,3-8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8:13.147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39 0,'0'9,"0"10,0 10,0 9,0 5,-8-4,-3-1,0 2,3-7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8:15.77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0,'9'0,"2"9,7 2,10-1,7-1,-2 5,2 0,-6 6,1 0,3-4,-4-5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8:44.184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0 0,'9'8,"10"19,10 13,9 8,-3 12,2-4,2-3,-6-3,-8-2,-8 0,1-9,-3-3,-3-7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3T16:48:55.51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351 1,'-8'0,"-11"0,-2 8,-6 3,-6 0,-6-3,4 6,0 1,5 5,0-1,5 6,-1 5,3-1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9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city of </a:t>
            </a:r>
            <a:r>
              <a:rPr lang="en-US" dirty="0" err="1"/>
              <a:t>Königsberg</a:t>
            </a:r>
            <a:r>
              <a:rPr lang="en-US" dirty="0"/>
              <a:t> (now Kaliningrad, Russia) was set on both sides of the </a:t>
            </a:r>
            <a:r>
              <a:rPr lang="en-US" dirty="0" err="1"/>
              <a:t>Pregel</a:t>
            </a:r>
            <a:r>
              <a:rPr lang="en-US" dirty="0"/>
              <a:t> River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Euler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91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 hard: just one condition, if every problem in NP is polynomial reduceable to it. It does not need be a proven NP problem. If both are true, then it shall be considered as NP-complete.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0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Graphs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5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37" Type="http://schemas.openxmlformats.org/officeDocument/2006/relationships/customXml" Target="../ink/ink18.xml"/><Relationship Id="rId40" Type="http://schemas.openxmlformats.org/officeDocument/2006/relationships/image" Target="../media/image4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60.png"/><Relationship Id="rId9" Type="http://schemas.openxmlformats.org/officeDocument/2006/relationships/customXml" Target="../ink/ink4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13.xml"/><Relationship Id="rId30" Type="http://schemas.openxmlformats.org/officeDocument/2006/relationships/image" Target="../media/image39.png"/><Relationship Id="rId35" Type="http://schemas.openxmlformats.org/officeDocument/2006/relationships/customXml" Target="../ink/ink17.xml"/><Relationship Id="rId8" Type="http://schemas.openxmlformats.org/officeDocument/2006/relationships/image" Target="../media/image28.png"/><Relationship Id="rId3" Type="http://schemas.openxmlformats.org/officeDocument/2006/relationships/customXml" Target="../ink/ink1.xml"/><Relationship Id="rId12" Type="http://schemas.openxmlformats.org/officeDocument/2006/relationships/image" Target="../media/image3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21" y="1555647"/>
            <a:ext cx="8077200" cy="1314451"/>
          </a:xfrm>
        </p:spPr>
        <p:txBody>
          <a:bodyPr>
            <a:noAutofit/>
          </a:bodyPr>
          <a:lstStyle/>
          <a:p>
            <a:pPr algn="ctr"/>
            <a:br>
              <a:rPr lang="en-GB" sz="3600" b="1" dirty="0"/>
            </a:br>
            <a:r>
              <a:rPr lang="en-GB" sz="3600" dirty="0"/>
              <a:t>CS-2001</a:t>
            </a:r>
            <a:br>
              <a:rPr lang="en-GB" sz="3600" b="1" dirty="0"/>
            </a:br>
            <a:r>
              <a:rPr lang="en-US" sz="3600" b="1" dirty="0"/>
              <a:t>Data Structures</a:t>
            </a:r>
            <a:br>
              <a:rPr lang="en-US" sz="3600" b="1" dirty="0"/>
            </a:br>
            <a:r>
              <a:rPr lang="en-US" dirty="0"/>
              <a:t>Fall 2021</a:t>
            </a:r>
            <a:br>
              <a:rPr lang="en-US" sz="3600" b="1" dirty="0"/>
            </a:br>
            <a:r>
              <a:rPr lang="en-US" sz="2000" b="1" dirty="0"/>
              <a:t>Graph </a:t>
            </a:r>
            <a:r>
              <a:rPr lang="en-US" sz="2000" b="1" dirty="0" err="1"/>
              <a:t>Rerpesentations</a:t>
            </a:r>
            <a:endParaRPr lang="en-US" sz="36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000711"/>
            <a:ext cx="4572000" cy="1676400"/>
          </a:xfrm>
        </p:spPr>
        <p:txBody>
          <a:bodyPr>
            <a:noAutofit/>
          </a:bodyPr>
          <a:lstStyle/>
          <a:p>
            <a:r>
              <a:rPr lang="de-DE" sz="1800" b="1" dirty="0">
                <a:solidFill>
                  <a:schemeClr val="tx2"/>
                </a:solidFill>
              </a:rPr>
              <a:t> </a:t>
            </a:r>
          </a:p>
          <a:p>
            <a:r>
              <a:rPr lang="de-DE" sz="1800" b="1" dirty="0">
                <a:solidFill>
                  <a:schemeClr val="tx2"/>
                </a:solidFill>
              </a:rPr>
              <a:t>Mr. Muhammad Usman Joyia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National University of Computer and Emerging Sciences,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Faisalabad,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" y="0"/>
            <a:ext cx="1244361" cy="106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"/>
            <a:ext cx="1828800" cy="704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76BBE-6DAA-450B-B76A-652642E9D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4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Node to store adjacent vertex and weight of the edge</a:t>
            </a:r>
          </a:p>
          <a:p>
            <a:pPr lvl="1"/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SingleNode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private: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int vertex;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double </a:t>
            </a:r>
            <a:r>
              <a:rPr lang="en-US" dirty="0" err="1">
                <a:latin typeface="Consolas" panose="020B0609020204030204" pitchFamily="49" charset="0"/>
              </a:rPr>
              <a:t>edge_weight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SingleNode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next_node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+mj-lt"/>
              </a:rPr>
              <a:t>Define and create Array</a:t>
            </a:r>
          </a:p>
          <a:p>
            <a:pPr lvl="1"/>
            <a:endParaRPr lang="en-US" dirty="0">
              <a:latin typeface="+mj-lt"/>
            </a:endParaRP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SingleNode</a:t>
            </a:r>
            <a:r>
              <a:rPr lang="en-US" dirty="0">
                <a:latin typeface="Consolas" panose="020B0609020204030204" pitchFamily="49" charset="0"/>
              </a:rPr>
              <a:t> **array;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array = new *</a:t>
            </a:r>
            <a:r>
              <a:rPr lang="en-US" dirty="0" err="1">
                <a:latin typeface="Consolas" panose="020B0609020204030204" pitchFamily="49" charset="0"/>
              </a:rPr>
              <a:t>SingleNode</a:t>
            </a:r>
            <a:r>
              <a:rPr lang="en-US" dirty="0">
                <a:latin typeface="Consolas" panose="020B0609020204030204" pitchFamily="49" charset="0"/>
              </a:rPr>
              <a:t>[16];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4" descr="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88840"/>
            <a:ext cx="334618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5334"/>
            <a:ext cx="8496944" cy="777875"/>
          </a:xfrm>
        </p:spPr>
        <p:txBody>
          <a:bodyPr/>
          <a:lstStyle/>
          <a:p>
            <a:r>
              <a:rPr lang="en-US" dirty="0"/>
              <a:t>Graph Problems – </a:t>
            </a:r>
            <a:r>
              <a:rPr lang="en-US"/>
              <a:t>Euler Tour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vertices that traverse all edges in the graph exactly once</a:t>
            </a:r>
          </a:p>
          <a:p>
            <a:pPr lvl="1"/>
            <a:r>
              <a:rPr lang="en-US" dirty="0"/>
              <a:t>Leonhard Euler in 1736 </a:t>
            </a:r>
          </a:p>
          <a:p>
            <a:pPr lvl="1"/>
            <a:r>
              <a:rPr lang="en-US" dirty="0"/>
              <a:t>Laid the foundations of graph theory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Problem:</a:t>
            </a:r>
            <a:r>
              <a:rPr lang="en-US" dirty="0"/>
              <a:t> To devise a walk through the city that would cross each of the seven bridges of </a:t>
            </a:r>
            <a:r>
              <a:rPr lang="en-US" dirty="0" err="1"/>
              <a:t>Königsberg</a:t>
            </a:r>
            <a:r>
              <a:rPr lang="en-US" dirty="0"/>
              <a:t> once and only once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44712"/>
            <a:ext cx="3775207" cy="29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5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33B2-56A0-43CB-842E-00EAF5EE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6" y="3040062"/>
            <a:ext cx="8496944" cy="777875"/>
          </a:xfrm>
        </p:spPr>
        <p:txBody>
          <a:bodyPr/>
          <a:lstStyle/>
          <a:p>
            <a:pPr algn="ctr"/>
            <a:r>
              <a:rPr lang="en-US" dirty="0"/>
              <a:t>Some classical problems in Graph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6FDD6-3FB5-40EE-B154-07FAE8076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293E3-F4F3-4363-BC2F-E6A2CD940E4C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5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Problems – Hamiltonian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simple cycle that connects all vertices in the graph</a:t>
            </a:r>
          </a:p>
          <a:p>
            <a:pPr lvl="1"/>
            <a:r>
              <a:rPr lang="en-US" dirty="0"/>
              <a:t>It is not necessarily mean that it should include all the edges.</a:t>
            </a:r>
          </a:p>
          <a:p>
            <a:pPr lvl="1"/>
            <a:r>
              <a:rPr lang="en-US" dirty="0"/>
              <a:t>As its a cycle, it should start and on same node</a:t>
            </a:r>
          </a:p>
          <a:p>
            <a:pPr lvl="1"/>
            <a:r>
              <a:rPr lang="en-US" b="1" dirty="0"/>
              <a:t>NP-Complete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EB53371-A27E-4D6C-A98D-174E70E68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310668"/>
            <a:ext cx="4320828" cy="22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9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Problems – Hamiltonian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Hamiltonian path visits all the vertices only once, but it does not need to end at the node where it started out</a:t>
            </a:r>
          </a:p>
          <a:p>
            <a:endParaRPr lang="en-US" dirty="0"/>
          </a:p>
          <a:p>
            <a:r>
              <a:rPr lang="en-US" dirty="0"/>
              <a:t>Knight’s Tour of chessboard</a:t>
            </a:r>
          </a:p>
          <a:p>
            <a:pPr lvl="1"/>
            <a:r>
              <a:rPr lang="en-US" dirty="0"/>
              <a:t>A sequence of knight’s moves</a:t>
            </a:r>
          </a:p>
          <a:p>
            <a:pPr lvl="1"/>
            <a:r>
              <a:rPr lang="en-US" dirty="0"/>
              <a:t>Visit every square of a chessboard precisely once</a:t>
            </a:r>
          </a:p>
          <a:p>
            <a:r>
              <a:rPr lang="en-US" dirty="0"/>
              <a:t>Closed and open tour</a:t>
            </a:r>
          </a:p>
          <a:p>
            <a:pPr lvl="1"/>
            <a:r>
              <a:rPr lang="en-US" dirty="0"/>
              <a:t>Close: If start and end at same square</a:t>
            </a:r>
          </a:p>
          <a:p>
            <a:pPr lvl="1"/>
            <a:r>
              <a:rPr lang="en-US" dirty="0"/>
              <a:t>Open: if it does not need to start and end</a:t>
            </a:r>
          </a:p>
          <a:p>
            <a:pPr marL="457200" lvl="1" indent="0">
              <a:buNone/>
            </a:pPr>
            <a:r>
              <a:rPr lang="en-US" dirty="0"/>
              <a:t>             end at same square.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69" y="4149080"/>
            <a:ext cx="3062833" cy="240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87" y="2717691"/>
            <a:ext cx="1348863" cy="11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55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Problems – Traveling 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salesman wishes to</a:t>
            </a:r>
          </a:p>
          <a:p>
            <a:pPr lvl="1"/>
            <a:r>
              <a:rPr lang="en-US" dirty="0"/>
              <a:t>Visit a number of towns, and then</a:t>
            </a:r>
          </a:p>
          <a:p>
            <a:pPr lvl="1"/>
            <a:r>
              <a:rPr lang="en-US" dirty="0"/>
              <a:t>Return to his starting town</a:t>
            </a:r>
          </a:p>
          <a:p>
            <a:r>
              <a:rPr lang="en-US" dirty="0"/>
              <a:t>Given the travelling times between towns, how should the travel be planned, so that: </a:t>
            </a:r>
          </a:p>
          <a:p>
            <a:pPr lvl="1"/>
            <a:r>
              <a:rPr lang="en-US" dirty="0"/>
              <a:t>He visits each town exactly once, and</a:t>
            </a:r>
          </a:p>
          <a:p>
            <a:pPr lvl="1"/>
            <a:r>
              <a:rPr lang="en-US" dirty="0"/>
              <a:t>He travels in as </a:t>
            </a:r>
            <a:r>
              <a:rPr lang="en-US" b="1" dirty="0"/>
              <a:t>short time</a:t>
            </a:r>
            <a:r>
              <a:rPr lang="en-US" dirty="0"/>
              <a:t> as possible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Problem: </a:t>
            </a:r>
            <a:r>
              <a:rPr lang="en-US" dirty="0"/>
              <a:t>Given a weighted graph G, provide shortest cycle that contains all vertices in G</a:t>
            </a:r>
          </a:p>
          <a:p>
            <a:pPr lvl="1"/>
            <a:r>
              <a:rPr lang="en-US" dirty="0"/>
              <a:t>NP-Hard problem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48" y="4437112"/>
            <a:ext cx="3600400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Problems – Others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Minimum-cost spanning tree</a:t>
            </a:r>
          </a:p>
          <a:p>
            <a:pPr lvl="1"/>
            <a:r>
              <a:rPr lang="en-US" dirty="0"/>
              <a:t>Given a weighted graph G, determine a spanning tree with minimum total edge cost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Single-source shortest path</a:t>
            </a:r>
          </a:p>
          <a:p>
            <a:pPr lvl="1"/>
            <a:r>
              <a:rPr lang="en-US" dirty="0"/>
              <a:t>Given a weighted graph G and a source vertex v in G, determine the shortest paths from v to all other vertices in 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7" name="Picture 6" descr="sp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4"/>
            <a:ext cx="4424537" cy="223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7" y="3284984"/>
            <a:ext cx="4518233" cy="36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364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store the adjacency relations?</a:t>
            </a:r>
          </a:p>
          <a:p>
            <a:pPr lvl="1"/>
            <a:r>
              <a:rPr lang="en-US" dirty="0"/>
              <a:t>Adjacency matrix</a:t>
            </a:r>
          </a:p>
          <a:p>
            <a:pPr lvl="1"/>
            <a:r>
              <a:rPr lang="en-US" dirty="0"/>
              <a:t>Adjacency list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36912"/>
            <a:ext cx="3599359" cy="350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4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Two-dimensional matrix of size </a:t>
            </a:r>
            <a:r>
              <a:rPr lang="en-US" dirty="0">
                <a:latin typeface="Consolas" panose="020B0609020204030204" pitchFamily="49" charset="0"/>
              </a:rPr>
              <a:t>n x n </a:t>
            </a:r>
            <a:r>
              <a:rPr lang="en-US" dirty="0"/>
              <a:t>where </a:t>
            </a:r>
            <a:r>
              <a:rPr lang="en-US" dirty="0">
                <a:latin typeface="Consolas" panose="020B0609020204030204" pitchFamily="49" charset="0"/>
              </a:rPr>
              <a:t>n = |V|</a:t>
            </a:r>
          </a:p>
          <a:p>
            <a:r>
              <a:rPr lang="en-US" dirty="0">
                <a:latin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j] = 0 (F) </a:t>
            </a:r>
            <a:r>
              <a:rPr lang="en-US" dirty="0"/>
              <a:t>if there is no edge between vertices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</a:p>
          <a:p>
            <a:r>
              <a:rPr lang="en-US" dirty="0">
                <a:latin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j] = 1 (T) </a:t>
            </a:r>
            <a:r>
              <a:rPr lang="en-US" dirty="0"/>
              <a:t>if there is an edge between vertices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</a:p>
          <a:p>
            <a:r>
              <a:rPr lang="en-US" dirty="0"/>
              <a:t>Adjacency matrix of undirected graphs is symmetric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j] </a:t>
            </a:r>
            <a:r>
              <a:rPr lang="en-US" dirty="0"/>
              <a:t>= </a:t>
            </a:r>
            <a:r>
              <a:rPr lang="en-US" dirty="0">
                <a:latin typeface="Consolas" panose="020B0609020204030204" pitchFamily="49" charset="0"/>
              </a:rPr>
              <a:t>a[j,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8" name="Picture 4" descr="xx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806052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227965" y="3670792"/>
            <a:ext cx="3685855" cy="2566520"/>
            <a:chOff x="1227965" y="3598784"/>
            <a:chExt cx="3685855" cy="2566520"/>
          </a:xfrm>
        </p:grpSpPr>
        <p:sp>
          <p:nvSpPr>
            <p:cNvPr id="9" name="TextBox 8"/>
            <p:cNvSpPr txBox="1"/>
            <p:nvPr/>
          </p:nvSpPr>
          <p:spPr>
            <a:xfrm>
              <a:off x="1227965" y="359878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6037" y="401399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37556" y="445948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3848" y="492294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74041" y="536392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53780" y="579597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4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Weighted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matrix entry [</a:t>
            </a:r>
            <a:r>
              <a:rPr lang="en-US" dirty="0">
                <a:latin typeface="Consolas" panose="020B0609020204030204" pitchFamily="49" charset="0"/>
              </a:rPr>
              <a:t>j, k] </a:t>
            </a:r>
            <a:r>
              <a:rPr lang="en-US" dirty="0"/>
              <a:t>is set to the weight of the edge </a:t>
            </a:r>
            <a:r>
              <a:rPr lang="en-US" dirty="0">
                <a:latin typeface="Consolas" panose="020B0609020204030204" pitchFamily="49" charset="0"/>
              </a:rPr>
              <a:t>(v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, 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How to indicate absence of an edge in the graph?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6" name="Picture 6" descr="xx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8" y="2420888"/>
            <a:ext cx="7813663" cy="30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4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directed graph the matrix would not necessarily be symmetric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Picture 5" descr="x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993550" cy="30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5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Requires memory : </a:t>
            </a:r>
            <a:r>
              <a:rPr lang="en-US" dirty="0">
                <a:latin typeface="Consolas" panose="020B0609020204030204" pitchFamily="49" charset="0"/>
              </a:rPr>
              <a:t>O(|V|</a:t>
            </a:r>
            <a:r>
              <a:rPr lang="en-US" baseline="30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Determining if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/>
              <a:t> is adjacent to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O(1) </a:t>
            </a:r>
          </a:p>
          <a:p>
            <a:r>
              <a:rPr lang="en-US" dirty="0"/>
              <a:t>Finding all neighbors of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baseline="-25000" dirty="0">
                <a:latin typeface="Consolas" panose="020B0609020204030204" pitchFamily="49" charset="0"/>
              </a:rPr>
              <a:t>j</a:t>
            </a:r>
            <a:r>
              <a:rPr lang="en-US" dirty="0"/>
              <a:t> : </a:t>
            </a:r>
            <a:r>
              <a:rPr lang="en-US" dirty="0">
                <a:latin typeface="Consolas" panose="020B0609020204030204" pitchFamily="49" charset="0"/>
              </a:rPr>
              <a:t>O(|V|)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46075"/>
              </p:ext>
            </p:extLst>
          </p:nvPr>
        </p:nvGraphicFramePr>
        <p:xfrm>
          <a:off x="549587" y="1196752"/>
          <a:ext cx="429451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9634"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752"/>
            <a:ext cx="3512135" cy="34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5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–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sparsely populated</a:t>
            </a:r>
          </a:p>
          <a:p>
            <a:pPr lvl="1"/>
            <a:r>
              <a:rPr lang="en-US" dirty="0"/>
              <a:t>Out of 81 cells only 11 are 1 (or 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66933"/>
              </p:ext>
            </p:extLst>
          </p:nvPr>
        </p:nvGraphicFramePr>
        <p:xfrm>
          <a:off x="467544" y="2420888"/>
          <a:ext cx="429451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4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9634"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037" y="2420888"/>
            <a:ext cx="3512135" cy="34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51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Adjacency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vertex is associated with a list of its neighbors</a:t>
            </a:r>
          </a:p>
          <a:p>
            <a:pPr lvl="1"/>
            <a:r>
              <a:rPr lang="en-US" dirty="0"/>
              <a:t>A vertex </a:t>
            </a:r>
            <a:r>
              <a:rPr lang="en-US" dirty="0">
                <a:latin typeface="Consolas" panose="020B0609020204030204" pitchFamily="49" charset="0"/>
              </a:rPr>
              <a:t>w</a:t>
            </a:r>
            <a:r>
              <a:rPr lang="en-US" dirty="0"/>
              <a:t> is inserted in the list for vertex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dirty="0"/>
              <a:t> if edge </a:t>
            </a:r>
            <a:r>
              <a:rPr lang="en-US" dirty="0">
                <a:latin typeface="Consolas" panose="020B0609020204030204" pitchFamily="49" charset="0"/>
              </a:rPr>
              <a:t>(v, w) </a:t>
            </a:r>
            <a:r>
              <a:rPr lang="en-US" dirty="0"/>
              <a:t>exists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Requires memory : </a:t>
            </a:r>
            <a:r>
              <a:rPr lang="en-US" dirty="0">
                <a:latin typeface="Consolas" panose="020B0609020204030204" pitchFamily="49" charset="0"/>
              </a:rPr>
              <a:t>O(|V| + |E|)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87624" y="2362028"/>
            <a:ext cx="2209259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+mj-lt"/>
                <a:cs typeface="Times New Roman" panose="02020603050405020304" pitchFamily="18" charset="0"/>
              </a:rPr>
              <a:t>1    • → 2 → 4</a:t>
            </a:r>
          </a:p>
          <a:p>
            <a:r>
              <a:rPr lang="en-CA" dirty="0">
                <a:latin typeface="+mj-lt"/>
                <a:cs typeface="Times New Roman" panose="02020603050405020304" pitchFamily="18" charset="0"/>
              </a:rPr>
              <a:t>2    •</a:t>
            </a:r>
          </a:p>
          <a:p>
            <a:r>
              <a:rPr lang="en-CA" dirty="0">
                <a:latin typeface="+mj-lt"/>
                <a:cs typeface="Times New Roman" panose="02020603050405020304" pitchFamily="18" charset="0"/>
              </a:rPr>
              <a:t>3    • → 5</a:t>
            </a:r>
          </a:p>
          <a:p>
            <a:r>
              <a:rPr lang="en-CA" dirty="0">
                <a:latin typeface="+mj-lt"/>
                <a:cs typeface="Times New Roman" panose="02020603050405020304" pitchFamily="18" charset="0"/>
              </a:rPr>
              <a:t>4    • → 2 → 5</a:t>
            </a:r>
          </a:p>
          <a:p>
            <a:r>
              <a:rPr lang="en-CA" dirty="0">
                <a:latin typeface="+mj-lt"/>
                <a:cs typeface="Times New Roman" panose="02020603050405020304" pitchFamily="18" charset="0"/>
              </a:rPr>
              <a:t>5    • → 2 → 3 → 8</a:t>
            </a:r>
          </a:p>
          <a:p>
            <a:pPr lvl="0"/>
            <a:r>
              <a:rPr lang="en-CA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6    • → 9</a:t>
            </a:r>
          </a:p>
          <a:p>
            <a:pPr lvl="0"/>
            <a:r>
              <a:rPr lang="en-CA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7    • → 9</a:t>
            </a:r>
          </a:p>
          <a:p>
            <a:pPr lvl="0"/>
            <a:r>
              <a:rPr lang="en-CA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8    • → 4</a:t>
            </a:r>
          </a:p>
          <a:p>
            <a:pPr lvl="0"/>
            <a:r>
              <a:rPr lang="en-CA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9    •</a:t>
            </a:r>
          </a:p>
        </p:txBody>
      </p:sp>
      <p:pic>
        <p:nvPicPr>
          <p:cNvPr id="7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52189"/>
            <a:ext cx="3087405" cy="300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4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– Weighted Graphs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adjacency list for a weighted graph contains two elements</a:t>
            </a:r>
          </a:p>
          <a:p>
            <a:pPr lvl="1"/>
            <a:r>
              <a:rPr lang="en-US" dirty="0"/>
              <a:t>First element for the vertex </a:t>
            </a:r>
          </a:p>
          <a:p>
            <a:pPr lvl="1"/>
            <a:r>
              <a:rPr lang="en-US" dirty="0"/>
              <a:t>Second element for the weight of that edge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the vertices are identified by a name (i.e., string)</a:t>
            </a:r>
          </a:p>
          <a:p>
            <a:pPr lvl="1"/>
            <a:r>
              <a:rPr lang="en-US" dirty="0"/>
              <a:t>Hash-table of lists is used to implement the adjacency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5" descr="d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7" y="2779012"/>
            <a:ext cx="819285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2 6"/>
          <p:cNvSpPr/>
          <p:nvPr/>
        </p:nvSpPr>
        <p:spPr>
          <a:xfrm>
            <a:off x="6431236" y="2077532"/>
            <a:ext cx="136815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2298"/>
              <a:gd name="adj6" fmla="val -126279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7541857" y="2779012"/>
            <a:ext cx="136815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4546"/>
              <a:gd name="adj6" fmla="val -59444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Linked list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56BB92-45FB-44CD-986E-A0040332598B}"/>
              </a:ext>
            </a:extLst>
          </p:cNvPr>
          <p:cNvGrpSpPr/>
          <p:nvPr/>
        </p:nvGrpSpPr>
        <p:grpSpPr>
          <a:xfrm>
            <a:off x="1517930" y="2928206"/>
            <a:ext cx="113040" cy="165600"/>
            <a:chOff x="1517930" y="2928206"/>
            <a:chExt cx="11304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237D20-AAC9-47CA-9DB0-99ECCCBCE8D7}"/>
                    </a:ext>
                  </a:extLst>
                </p14:cNvPr>
                <p14:cNvContentPartPr/>
                <p14:nvPr/>
              </p14:nvContentPartPr>
              <p14:xfrm>
                <a:off x="1517930" y="2928206"/>
                <a:ext cx="98280" cy="73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237D20-AAC9-47CA-9DB0-99ECCCBCE8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00290" y="2910566"/>
                  <a:ext cx="133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E7FAF3-FF1A-4B5F-A6BA-8AFB55407C0C}"/>
                    </a:ext>
                  </a:extLst>
                </p14:cNvPr>
                <p14:cNvContentPartPr/>
                <p14:nvPr/>
              </p14:nvContentPartPr>
              <p14:xfrm>
                <a:off x="1534850" y="3018566"/>
                <a:ext cx="96120" cy="75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E7FAF3-FF1A-4B5F-A6BA-8AFB55407C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7210" y="3000566"/>
                  <a:ext cx="13176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5A8FEC-24AE-4BDF-8FDC-AD132134E2A8}"/>
              </a:ext>
            </a:extLst>
          </p:cNvPr>
          <p:cNvGrpSpPr/>
          <p:nvPr/>
        </p:nvGrpSpPr>
        <p:grpSpPr>
          <a:xfrm>
            <a:off x="1421090" y="3174446"/>
            <a:ext cx="127440" cy="81360"/>
            <a:chOff x="1421090" y="3174446"/>
            <a:chExt cx="12744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896EF45-8CFA-443F-BC1A-906A0E39935D}"/>
                    </a:ext>
                  </a:extLst>
                </p14:cNvPr>
                <p14:cNvContentPartPr/>
                <p14:nvPr/>
              </p14:nvContentPartPr>
              <p14:xfrm>
                <a:off x="1421090" y="3174446"/>
                <a:ext cx="11160" cy="81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896EF45-8CFA-443F-BC1A-906A0E3993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3450" y="3156446"/>
                  <a:ext cx="46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B5E683-F1B6-4DA5-82FA-071AA97F28D2}"/>
                    </a:ext>
                  </a:extLst>
                </p14:cNvPr>
                <p14:cNvContentPartPr/>
                <p14:nvPr/>
              </p14:nvContentPartPr>
              <p14:xfrm>
                <a:off x="1448810" y="3175886"/>
                <a:ext cx="99720" cy="15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B5E683-F1B6-4DA5-82FA-071AA97F28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31170" y="3157886"/>
                  <a:ext cx="13536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441A288-76D7-4199-A9E9-DF991862D65B}"/>
                  </a:ext>
                </a:extLst>
              </p14:cNvPr>
              <p14:cNvContentPartPr/>
              <p14:nvPr/>
            </p14:nvContentPartPr>
            <p14:xfrm>
              <a:off x="2232530" y="3208286"/>
              <a:ext cx="96120" cy="94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441A288-76D7-4199-A9E9-DF991862D6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14890" y="3190286"/>
                <a:ext cx="13176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462F552-5B21-47C8-81F5-363BF9022A8A}"/>
              </a:ext>
            </a:extLst>
          </p:cNvPr>
          <p:cNvGrpSpPr/>
          <p:nvPr/>
        </p:nvGrpSpPr>
        <p:grpSpPr>
          <a:xfrm>
            <a:off x="2328650" y="3156806"/>
            <a:ext cx="208440" cy="229680"/>
            <a:chOff x="2328650" y="3156806"/>
            <a:chExt cx="20844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1C1D79-6E19-4CE1-BA14-1CFCF4196AA1}"/>
                    </a:ext>
                  </a:extLst>
                </p14:cNvPr>
                <p14:cNvContentPartPr/>
                <p14:nvPr/>
              </p14:nvContentPartPr>
              <p14:xfrm>
                <a:off x="2401370" y="3156806"/>
                <a:ext cx="14040" cy="104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1C1D79-6E19-4CE1-BA14-1CFCF4196A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83730" y="3138806"/>
                  <a:ext cx="49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0D1D23-CA32-4274-9E69-DB6F00A02091}"/>
                    </a:ext>
                  </a:extLst>
                </p14:cNvPr>
                <p14:cNvContentPartPr/>
                <p14:nvPr/>
              </p14:nvContentPartPr>
              <p14:xfrm>
                <a:off x="2432330" y="3156806"/>
                <a:ext cx="104760" cy="48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0D1D23-CA32-4274-9E69-DB6F00A0209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14330" y="3138806"/>
                  <a:ext cx="140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65255C2-AA54-4F11-8923-5388A550A9EC}"/>
                    </a:ext>
                  </a:extLst>
                </p14:cNvPr>
                <p14:cNvContentPartPr/>
                <p14:nvPr/>
              </p14:nvContentPartPr>
              <p14:xfrm>
                <a:off x="2328650" y="3191366"/>
                <a:ext cx="117720" cy="195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65255C2-AA54-4F11-8923-5388A550A9E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10650" y="3173366"/>
                  <a:ext cx="1533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61B797-C0BE-4E56-9A0B-7A75F5DB84A1}"/>
              </a:ext>
            </a:extLst>
          </p:cNvPr>
          <p:cNvGrpSpPr/>
          <p:nvPr/>
        </p:nvGrpSpPr>
        <p:grpSpPr>
          <a:xfrm>
            <a:off x="2599370" y="3984806"/>
            <a:ext cx="246600" cy="121320"/>
            <a:chOff x="2599370" y="3984806"/>
            <a:chExt cx="24660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C75A9F-058B-45C6-AD46-D753E510C63E}"/>
                    </a:ext>
                  </a:extLst>
                </p14:cNvPr>
                <p14:cNvContentPartPr/>
                <p14:nvPr/>
              </p14:nvContentPartPr>
              <p14:xfrm>
                <a:off x="2599370" y="3984806"/>
                <a:ext cx="126720" cy="68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C75A9F-058B-45C6-AD46-D753E510C6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81370" y="3967166"/>
                  <a:ext cx="162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8E70A1-9F30-4DB7-BBFC-62C81CC2CC86}"/>
                    </a:ext>
                  </a:extLst>
                </p14:cNvPr>
                <p14:cNvContentPartPr/>
                <p14:nvPr/>
              </p14:nvContentPartPr>
              <p14:xfrm>
                <a:off x="2708810" y="3984806"/>
                <a:ext cx="137160" cy="121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8E70A1-9F30-4DB7-BBFC-62C81CC2CC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90810" y="3967166"/>
                  <a:ext cx="17280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8E1F56-EFC3-4B71-9E3B-5720772F70C6}"/>
              </a:ext>
            </a:extLst>
          </p:cNvPr>
          <p:cNvGrpSpPr/>
          <p:nvPr/>
        </p:nvGrpSpPr>
        <p:grpSpPr>
          <a:xfrm>
            <a:off x="2071970" y="4537046"/>
            <a:ext cx="92160" cy="203760"/>
            <a:chOff x="2071970" y="4537046"/>
            <a:chExt cx="9216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EE0B9E-6187-40BF-8B98-96BC47986BEE}"/>
                    </a:ext>
                  </a:extLst>
                </p14:cNvPr>
                <p14:cNvContentPartPr/>
                <p14:nvPr/>
              </p14:nvContentPartPr>
              <p14:xfrm>
                <a:off x="2071970" y="4537046"/>
                <a:ext cx="92160" cy="69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EE0B9E-6187-40BF-8B98-96BC47986BE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54330" y="4519046"/>
                  <a:ext cx="127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DCC460-7C79-4226-A8C3-32903048DC6D}"/>
                    </a:ext>
                  </a:extLst>
                </p14:cNvPr>
                <p14:cNvContentPartPr/>
                <p14:nvPr/>
              </p14:nvContentPartPr>
              <p14:xfrm>
                <a:off x="2132090" y="4623086"/>
                <a:ext cx="7200" cy="117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DCC460-7C79-4226-A8C3-32903048DC6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14450" y="4605446"/>
                  <a:ext cx="428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0C677C-7EE0-4193-B1D4-C79BC4D75C26}"/>
              </a:ext>
            </a:extLst>
          </p:cNvPr>
          <p:cNvGrpSpPr/>
          <p:nvPr/>
        </p:nvGrpSpPr>
        <p:grpSpPr>
          <a:xfrm>
            <a:off x="1124090" y="3146366"/>
            <a:ext cx="135360" cy="114480"/>
            <a:chOff x="1124090" y="3146366"/>
            <a:chExt cx="13536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370EBE1-F8A6-4A93-AB59-FB24279F9710}"/>
                    </a:ext>
                  </a:extLst>
                </p14:cNvPr>
                <p14:cNvContentPartPr/>
                <p14:nvPr/>
              </p14:nvContentPartPr>
              <p14:xfrm>
                <a:off x="1124090" y="3146366"/>
                <a:ext cx="135360" cy="43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370EBE1-F8A6-4A93-AB59-FB24279F971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06450" y="3128366"/>
                  <a:ext cx="171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95E0FF-E5A4-481A-A7F8-8F3708DB9484}"/>
                    </a:ext>
                  </a:extLst>
                </p14:cNvPr>
                <p14:cNvContentPartPr/>
                <p14:nvPr/>
              </p14:nvContentPartPr>
              <p14:xfrm>
                <a:off x="1242170" y="3156806"/>
                <a:ext cx="13680" cy="104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95E0FF-E5A4-481A-A7F8-8F3708DB94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24530" y="3138806"/>
                  <a:ext cx="4932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D202E-4865-46C4-B56C-965225902923}"/>
              </a:ext>
            </a:extLst>
          </p:cNvPr>
          <p:cNvGrpSpPr/>
          <p:nvPr/>
        </p:nvGrpSpPr>
        <p:grpSpPr>
          <a:xfrm>
            <a:off x="2007530" y="3053126"/>
            <a:ext cx="281880" cy="257760"/>
            <a:chOff x="2007530" y="3053126"/>
            <a:chExt cx="28188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4A89B7E-6EAE-46AF-9545-9BF76D9A417A}"/>
                    </a:ext>
                  </a:extLst>
                </p14:cNvPr>
                <p14:cNvContentPartPr/>
                <p14:nvPr/>
              </p14:nvContentPartPr>
              <p14:xfrm>
                <a:off x="2111210" y="3122246"/>
                <a:ext cx="114840" cy="106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4A89B7E-6EAE-46AF-9545-9BF76D9A41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93210" y="3104246"/>
                  <a:ext cx="150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5F1CAE4-02F5-4A72-A99C-979B87E6FCA0}"/>
                    </a:ext>
                  </a:extLst>
                </p14:cNvPr>
                <p14:cNvContentPartPr/>
                <p14:nvPr/>
              </p14:nvContentPartPr>
              <p14:xfrm>
                <a:off x="2242610" y="3139886"/>
                <a:ext cx="46800" cy="171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5F1CAE4-02F5-4A72-A99C-979B87E6FC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24610" y="3121886"/>
                  <a:ext cx="82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363758-EFA1-46BD-9F3D-EC1453738983}"/>
                    </a:ext>
                  </a:extLst>
                </p14:cNvPr>
                <p14:cNvContentPartPr/>
                <p14:nvPr/>
              </p14:nvContentPartPr>
              <p14:xfrm>
                <a:off x="2007530" y="3053126"/>
                <a:ext cx="15696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363758-EFA1-46BD-9F3D-EC145373898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89530" y="3035126"/>
                  <a:ext cx="19260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B261DE4-E02B-4DCD-B66E-A0E791F71A6E}"/>
              </a:ext>
            </a:extLst>
          </p:cNvPr>
          <p:cNvGrpSpPr/>
          <p:nvPr/>
        </p:nvGrpSpPr>
        <p:grpSpPr>
          <a:xfrm>
            <a:off x="1997810" y="3346526"/>
            <a:ext cx="142200" cy="117720"/>
            <a:chOff x="1997810" y="3346526"/>
            <a:chExt cx="14220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2DCB00-086A-4EBA-9534-003911685C6E}"/>
                    </a:ext>
                  </a:extLst>
                </p14:cNvPr>
                <p14:cNvContentPartPr/>
                <p14:nvPr/>
              </p14:nvContentPartPr>
              <p14:xfrm>
                <a:off x="1997810" y="3346526"/>
                <a:ext cx="106560" cy="46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2DCB00-086A-4EBA-9534-003911685C6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80170" y="3328526"/>
                  <a:ext cx="142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06D947-A615-4596-A706-76B0A241E9BC}"/>
                    </a:ext>
                  </a:extLst>
                </p14:cNvPr>
                <p14:cNvContentPartPr/>
                <p14:nvPr/>
              </p14:nvContentPartPr>
              <p14:xfrm>
                <a:off x="2122010" y="3346526"/>
                <a:ext cx="1800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06D947-A615-4596-A706-76B0A241E9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04010" y="3328526"/>
                  <a:ext cx="5364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F76554E-81BB-43B3-A3E4-15FEF6F8C061}"/>
                  </a:ext>
                </a:extLst>
              </p14:cNvPr>
              <p14:cNvContentPartPr/>
              <p14:nvPr/>
            </p14:nvContentPartPr>
            <p14:xfrm>
              <a:off x="-1070110" y="4260566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F76554E-81BB-43B3-A3E4-15FEF6F8C06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-1087750" y="4242926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41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14616</TotalTime>
  <Words>871</Words>
  <Application>Microsoft Office PowerPoint</Application>
  <PresentationFormat>On-screen Show (4:3)</PresentationFormat>
  <Paragraphs>225</Paragraphs>
  <Slides>17</Slides>
  <Notes>4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Consolas</vt:lpstr>
      <vt:lpstr>Wingdings</vt:lpstr>
      <vt:lpstr>Tahoma</vt:lpstr>
      <vt:lpstr>Default Design</vt:lpstr>
      <vt:lpstr> CS-2001 Data Structures Fall 2021 Graph Rerpesentations</vt:lpstr>
      <vt:lpstr>Representation</vt:lpstr>
      <vt:lpstr>Adjacency Matrix</vt:lpstr>
      <vt:lpstr>Adjacency Matrix – Weighted Graph</vt:lpstr>
      <vt:lpstr>Adjacency Matrix – Directed Graph</vt:lpstr>
      <vt:lpstr>Adjacency Matrix – Analysis </vt:lpstr>
      <vt:lpstr>Adjacency Matrix – Problem </vt:lpstr>
      <vt:lpstr>Solution: Adjacency List </vt:lpstr>
      <vt:lpstr>Adjacency List – Weighted Graphs </vt:lpstr>
      <vt:lpstr>Adjacency List – Implementation</vt:lpstr>
      <vt:lpstr>Graph Problems – Euler Tour </vt:lpstr>
      <vt:lpstr>Some classical problems in Graph theory</vt:lpstr>
      <vt:lpstr>Graph Problems – Hamiltonian Cycle</vt:lpstr>
      <vt:lpstr>Graph Problems – Hamiltonian Path</vt:lpstr>
      <vt:lpstr>Graph Problems – Traveling Salesman</vt:lpstr>
      <vt:lpstr>Graph Problems – Others 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Mr.Muhammad Usman</cp:lastModifiedBy>
  <cp:revision>2445</cp:revision>
  <cp:lastPrinted>2013-10-17T07:59:38Z</cp:lastPrinted>
  <dcterms:created xsi:type="dcterms:W3CDTF">2007-03-29T10:37:57Z</dcterms:created>
  <dcterms:modified xsi:type="dcterms:W3CDTF">2022-05-13T17:23:36Z</dcterms:modified>
</cp:coreProperties>
</file>