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sldIdLst>
    <p:sldId id="780" r:id="rId2"/>
    <p:sldId id="863" r:id="rId3"/>
    <p:sldId id="864" r:id="rId4"/>
    <p:sldId id="865" r:id="rId5"/>
    <p:sldId id="866" r:id="rId6"/>
    <p:sldId id="867" r:id="rId7"/>
    <p:sldId id="868" r:id="rId8"/>
    <p:sldId id="869" r:id="rId9"/>
    <p:sldId id="870" r:id="rId10"/>
    <p:sldId id="871" r:id="rId11"/>
    <p:sldId id="872" r:id="rId12"/>
    <p:sldId id="873" r:id="rId13"/>
    <p:sldId id="874" r:id="rId14"/>
    <p:sldId id="875" r:id="rId15"/>
    <p:sldId id="876" r:id="rId16"/>
    <p:sldId id="877" r:id="rId17"/>
    <p:sldId id="878" r:id="rId18"/>
    <p:sldId id="879" r:id="rId19"/>
    <p:sldId id="880" r:id="rId20"/>
    <p:sldId id="881" r:id="rId21"/>
    <p:sldId id="882" r:id="rId22"/>
    <p:sldId id="883" r:id="rId23"/>
    <p:sldId id="884" r:id="rId24"/>
    <p:sldId id="885" r:id="rId25"/>
    <p:sldId id="886" r:id="rId26"/>
    <p:sldId id="887" r:id="rId27"/>
    <p:sldId id="888" r:id="rId28"/>
    <p:sldId id="889" r:id="rId29"/>
    <p:sldId id="890" r:id="rId30"/>
    <p:sldId id="891" r:id="rId31"/>
    <p:sldId id="892" r:id="rId32"/>
    <p:sldId id="893" r:id="rId33"/>
    <p:sldId id="894" r:id="rId34"/>
    <p:sldId id="895" r:id="rId35"/>
    <p:sldId id="896" r:id="rId36"/>
    <p:sldId id="897" r:id="rId37"/>
    <p:sldId id="898" r:id="rId38"/>
    <p:sldId id="899" r:id="rId39"/>
    <p:sldId id="900" r:id="rId40"/>
    <p:sldId id="901" r:id="rId41"/>
    <p:sldId id="902" r:id="rId42"/>
    <p:sldId id="903" r:id="rId43"/>
    <p:sldId id="904" r:id="rId44"/>
    <p:sldId id="905" r:id="rId45"/>
    <p:sldId id="906" r:id="rId46"/>
    <p:sldId id="907" r:id="rId47"/>
    <p:sldId id="908" r:id="rId48"/>
    <p:sldId id="909" r:id="rId49"/>
    <p:sldId id="910" r:id="rId50"/>
    <p:sldId id="911" r:id="rId51"/>
    <p:sldId id="912" r:id="rId52"/>
    <p:sldId id="913" r:id="rId53"/>
    <p:sldId id="914" r:id="rId54"/>
    <p:sldId id="915" r:id="rId55"/>
    <p:sldId id="916" r:id="rId56"/>
    <p:sldId id="917" r:id="rId57"/>
    <p:sldId id="918" r:id="rId58"/>
    <p:sldId id="919" r:id="rId59"/>
    <p:sldId id="920" r:id="rId60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Tahoma" panose="020B0604030504040204" pitchFamily="34" charset="0"/>
      <p:regular r:id="rId66"/>
      <p:bold r:id="rId6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49" d="100"/>
          <a:sy n="49" d="100"/>
        </p:scale>
        <p:origin x="1852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25.43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3 145,'-1'62,"-1"-22,3-1,1 1,1-1,13 56,-7-50,-1 0,2 84,-4-39,-6-86,0 1,1 0,-1 0,1-1,0 1,1 0,-1-1,1 1,0-1,4 8,-5-12,-1 1,0-1,0 0,0 0,0 0,1 0,-1 1,0-1,0 0,0 0,1 0,-1 0,0 0,0 0,0 0,1 0,-1 0,0 0,0 1,1-1,-1 0,0 0,0 0,1-1,-1 1,0 0,0 0,0 0,1 0,-1 0,0 0,0 0,0 0,1 0,-1 0,0-1,0 1,0 0,1 0,-1 0,0 0,0-1,0 1,0 0,1 0,6-16,-1-18,3-89,-10-164,-2 108,1 126,1 28,0-1,6-41,-5 67,0-1,0 0,0 1,0-1,0 1,0-1,0 0,0 1,0-1,0 0,0 1,1-1,-1 1,0-1,0 1,1-1,-1 1,0-1,1 1,-1-1,1 1,-1-1,1 1,-1-1,0 1,1 0,0-1,-1 1,1 0,-1-1,1 1,-1 0,1 0,0 0,-1-1,1 1,18 16,11 36,-5 4,-8-17,1-1,2 0,29 40,36 47,40 50,-79-114,14 16,-34-50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49.86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21,'0'-8,"8"-2,11 7,10 14,9 4,5 8,5 0,1-4,1-5,0-5,-1-4,-8-2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30:21.64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1,'1'0,"0"0,1 1,-1-1,0 1,1-1,-1 1,0 0,1-1,-1 1,0 0,0 0,0 0,0 0,0 0,0 0,0 0,0 0,0 0,-1 1,1-1,0 0,0 3,14 36,-10-26,126 282,-37-91,-21-8,-69-183,-3-9,0 0,1 0,0 0,-1 0,2 0,-1 0,6 8,-8-13,0 0,1 0,-1 0,0 0,1 0,-1 0,0 0,1 0,-1 0,0 0,1 0,-1 0,0 0,0 0,1 0,-1 0,0 0,1 0,-1-1,0 1,0 0,1 0,-1 0,0 0,0-1,1 1,-1 0,0 0,0-1,0 1,1 0,-1 0,0-1,0 1,0 0,0-1,0 1,0 0,0 0,1-1,-1 1,0 0,0-1,0 1,0 0,0-1,0 1,0 0,-1 0,1-1,4-19,-1-17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30:23.20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1 216,'0'-8,"8"-3,19-15,13-4,8 3,3-1,2-5,0 3,-9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30:24.07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1 207,'8'-9,"19"-2,12-7,9-10,4 1,1 5,0-3,-1 4,7-3,-6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30:27.72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632 1,'-30'2,"0"2,0 1,0 1,1 1,-48 20,-18 4,78-27,1 1,-1 1,1 1,1 0,-1 1,1 1,0 1,1 0,0 0,1 1,0 1,1 0,0 1,1 1,1-1,0 2,0-1,2 1,0 1,0 0,2 0,0 0,0 1,2-1,0 1,-2 23,1 13,2 0,3 0,6 59,-6-107,1 1,0-1,0 1,0-1,0 1,1-1,0 0,1 0,-1 0,1 0,0 0,0 0,0-1,0 1,1-1,6 6,-4-6,0 0,1 0,-1-1,1 0,-1 0,1-1,0 1,0-2,0 1,1-1,-1 0,10 0,40 1,1-2,71-11,-121 10,-1-1,1 0,-1 0,1-1,-1 0,0-1,0 1,0-2,-1 1,0 0,1-1,-1 0,-1-1,1 1,-1-1,0 0,0-1,-1 1,0-1,0 0,-1 0,1 0,-2 0,1-1,-1 1,0-1,0 1,-1-1,0 0,-1 0,1 0,-1 1,-1-1,0 0,0 0,-3-11,2 14,-1 1,1 0,-1-1,0 1,0 0,0 1,0-1,-1 0,1 1,-1 0,0 0,0 0,0 0,-1 1,-6-4,3 2,8 4,1 0,-1 0,0 0,0 0,0 0,0 0,0 0,0 0,0 0,0 0,1 0,-1 0,0 0,0 0,0 0,0-1,0 1,0 0,0 0,0 0,0 0,0 0,1 0,-1 0,0 0,0 0,0 0,0 0,0-1,0 1,0 0,0 0,0 0,0 0,0 0,0 0,0 0,0 0,0-1,0 1,0 0,0 0,0 0,0 0,0 0,0 0,0 0,0 0,0-1,0 1,0 0,0 0,0 0,0 0,0 0,-1 0,1 0,0 0,0 0,0 0,0 0,18-2,27 2,92 3,65 3,-198-6,1 0,0 1,0 0,-1 0,1 0,-1 1,1-1,-1 1,1 0,-1 0,0 1,0-1,0 1,0 0,-1 0,1 0,-1 1,5 5,-5-5,-1 1,1 0,-1 0,0 0,-1 0,1 0,-1 1,0-1,0 0,0 1,-1-1,0 1,0-1,-1 0,-1 11,-31 129,24-102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26.65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0,'8'0,"11"0,19 0,10 0,6 0,2 0,-1 0,-2 0,-1 0,-9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29.81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1,'0'8,"0"11,0 10,9 1,2 10,-1 8,-1 3,5-6,0-4,-2 9,6 3,-1 0,-4-8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32.2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42,'6'-5,"-1"1,1 0,0 0,1 0,-1 1,0 0,1 0,0 1,0 0,0 0,0 0,0 1,0 0,0 0,9 1,-2 0,1 1,-1 0,0 1,1 0,-1 1,20 8,-22-7,-1 1,1 0,-1 1,0 0,-1 1,1 1,-1-1,9 10,-17-15,0 1,0-1,0 0,0 1,-1-1,1 1,-1-1,1 1,-1 0,0-1,0 1,0 0,-1 0,1 0,0 0,-1 0,0 0,0 0,0 0,0-1,0 1,-1 0,1 0,-1 0,0 0,0 0,0 0,0-1,-1 1,1 0,-1-1,1 1,-1-1,0 0,0 0,0 1,0-1,0 0,-4 2,-42 35,34-29,0 1,-18 19,31-30,0 1,0 0,0-1,0 1,0 0,1 0,-1-1,0 1,0 0,1 0,-1 0,1 0,-1 0,1 0,-1 0,1 0,0 0,-1 0,1 0,0 0,0 0,0 0,0 0,0 0,0 0,0 0,0 0,0 0,0 1,1-1,-1 0,0 0,1 0,-1 0,1 0,-1-1,1 1,-1 0,1 0,0 0,-1 0,1 0,0-1,0 1,0 0,0-1,-1 1,1-1,0 1,0-1,0 1,0-1,0 0,0 1,0-1,1 0,-1 0,0 0,2 0,10 3,1-1,0-1,21 0,-29-1,13 0,3 0,0 0,0 1,0 2,0 0,23 7,-41-9,1 0,-1 1,0-1,0 1,-1 0,1 0,0 0,-1 1,1-1,-1 1,0 0,0 0,0 0,0 0,0 1,-1-1,1 1,-1 0,0 0,0-1,-1 1,1 0,-1 0,0 1,0-1,0 0,0 0,-1 1,0-1,0 0,0 0,0 1,-2 4,1 0,-1 0,-1 0,0 0,0 0,0-1,-1 0,-1 1,1-1,-1-1,-1 1,1-1,-1 0,-1 0,1 0,-13 9,8-8,0-1,0 1,0-2,-1 0,0 0,0-1,0-1,-1 0,0 0,-20 2,-10-3,-56-3,57-2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37.06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443 4,'-72'-1,"37"-1,1 1,-1 2,1 2,0 1,-55 13,83-15,0 0,0 1,0 0,1 0,-1 1,1-1,0 1,0 0,0 1,0-1,1 1,-1 0,1 0,1 0,-1 1,1-1,0 1,0 0,0 0,1 0,-3 10,2 1,0 1,0-1,2 0,0 1,1-1,5 34,-4-44,0 0,0 0,1-1,0 1,1 0,-1-1,1 1,1-1,-1 0,1 0,0 0,0-1,1 1,0-1,0 0,0 0,0-1,1 1,0-1,0-1,0 1,0-1,0 0,1 0,-1-1,1 0,11 3,15 1,1-2,-1-1,0-2,53-3,-48 0,10 1,-6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43.03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0,'0'8,"0"11,9 10,2 9,7 6,1 3,-2 2,3 1,-1 0,-4-1,-5 1,-3-2,-4-7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44.74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2,'139'-2,"154"6,-288-4,-1 1,1-1,-1 1,1 0,-1 1,1-1,-1 1,0 0,0 0,0 0,0 1,0-1,0 1,-1 0,1 0,-1 0,0 1,0-1,0 1,0-1,-1 1,1 0,-1 0,0 0,0 1,-1-1,1 0,-1 1,1 6,2 12,-1 0,-2 1,0-1,-5 40,2-27,2-30,-1 19,-1 0,0 0,-12 44,12-61,0-1,-1 0,0 0,-1 0,0 0,0-1,0 0,-1 1,1-1,-1-1,-1 1,1-1,-1 0,0 0,-1-1,-12 8,-1-4,0-1,-1-1,0-1,0-1,0-1,-1 0,1-2,-43-2,22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46.36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0,'2'1,"-1"-1,1 1,0-1,0 1,-1 0,1 0,-1 0,1-1,-1 2,1-1,-1 0,1 0,-1 0,0 1,0-1,0 0,1 1,-1-1,-1 1,1 0,0-1,0 1,-1 0,1-1,-1 1,1 0,0 2,8 57,-8-54,3 193,-1-21,-3-173,1 0,-1 1,1-1,1 0,-1 0,1 0,0 0,0-1,1 1,0 0,0-1,0 0,1 0,-1 0,1 0,1 0,-1-1,0 0,6 4,-1-2,0-2,0 1,0-1,1 0,-1-1,1 0,0-1,0 0,0-1,0 0,11 0,154-4,-104 0,-29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7:29:47.93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0,'8'0,"11"0,11 0,7 0,7 0,4 0,-7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5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0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7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7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5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8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0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0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1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1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30.pn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customXml" Target="../ink/ink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7.png"/><Relationship Id="rId24" Type="http://schemas.openxmlformats.org/officeDocument/2006/relationships/customXml" Target="../ink/ink12.xml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61.png"/><Relationship Id="rId4" Type="http://schemas.openxmlformats.org/officeDocument/2006/relationships/customXml" Target="../ink/ink2.xml"/><Relationship Id="rId9" Type="http://schemas.openxmlformats.org/officeDocument/2006/relationships/image" Target="../media/image5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2021</a:t>
            </a:r>
            <a:br>
              <a:rPr lang="en-US" sz="3600" b="1" dirty="0"/>
            </a:br>
            <a:r>
              <a:rPr lang="en-US" sz="2000" b="1" dirty="0"/>
              <a:t>Graph Traversal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r>
              <a:rPr lang="de-DE" sz="18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76BBE-6DAA-450B-B76A-652642E9D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3)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3 5 4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645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3)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3 5 4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3)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3 5 4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0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5)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5 4 6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969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5)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5 4 6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AutoShape 41"/>
          <p:cNvSpPr>
            <a:spLocks noChangeArrowheads="1"/>
          </p:cNvSpPr>
          <p:nvPr/>
        </p:nvSpPr>
        <p:spPr bwMode="auto">
          <a:xfrm>
            <a:off x="4982938" y="3662645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6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4)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738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14" idx="7"/>
          </p:cNvCxnSpPr>
          <p:nvPr/>
        </p:nvCxnSpPr>
        <p:spPr bwMode="auto">
          <a:xfrm flipH="1">
            <a:off x="6233893" y="1637366"/>
            <a:ext cx="1128636" cy="10679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67" idx="4"/>
          </p:cNvCxnSpPr>
          <p:nvPr/>
        </p:nvCxnSpPr>
        <p:spPr bwMode="auto">
          <a:xfrm flipH="1" flipV="1">
            <a:off x="7494244" y="1692269"/>
            <a:ext cx="344" cy="2193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4)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4 6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48" idx="6"/>
            <a:endCxn id="67" idx="2"/>
          </p:cNvCxnSpPr>
          <p:nvPr/>
        </p:nvCxnSpPr>
        <p:spPr bwMode="auto">
          <a:xfrm>
            <a:off x="4931638" y="1497951"/>
            <a:ext cx="2376333" cy="686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8</a:t>
            </a:r>
          </a:p>
        </p:txBody>
      </p:sp>
      <p:sp>
        <p:nvSpPr>
          <p:cNvPr id="70" name="AutoShape 41"/>
          <p:cNvSpPr>
            <a:spLocks noChangeArrowheads="1"/>
          </p:cNvSpPr>
          <p:nvPr/>
        </p:nvSpPr>
        <p:spPr bwMode="auto">
          <a:xfrm>
            <a:off x="3913141" y="2468588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14" idx="7"/>
          </p:cNvCxnSpPr>
          <p:nvPr/>
        </p:nvCxnSpPr>
        <p:spPr bwMode="auto">
          <a:xfrm flipH="1">
            <a:off x="6233893" y="1637366"/>
            <a:ext cx="1128636" cy="10679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67" idx="4"/>
          </p:cNvCxnSpPr>
          <p:nvPr/>
        </p:nvCxnSpPr>
        <p:spPr bwMode="auto">
          <a:xfrm flipH="1" flipV="1">
            <a:off x="7494244" y="1692269"/>
            <a:ext cx="344" cy="2193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14" idx="1"/>
          </p:cNvCxnSpPr>
          <p:nvPr/>
        </p:nvCxnSpPr>
        <p:spPr bwMode="auto">
          <a:xfrm>
            <a:off x="4877080" y="1630500"/>
            <a:ext cx="1179452" cy="1074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6)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6 8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9433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6)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6 8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8574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8)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8 7 9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j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007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 = (V, E), directed or undirected</a:t>
            </a:r>
          </a:p>
          <a:p>
            <a:pPr lvl="1"/>
            <a:r>
              <a:rPr lang="en-US" dirty="0"/>
              <a:t>Goal is to systematically explore every vertex and every edge</a:t>
            </a:r>
          </a:p>
          <a:p>
            <a:endParaRPr lang="en-US" dirty="0"/>
          </a:p>
          <a:p>
            <a:r>
              <a:rPr lang="en-US" dirty="0"/>
              <a:t>Traversals of graphs are also called searches</a:t>
            </a:r>
          </a:p>
          <a:p>
            <a:endParaRPr lang="en-US" dirty="0"/>
          </a:p>
          <a:p>
            <a:r>
              <a:rPr lang="en-US" dirty="0"/>
              <a:t>We can use either breadth-first or depth-first traversals</a:t>
            </a:r>
          </a:p>
          <a:p>
            <a:pPr lvl="1"/>
            <a:r>
              <a:rPr lang="en-US" dirty="0"/>
              <a:t>Breadth-first requires a </a:t>
            </a:r>
            <a:r>
              <a:rPr lang="en-US" dirty="0">
                <a:solidFill>
                  <a:srgbClr val="0070C0"/>
                </a:solidFill>
              </a:rPr>
              <a:t>queue</a:t>
            </a:r>
          </a:p>
          <a:p>
            <a:pPr lvl="1"/>
            <a:r>
              <a:rPr lang="en-US" dirty="0"/>
              <a:t>Depth-first requires a </a:t>
            </a:r>
            <a:r>
              <a:rPr lang="en-US" dirty="0">
                <a:solidFill>
                  <a:srgbClr val="0070C0"/>
                </a:solidFill>
              </a:rPr>
              <a:t>stack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6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7)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7 9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9870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48" idx="5"/>
            <a:endCxn id="71" idx="1"/>
          </p:cNvCxnSpPr>
          <p:nvPr/>
        </p:nvCxnSpPr>
        <p:spPr bwMode="auto">
          <a:xfrm>
            <a:off x="4877080" y="1630500"/>
            <a:ext cx="1158971" cy="1039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7)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7 9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</p:cNvCxnSpPr>
          <p:nvPr/>
        </p:nvCxnSpPr>
        <p:spPr bwMode="auto">
          <a:xfrm flipH="1" flipV="1">
            <a:off x="4862513" y="1595439"/>
            <a:ext cx="1173538" cy="1074210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</p:cNvCxnSpPr>
          <p:nvPr/>
        </p:nvCxnSpPr>
        <p:spPr bwMode="auto">
          <a:xfrm flipH="1" flipV="1">
            <a:off x="3864428" y="2794001"/>
            <a:ext cx="2117065" cy="8197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7" name="AutoShape 41"/>
          <p:cNvSpPr>
            <a:spLocks noChangeArrowheads="1"/>
          </p:cNvSpPr>
          <p:nvPr/>
        </p:nvSpPr>
        <p:spPr bwMode="auto">
          <a:xfrm>
            <a:off x="6420525" y="2443655"/>
            <a:ext cx="2321473" cy="685800"/>
          </a:xfrm>
          <a:prstGeom prst="leftArrowCallout">
            <a:avLst>
              <a:gd name="adj1" fmla="val 19444"/>
              <a:gd name="adj2" fmla="val 24769"/>
              <a:gd name="adj3" fmla="val 38063"/>
              <a:gd name="adj4" fmla="val 81064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4, 5, 8 already discovered</a:t>
            </a:r>
            <a:r>
              <a:rPr lang="en-US" sz="2000" dirty="0">
                <a:latin typeface="+mn-lt"/>
                <a:ea typeface="ＭＳ Ｐゴシック" charset="0"/>
              </a:rPr>
              <a:t>.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  <p:cxnSp>
        <p:nvCxnSpPr>
          <p:cNvPr id="79" name="AutoShape 43"/>
          <p:cNvCxnSpPr>
            <a:cxnSpLocks noChangeShapeType="1"/>
            <a:stCxn id="71" idx="7"/>
            <a:endCxn id="67" idx="3"/>
          </p:cNvCxnSpPr>
          <p:nvPr/>
        </p:nvCxnSpPr>
        <p:spPr bwMode="auto">
          <a:xfrm flipV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9)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  <a:endCxn id="48" idx="5"/>
          </p:cNvCxnSpPr>
          <p:nvPr/>
        </p:nvCxnSpPr>
        <p:spPr bwMode="auto">
          <a:xfrm flipH="1" flipV="1">
            <a:off x="4877080" y="1630500"/>
            <a:ext cx="1158971" cy="1039149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  <a:endCxn id="66" idx="6"/>
          </p:cNvCxnSpPr>
          <p:nvPr/>
        </p:nvCxnSpPr>
        <p:spPr bwMode="auto">
          <a:xfrm flipH="1" flipV="1">
            <a:off x="3864426" y="2796053"/>
            <a:ext cx="2117067" cy="614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467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9)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  <a:endCxn id="48" idx="5"/>
          </p:cNvCxnSpPr>
          <p:nvPr/>
        </p:nvCxnSpPr>
        <p:spPr bwMode="auto">
          <a:xfrm flipH="1" flipV="1">
            <a:off x="4877080" y="1630500"/>
            <a:ext cx="1158971" cy="1039149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  <a:endCxn id="66" idx="6"/>
          </p:cNvCxnSpPr>
          <p:nvPr/>
        </p:nvCxnSpPr>
        <p:spPr bwMode="auto">
          <a:xfrm flipH="1" flipV="1">
            <a:off x="3864426" y="2796053"/>
            <a:ext cx="2117067" cy="614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" name="AutoShape 43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8" name="AutoShape 43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9" name="AutoShape 41"/>
          <p:cNvSpPr>
            <a:spLocks noChangeArrowheads="1"/>
          </p:cNvSpPr>
          <p:nvPr/>
        </p:nvSpPr>
        <p:spPr bwMode="auto">
          <a:xfrm rot="10800000" flipV="1">
            <a:off x="4941485" y="3669965"/>
            <a:ext cx="2321473" cy="676388"/>
          </a:xfrm>
          <a:prstGeom prst="leftArrowCallout">
            <a:avLst>
              <a:gd name="adj1" fmla="val 19444"/>
              <a:gd name="adj2" fmla="val 24769"/>
              <a:gd name="adj3" fmla="val 38063"/>
              <a:gd name="adj4" fmla="val 81064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7 &amp; 8 already discovered</a:t>
            </a:r>
            <a:r>
              <a:rPr lang="en-US" sz="2000" dirty="0">
                <a:latin typeface="+mn-lt"/>
                <a:ea typeface="ＭＳ Ｐゴシック" charset="0"/>
              </a:rPr>
              <a:t>.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67" idx="3"/>
            <a:endCxn id="71" idx="7"/>
          </p:cNvCxnSpPr>
          <p:nvPr/>
        </p:nvCxnSpPr>
        <p:spPr bwMode="auto">
          <a:xfrm flipH="1">
            <a:off x="6299480" y="1637366"/>
            <a:ext cx="1063049" cy="103228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NULL)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AutoShape 39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2" name="AutoShape 40"/>
          <p:cNvCxnSpPr>
            <a:cxnSpLocks noChangeShapeType="1"/>
            <a:stCxn id="66" idx="5"/>
            <a:endCxn id="56" idx="1"/>
          </p:cNvCxnSpPr>
          <p:nvPr/>
        </p:nvCxnSpPr>
        <p:spPr bwMode="auto">
          <a:xfrm>
            <a:off x="3809868" y="2928602"/>
            <a:ext cx="790141" cy="93214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3" name="AutoShape 41"/>
          <p:cNvCxnSpPr>
            <a:cxnSpLocks noChangeShapeType="1"/>
            <a:stCxn id="48" idx="3"/>
            <a:endCxn id="66" idx="7"/>
          </p:cNvCxnSpPr>
          <p:nvPr/>
        </p:nvCxnSpPr>
        <p:spPr bwMode="auto">
          <a:xfrm flipH="1">
            <a:off x="3809868" y="1630500"/>
            <a:ext cx="803783" cy="1033004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75" name="AutoShape 43"/>
          <p:cNvCxnSpPr>
            <a:cxnSpLocks noChangeShapeType="1"/>
            <a:stCxn id="71" idx="1"/>
            <a:endCxn id="48" idx="5"/>
          </p:cNvCxnSpPr>
          <p:nvPr/>
        </p:nvCxnSpPr>
        <p:spPr bwMode="auto">
          <a:xfrm flipH="1" flipV="1">
            <a:off x="4877080" y="1630500"/>
            <a:ext cx="1158971" cy="1039149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AutoShape 43"/>
          <p:cNvCxnSpPr>
            <a:cxnSpLocks noChangeShapeType="1"/>
            <a:stCxn id="71" idx="2"/>
            <a:endCxn id="66" idx="6"/>
          </p:cNvCxnSpPr>
          <p:nvPr/>
        </p:nvCxnSpPr>
        <p:spPr bwMode="auto">
          <a:xfrm flipH="1" flipV="1">
            <a:off x="3864426" y="2796053"/>
            <a:ext cx="2117067" cy="6145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7" name="AutoShape 43"/>
          <p:cNvCxnSpPr>
            <a:cxnSpLocks noChangeShapeType="1"/>
            <a:stCxn id="74" idx="1"/>
            <a:endCxn id="71" idx="5"/>
          </p:cNvCxnSpPr>
          <p:nvPr/>
        </p:nvCxnSpPr>
        <p:spPr bwMode="auto">
          <a:xfrm flipH="1" flipV="1">
            <a:off x="6299480" y="2934747"/>
            <a:ext cx="1063048" cy="940863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8" name="AutoShape 43"/>
          <p:cNvCxnSpPr>
            <a:cxnSpLocks noChangeShapeType="1"/>
            <a:stCxn id="74" idx="0"/>
            <a:endCxn id="67" idx="4"/>
          </p:cNvCxnSpPr>
          <p:nvPr/>
        </p:nvCxnSpPr>
        <p:spPr bwMode="auto">
          <a:xfrm flipV="1">
            <a:off x="7494243" y="1692269"/>
            <a:ext cx="1" cy="2128438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911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56" idx="7"/>
            <a:endCxn id="14" idx="3"/>
          </p:cNvCxnSpPr>
          <p:nvPr/>
        </p:nvCxnSpPr>
        <p:spPr bwMode="auto">
          <a:xfrm flipV="1">
            <a:off x="4865107" y="2882681"/>
            <a:ext cx="1191425" cy="9780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1288" y="4746706"/>
            <a:ext cx="803560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+mj-lt"/>
              </a:rPr>
              <a:t>Breadth-First Search (BFS) tree rooted at S containing all nodes of the graph </a:t>
            </a:r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5" name="AutoShape 39"/>
          <p:cNvCxnSpPr>
            <a:cxnSpLocks noChangeShapeType="1"/>
            <a:stCxn id="69" idx="6"/>
            <a:endCxn id="56" idx="2"/>
          </p:cNvCxnSpPr>
          <p:nvPr/>
        </p:nvCxnSpPr>
        <p:spPr bwMode="auto">
          <a:xfrm flipV="1">
            <a:off x="2595175" y="3993295"/>
            <a:ext cx="1949931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Oval 40"/>
          <p:cNvSpPr>
            <a:spLocks noChangeAspect="1" noChangeArrowheads="1"/>
          </p:cNvSpPr>
          <p:nvPr/>
        </p:nvSpPr>
        <p:spPr bwMode="auto">
          <a:xfrm>
            <a:off x="4545106" y="3805843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6</a:t>
            </a:r>
          </a:p>
        </p:txBody>
      </p:sp>
      <p:cxnSp>
        <p:nvCxnSpPr>
          <p:cNvPr id="54" name="AutoShape 41"/>
          <p:cNvCxnSpPr>
            <a:cxnSpLocks noChangeShapeType="1"/>
            <a:stCxn id="13" idx="6"/>
            <a:endCxn id="67" idx="2"/>
          </p:cNvCxnSpPr>
          <p:nvPr/>
        </p:nvCxnSpPr>
        <p:spPr bwMode="auto">
          <a:xfrm>
            <a:off x="4899025" y="1497807"/>
            <a:ext cx="2408946" cy="7010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7" name="Oval 42"/>
          <p:cNvSpPr>
            <a:spLocks noChangeAspect="1" noChangeArrowheads="1"/>
          </p:cNvSpPr>
          <p:nvPr/>
        </p:nvSpPr>
        <p:spPr bwMode="auto">
          <a:xfrm>
            <a:off x="7307971" y="1317365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70" name="AutoShape 41"/>
          <p:cNvCxnSpPr>
            <a:cxnSpLocks noChangeShapeType="1"/>
            <a:stCxn id="56" idx="7"/>
            <a:endCxn id="71" idx="3"/>
          </p:cNvCxnSpPr>
          <p:nvPr/>
        </p:nvCxnSpPr>
        <p:spPr bwMode="auto">
          <a:xfrm flipV="1">
            <a:off x="4865107" y="2934747"/>
            <a:ext cx="1170944" cy="92599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" name="Oval 42"/>
          <p:cNvSpPr>
            <a:spLocks noChangeAspect="1" noChangeArrowheads="1"/>
          </p:cNvSpPr>
          <p:nvPr/>
        </p:nvSpPr>
        <p:spPr bwMode="auto">
          <a:xfrm>
            <a:off x="5981493" y="2614746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72" name="AutoShape 41"/>
          <p:cNvCxnSpPr>
            <a:cxnSpLocks noChangeShapeType="1"/>
            <a:stCxn id="56" idx="6"/>
            <a:endCxn id="74" idx="2"/>
          </p:cNvCxnSpPr>
          <p:nvPr/>
        </p:nvCxnSpPr>
        <p:spPr bwMode="auto">
          <a:xfrm>
            <a:off x="4920010" y="3993295"/>
            <a:ext cx="2387960" cy="14864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4" name="Oval 42"/>
          <p:cNvSpPr>
            <a:spLocks noChangeAspect="1" noChangeArrowheads="1"/>
          </p:cNvSpPr>
          <p:nvPr/>
        </p:nvSpPr>
        <p:spPr bwMode="auto">
          <a:xfrm>
            <a:off x="7307970" y="3820707"/>
            <a:ext cx="372545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8858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</a:t>
            </a:r>
            <a:r>
              <a:rPr lang="en-US" dirty="0">
                <a:latin typeface="Consolas" panose="020B0609020204030204" pitchFamily="49" charset="0"/>
              </a:rPr>
              <a:t>G=(V,E) </a:t>
            </a:r>
            <a:r>
              <a:rPr lang="en-US" dirty="0"/>
              <a:t>and source vertex </a:t>
            </a:r>
            <a:r>
              <a:rPr lang="en-US" dirty="0">
                <a:latin typeface="Consolas" panose="020B0609020204030204" pitchFamily="49" charset="0"/>
              </a:rPr>
              <a:t>S, </a:t>
            </a:r>
            <a:r>
              <a:rPr lang="en-US" dirty="0"/>
              <a:t>the following holds for the BFS algorithm</a:t>
            </a:r>
          </a:p>
          <a:p>
            <a:endParaRPr lang="en-US" dirty="0"/>
          </a:p>
          <a:p>
            <a:pPr lvl="1"/>
            <a:r>
              <a:rPr lang="en-US" dirty="0"/>
              <a:t>Systematically explores the edges of </a:t>
            </a:r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US" dirty="0"/>
              <a:t> to “discover” every vertex reachable from </a:t>
            </a:r>
            <a:r>
              <a:rPr lang="en-US" dirty="0">
                <a:latin typeface="Consolas" panose="020B0609020204030204" pitchFamily="49" charset="0"/>
              </a:rPr>
              <a:t>S</a:t>
            </a:r>
          </a:p>
          <a:p>
            <a:endParaRPr lang="en-US" dirty="0"/>
          </a:p>
          <a:p>
            <a:pPr lvl="1"/>
            <a:r>
              <a:rPr lang="en-US" dirty="0"/>
              <a:t>Creates a BFS tree rooted at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 that contains all such vertices</a:t>
            </a:r>
          </a:p>
          <a:p>
            <a:endParaRPr lang="en-US" dirty="0"/>
          </a:p>
          <a:p>
            <a:pPr lvl="1"/>
            <a:r>
              <a:rPr lang="en-US" dirty="0"/>
              <a:t>Discovers all vertices at distance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from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 before discovering any vertices at distance </a:t>
            </a:r>
            <a:r>
              <a:rPr lang="en-US" dirty="0">
                <a:latin typeface="Consolas" panose="020B0609020204030204" pitchFamily="49" charset="0"/>
              </a:rPr>
              <a:t>k+1 (Assuming that that edges have </a:t>
            </a:r>
            <a:r>
              <a:rPr lang="en-US">
                <a:latin typeface="Consolas" panose="020B0609020204030204" pitchFamily="49" charset="0"/>
              </a:rPr>
              <a:t>unit weight)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8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–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4373"/>
            <a:ext cx="4729295" cy="5112568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depth-first</a:t>
            </a:r>
            <a:r>
              <a:rPr lang="en-US" dirty="0"/>
              <a:t> search (</a:t>
            </a:r>
            <a:r>
              <a:rPr lang="en-US" dirty="0">
                <a:solidFill>
                  <a:schemeClr val="tx2"/>
                </a:solidFill>
              </a:rPr>
              <a:t>DFS</a:t>
            </a:r>
            <a:r>
              <a:rPr lang="en-US" dirty="0"/>
              <a:t>) explores a path all the way to a leaf before </a:t>
            </a:r>
            <a:r>
              <a:rPr lang="en-US" dirty="0">
                <a:solidFill>
                  <a:schemeClr val="tx2"/>
                </a:solidFill>
              </a:rPr>
              <a:t>backtracking</a:t>
            </a:r>
            <a:r>
              <a:rPr lang="en-US" dirty="0"/>
              <a:t> and exploring another path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For example, after searching </a:t>
            </a:r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/>
              <a:t>, then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/>
              <a:t>, the search backtracks and tries another path from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N</a:t>
            </a:r>
            <a:r>
              <a:rPr lang="en-US" sz="2000" dirty="0"/>
              <a:t> will be found before </a:t>
            </a:r>
            <a:r>
              <a:rPr lang="en-US" sz="2000" dirty="0">
                <a:solidFill>
                  <a:srgbClr val="000000"/>
                </a:solidFill>
              </a:rPr>
              <a:t>J</a:t>
            </a:r>
          </a:p>
          <a:p>
            <a:endParaRPr lang="en-US" dirty="0"/>
          </a:p>
          <a:p>
            <a:r>
              <a:rPr lang="en-US" dirty="0"/>
              <a:t>Node are explored in the order A B D E H L M N I O P C F G J K Q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5148064" y="1703040"/>
            <a:ext cx="3581400" cy="3886200"/>
            <a:chOff x="384" y="1152"/>
            <a:chExt cx="2256" cy="2448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H</a:t>
              </a:r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  <p:sp>
          <p:nvSpPr>
            <p:cNvPr id="54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55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6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58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latin typeface="+mn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" name="Freeform 40"/>
          <p:cNvSpPr>
            <a:spLocks/>
          </p:cNvSpPr>
          <p:nvPr/>
        </p:nvSpPr>
        <p:spPr bwMode="auto">
          <a:xfrm>
            <a:off x="5213152" y="1628428"/>
            <a:ext cx="1993900" cy="3836987"/>
          </a:xfrm>
          <a:custGeom>
            <a:avLst/>
            <a:gdLst>
              <a:gd name="T0" fmla="*/ 1993900 w 1256"/>
              <a:gd name="T1" fmla="*/ 0 h 2417"/>
              <a:gd name="T2" fmla="*/ 1284288 w 1256"/>
              <a:gd name="T3" fmla="*/ 593725 h 2417"/>
              <a:gd name="T4" fmla="*/ 849313 w 1256"/>
              <a:gd name="T5" fmla="*/ 1144587 h 2417"/>
              <a:gd name="T6" fmla="*/ 390525 w 1256"/>
              <a:gd name="T7" fmla="*/ 2058987 h 2417"/>
              <a:gd name="T8" fmla="*/ 390525 w 1256"/>
              <a:gd name="T9" fmla="*/ 2363787 h 2417"/>
              <a:gd name="T10" fmla="*/ 585788 w 1256"/>
              <a:gd name="T11" fmla="*/ 2365375 h 2417"/>
              <a:gd name="T12" fmla="*/ 841375 w 1256"/>
              <a:gd name="T13" fmla="*/ 1492250 h 2417"/>
              <a:gd name="T14" fmla="*/ 962025 w 1256"/>
              <a:gd name="T15" fmla="*/ 1465262 h 2417"/>
              <a:gd name="T16" fmla="*/ 1306513 w 1256"/>
              <a:gd name="T17" fmla="*/ 1906587 h 2417"/>
              <a:gd name="T18" fmla="*/ 1295400 w 1256"/>
              <a:gd name="T19" fmla="*/ 2155825 h 2417"/>
              <a:gd name="T20" fmla="*/ 620713 w 1256"/>
              <a:gd name="T21" fmla="*/ 2974975 h 2417"/>
              <a:gd name="T22" fmla="*/ 63500 w 1256"/>
              <a:gd name="T23" fmla="*/ 3706812 h 2417"/>
              <a:gd name="T24" fmla="*/ 238125 w 1256"/>
              <a:gd name="T25" fmla="*/ 3736975 h 2417"/>
              <a:gd name="T26" fmla="*/ 585788 w 1256"/>
              <a:gd name="T27" fmla="*/ 3197225 h 2417"/>
              <a:gd name="T28" fmla="*/ 585788 w 1256"/>
              <a:gd name="T29" fmla="*/ 3746500 h 2417"/>
              <a:gd name="T30" fmla="*/ 773113 w 1256"/>
              <a:gd name="T31" fmla="*/ 3736975 h 2417"/>
              <a:gd name="T32" fmla="*/ 720725 w 1256"/>
              <a:gd name="T33" fmla="*/ 3222625 h 2417"/>
              <a:gd name="T34" fmla="*/ 1016000 w 1256"/>
              <a:gd name="T35" fmla="*/ 3571875 h 24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256" h="2417">
                <a:moveTo>
                  <a:pt x="1256" y="0"/>
                </a:moveTo>
                <a:cubicBezTo>
                  <a:pt x="1181" y="62"/>
                  <a:pt x="929" y="254"/>
                  <a:pt x="809" y="374"/>
                </a:cubicBezTo>
                <a:cubicBezTo>
                  <a:pt x="689" y="494"/>
                  <a:pt x="629" y="567"/>
                  <a:pt x="535" y="721"/>
                </a:cubicBezTo>
                <a:cubicBezTo>
                  <a:pt x="441" y="875"/>
                  <a:pt x="295" y="1169"/>
                  <a:pt x="246" y="1297"/>
                </a:cubicBezTo>
                <a:cubicBezTo>
                  <a:pt x="198" y="1425"/>
                  <a:pt x="226" y="1457"/>
                  <a:pt x="246" y="1489"/>
                </a:cubicBezTo>
                <a:cubicBezTo>
                  <a:pt x="266" y="1521"/>
                  <a:pt x="322" y="1581"/>
                  <a:pt x="369" y="1490"/>
                </a:cubicBezTo>
                <a:cubicBezTo>
                  <a:pt x="416" y="1399"/>
                  <a:pt x="491" y="1034"/>
                  <a:pt x="530" y="940"/>
                </a:cubicBezTo>
                <a:cubicBezTo>
                  <a:pt x="569" y="846"/>
                  <a:pt x="557" y="880"/>
                  <a:pt x="606" y="923"/>
                </a:cubicBezTo>
                <a:cubicBezTo>
                  <a:pt x="655" y="966"/>
                  <a:pt x="788" y="1129"/>
                  <a:pt x="823" y="1201"/>
                </a:cubicBezTo>
                <a:cubicBezTo>
                  <a:pt x="858" y="1273"/>
                  <a:pt x="888" y="1246"/>
                  <a:pt x="816" y="1358"/>
                </a:cubicBezTo>
                <a:cubicBezTo>
                  <a:pt x="744" y="1470"/>
                  <a:pt x="520" y="1711"/>
                  <a:pt x="391" y="1874"/>
                </a:cubicBezTo>
                <a:cubicBezTo>
                  <a:pt x="262" y="2037"/>
                  <a:pt x="80" y="2255"/>
                  <a:pt x="40" y="2335"/>
                </a:cubicBezTo>
                <a:cubicBezTo>
                  <a:pt x="0" y="2415"/>
                  <a:pt x="95" y="2407"/>
                  <a:pt x="150" y="2354"/>
                </a:cubicBezTo>
                <a:cubicBezTo>
                  <a:pt x="205" y="2301"/>
                  <a:pt x="333" y="2013"/>
                  <a:pt x="369" y="2014"/>
                </a:cubicBezTo>
                <a:cubicBezTo>
                  <a:pt x="405" y="2015"/>
                  <a:pt x="349" y="2303"/>
                  <a:pt x="369" y="2360"/>
                </a:cubicBezTo>
                <a:cubicBezTo>
                  <a:pt x="389" y="2417"/>
                  <a:pt x="473" y="2409"/>
                  <a:pt x="487" y="2354"/>
                </a:cubicBezTo>
                <a:cubicBezTo>
                  <a:pt x="501" y="2299"/>
                  <a:pt x="429" y="2047"/>
                  <a:pt x="454" y="2030"/>
                </a:cubicBezTo>
                <a:cubicBezTo>
                  <a:pt x="479" y="2013"/>
                  <a:pt x="601" y="2204"/>
                  <a:pt x="640" y="225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32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any vertex, mark it as visited</a:t>
            </a:r>
          </a:p>
          <a:p>
            <a:r>
              <a:rPr lang="en-US" dirty="0"/>
              <a:t>From that vertex: </a:t>
            </a:r>
          </a:p>
          <a:p>
            <a:pPr lvl="1"/>
            <a:r>
              <a:rPr lang="en-US" dirty="0"/>
              <a:t>If there is another adjacent vertex not yet visited, go to it</a:t>
            </a:r>
          </a:p>
          <a:p>
            <a:pPr lvl="1"/>
            <a:r>
              <a:rPr lang="en-US" dirty="0"/>
              <a:t>Otherwise, go back to the immediate previous vertex that not yet had all of its adjacent vertices visited and continue from there</a:t>
            </a:r>
          </a:p>
          <a:p>
            <a:r>
              <a:rPr lang="en-US" dirty="0"/>
              <a:t>Continue until no visited vertices have unvisited adjacent vertices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7664" y="3429422"/>
            <a:ext cx="7416824" cy="288010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Create a stack S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Mark v as visited and push v onto S 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while S is non-empty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u </a:t>
            </a:r>
            <a:r>
              <a:rPr lang="en-US" sz="1900" kern="0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sz="1900" kern="0" dirty="0" err="1">
                <a:latin typeface="Consolas" panose="020B0609020204030204" pitchFamily="49" charset="0"/>
                <a:sym typeface="Wingdings" panose="05000000000000000000" pitchFamily="2" charset="2"/>
              </a:rPr>
              <a:t>S.top</a:t>
            </a:r>
            <a:r>
              <a:rPr lang="en-US" sz="1900" kern="0" dirty="0">
                <a:latin typeface="Consolas" panose="020B0609020204030204" pitchFamily="49" charset="0"/>
                <a:sym typeface="Wingdings" panose="05000000000000000000" pitchFamily="2" charset="2"/>
              </a:rPr>
              <a:t>()  //also known as peek() operation </a:t>
            </a:r>
            <a:endParaRPr lang="en-US" sz="1900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if u has an (unvisited) neighbor w 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    mark w and push it onto S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sz="1900" kern="0" dirty="0">
                <a:latin typeface="Consolas" panose="020B0609020204030204" pitchFamily="49" charset="0"/>
              </a:rPr>
              <a:t>        pop S</a:t>
            </a:r>
          </a:p>
        </p:txBody>
      </p:sp>
    </p:spTree>
    <p:extLst>
      <p:ext uri="{BB962C8B-B14F-4D97-AF65-F5344CB8AC3E}">
        <p14:creationId xmlns:p14="http://schemas.microsoft.com/office/powerpoint/2010/main" val="28590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6" idx="4"/>
          </p:cNvCxnSpPr>
          <p:nvPr/>
        </p:nvCxnSpPr>
        <p:spPr bwMode="auto">
          <a:xfrm flipV="1">
            <a:off x="1819374" y="1632756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7F4A6A-CC89-4EE5-B51B-89738D659950}"/>
              </a:ext>
            </a:extLst>
          </p:cNvPr>
          <p:cNvGrpSpPr/>
          <p:nvPr/>
        </p:nvGrpSpPr>
        <p:grpSpPr>
          <a:xfrm>
            <a:off x="1154690" y="1258526"/>
            <a:ext cx="227880" cy="298800"/>
            <a:chOff x="1154690" y="1258526"/>
            <a:chExt cx="2278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ABB985-B3EE-4989-A1DE-13310AD29684}"/>
                    </a:ext>
                  </a:extLst>
                </p14:cNvPr>
                <p14:cNvContentPartPr/>
                <p14:nvPr/>
              </p14:nvContentPartPr>
              <p14:xfrm>
                <a:off x="1154690" y="1258526"/>
                <a:ext cx="227880" cy="29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ABB985-B3EE-4989-A1DE-13310AD296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6690" y="1240526"/>
                  <a:ext cx="263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30F296-AC99-4E7C-B596-7D6414C6B35A}"/>
                    </a:ext>
                  </a:extLst>
                </p14:cNvPr>
                <p14:cNvContentPartPr/>
                <p14:nvPr/>
              </p14:nvContentPartPr>
              <p14:xfrm>
                <a:off x="1155410" y="1448966"/>
                <a:ext cx="15372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30F296-AC99-4E7C-B596-7D6414C6B3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7770" y="1430966"/>
                  <a:ext cx="1893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22AC94-CEC0-4E58-8138-DB282C577B46}"/>
              </a:ext>
            </a:extLst>
          </p:cNvPr>
          <p:cNvGrpSpPr/>
          <p:nvPr/>
        </p:nvGrpSpPr>
        <p:grpSpPr>
          <a:xfrm>
            <a:off x="2622050" y="2348246"/>
            <a:ext cx="223200" cy="241920"/>
            <a:chOff x="2622050" y="2348246"/>
            <a:chExt cx="22320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A77392-05B3-4888-B59B-ED8372FD8626}"/>
                    </a:ext>
                  </a:extLst>
                </p14:cNvPr>
                <p14:cNvContentPartPr/>
                <p14:nvPr/>
              </p14:nvContentPartPr>
              <p14:xfrm>
                <a:off x="2622050" y="2363006"/>
                <a:ext cx="46080" cy="18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A77392-05B3-4888-B59B-ED8372FD86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4050" y="2345366"/>
                  <a:ext cx="81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B5090A-D7D2-43C3-A9D5-5AD5BC6A152B}"/>
                    </a:ext>
                  </a:extLst>
                </p14:cNvPr>
                <p14:cNvContentPartPr/>
                <p14:nvPr/>
              </p14:nvContentPartPr>
              <p14:xfrm>
                <a:off x="2639690" y="2348246"/>
                <a:ext cx="205560" cy="241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B5090A-D7D2-43C3-A9D5-5AD5BC6A15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1690" y="2330606"/>
                  <a:ext cx="24120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78DEA9-A3DD-422E-881B-03C89FFF2BC8}"/>
                  </a:ext>
                </a:extLst>
              </p14:cNvPr>
              <p14:cNvContentPartPr/>
              <p14:nvPr/>
            </p14:nvContentPartPr>
            <p14:xfrm>
              <a:off x="3963770" y="2568566"/>
              <a:ext cx="174960" cy="16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78DEA9-A3DD-422E-881B-03C89FFF2B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5770" y="2550566"/>
                <a:ext cx="2106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061748-97C5-43A1-A03F-5CFFF5E832C7}"/>
              </a:ext>
            </a:extLst>
          </p:cNvPr>
          <p:cNvGrpSpPr/>
          <p:nvPr/>
        </p:nvGrpSpPr>
        <p:grpSpPr>
          <a:xfrm>
            <a:off x="2656610" y="3259766"/>
            <a:ext cx="194400" cy="223200"/>
            <a:chOff x="2656610" y="3259766"/>
            <a:chExt cx="1944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93163E-4BA8-47DF-8F61-29683CD76E0F}"/>
                    </a:ext>
                  </a:extLst>
                </p14:cNvPr>
                <p14:cNvContentPartPr/>
                <p14:nvPr/>
              </p14:nvContentPartPr>
              <p14:xfrm>
                <a:off x="2656610" y="3295046"/>
                <a:ext cx="53640" cy="18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93163E-4BA8-47DF-8F61-29683CD76E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8610" y="3277046"/>
                  <a:ext cx="89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A989A5-9F6E-4ABB-BF0E-A8ECADB3CDB8}"/>
                    </a:ext>
                  </a:extLst>
                </p14:cNvPr>
                <p14:cNvContentPartPr/>
                <p14:nvPr/>
              </p14:nvContentPartPr>
              <p14:xfrm>
                <a:off x="2656610" y="3259766"/>
                <a:ext cx="194400" cy="210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A989A5-9F6E-4ABB-BF0E-A8ECADB3CD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8610" y="3241766"/>
                  <a:ext cx="23004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92D010-E078-4C66-8B1F-68363648165B}"/>
              </a:ext>
            </a:extLst>
          </p:cNvPr>
          <p:cNvGrpSpPr/>
          <p:nvPr/>
        </p:nvGrpSpPr>
        <p:grpSpPr>
          <a:xfrm>
            <a:off x="3588290" y="3183806"/>
            <a:ext cx="205200" cy="252360"/>
            <a:chOff x="3588290" y="3183806"/>
            <a:chExt cx="20520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6E5E2E-9E3D-4FF4-9A10-EB83E7ECB0C4}"/>
                    </a:ext>
                  </a:extLst>
                </p14:cNvPr>
                <p14:cNvContentPartPr/>
                <p14:nvPr/>
              </p14:nvContentPartPr>
              <p14:xfrm>
                <a:off x="3605210" y="3208286"/>
                <a:ext cx="18828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6E5E2E-9E3D-4FF4-9A10-EB83E7ECB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7570" y="3190286"/>
                  <a:ext cx="223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4D6346-E0C2-465E-9324-2A3D4AF514C9}"/>
                    </a:ext>
                  </a:extLst>
                </p14:cNvPr>
                <p14:cNvContentPartPr/>
                <p14:nvPr/>
              </p14:nvContentPartPr>
              <p14:xfrm>
                <a:off x="3639770" y="3311966"/>
                <a:ext cx="8208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4D6346-E0C2-465E-9324-2A3D4AF514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2130" y="3293966"/>
                  <a:ext cx="117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BD4794-7399-43F5-B1DC-AE6795AD0700}"/>
                    </a:ext>
                  </a:extLst>
                </p14:cNvPr>
                <p14:cNvContentPartPr/>
                <p14:nvPr/>
              </p14:nvContentPartPr>
              <p14:xfrm>
                <a:off x="3588290" y="3183806"/>
                <a:ext cx="153360" cy="4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BD4794-7399-43F5-B1DC-AE6795AD07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0650" y="3165806"/>
                  <a:ext cx="1890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A68DF6-D32A-4AA9-A252-295CDF0B8949}"/>
              </a:ext>
            </a:extLst>
          </p:cNvPr>
          <p:cNvGrpSpPr/>
          <p:nvPr/>
        </p:nvGrpSpPr>
        <p:grpSpPr>
          <a:xfrm>
            <a:off x="1138490" y="4131686"/>
            <a:ext cx="229320" cy="378720"/>
            <a:chOff x="1138490" y="4131686"/>
            <a:chExt cx="2293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5E40AE-BDD9-4E15-8601-CD9DBF308C1D}"/>
                    </a:ext>
                  </a:extLst>
                </p14:cNvPr>
                <p14:cNvContentPartPr/>
                <p14:nvPr/>
              </p14:nvContentPartPr>
              <p14:xfrm>
                <a:off x="1138490" y="4209086"/>
                <a:ext cx="138600" cy="30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5E40AE-BDD9-4E15-8601-CD9DBF308C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0850" y="4191446"/>
                  <a:ext cx="174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FA6938-54E7-4795-A825-022477FE4877}"/>
                    </a:ext>
                  </a:extLst>
                </p14:cNvPr>
                <p14:cNvContentPartPr/>
                <p14:nvPr/>
              </p14:nvContentPartPr>
              <p14:xfrm>
                <a:off x="1173050" y="4131686"/>
                <a:ext cx="117000" cy="77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FA6938-54E7-4795-A825-022477FE48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5410" y="4114046"/>
                  <a:ext cx="152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5D63D5-5515-4AEA-BEFA-7532E6DC3D41}"/>
                    </a:ext>
                  </a:extLst>
                </p14:cNvPr>
                <p14:cNvContentPartPr/>
                <p14:nvPr/>
              </p14:nvContentPartPr>
              <p14:xfrm>
                <a:off x="1207610" y="4307726"/>
                <a:ext cx="160200" cy="7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5D63D5-5515-4AEA-BEFA-7532E6DC3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9970" y="4289726"/>
                  <a:ext cx="19584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B51514-A8AC-4A40-8EF3-5E42ED1F514B}"/>
                  </a:ext>
                </a:extLst>
              </p14:cNvPr>
              <p14:cNvContentPartPr/>
              <p14:nvPr/>
            </p14:nvContentPartPr>
            <p14:xfrm>
              <a:off x="4999850" y="2138726"/>
              <a:ext cx="350280" cy="307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B51514-A8AC-4A40-8EF3-5E42ED1F5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2210" y="2121086"/>
                <a:ext cx="38592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4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any vertex, mark it as visited and </a:t>
            </a:r>
            <a:r>
              <a:rPr lang="en-US" dirty="0" err="1"/>
              <a:t>enqueue</a:t>
            </a:r>
            <a:r>
              <a:rPr lang="en-US" dirty="0"/>
              <a:t> it onto queue</a:t>
            </a:r>
          </a:p>
          <a:p>
            <a:r>
              <a:rPr lang="en-US" dirty="0"/>
              <a:t>While the queue is not empty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top vertex v from the queue</a:t>
            </a:r>
          </a:p>
          <a:p>
            <a:pPr lvl="1"/>
            <a:r>
              <a:rPr lang="en-US" dirty="0"/>
              <a:t>For each vertex adjacent to v that has not been visited</a:t>
            </a:r>
          </a:p>
          <a:p>
            <a:pPr lvl="2"/>
            <a:r>
              <a:rPr lang="en-US" dirty="0"/>
              <a:t>Mark it visited, and</a:t>
            </a:r>
          </a:p>
          <a:p>
            <a:pPr lvl="2"/>
            <a:r>
              <a:rPr lang="en-US" dirty="0" err="1"/>
              <a:t>Enqueue</a:t>
            </a:r>
            <a:r>
              <a:rPr lang="en-US" dirty="0"/>
              <a:t> it onto the queue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algorithm continues until the queue is empty!</a:t>
            </a:r>
          </a:p>
          <a:p>
            <a:pPr lvl="1"/>
            <a:r>
              <a:rPr lang="en-US" dirty="0"/>
              <a:t>If there are no unvisited vertices, the graph is connected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3285195"/>
            <a:ext cx="7884715" cy="2016224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1:create a queue Q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2:mark v as visited and put v into Q 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3:while Q is non-empty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remove the head u of Q (Dequeue() operation)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mark and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u</a:t>
            </a:r>
          </a:p>
          <a:p>
            <a:pPr marL="0" indent="0">
              <a:buFontTx/>
              <a:buNone/>
            </a:pPr>
            <a:endParaRPr lang="en-US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4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6" idx="4"/>
          </p:cNvCxnSpPr>
          <p:nvPr/>
        </p:nvCxnSpPr>
        <p:spPr bwMode="auto">
          <a:xfrm flipV="1">
            <a:off x="1819374" y="1632756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04910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6" idx="4"/>
          </p:cNvCxnSpPr>
          <p:nvPr/>
        </p:nvCxnSpPr>
        <p:spPr bwMode="auto">
          <a:xfrm flipV="1">
            <a:off x="1819374" y="1632756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  <a:latin typeface="+mj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j-lt"/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98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6" idx="4"/>
            <a:endCxn id="9" idx="1"/>
          </p:cNvCxnSpPr>
          <p:nvPr/>
        </p:nvCxnSpPr>
        <p:spPr bwMode="auto">
          <a:xfrm>
            <a:off x="1819374" y="1624819"/>
            <a:ext cx="578037" cy="108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n-lt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  <a:latin typeface="+mn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n-lt"/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n-lt"/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n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+mn-lt"/>
                  <a:ea typeface="ＭＳ Ｐゴシック" charset="0"/>
                </a:rPr>
                <a:t>Stack</a:t>
              </a:r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5715000" y="5943600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+mn-lt"/>
                <a:ea typeface="ＭＳ Ｐゴシック" charset="0"/>
              </a:endParaRPr>
            </a:p>
          </p:txBody>
        </p:sp>
      </p:grp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j-lt"/>
                <a:ea typeface="ＭＳ Ｐゴシック" charset="0"/>
              </a:rPr>
              <a:t> F</a:t>
            </a:r>
          </a:p>
        </p:txBody>
      </p:sp>
      <p:cxnSp>
        <p:nvCxnSpPr>
          <p:cNvPr id="33" name="AutoShape 28"/>
          <p:cNvCxnSpPr>
            <a:cxnSpLocks noChangeShapeType="1"/>
            <a:stCxn id="32" idx="0"/>
            <a:endCxn id="27" idx="4"/>
          </p:cNvCxnSpPr>
          <p:nvPr/>
        </p:nvCxnSpPr>
        <p:spPr bwMode="auto">
          <a:xfrm flipV="1">
            <a:off x="1802617" y="1681908"/>
            <a:ext cx="60279" cy="257769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18853" y="3733800"/>
            <a:ext cx="1338969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F newly discovered</a:t>
            </a:r>
          </a:p>
        </p:txBody>
      </p:sp>
    </p:spTree>
    <p:extLst>
      <p:ext uri="{BB962C8B-B14F-4D97-AF65-F5344CB8AC3E}">
        <p14:creationId xmlns:p14="http://schemas.microsoft.com/office/powerpoint/2010/main" val="285405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16" idx="3"/>
            <a:endCxn id="8" idx="6"/>
          </p:cNvCxnSpPr>
          <p:nvPr/>
        </p:nvCxnSpPr>
        <p:spPr bwMode="auto">
          <a:xfrm flipH="1">
            <a:off x="1979712" y="3796519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cxnSp>
        <p:nvCxnSpPr>
          <p:cNvPr id="33" name="AutoShape 28"/>
          <p:cNvCxnSpPr>
            <a:cxnSpLocks noChangeShapeType="1"/>
            <a:stCxn id="32" idx="0"/>
            <a:endCxn id="27" idx="4"/>
          </p:cNvCxnSpPr>
          <p:nvPr/>
        </p:nvCxnSpPr>
        <p:spPr bwMode="auto">
          <a:xfrm flipV="1">
            <a:off x="1802617" y="1681908"/>
            <a:ext cx="60279" cy="257769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3802063" y="3340973"/>
            <a:ext cx="4948237" cy="3341529"/>
            <a:chOff x="3802063" y="3340973"/>
            <a:chExt cx="4948237" cy="3341529"/>
          </a:xfrm>
        </p:grpSpPr>
        <p:grpSp>
          <p:nvGrpSpPr>
            <p:cNvPr id="36" name="Group 35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  <a:latin typeface="+mj-lt"/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+mj-lt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41" name="AutoShape 28"/>
              <p:cNvSpPr>
                <a:spLocks noChangeArrowheads="1"/>
              </p:cNvSpPr>
              <p:nvPr/>
            </p:nvSpPr>
            <p:spPr bwMode="auto">
              <a:xfrm>
                <a:off x="57150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+mj-lt"/>
                  <a:ea typeface="ＭＳ Ｐゴシック" charset="0"/>
                </a:endParaRPr>
              </a:p>
            </p:txBody>
          </p:sp>
        </p:grp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5562600" y="3340973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</a:t>
              </a:r>
              <a:br>
                <a:rPr kumimoji="0" lang="en-US" sz="2000" dirty="0">
                  <a:solidFill>
                    <a:srgbClr val="0070C0"/>
                  </a:solidFill>
                  <a:latin typeface="+mj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 visit(F)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j-lt"/>
                </a:rPr>
                <a:t>(F, A) (F, E) (F,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5791200" y="48768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+mj-lt"/>
                <a:ea typeface="ＭＳ Ｐゴシック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215900" y="2300288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</p:spTree>
    <p:extLst>
      <p:ext uri="{BB962C8B-B14F-4D97-AF65-F5344CB8AC3E}">
        <p14:creationId xmlns:p14="http://schemas.microsoft.com/office/powerpoint/2010/main" val="26960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725866" y="37896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cxnSp>
        <p:nvCxnSpPr>
          <p:cNvPr id="33" name="AutoShape 28"/>
          <p:cNvCxnSpPr>
            <a:cxnSpLocks noChangeShapeType="1"/>
            <a:stCxn id="32" idx="6"/>
            <a:endCxn id="43" idx="3"/>
          </p:cNvCxnSpPr>
          <p:nvPr/>
        </p:nvCxnSpPr>
        <p:spPr bwMode="auto">
          <a:xfrm flipV="1">
            <a:off x="2047138" y="3883993"/>
            <a:ext cx="1558309" cy="6201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35" name="Group 34"/>
          <p:cNvGrpSpPr/>
          <p:nvPr/>
        </p:nvGrpSpPr>
        <p:grpSpPr>
          <a:xfrm>
            <a:off x="3802063" y="3340973"/>
            <a:ext cx="4948237" cy="3341529"/>
            <a:chOff x="3802063" y="3340973"/>
            <a:chExt cx="4948237" cy="3341529"/>
          </a:xfrm>
        </p:grpSpPr>
        <p:grpSp>
          <p:nvGrpSpPr>
            <p:cNvPr id="36" name="Group 35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  <a:latin typeface="+mj-lt"/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  <a:latin typeface="+mj-lt"/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  <a:latin typeface="+mj-lt"/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+mj-lt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41" name="AutoShape 28"/>
              <p:cNvSpPr>
                <a:spLocks noChangeArrowheads="1"/>
              </p:cNvSpPr>
              <p:nvPr/>
            </p:nvSpPr>
            <p:spPr bwMode="auto">
              <a:xfrm>
                <a:off x="57150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+mj-lt"/>
                  <a:ea typeface="ＭＳ Ｐゴシック" charset="0"/>
                </a:endParaRPr>
              </a:p>
            </p:txBody>
          </p:sp>
        </p:grp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5562600" y="3340973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  <a:latin typeface="+mj-lt"/>
                </a:rPr>
              </a:br>
              <a:r>
                <a:rPr kumimoji="0" lang="en-US" sz="2000" dirty="0">
                  <a:solidFill>
                    <a:srgbClr val="0070C0"/>
                  </a:solidFill>
                  <a:latin typeface="+mj-lt"/>
                </a:rPr>
                <a:t>   visit(F)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  <a:latin typeface="+mj-lt"/>
                </a:rPr>
                <a:t>(F, A) (F, E) (F,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  <a:latin typeface="+mj-lt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6456585" y="48768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+mj-lt"/>
                <a:ea typeface="ＭＳ Ｐゴシック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4183846" y="3457441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E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E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52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091579" y="89772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13" idx="3"/>
          </p:cNvCxnSpPr>
          <p:nvPr/>
        </p:nvCxnSpPr>
        <p:spPr bwMode="auto">
          <a:xfrm flipV="1">
            <a:off x="3908524" y="2936094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438400"/>
            <a:ext cx="4948237" cy="4244102"/>
            <a:chOff x="3802063" y="2438400"/>
            <a:chExt cx="4948237" cy="4244102"/>
          </a:xfrm>
        </p:grpSpPr>
        <p:grpSp>
          <p:nvGrpSpPr>
            <p:cNvPr id="45" name="Group 44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48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5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5499100" y="2438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rgbClr val="0070C0"/>
                  </a:solidFill>
                </a:rPr>
                <a:t> </a:t>
              </a: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346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091579" y="89772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438400"/>
            <a:ext cx="4948237" cy="4244102"/>
            <a:chOff x="3802063" y="2438400"/>
            <a:chExt cx="4948237" cy="4244102"/>
          </a:xfrm>
        </p:grpSpPr>
        <p:grpSp>
          <p:nvGrpSpPr>
            <p:cNvPr id="45" name="Group 44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48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5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5499100" y="2438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rgbClr val="0070C0"/>
                  </a:solidFill>
                </a:rPr>
                <a:t> </a:t>
              </a: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7" name="AutoShape 33"/>
            <p:cNvSpPr>
              <a:spLocks noChangeArrowheads="1"/>
            </p:cNvSpPr>
            <p:nvPr/>
          </p:nvSpPr>
          <p:spPr bwMode="auto">
            <a:xfrm>
              <a:off x="5715000" y="40147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G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cxnSp>
        <p:nvCxnSpPr>
          <p:cNvPr id="40" name="AutoShape 28"/>
          <p:cNvCxnSpPr>
            <a:cxnSpLocks noChangeShapeType="1"/>
            <a:stCxn id="43" idx="7"/>
            <a:endCxn id="39" idx="3"/>
          </p:cNvCxnSpPr>
          <p:nvPr/>
        </p:nvCxnSpPr>
        <p:spPr bwMode="auto">
          <a:xfrm flipV="1">
            <a:off x="3951252" y="2988187"/>
            <a:ext cx="843933" cy="550001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4148628" y="156088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G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</p:spTree>
    <p:extLst>
      <p:ext uri="{BB962C8B-B14F-4D97-AF65-F5344CB8AC3E}">
        <p14:creationId xmlns:p14="http://schemas.microsoft.com/office/powerpoint/2010/main" val="715195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6" idx="6"/>
            <a:endCxn id="13" idx="1"/>
          </p:cNvCxnSpPr>
          <p:nvPr/>
        </p:nvCxnSpPr>
        <p:spPr bwMode="auto">
          <a:xfrm>
            <a:off x="1979712" y="1472419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02063" y="2590800"/>
            <a:ext cx="4948237" cy="4091702"/>
            <a:chOff x="3802063" y="2590800"/>
            <a:chExt cx="4948237" cy="4091702"/>
          </a:xfrm>
        </p:grpSpPr>
        <p:grpSp>
          <p:nvGrpSpPr>
            <p:cNvPr id="69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72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77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499100" y="2590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5715000" y="41671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5562600" y="16764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5791200" y="3176587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81" name="AutoShape 28"/>
          <p:cNvCxnSpPr>
            <a:cxnSpLocks noChangeShapeType="1"/>
            <a:stCxn id="43" idx="7"/>
            <a:endCxn id="39" idx="3"/>
          </p:cNvCxnSpPr>
          <p:nvPr/>
        </p:nvCxnSpPr>
        <p:spPr bwMode="auto">
          <a:xfrm flipV="1">
            <a:off x="3951252" y="2988187"/>
            <a:ext cx="843933" cy="550001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218249" y="4235729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E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</p:spTree>
    <p:extLst>
      <p:ext uri="{BB962C8B-B14F-4D97-AF65-F5344CB8AC3E}">
        <p14:creationId xmlns:p14="http://schemas.microsoft.com/office/powerpoint/2010/main" val="33828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02063" y="2590800"/>
            <a:ext cx="4948237" cy="4091702"/>
            <a:chOff x="3802063" y="2590800"/>
            <a:chExt cx="4948237" cy="4091702"/>
          </a:xfrm>
        </p:grpSpPr>
        <p:grpSp>
          <p:nvGrpSpPr>
            <p:cNvPr id="69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72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77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499100" y="2590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5715000" y="41671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5562600" y="16764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6574630" y="316468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81" name="AutoShape 2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3289790" y="1195997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</p:spTree>
    <p:extLst>
      <p:ext uri="{BB962C8B-B14F-4D97-AF65-F5344CB8AC3E}">
        <p14:creationId xmlns:p14="http://schemas.microsoft.com/office/powerpoint/2010/main" val="396117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802063" y="2590800"/>
            <a:ext cx="4948237" cy="4091702"/>
            <a:chOff x="3802063" y="2590800"/>
            <a:chExt cx="4948237" cy="4091702"/>
          </a:xfrm>
        </p:grpSpPr>
        <p:grpSp>
          <p:nvGrpSpPr>
            <p:cNvPr id="69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72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77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>
                    <a:solidFill>
                      <a:schemeClr val="accent1"/>
                    </a:solidFill>
                  </a:rPr>
                </a:br>
                <a:r>
                  <a:rPr kumimoji="0" lang="en-US" sz="200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5499100" y="2590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71" name="AutoShape 33"/>
            <p:cNvSpPr>
              <a:spLocks noChangeArrowheads="1"/>
            </p:cNvSpPr>
            <p:nvPr/>
          </p:nvSpPr>
          <p:spPr bwMode="auto">
            <a:xfrm>
              <a:off x="5715000" y="4167187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Text Box 33"/>
          <p:cNvSpPr txBox="1">
            <a:spLocks noChangeArrowheads="1"/>
          </p:cNvSpPr>
          <p:nvPr/>
        </p:nvSpPr>
        <p:spPr bwMode="auto">
          <a:xfrm>
            <a:off x="5562600" y="16764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80" name="AutoShape 34"/>
          <p:cNvSpPr>
            <a:spLocks noChangeArrowheads="1"/>
          </p:cNvSpPr>
          <p:nvPr/>
        </p:nvSpPr>
        <p:spPr bwMode="auto">
          <a:xfrm>
            <a:off x="6574630" y="316468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5574972" y="1195997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G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G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2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5</a:t>
            </a:r>
          </a:p>
        </p:txBody>
      </p:sp>
      <p:cxnSp>
        <p:nvCxnSpPr>
          <p:cNvPr id="9" name="AutoShape 7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433513" y="1595438"/>
            <a:ext cx="8921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477963" y="2794000"/>
            <a:ext cx="209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3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5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6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4</a:t>
            </a:r>
          </a:p>
        </p:txBody>
      </p:sp>
      <p:sp>
        <p:nvSpPr>
          <p:cNvPr id="14" name="Oval 17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7</a:t>
            </a:r>
          </a:p>
        </p:txBody>
      </p:sp>
      <p:cxnSp>
        <p:nvCxnSpPr>
          <p:cNvPr id="15" name="AutoShape 20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21"/>
          <p:cNvCxnSpPr>
            <a:cxnSpLocks noChangeShapeType="1"/>
            <a:stCxn id="14" idx="2"/>
            <a:endCxn id="8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23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98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8</a:t>
            </a:r>
          </a:p>
        </p:txBody>
      </p:sp>
      <p:cxnSp>
        <p:nvCxnSpPr>
          <p:cNvPr id="19" name="AutoShape 99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00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01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3</a:t>
            </a:r>
          </a:p>
        </p:txBody>
      </p:sp>
      <p:cxnSp>
        <p:nvCxnSpPr>
          <p:cNvPr id="22" name="AutoShape 102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103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>
                <a:latin typeface="+mj-lt"/>
                <a:ea typeface="ＭＳ Ｐゴシック" charset="0"/>
              </a:rPr>
              <a:t>6</a:t>
            </a:r>
          </a:p>
        </p:txBody>
      </p:sp>
      <p:sp>
        <p:nvSpPr>
          <p:cNvPr id="24" name="Oval 104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1400" dirty="0">
                <a:latin typeface="+mj-lt"/>
                <a:ea typeface="ＭＳ Ｐゴシック" charset="0"/>
              </a:rPr>
              <a:t>9</a:t>
            </a:r>
          </a:p>
        </p:txBody>
      </p:sp>
      <p:cxnSp>
        <p:nvCxnSpPr>
          <p:cNvPr id="25" name="AutoShape 105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106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433513" y="2890838"/>
            <a:ext cx="8921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107"/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108"/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109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110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111"/>
          <p:cNvCxnSpPr>
            <a:cxnSpLocks noChangeShapeType="1"/>
            <a:stCxn id="13" idx="3"/>
            <a:endCxn id="8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31209" y="5747255"/>
            <a:ext cx="281705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1: Create a Queue Q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097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2665512" y="3680631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45" name="AutoShape 28"/>
          <p:cNvCxnSpPr>
            <a:cxnSpLocks noChangeShapeType="1"/>
            <a:stCxn id="32" idx="6"/>
            <a:endCxn id="43" idx="3"/>
          </p:cNvCxnSpPr>
          <p:nvPr/>
        </p:nvCxnSpPr>
        <p:spPr bwMode="auto">
          <a:xfrm flipV="1">
            <a:off x="2047138" y="3883993"/>
            <a:ext cx="1558309" cy="6201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2734629" y="4385664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F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62" name="Group 6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5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7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83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6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7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64" name="AutoShape 31"/>
            <p:cNvSpPr>
              <a:spLocks noChangeArrowheads="1"/>
            </p:cNvSpPr>
            <p:nvPr/>
          </p:nvSpPr>
          <p:spPr bwMode="auto">
            <a:xfrm>
              <a:off x="6558756" y="3894226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9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45" name="AutoShape 28"/>
          <p:cNvCxnSpPr>
            <a:cxnSpLocks noChangeShapeType="1"/>
            <a:stCxn id="42" idx="6"/>
            <a:endCxn id="43" idx="2"/>
          </p:cNvCxnSpPr>
          <p:nvPr/>
        </p:nvCxnSpPr>
        <p:spPr bwMode="auto">
          <a:xfrm>
            <a:off x="2701347" y="3693494"/>
            <a:ext cx="832481" cy="1759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D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359839" y="3375831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D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50" name="Group 49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53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4007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r"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58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4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2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239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8" idx="7"/>
            <a:endCxn id="15" idx="3"/>
          </p:cNvCxnSpPr>
          <p:nvPr/>
        </p:nvCxnSpPr>
        <p:spPr bwMode="auto">
          <a:xfrm flipV="1">
            <a:off x="1927324" y="3796519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5575300" y="13716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</p:spTree>
    <p:extLst>
      <p:ext uri="{BB962C8B-B14F-4D97-AF65-F5344CB8AC3E}">
        <p14:creationId xmlns:p14="http://schemas.microsoft.com/office/powerpoint/2010/main" val="2005777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5575300" y="13716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67" name="AutoShape 35"/>
          <p:cNvSpPr>
            <a:spLocks noChangeArrowheads="1"/>
          </p:cNvSpPr>
          <p:nvPr/>
        </p:nvSpPr>
        <p:spPr bwMode="auto">
          <a:xfrm>
            <a:off x="5803900" y="2910602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cxnSp>
        <p:nvCxnSpPr>
          <p:cNvPr id="45" name="AutoShape 28"/>
          <p:cNvCxnSpPr>
            <a:cxnSpLocks noChangeShapeType="1"/>
            <a:stCxn id="42" idx="3"/>
            <a:endCxn id="32" idx="7"/>
          </p:cNvCxnSpPr>
          <p:nvPr/>
        </p:nvCxnSpPr>
        <p:spPr bwMode="auto">
          <a:xfrm flipH="1">
            <a:off x="1975519" y="3866396"/>
            <a:ext cx="308404" cy="464824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2552338" y="438665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F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</p:spTree>
    <p:extLst>
      <p:ext uri="{BB962C8B-B14F-4D97-AF65-F5344CB8AC3E}">
        <p14:creationId xmlns:p14="http://schemas.microsoft.com/office/powerpoint/2010/main" val="1555567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>
                  <a:solidFill>
                    <a:schemeClr val="accent1"/>
                  </a:solidFill>
                </a:rPr>
              </a:br>
              <a:r>
                <a:rPr kumimoji="0" lang="en-US" sz="2000">
                  <a:solidFill>
                    <a:schemeClr val="accent1"/>
                  </a:solidFill>
                </a:rPr>
                <a:t>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5575300" y="1371600"/>
            <a:ext cx="3187700" cy="2339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sz="2000" dirty="0">
                <a:solidFill>
                  <a:srgbClr val="0070C0"/>
                </a:solidFill>
              </a:rPr>
            </a:br>
            <a:r>
              <a:rPr kumimoji="0" lang="en-US" sz="2000" dirty="0">
                <a:solidFill>
                  <a:srgbClr val="0070C0"/>
                </a:solidFill>
              </a:rPr>
              <a:t>  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sz="2000" dirty="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sz="2000" b="0" dirty="0">
              <a:solidFill>
                <a:schemeClr val="bg2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67" name="AutoShape 35"/>
          <p:cNvSpPr>
            <a:spLocks noChangeArrowheads="1"/>
          </p:cNvSpPr>
          <p:nvPr/>
        </p:nvSpPr>
        <p:spPr bwMode="auto">
          <a:xfrm>
            <a:off x="6558756" y="289595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fr-FR" sz="2000">
              <a:latin typeface="Arial" charset="0"/>
              <a:ea typeface="ＭＳ Ｐゴシック" charset="0"/>
            </a:endParaRPr>
          </a:p>
        </p:txBody>
      </p:sp>
      <p:cxnSp>
        <p:nvCxnSpPr>
          <p:cNvPr id="45" name="AutoShape 28"/>
          <p:cNvCxnSpPr>
            <a:cxnSpLocks noChangeShapeType="1"/>
            <a:stCxn id="42" idx="6"/>
            <a:endCxn id="43" idx="2"/>
          </p:cNvCxnSpPr>
          <p:nvPr/>
        </p:nvCxnSpPr>
        <p:spPr bwMode="auto">
          <a:xfrm>
            <a:off x="2701347" y="3693494"/>
            <a:ext cx="832481" cy="1759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2552338" y="438665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E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47" name="AutoShape 36"/>
          <p:cNvSpPr>
            <a:spLocks noChangeArrowheads="1"/>
          </p:cNvSpPr>
          <p:nvPr/>
        </p:nvSpPr>
        <p:spPr bwMode="auto">
          <a:xfrm>
            <a:off x="5575300" y="1088002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D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D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</p:spTree>
    <p:extLst>
      <p:ext uri="{BB962C8B-B14F-4D97-AF65-F5344CB8AC3E}">
        <p14:creationId xmlns:p14="http://schemas.microsoft.com/office/powerpoint/2010/main" val="2595679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02063" y="2362200"/>
            <a:ext cx="4960937" cy="4320302"/>
            <a:chOff x="3802063" y="2362200"/>
            <a:chExt cx="4960937" cy="4320302"/>
          </a:xfrm>
        </p:grpSpPr>
        <p:grpSp>
          <p:nvGrpSpPr>
            <p:cNvPr id="46" name="Group 41"/>
            <p:cNvGrpSpPr/>
            <p:nvPr/>
          </p:nvGrpSpPr>
          <p:grpSpPr>
            <a:xfrm>
              <a:off x="3802063" y="3367087"/>
              <a:ext cx="4948237" cy="3315415"/>
              <a:chOff x="3802063" y="3367087"/>
              <a:chExt cx="4948237" cy="3315415"/>
            </a:xfrm>
          </p:grpSpPr>
          <p:grpSp>
            <p:nvGrpSpPr>
              <p:cNvPr id="60" name="Group 38"/>
              <p:cNvGrpSpPr/>
              <p:nvPr/>
            </p:nvGrpSpPr>
            <p:grpSpPr>
              <a:xfrm>
                <a:off x="3802063" y="4343400"/>
                <a:ext cx="4895850" cy="2339102"/>
                <a:chOff x="3802063" y="4343400"/>
                <a:chExt cx="4895850" cy="2339102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510213" y="4343400"/>
                  <a:ext cx="3187700" cy="23391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scene3d>
                  <a:camera prst="legacyObliqueTopRight">
                    <a:rot lat="16499998" lon="0" rev="0"/>
                  </a:camera>
                  <a:lightRig rig="legacyFlat3" dir="r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2"/>
                  </a:extrusionClr>
                </a:sp3d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7961" dir="13500000" algn="ctr" rotWithShape="0">
                          <a:schemeClr val="bg1">
                            <a:gamma/>
                            <a:shade val="60000"/>
                            <a:invGamma/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  <a:flatTx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br>
                    <a:rPr kumimoji="0" lang="en-US" sz="2000" dirty="0">
                      <a:solidFill>
                        <a:schemeClr val="accent1"/>
                      </a:solidFill>
                    </a:rPr>
                  </a:br>
                  <a:r>
                    <a:rPr kumimoji="0" lang="en-US" sz="2000" dirty="0">
                      <a:solidFill>
                        <a:schemeClr val="accent1"/>
                      </a:solidFill>
                    </a:rPr>
                    <a:t>visit(A)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kumimoji="0" lang="en-US" sz="2000" dirty="0">
                      <a:solidFill>
                        <a:schemeClr val="bg2"/>
                      </a:solidFill>
                    </a:rPr>
                    <a:t>(A, F) (A, C) (A, B) (A, G)</a:t>
                  </a: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dirty="0">
                    <a:solidFill>
                      <a:schemeClr val="bg2"/>
                    </a:solidFill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endParaRPr kumimoji="0" lang="en-US" sz="2000" b="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02063" y="6019800"/>
                  <a:ext cx="1239837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0" lang="en-US" sz="2000" dirty="0">
                      <a:latin typeface="Arial" charset="0"/>
                      <a:ea typeface="ＭＳ Ｐゴシック" charset="0"/>
                    </a:rPr>
                    <a:t>Stack</a:t>
                  </a:r>
                </a:p>
              </p:txBody>
            </p:sp>
            <p:sp>
              <p:nvSpPr>
                <p:cNvPr id="65" name="AutoShape 28"/>
                <p:cNvSpPr>
                  <a:spLocks noChangeArrowheads="1"/>
                </p:cNvSpPr>
                <p:nvPr/>
              </p:nvSpPr>
              <p:spPr bwMode="auto">
                <a:xfrm>
                  <a:off x="5715000" y="5943600"/>
                  <a:ext cx="347662" cy="404812"/>
                </a:xfrm>
                <a:prstGeom prst="upArrow">
                  <a:avLst>
                    <a:gd name="adj1" fmla="val 49769"/>
                    <a:gd name="adj2" fmla="val 61189"/>
                  </a:avLst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>
                    <a:defRPr/>
                  </a:pPr>
                  <a:endParaRPr lang="fr-FR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5562600" y="3367087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visit(F)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(F, A) (F, E) (F, D)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2" name="AutoShape 30"/>
              <p:cNvSpPr>
                <a:spLocks noChangeArrowheads="1"/>
              </p:cNvSpPr>
              <p:nvPr/>
            </p:nvSpPr>
            <p:spPr bwMode="auto">
              <a:xfrm>
                <a:off x="6400800" y="4953000"/>
                <a:ext cx="347662" cy="404813"/>
              </a:xfrm>
              <a:prstGeom prst="upArrow">
                <a:avLst>
                  <a:gd name="adj1" fmla="val 49769"/>
                  <a:gd name="adj2" fmla="val 61190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 sz="20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575300" y="23622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visit(E)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(E, G) (E, F) (E,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7239000" y="3898027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7" name="AutoShape 36"/>
          <p:cNvSpPr>
            <a:spLocks noChangeArrowheads="1"/>
          </p:cNvSpPr>
          <p:nvPr/>
        </p:nvSpPr>
        <p:spPr bwMode="auto">
          <a:xfrm>
            <a:off x="5521699" y="1915366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E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E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50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6" idx="5"/>
            <a:endCxn id="11" idx="1"/>
          </p:cNvCxnSpPr>
          <p:nvPr/>
        </p:nvCxnSpPr>
        <p:spPr bwMode="auto">
          <a:xfrm>
            <a:off x="1927324" y="1588306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46" name="Group 41"/>
          <p:cNvGrpSpPr/>
          <p:nvPr/>
        </p:nvGrpSpPr>
        <p:grpSpPr>
          <a:xfrm>
            <a:off x="3802063" y="3367087"/>
            <a:ext cx="4948237" cy="3315415"/>
            <a:chOff x="3802063" y="3367087"/>
            <a:chExt cx="4948237" cy="3315415"/>
          </a:xfrm>
        </p:grpSpPr>
        <p:grpSp>
          <p:nvGrpSpPr>
            <p:cNvPr id="60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63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65" name="AutoShape 28"/>
              <p:cNvSpPr>
                <a:spLocks noChangeArrowheads="1"/>
              </p:cNvSpPr>
              <p:nvPr/>
            </p:nvSpPr>
            <p:spPr bwMode="auto">
              <a:xfrm>
                <a:off x="57150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5562600" y="3367087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visit(F)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(F, A) (F, E) (F, D)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62" name="AutoShape 30"/>
            <p:cNvSpPr>
              <a:spLocks noChangeArrowheads="1"/>
            </p:cNvSpPr>
            <p:nvPr/>
          </p:nvSpPr>
          <p:spPr bwMode="auto">
            <a:xfrm>
              <a:off x="7156450" y="4906893"/>
              <a:ext cx="347662" cy="404813"/>
            </a:xfrm>
            <a:prstGeom prst="upArrow">
              <a:avLst>
                <a:gd name="adj1" fmla="val 49769"/>
                <a:gd name="adj2" fmla="val 61190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cxnSp>
        <p:nvCxnSpPr>
          <p:cNvPr id="50" name="AutoShape 28"/>
          <p:cNvCxnSpPr>
            <a:cxnSpLocks noChangeShapeType="1"/>
          </p:cNvCxnSpPr>
          <p:nvPr/>
        </p:nvCxnSpPr>
        <p:spPr bwMode="auto">
          <a:xfrm flipH="1">
            <a:off x="1975519" y="3866396"/>
            <a:ext cx="308404" cy="464824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2552338" y="4386652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5536272" y="2901228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F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F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grpSp>
        <p:nvGrpSpPr>
          <p:cNvPr id="60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63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65" name="AutoShape 28"/>
            <p:cNvSpPr>
              <a:spLocks noChangeArrowheads="1"/>
            </p:cNvSpPr>
            <p:nvPr/>
          </p:nvSpPr>
          <p:spPr bwMode="auto">
            <a:xfrm>
              <a:off x="6441604" y="5904508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C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cxnSp>
        <p:nvCxnSpPr>
          <p:cNvPr id="44" name="AutoShape 28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399752" y="2450206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C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</p:spTree>
    <p:extLst>
      <p:ext uri="{BB962C8B-B14F-4D97-AF65-F5344CB8AC3E}">
        <p14:creationId xmlns:p14="http://schemas.microsoft.com/office/powerpoint/2010/main" val="2534401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02063" y="3352800"/>
            <a:ext cx="4895850" cy="3329702"/>
            <a:chOff x="3802063" y="3352800"/>
            <a:chExt cx="4895850" cy="3329702"/>
          </a:xfrm>
        </p:grpSpPr>
        <p:grpSp>
          <p:nvGrpSpPr>
            <p:cNvPr id="40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>
                <a:off x="64008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5499100" y="3352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visit(C)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(C, A)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>
              <a:off x="5748337" y="49530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51" name="AutoShape 28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2942263" y="1145878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</p:spTree>
    <p:extLst>
      <p:ext uri="{BB962C8B-B14F-4D97-AF65-F5344CB8AC3E}">
        <p14:creationId xmlns:p14="http://schemas.microsoft.com/office/powerpoint/2010/main" val="14153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431800" cy="431800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87764" y="1587048"/>
            <a:ext cx="738143" cy="1054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651000" y="2794000"/>
            <a:ext cx="1930400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2503488" y="1595438"/>
            <a:ext cx="111442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8" idx="6"/>
          </p:cNvCxnSpPr>
          <p:nvPr/>
        </p:nvCxnSpPr>
        <p:spPr bwMode="auto">
          <a:xfrm flipH="1">
            <a:off x="3840163" y="2794000"/>
            <a:ext cx="2171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87764" y="2946664"/>
            <a:ext cx="738143" cy="9765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21" idx="7"/>
            <a:endCxn id="8" idx="3"/>
          </p:cNvCxnSpPr>
          <p:nvPr/>
        </p:nvCxnSpPr>
        <p:spPr bwMode="auto">
          <a:xfrm flipV="1">
            <a:off x="2503488" y="2890838"/>
            <a:ext cx="111442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8" idx="5"/>
            <a:endCxn id="23" idx="1"/>
          </p:cNvCxnSpPr>
          <p:nvPr/>
        </p:nvCxnSpPr>
        <p:spPr bwMode="auto">
          <a:xfrm>
            <a:off x="3795713" y="2890838"/>
            <a:ext cx="8890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8" idx="7"/>
          </p:cNvCxnSpPr>
          <p:nvPr/>
        </p:nvCxnSpPr>
        <p:spPr bwMode="auto">
          <a:xfrm flipH="1">
            <a:off x="3795713" y="1595438"/>
            <a:ext cx="8890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69636" y="5765211"/>
            <a:ext cx="483327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2: Mark S as visited and put S into Q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064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02063" y="3352800"/>
            <a:ext cx="4895850" cy="3329702"/>
            <a:chOff x="3802063" y="3352800"/>
            <a:chExt cx="4895850" cy="3329702"/>
          </a:xfrm>
        </p:grpSpPr>
        <p:grpSp>
          <p:nvGrpSpPr>
            <p:cNvPr id="40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47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>
                <a:off x="6400800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5499100" y="33528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visit(C)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(C, A)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>
              <a:off x="5748337" y="4953000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5536272" y="2901228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C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C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7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9" idx="1"/>
          </p:cNvCxnSpPr>
          <p:nvPr/>
        </p:nvCxnSpPr>
        <p:spPr bwMode="auto">
          <a:xfrm>
            <a:off x="1862896" y="1681908"/>
            <a:ext cx="534515" cy="1030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40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0" name="AutoShape 28"/>
            <p:cNvSpPr>
              <a:spLocks noChangeArrowheads="1"/>
            </p:cNvSpPr>
            <p:nvPr/>
          </p:nvSpPr>
          <p:spPr bwMode="auto">
            <a:xfrm>
              <a:off x="6400800" y="5943600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827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grpSp>
        <p:nvGrpSpPr>
          <p:cNvPr id="40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0" name="AutoShape 28"/>
            <p:cNvSpPr>
              <a:spLocks noChangeArrowheads="1"/>
            </p:cNvSpPr>
            <p:nvPr/>
          </p:nvSpPr>
          <p:spPr bwMode="auto">
            <a:xfrm>
              <a:off x="7177755" y="5870499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lang="en-US" sz="2100" dirty="0">
                <a:latin typeface="+mj-lt"/>
                <a:ea typeface="ＭＳ Ｐゴシック" charset="0"/>
              </a:rPr>
              <a:t> B</a:t>
            </a:r>
            <a:endParaRPr kumimoji="0" lang="en-US" sz="2100" dirty="0">
              <a:latin typeface="+mj-lt"/>
              <a:ea typeface="ＭＳ Ｐゴシック" charset="0"/>
            </a:endParaRPr>
          </a:p>
        </p:txBody>
      </p:sp>
      <p:cxnSp>
        <p:nvCxnSpPr>
          <p:cNvPr id="44" name="AutoShape 28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399752" y="2450206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  <a:latin typeface="+mn-lt"/>
                <a:ea typeface="ＭＳ Ｐゴシック" charset="0"/>
              </a:rPr>
              <a:t>B newly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discovered</a:t>
            </a:r>
          </a:p>
        </p:txBody>
      </p:sp>
    </p:spTree>
    <p:extLst>
      <p:ext uri="{BB962C8B-B14F-4D97-AF65-F5344CB8AC3E}">
        <p14:creationId xmlns:p14="http://schemas.microsoft.com/office/powerpoint/2010/main" val="484873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02063" y="3429000"/>
            <a:ext cx="4895850" cy="3253502"/>
            <a:chOff x="3802063" y="3429000"/>
            <a:chExt cx="4895850" cy="3253502"/>
          </a:xfrm>
        </p:grpSpPr>
        <p:grpSp>
          <p:nvGrpSpPr>
            <p:cNvPr id="48" name="Group 38"/>
            <p:cNvGrpSpPr/>
            <p:nvPr/>
          </p:nvGrpSpPr>
          <p:grpSpPr>
            <a:xfrm>
              <a:off x="3802063" y="4343400"/>
              <a:ext cx="4895850" cy="2339102"/>
              <a:chOff x="3802063" y="4343400"/>
              <a:chExt cx="4895850" cy="2339102"/>
            </a:xfrm>
          </p:grpSpPr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5510213" y="4343400"/>
                <a:ext cx="3187700" cy="233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legacyObliqueTopRight">
                  <a:rot lat="16499998" lon="0" rev="0"/>
                </a:camera>
                <a:lightRig rig="legacyFlat3" dir="r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7961" dir="13500000" algn="ctr" rotWithShape="0">
                        <a:schemeClr val="bg1">
                          <a:gamma/>
                          <a:shade val="60000"/>
                          <a:invGamma/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  <a:flatTx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br>
                  <a:rPr kumimoji="0" lang="en-US" sz="2000" dirty="0">
                    <a:solidFill>
                      <a:schemeClr val="accent1"/>
                    </a:solidFill>
                  </a:rPr>
                </a:br>
                <a:r>
                  <a:rPr kumimoji="0" lang="en-US" sz="2000" dirty="0">
                    <a:solidFill>
                      <a:schemeClr val="accent1"/>
                    </a:solidFill>
                  </a:rPr>
                  <a:t>visit(A)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0" lang="en-US" sz="2000" dirty="0">
                    <a:solidFill>
                      <a:schemeClr val="bg2"/>
                    </a:solidFill>
                  </a:rPr>
                  <a:t>(A, F) (A, C) (A, B) (A, G)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dirty="0">
                  <a:solidFill>
                    <a:schemeClr val="bg2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0" lang="en-US" sz="2000" b="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3802063" y="6019800"/>
                <a:ext cx="1239837" cy="400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r">
                  <a:spcBef>
                    <a:spcPct val="50000"/>
                  </a:spcBef>
                  <a:defRPr/>
                </a:pPr>
                <a:r>
                  <a:rPr kumimoji="0" lang="en-US" sz="2000" dirty="0">
                    <a:latin typeface="Arial" charset="0"/>
                    <a:ea typeface="ＭＳ Ｐゴシック" charset="0"/>
                  </a:rPr>
                  <a:t>Stack</a:t>
                </a:r>
              </a:p>
            </p:txBody>
          </p:sp>
          <p:sp>
            <p:nvSpPr>
              <p:cNvPr id="55" name="AutoShape 28"/>
              <p:cNvSpPr>
                <a:spLocks noChangeArrowheads="1"/>
              </p:cNvSpPr>
              <p:nvPr/>
            </p:nvSpPr>
            <p:spPr bwMode="auto">
              <a:xfrm>
                <a:off x="7119938" y="5943600"/>
                <a:ext cx="347662" cy="404812"/>
              </a:xfrm>
              <a:prstGeom prst="upArrow">
                <a:avLst>
                  <a:gd name="adj1" fmla="val 49769"/>
                  <a:gd name="adj2" fmla="val 61189"/>
                </a:avLst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fr-FR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499100" y="34290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visit(B)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(B, A)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2" name="AutoShape 30"/>
            <p:cNvSpPr>
              <a:spLocks noChangeArrowheads="1"/>
            </p:cNvSpPr>
            <p:nvPr/>
          </p:nvSpPr>
          <p:spPr bwMode="auto">
            <a:xfrm>
              <a:off x="5715000" y="5044201"/>
              <a:ext cx="347663" cy="404813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 sz="2000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56" name="AutoShape 28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385288" y="2109260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A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5536272" y="2901228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B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B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grpSp>
        <p:nvGrpSpPr>
          <p:cNvPr id="48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5" name="AutoShape 28"/>
            <p:cNvSpPr>
              <a:spLocks noChangeArrowheads="1"/>
            </p:cNvSpPr>
            <p:nvPr/>
          </p:nvSpPr>
          <p:spPr bwMode="auto">
            <a:xfrm>
              <a:off x="7119938" y="5943600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939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  <p:grpSp>
        <p:nvGrpSpPr>
          <p:cNvPr id="48" name="Group 38"/>
          <p:cNvGrpSpPr/>
          <p:nvPr/>
        </p:nvGrpSpPr>
        <p:grpSpPr>
          <a:xfrm>
            <a:off x="3802063" y="4343400"/>
            <a:ext cx="4895850" cy="2339102"/>
            <a:chOff x="3802063" y="4343400"/>
            <a:chExt cx="4895850" cy="2339102"/>
          </a:xfrm>
        </p:grpSpPr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5510213" y="4343400"/>
              <a:ext cx="3187700" cy="233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legacyObliqueTopRight">
                <a:rot lat="16499998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3500000" algn="ctr" rotWithShape="0">
                      <a:schemeClr val="bg1">
                        <a:gamma/>
                        <a:shade val="60000"/>
                        <a:invGamma/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br>
                <a:rPr kumimoji="0" lang="en-US" sz="2000" dirty="0">
                  <a:solidFill>
                    <a:srgbClr val="0070C0"/>
                  </a:solidFill>
                </a:rPr>
              </a:br>
              <a:r>
                <a:rPr kumimoji="0" lang="en-US" sz="2000" dirty="0">
                  <a:solidFill>
                    <a:srgbClr val="0070C0"/>
                  </a:solidFill>
                </a:rPr>
                <a:t>  visit(A)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sz="2000" dirty="0">
                  <a:solidFill>
                    <a:schemeClr val="bg2"/>
                  </a:solidFill>
                </a:rPr>
                <a:t>(A, F) (A, C) (A, B) (A, G)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dirty="0">
                <a:solidFill>
                  <a:schemeClr val="bg2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kumimoji="0" lang="en-US" sz="2000" b="0" dirty="0">
                <a:solidFill>
                  <a:schemeClr val="bg2"/>
                </a:solidFill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802063" y="6019800"/>
              <a:ext cx="1239837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0" lang="en-US" sz="2000" dirty="0">
                  <a:latin typeface="Arial" charset="0"/>
                  <a:ea typeface="ＭＳ Ｐゴシック" charset="0"/>
                </a:rPr>
                <a:t>Stack</a:t>
              </a:r>
            </a:p>
          </p:txBody>
        </p:sp>
        <p:sp>
          <p:nvSpPr>
            <p:cNvPr id="55" name="AutoShape 28"/>
            <p:cNvSpPr>
              <a:spLocks noChangeArrowheads="1"/>
            </p:cNvSpPr>
            <p:nvPr/>
          </p:nvSpPr>
          <p:spPr bwMode="auto">
            <a:xfrm>
              <a:off x="7922798" y="5867518"/>
              <a:ext cx="347662" cy="404812"/>
            </a:xfrm>
            <a:prstGeom prst="upArrow">
              <a:avLst>
                <a:gd name="adj1" fmla="val 49769"/>
                <a:gd name="adj2" fmla="val 61189"/>
              </a:avLst>
            </a:prstGeom>
            <a:solidFill>
              <a:srgbClr val="FFFF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fr-FR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37" name="AutoShape 2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4022871" y="1516460"/>
            <a:ext cx="1326367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G already</a:t>
            </a:r>
            <a:b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</a:br>
            <a:r>
              <a:rPr kumimoji="0" lang="en-US" sz="1800" dirty="0">
                <a:solidFill>
                  <a:schemeClr val="accent3"/>
                </a:solidFill>
                <a:latin typeface="+mn-lt"/>
                <a:ea typeface="ＭＳ Ｐゴシック" charset="0"/>
              </a:rPr>
              <a:t>marked</a:t>
            </a: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5588220" y="3807395"/>
            <a:ext cx="1447800" cy="1036787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65932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pPr algn="ctr">
              <a:defRPr/>
            </a:pPr>
            <a:r>
              <a:rPr kumimoji="0"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Finished A</a:t>
            </a:r>
          </a:p>
          <a:p>
            <a:pPr algn="ctr">
              <a:defRPr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ＭＳ Ｐゴシック" charset="0"/>
              </a:rPr>
              <a:t>Pop A</a:t>
            </a:r>
            <a:endParaRPr kumimoji="0"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/>
              <a:t>Search – Example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6" name="Oval 62"/>
          <p:cNvSpPr>
            <a:spLocks noChangeAspect="1" noChangeArrowheads="1"/>
          </p:cNvSpPr>
          <p:nvPr/>
        </p:nvSpPr>
        <p:spPr bwMode="auto">
          <a:xfrm>
            <a:off x="1666974" y="1318431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</a:t>
            </a:r>
          </a:p>
        </p:txBody>
      </p:sp>
      <p:sp>
        <p:nvSpPr>
          <p:cNvPr id="8" name="Oval 61"/>
          <p:cNvSpPr>
            <a:spLocks noChangeAspect="1" noChangeArrowheads="1"/>
          </p:cNvSpPr>
          <p:nvPr/>
        </p:nvSpPr>
        <p:spPr bwMode="auto">
          <a:xfrm>
            <a:off x="1666974" y="44426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F</a:t>
            </a:r>
          </a:p>
        </p:txBody>
      </p:sp>
      <p:sp>
        <p:nvSpPr>
          <p:cNvPr id="9" name="Oval 63"/>
          <p:cNvSpPr>
            <a:spLocks noChangeAspect="1" noChangeArrowheads="1"/>
          </p:cNvSpPr>
          <p:nvPr/>
        </p:nvSpPr>
        <p:spPr bwMode="auto">
          <a:xfrm>
            <a:off x="23527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B</a:t>
            </a:r>
          </a:p>
        </p:txBody>
      </p:sp>
      <p:cxnSp>
        <p:nvCxnSpPr>
          <p:cNvPr id="10" name="AutoShape 64"/>
          <p:cNvCxnSpPr>
            <a:cxnSpLocks noChangeShapeType="1"/>
            <a:stCxn id="8" idx="0"/>
            <a:endCxn id="27" idx="4"/>
          </p:cNvCxnSpPr>
          <p:nvPr/>
        </p:nvCxnSpPr>
        <p:spPr bwMode="auto">
          <a:xfrm flipV="1">
            <a:off x="1819374" y="1681908"/>
            <a:ext cx="43522" cy="27607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Oval 65"/>
          <p:cNvSpPr>
            <a:spLocks noChangeAspect="1" noChangeArrowheads="1"/>
          </p:cNvSpPr>
          <p:nvPr/>
        </p:nvSpPr>
        <p:spPr bwMode="auto">
          <a:xfrm>
            <a:off x="36481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C</a:t>
            </a:r>
          </a:p>
        </p:txBody>
      </p:sp>
      <p:cxnSp>
        <p:nvCxnSpPr>
          <p:cNvPr id="12" name="AutoShape 66"/>
          <p:cNvCxnSpPr>
            <a:cxnSpLocks noChangeShapeType="1"/>
            <a:stCxn id="27" idx="5"/>
            <a:endCxn id="41" idx="1"/>
          </p:cNvCxnSpPr>
          <p:nvPr/>
        </p:nvCxnSpPr>
        <p:spPr bwMode="auto">
          <a:xfrm>
            <a:off x="2025552" y="1614182"/>
            <a:ext cx="1593656" cy="100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67"/>
          <p:cNvSpPr>
            <a:spLocks noChangeAspect="1" noChangeArrowheads="1"/>
          </p:cNvSpPr>
          <p:nvPr/>
        </p:nvSpPr>
        <p:spPr bwMode="auto">
          <a:xfrm>
            <a:off x="4714974" y="2667806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G</a:t>
            </a:r>
          </a:p>
        </p:txBody>
      </p:sp>
      <p:cxnSp>
        <p:nvCxnSpPr>
          <p:cNvPr id="14" name="AutoShape 68"/>
          <p:cNvCxnSpPr>
            <a:cxnSpLocks noChangeShapeType="1"/>
            <a:stCxn id="27" idx="6"/>
            <a:endCxn id="39" idx="1"/>
          </p:cNvCxnSpPr>
          <p:nvPr/>
        </p:nvCxnSpPr>
        <p:spPr bwMode="auto">
          <a:xfrm>
            <a:off x="2092927" y="1450679"/>
            <a:ext cx="2702258" cy="11917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" name="Oval 69"/>
          <p:cNvSpPr>
            <a:spLocks noChangeAspect="1" noChangeArrowheads="1"/>
          </p:cNvSpPr>
          <p:nvPr/>
        </p:nvSpPr>
        <p:spPr bwMode="auto">
          <a:xfrm>
            <a:off x="23527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D</a:t>
            </a:r>
          </a:p>
        </p:txBody>
      </p:sp>
      <p:sp>
        <p:nvSpPr>
          <p:cNvPr id="16" name="Oval 70"/>
          <p:cNvSpPr>
            <a:spLocks noChangeAspect="1" noChangeArrowheads="1"/>
          </p:cNvSpPr>
          <p:nvPr/>
        </p:nvSpPr>
        <p:spPr bwMode="auto">
          <a:xfrm>
            <a:off x="3648174" y="3528231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pPr>
              <a:defRPr/>
            </a:pPr>
            <a:r>
              <a:rPr kumimoji="0" lang="en-US" sz="2100">
                <a:latin typeface="+mn-lt"/>
                <a:ea typeface="ＭＳ Ｐゴシック" charset="0"/>
              </a:rPr>
              <a:t>E</a:t>
            </a:r>
          </a:p>
        </p:txBody>
      </p:sp>
      <p:cxnSp>
        <p:nvCxnSpPr>
          <p:cNvPr id="17" name="AutoShape 71"/>
          <p:cNvCxnSpPr>
            <a:cxnSpLocks noChangeShapeType="1"/>
            <a:stCxn id="27" idx="4"/>
            <a:endCxn id="36" idx="1"/>
          </p:cNvCxnSpPr>
          <p:nvPr/>
        </p:nvCxnSpPr>
        <p:spPr bwMode="auto">
          <a:xfrm>
            <a:off x="1862896" y="1681908"/>
            <a:ext cx="496367" cy="10004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AutoShape 72"/>
          <p:cNvCxnSpPr>
            <a:cxnSpLocks noChangeShapeType="1"/>
            <a:stCxn id="43" idx="2"/>
            <a:endCxn id="42" idx="6"/>
          </p:cNvCxnSpPr>
          <p:nvPr/>
        </p:nvCxnSpPr>
        <p:spPr bwMode="auto">
          <a:xfrm flipH="1" flipV="1">
            <a:off x="2701347" y="3693494"/>
            <a:ext cx="832481" cy="17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73"/>
          <p:cNvCxnSpPr>
            <a:cxnSpLocks noChangeShapeType="1"/>
            <a:stCxn id="43" idx="3"/>
            <a:endCxn id="32" idx="6"/>
          </p:cNvCxnSpPr>
          <p:nvPr/>
        </p:nvCxnSpPr>
        <p:spPr bwMode="auto">
          <a:xfrm flipH="1">
            <a:off x="2047138" y="3883993"/>
            <a:ext cx="1558309" cy="620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32" idx="7"/>
            <a:endCxn id="42" idx="3"/>
          </p:cNvCxnSpPr>
          <p:nvPr/>
        </p:nvCxnSpPr>
        <p:spPr bwMode="auto">
          <a:xfrm flipV="1">
            <a:off x="1975519" y="3866396"/>
            <a:ext cx="308404" cy="46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6" idx="7"/>
            <a:endCxn id="39" idx="3"/>
          </p:cNvCxnSpPr>
          <p:nvPr/>
        </p:nvCxnSpPr>
        <p:spPr bwMode="auto">
          <a:xfrm flipV="1">
            <a:off x="3908337" y="2988187"/>
            <a:ext cx="886848" cy="5846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323528" y="5080806"/>
            <a:ext cx="1905000" cy="1524000"/>
            <a:chOff x="1447800" y="4953000"/>
            <a:chExt cx="1905000" cy="1524000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Marked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Active</a:t>
              </a:r>
            </a:p>
          </p:txBody>
        </p:sp>
      </p:grp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1632865" y="1219449"/>
            <a:ext cx="460062" cy="462459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A</a:t>
            </a:r>
          </a:p>
        </p:txBody>
      </p:sp>
      <p:sp>
        <p:nvSpPr>
          <p:cNvPr id="32" name="Oval 4"/>
          <p:cNvSpPr>
            <a:spLocks noChangeAspect="1" noChangeArrowheads="1"/>
          </p:cNvSpPr>
          <p:nvPr/>
        </p:nvSpPr>
        <p:spPr bwMode="auto">
          <a:xfrm>
            <a:off x="1558095" y="4259601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F</a:t>
            </a:r>
          </a:p>
        </p:txBody>
      </p:sp>
      <p:sp>
        <p:nvSpPr>
          <p:cNvPr id="43" name="Oval 4"/>
          <p:cNvSpPr>
            <a:spLocks noChangeAspect="1" noChangeArrowheads="1"/>
          </p:cNvSpPr>
          <p:nvPr/>
        </p:nvSpPr>
        <p:spPr bwMode="auto">
          <a:xfrm>
            <a:off x="3533828" y="3466569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E</a:t>
            </a:r>
          </a:p>
        </p:txBody>
      </p:sp>
      <p:sp>
        <p:nvSpPr>
          <p:cNvPr id="39" name="Oval 4"/>
          <p:cNvSpPr>
            <a:spLocks noChangeAspect="1" noChangeArrowheads="1"/>
          </p:cNvSpPr>
          <p:nvPr/>
        </p:nvSpPr>
        <p:spPr bwMode="auto">
          <a:xfrm>
            <a:off x="4723566" y="257076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G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212304" y="3448972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D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7156468" y="74174"/>
            <a:ext cx="1880323" cy="28398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sz="2100" u="sng" dirty="0">
                <a:latin typeface="+mn-lt"/>
                <a:ea typeface="ＭＳ Ｐゴシック" charset="0"/>
              </a:rPr>
              <a:t>Adjacency List</a:t>
            </a:r>
          </a:p>
          <a:p>
            <a:pPr algn="l">
              <a:spcBef>
                <a:spcPct val="50000"/>
              </a:spcBef>
              <a:defRPr/>
            </a:pPr>
            <a:r>
              <a:rPr kumimoji="0" lang="en-US" sz="2100" dirty="0">
                <a:latin typeface="+mn-lt"/>
                <a:ea typeface="ＭＳ Ｐゴシック" charset="0"/>
              </a:rPr>
              <a:t>A:  F C B G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B: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C:  A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D:  F E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E:  G F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F:  A E D</a:t>
            </a:r>
            <a:br>
              <a:rPr kumimoji="0" lang="en-US" sz="2100" dirty="0">
                <a:latin typeface="+mn-lt"/>
                <a:ea typeface="ＭＳ Ｐゴシック" charset="0"/>
              </a:rPr>
            </a:br>
            <a:r>
              <a:rPr kumimoji="0" lang="en-US" sz="2100" dirty="0">
                <a:latin typeface="+mn-lt"/>
                <a:ea typeface="ＭＳ Ｐゴシック" charset="0"/>
              </a:rPr>
              <a:t>G:  E A</a:t>
            </a:r>
          </a:p>
        </p:txBody>
      </p:sp>
      <p:sp>
        <p:nvSpPr>
          <p:cNvPr id="41" name="Oval 4"/>
          <p:cNvSpPr>
            <a:spLocks noChangeAspect="1" noChangeArrowheads="1"/>
          </p:cNvSpPr>
          <p:nvPr/>
        </p:nvSpPr>
        <p:spPr bwMode="auto">
          <a:xfrm>
            <a:off x="3547589" y="2551793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C</a:t>
            </a:r>
          </a:p>
        </p:txBody>
      </p:sp>
      <p:sp>
        <p:nvSpPr>
          <p:cNvPr id="36" name="Oval 4"/>
          <p:cNvSpPr>
            <a:spLocks noChangeAspect="1" noChangeArrowheads="1"/>
          </p:cNvSpPr>
          <p:nvPr/>
        </p:nvSpPr>
        <p:spPr bwMode="auto">
          <a:xfrm>
            <a:off x="2287644" y="2610735"/>
            <a:ext cx="489043" cy="489043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46038" rIns="92075" bIns="46038" anchor="ctr"/>
          <a:lstStyle/>
          <a:p>
            <a:r>
              <a:rPr lang="en-US" sz="2800" dirty="0">
                <a:solidFill>
                  <a:schemeClr val="accent3"/>
                </a:solidFill>
                <a:latin typeface="Arial" charset="0"/>
                <a:ea typeface="ＭＳ Ｐゴシック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470945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application, either DFS or BFS could be advantageous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approach is better ? </a:t>
            </a:r>
          </a:p>
          <a:p>
            <a:pPr lvl="2"/>
            <a:r>
              <a:rPr lang="en-US" dirty="0"/>
              <a:t>It depends on type of the problem.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general, both approaches have the same time complexity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worst case, they need to visit all the nodes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 Traversal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connectedness and finding connected sub-graphs</a:t>
            </a:r>
          </a:p>
          <a:p>
            <a:endParaRPr lang="en-US" dirty="0"/>
          </a:p>
          <a:p>
            <a:r>
              <a:rPr lang="en-US" dirty="0"/>
              <a:t>Construct a BFS or DFS tree/forest from a graph</a:t>
            </a:r>
          </a:p>
          <a:p>
            <a:endParaRPr lang="en-US" dirty="0"/>
          </a:p>
          <a:p>
            <a:r>
              <a:rPr lang="en-US" dirty="0"/>
              <a:t>Determining the path length from one vertex to all others</a:t>
            </a:r>
          </a:p>
          <a:p>
            <a:pPr lvl="1"/>
            <a:r>
              <a:rPr lang="en-US" dirty="0"/>
              <a:t>Find the shortest path from a vertex s to a vertex v (BFS)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61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59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6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34" idx="6"/>
            <a:endCxn id="13" idx="2"/>
          </p:cNvCxnSpPr>
          <p:nvPr/>
        </p:nvCxnSpPr>
        <p:spPr bwMode="auto">
          <a:xfrm>
            <a:off x="2651313" y="1497013"/>
            <a:ext cx="1996887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S)</a:t>
            </a: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42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7" idx="5"/>
            <a:endCxn id="66" idx="1"/>
          </p:cNvCxnSpPr>
          <p:nvPr/>
        </p:nvCxnSpPr>
        <p:spPr bwMode="auto">
          <a:xfrm>
            <a:off x="2503268" y="1587048"/>
            <a:ext cx="1043170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2547938" y="40132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21" idx="7"/>
            <a:endCxn id="66" idx="3"/>
          </p:cNvCxnSpPr>
          <p:nvPr/>
        </p:nvCxnSpPr>
        <p:spPr bwMode="auto">
          <a:xfrm flipV="1">
            <a:off x="2503268" y="2928602"/>
            <a:ext cx="1043170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2)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2 3 5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3062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9"/>
          <p:cNvCxnSpPr>
            <a:cxnSpLocks noChangeShapeType="1"/>
            <a:stCxn id="34" idx="5"/>
            <a:endCxn id="8" idx="1"/>
          </p:cNvCxnSpPr>
          <p:nvPr/>
        </p:nvCxnSpPr>
        <p:spPr bwMode="auto">
          <a:xfrm>
            <a:off x="2597028" y="1628898"/>
            <a:ext cx="1021104" cy="10764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2)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2 3 5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cxnSp>
        <p:nvCxnSpPr>
          <p:cNvPr id="50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–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Oval 3"/>
          <p:cNvSpPr>
            <a:spLocks noChangeAspect="1" noChangeArrowheads="1"/>
          </p:cNvSpPr>
          <p:nvPr/>
        </p:nvSpPr>
        <p:spPr bwMode="auto">
          <a:xfrm>
            <a:off x="1219200" y="2578100"/>
            <a:ext cx="374904" cy="374904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28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8" name="Oval 5"/>
          <p:cNvSpPr>
            <a:spLocks noChangeAspect="1" noChangeArrowheads="1"/>
          </p:cNvSpPr>
          <p:nvPr/>
        </p:nvSpPr>
        <p:spPr bwMode="auto">
          <a:xfrm>
            <a:off x="35814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9" name="AutoShape 6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6"/>
            <a:endCxn id="8" idx="2"/>
          </p:cNvCxnSpPr>
          <p:nvPr/>
        </p:nvCxnSpPr>
        <p:spPr bwMode="auto">
          <a:xfrm>
            <a:off x="1594104" y="2765552"/>
            <a:ext cx="1987296" cy="284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2547938" y="1498600"/>
            <a:ext cx="2092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0"/>
          <p:cNvSpPr>
            <a:spLocks noChangeAspect="1" noChangeArrowheads="1"/>
          </p:cNvSpPr>
          <p:nvPr/>
        </p:nvSpPr>
        <p:spPr bwMode="auto">
          <a:xfrm>
            <a:off x="4648200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4" name="Oval 11"/>
          <p:cNvSpPr>
            <a:spLocks noChangeAspect="1" noChangeArrowheads="1"/>
          </p:cNvSpPr>
          <p:nvPr/>
        </p:nvSpPr>
        <p:spPr bwMode="auto">
          <a:xfrm>
            <a:off x="6019800" y="2668588"/>
            <a:ext cx="250825" cy="2508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7</a:t>
            </a:r>
          </a:p>
        </p:txBody>
      </p:sp>
      <p:cxnSp>
        <p:nvCxnSpPr>
          <p:cNvPr id="15" name="AutoShape 12"/>
          <p:cNvCxnSpPr>
            <a:cxnSpLocks noChangeShapeType="1"/>
            <a:stCxn id="18" idx="3"/>
            <a:endCxn id="14" idx="7"/>
          </p:cNvCxnSpPr>
          <p:nvPr/>
        </p:nvCxnSpPr>
        <p:spPr bwMode="auto">
          <a:xfrm flipH="1">
            <a:off x="6234113" y="1595438"/>
            <a:ext cx="1171575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14" idx="2"/>
            <a:endCxn id="66" idx="6"/>
          </p:cNvCxnSpPr>
          <p:nvPr/>
        </p:nvCxnSpPr>
        <p:spPr bwMode="auto">
          <a:xfrm flipH="1">
            <a:off x="3864426" y="2794001"/>
            <a:ext cx="2155374" cy="20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24" idx="0"/>
            <a:endCxn id="18" idx="4"/>
          </p:cNvCxnSpPr>
          <p:nvPr/>
        </p:nvCxnSpPr>
        <p:spPr bwMode="auto">
          <a:xfrm flipV="1">
            <a:off x="7494588" y="1631950"/>
            <a:ext cx="0" cy="224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7369175" y="13716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8</a:t>
            </a:r>
          </a:p>
        </p:txBody>
      </p:sp>
      <p:cxnSp>
        <p:nvCxnSpPr>
          <p:cNvPr id="19" name="AutoShape 16"/>
          <p:cNvCxnSpPr>
            <a:cxnSpLocks noChangeShapeType="1"/>
            <a:stCxn id="13" idx="6"/>
            <a:endCxn id="18" idx="2"/>
          </p:cNvCxnSpPr>
          <p:nvPr/>
        </p:nvCxnSpPr>
        <p:spPr bwMode="auto">
          <a:xfrm>
            <a:off x="4906963" y="14986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4862513" y="1595438"/>
            <a:ext cx="1193800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1" name="Oval 18"/>
          <p:cNvSpPr>
            <a:spLocks noChangeAspect="1" noChangeArrowheads="1"/>
          </p:cNvSpPr>
          <p:nvPr/>
        </p:nvSpPr>
        <p:spPr bwMode="auto">
          <a:xfrm>
            <a:off x="228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3</a:t>
            </a:r>
          </a:p>
        </p:txBody>
      </p:sp>
      <p:cxnSp>
        <p:nvCxnSpPr>
          <p:cNvPr id="22" name="AutoShape 19"/>
          <p:cNvCxnSpPr>
            <a:cxnSpLocks noChangeShapeType="1"/>
            <a:stCxn id="69" idx="6"/>
            <a:endCxn id="23" idx="2"/>
          </p:cNvCxnSpPr>
          <p:nvPr/>
        </p:nvCxnSpPr>
        <p:spPr bwMode="auto">
          <a:xfrm>
            <a:off x="2595175" y="4008159"/>
            <a:ext cx="2053025" cy="4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4648200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7369175" y="3886200"/>
            <a:ext cx="250825" cy="252413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latin typeface="+mn-lt"/>
                <a:ea typeface="ＭＳ Ｐゴシック" charset="0"/>
              </a:rPr>
              <a:t>9</a:t>
            </a:r>
          </a:p>
        </p:txBody>
      </p:sp>
      <p:cxnSp>
        <p:nvCxnSpPr>
          <p:cNvPr id="25" name="AutoShape 22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4906963" y="4013200"/>
            <a:ext cx="245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6" idx="5"/>
            <a:endCxn id="21" idx="1"/>
          </p:cNvCxnSpPr>
          <p:nvPr/>
        </p:nvCxnSpPr>
        <p:spPr bwMode="auto">
          <a:xfrm>
            <a:off x="1539201" y="2898101"/>
            <a:ext cx="786706" cy="1025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24"/>
          <p:cNvCxnSpPr>
            <a:cxnSpLocks noChangeShapeType="1"/>
            <a:stCxn id="69" idx="7"/>
            <a:endCxn id="66" idx="3"/>
          </p:cNvCxnSpPr>
          <p:nvPr/>
        </p:nvCxnSpPr>
        <p:spPr bwMode="auto">
          <a:xfrm flipV="1">
            <a:off x="2540617" y="2928602"/>
            <a:ext cx="1005821" cy="9470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66" idx="5"/>
            <a:endCxn id="23" idx="1"/>
          </p:cNvCxnSpPr>
          <p:nvPr/>
        </p:nvCxnSpPr>
        <p:spPr bwMode="auto">
          <a:xfrm>
            <a:off x="3809868" y="2928602"/>
            <a:ext cx="875064" cy="994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9" name="AutoShape 26"/>
          <p:cNvCxnSpPr>
            <a:cxnSpLocks noChangeShapeType="1"/>
            <a:stCxn id="24" idx="1"/>
            <a:endCxn id="14" idx="5"/>
          </p:cNvCxnSpPr>
          <p:nvPr/>
        </p:nvCxnSpPr>
        <p:spPr bwMode="auto">
          <a:xfrm flipH="1" flipV="1">
            <a:off x="6234113" y="2890838"/>
            <a:ext cx="1171575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23" idx="7"/>
            <a:endCxn id="14" idx="3"/>
          </p:cNvCxnSpPr>
          <p:nvPr/>
        </p:nvCxnSpPr>
        <p:spPr bwMode="auto">
          <a:xfrm flipV="1">
            <a:off x="4862513" y="2890838"/>
            <a:ext cx="119380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28"/>
          <p:cNvCxnSpPr>
            <a:cxnSpLocks noChangeShapeType="1"/>
            <a:stCxn id="13" idx="3"/>
            <a:endCxn id="66" idx="7"/>
          </p:cNvCxnSpPr>
          <p:nvPr/>
        </p:nvCxnSpPr>
        <p:spPr bwMode="auto">
          <a:xfrm flipH="1">
            <a:off x="3809868" y="1587048"/>
            <a:ext cx="875064" cy="10764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17694" y="2622550"/>
            <a:ext cx="44264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99"/>
                </a:solidFill>
                <a:latin typeface="+mn-lt"/>
                <a:ea typeface="ＭＳ Ｐゴシック" charset="0"/>
              </a:rPr>
              <a:t>0</a:t>
            </a:r>
          </a:p>
        </p:txBody>
      </p:sp>
      <p:cxnSp>
        <p:nvCxnSpPr>
          <p:cNvPr id="33" name="AutoShape 35"/>
          <p:cNvCxnSpPr>
            <a:cxnSpLocks noChangeShapeType="1"/>
            <a:stCxn id="6" idx="7"/>
            <a:endCxn id="7" idx="3"/>
          </p:cNvCxnSpPr>
          <p:nvPr/>
        </p:nvCxnSpPr>
        <p:spPr bwMode="auto">
          <a:xfrm flipV="1">
            <a:off x="1539201" y="1587048"/>
            <a:ext cx="786706" cy="1045955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" name="Oval 36"/>
          <p:cNvSpPr>
            <a:spLocks noChangeAspect="1" noChangeArrowheads="1"/>
          </p:cNvSpPr>
          <p:nvPr/>
        </p:nvSpPr>
        <p:spPr bwMode="auto">
          <a:xfrm>
            <a:off x="2280632" y="1310499"/>
            <a:ext cx="370681" cy="373028"/>
          </a:xfrm>
          <a:prstGeom prst="ellipse">
            <a:avLst/>
          </a:prstGeom>
          <a:solidFill>
            <a:srgbClr val="C000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18728" y="4756643"/>
            <a:ext cx="1905000" cy="1524000"/>
            <a:chOff x="1447800" y="4953000"/>
            <a:chExt cx="1905000" cy="1524000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1447800" y="4953000"/>
              <a:ext cx="1905000" cy="381000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+mn-lt"/>
                  <a:ea typeface="ＭＳ Ｐゴシック" charset="0"/>
                </a:rPr>
                <a:t>Undiscovered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1447800" y="5334000"/>
              <a:ext cx="1905000" cy="381000"/>
            </a:xfrm>
            <a:prstGeom prst="rect">
              <a:avLst/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Discovered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1447800" y="6096000"/>
              <a:ext cx="1905000" cy="381000"/>
            </a:xfrm>
            <a:prstGeom prst="rect">
              <a:avLst/>
            </a:prstGeom>
            <a:solidFill>
              <a:srgbClr val="0066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Finished</a:t>
              </a:r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1905000" cy="381000"/>
            </a:xfrm>
            <a:prstGeom prst="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27432" rIns="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+mn-lt"/>
                  <a:ea typeface="ＭＳ Ｐゴシック" charset="0"/>
                </a:rPr>
                <a:t>Top of queue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0096" y="5518643"/>
            <a:ext cx="67564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3: While Q not empty</a:t>
            </a:r>
          </a:p>
          <a:p>
            <a:r>
              <a:rPr lang="en-US" kern="0" dirty="0">
                <a:latin typeface="Consolas" panose="020B0609020204030204" pitchFamily="49" charset="0"/>
              </a:rPr>
              <a:t>4:    v = </a:t>
            </a:r>
            <a:r>
              <a:rPr lang="en-US" kern="0" dirty="0" err="1">
                <a:latin typeface="Consolas" panose="020B0609020204030204" pitchFamily="49" charset="0"/>
              </a:rPr>
              <a:t>dequeue</a:t>
            </a:r>
            <a:r>
              <a:rPr lang="en-US" kern="0" dirty="0">
                <a:latin typeface="Consolas" panose="020B0609020204030204" pitchFamily="49" charset="0"/>
              </a:rPr>
              <a:t> Q </a:t>
            </a:r>
            <a:r>
              <a:rPr lang="en-US" b="1" kern="0" dirty="0">
                <a:solidFill>
                  <a:srgbClr val="0070C0"/>
                </a:solidFill>
                <a:latin typeface="Consolas" panose="020B0609020204030204" pitchFamily="49" charset="0"/>
              </a:rPr>
              <a:t>(i.e., 2)</a:t>
            </a:r>
            <a:endParaRPr lang="en-US" kern="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latin typeface="Consolas" panose="020B0609020204030204" pitchFamily="49" charset="0"/>
              </a:rPr>
              <a:t>5:    mark &amp; </a:t>
            </a:r>
            <a:r>
              <a:rPr lang="en-US" kern="0" dirty="0" err="1">
                <a:latin typeface="Consolas" panose="020B0609020204030204" pitchFamily="49" charset="0"/>
              </a:rPr>
              <a:t>enqueue</a:t>
            </a:r>
            <a:r>
              <a:rPr lang="en-US" kern="0" dirty="0">
                <a:latin typeface="Consolas" panose="020B0609020204030204" pitchFamily="49" charset="0"/>
              </a:rPr>
              <a:t> all (unvisited) neighbors of v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4131209" y="4946599"/>
            <a:ext cx="4205808" cy="46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27432" rIns="0" bIns="0"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 2 3 5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1208" y="4517943"/>
            <a:ext cx="15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</a:rPr>
              <a:t>Queue (Q):</a:t>
            </a:r>
            <a:endParaRPr lang="en-US" sz="2000" dirty="0"/>
          </a:p>
        </p:txBody>
      </p:sp>
      <p:cxnSp>
        <p:nvCxnSpPr>
          <p:cNvPr id="65" name="AutoShape 35"/>
          <p:cNvCxnSpPr>
            <a:cxnSpLocks noChangeShapeType="1"/>
            <a:stCxn id="6" idx="6"/>
            <a:endCxn id="66" idx="2"/>
          </p:cNvCxnSpPr>
          <p:nvPr/>
        </p:nvCxnSpPr>
        <p:spPr bwMode="auto">
          <a:xfrm>
            <a:off x="1594104" y="2765552"/>
            <a:ext cx="1897776" cy="30501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6" name="Oval 36"/>
          <p:cNvSpPr>
            <a:spLocks noChangeAspect="1" noChangeArrowheads="1"/>
          </p:cNvSpPr>
          <p:nvPr/>
        </p:nvSpPr>
        <p:spPr bwMode="auto">
          <a:xfrm>
            <a:off x="3491880" y="2608601"/>
            <a:ext cx="372546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5</a:t>
            </a:r>
          </a:p>
        </p:txBody>
      </p:sp>
      <p:cxnSp>
        <p:nvCxnSpPr>
          <p:cNvPr id="68" name="AutoShape 35"/>
          <p:cNvCxnSpPr>
            <a:cxnSpLocks noChangeShapeType="1"/>
            <a:stCxn id="6" idx="5"/>
            <a:endCxn id="69" idx="1"/>
          </p:cNvCxnSpPr>
          <p:nvPr/>
        </p:nvCxnSpPr>
        <p:spPr bwMode="auto">
          <a:xfrm>
            <a:off x="1539201" y="2898101"/>
            <a:ext cx="737987" cy="977509"/>
          </a:xfrm>
          <a:prstGeom prst="straightConnector1">
            <a:avLst/>
          </a:prstGeom>
          <a:noFill/>
          <a:ln w="508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9" name="Oval 36"/>
          <p:cNvSpPr>
            <a:spLocks noChangeAspect="1" noChangeArrowheads="1"/>
          </p:cNvSpPr>
          <p:nvPr/>
        </p:nvSpPr>
        <p:spPr bwMode="auto">
          <a:xfrm>
            <a:off x="2222630" y="3820707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>
                <a:solidFill>
                  <a:schemeClr val="bg1"/>
                </a:solidFill>
                <a:latin typeface="+mj-lt"/>
                <a:ea typeface="ＭＳ Ｐゴシック" charset="0"/>
              </a:rPr>
              <a:t>3</a:t>
            </a:r>
          </a:p>
        </p:txBody>
      </p:sp>
      <p:sp>
        <p:nvSpPr>
          <p:cNvPr id="73" name="Oval 3"/>
          <p:cNvSpPr>
            <a:spLocks noChangeAspect="1" noChangeArrowheads="1"/>
          </p:cNvSpPr>
          <p:nvPr/>
        </p:nvSpPr>
        <p:spPr bwMode="auto">
          <a:xfrm>
            <a:off x="1219200" y="2582370"/>
            <a:ext cx="374904" cy="374904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S</a:t>
            </a:r>
          </a:p>
        </p:txBody>
      </p:sp>
      <p:cxnSp>
        <p:nvCxnSpPr>
          <p:cNvPr id="47" name="AutoShape 35"/>
          <p:cNvCxnSpPr>
            <a:cxnSpLocks noChangeShapeType="1"/>
            <a:endCxn id="48" idx="2"/>
          </p:cNvCxnSpPr>
          <p:nvPr/>
        </p:nvCxnSpPr>
        <p:spPr bwMode="auto">
          <a:xfrm flipV="1">
            <a:off x="2606862" y="1497951"/>
            <a:ext cx="1952231" cy="6866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8" name="Oval 36"/>
          <p:cNvSpPr>
            <a:spLocks noChangeAspect="1" noChangeArrowheads="1"/>
          </p:cNvSpPr>
          <p:nvPr/>
        </p:nvSpPr>
        <p:spPr bwMode="auto">
          <a:xfrm>
            <a:off x="4559093" y="1310499"/>
            <a:ext cx="372545" cy="374904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kumimoji="0" lang="en-US" sz="2000" dirty="0">
                <a:solidFill>
                  <a:schemeClr val="bg1"/>
                </a:solidFill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4042007" y="2466182"/>
            <a:ext cx="3200400" cy="685800"/>
          </a:xfrm>
          <a:prstGeom prst="leftArrowCallout">
            <a:avLst>
              <a:gd name="adj1" fmla="val 19444"/>
              <a:gd name="adj2" fmla="val 24769"/>
              <a:gd name="adj3" fmla="val 28259"/>
              <a:gd name="adj4" fmla="val 80593"/>
            </a:avLst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kumimoji="0" lang="en-US" sz="2000" dirty="0">
                <a:latin typeface="+mn-lt"/>
                <a:ea typeface="ＭＳ Ｐゴシック" charset="0"/>
              </a:rPr>
              <a:t>5 already discovered:</a:t>
            </a:r>
            <a:br>
              <a:rPr kumimoji="0" lang="en-US" sz="2000" dirty="0">
                <a:latin typeface="+mn-lt"/>
                <a:ea typeface="ＭＳ Ｐゴシック" charset="0"/>
              </a:rPr>
            </a:br>
            <a:r>
              <a:rPr kumimoji="0" lang="en-US" sz="2000" dirty="0">
                <a:latin typeface="+mn-lt"/>
                <a:ea typeface="ＭＳ Ｐゴシック" charset="0"/>
              </a:rPr>
              <a:t>don't </a:t>
            </a:r>
            <a:r>
              <a:rPr kumimoji="0" lang="en-US" sz="2000" dirty="0" err="1">
                <a:latin typeface="+mn-lt"/>
                <a:ea typeface="ＭＳ Ｐゴシック" charset="0"/>
              </a:rPr>
              <a:t>enqueue</a:t>
            </a:r>
            <a:endParaRPr kumimoji="0" lang="en-US" sz="2000" dirty="0">
              <a:latin typeface="+mn-lt"/>
              <a:ea typeface="ＭＳ Ｐゴシック" charset="0"/>
            </a:endParaRPr>
          </a:p>
        </p:txBody>
      </p:sp>
      <p:cxnSp>
        <p:nvCxnSpPr>
          <p:cNvPr id="51" name="AutoShape 35"/>
          <p:cNvCxnSpPr>
            <a:cxnSpLocks noChangeShapeType="1"/>
            <a:stCxn id="34" idx="5"/>
            <a:endCxn id="66" idx="1"/>
          </p:cNvCxnSpPr>
          <p:nvPr/>
        </p:nvCxnSpPr>
        <p:spPr bwMode="auto">
          <a:xfrm>
            <a:off x="2597028" y="1628898"/>
            <a:ext cx="949410" cy="1034606"/>
          </a:xfrm>
          <a:prstGeom prst="straightConnector1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97312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14653</TotalTime>
  <Words>5211</Words>
  <Application>Microsoft Office PowerPoint</Application>
  <PresentationFormat>On-screen Show (4:3)</PresentationFormat>
  <Paragraphs>1499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Consolas</vt:lpstr>
      <vt:lpstr>Arial</vt:lpstr>
      <vt:lpstr>Tahoma</vt:lpstr>
      <vt:lpstr>Wingdings</vt:lpstr>
      <vt:lpstr>Default Design</vt:lpstr>
      <vt:lpstr> CS-2001 Data Structures Fall 2021 Graph Traversal</vt:lpstr>
      <vt:lpstr>Graph Traversal</vt:lpstr>
      <vt:lpstr>Breadth-First Search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Example</vt:lpstr>
      <vt:lpstr>Breadth-First Search – Properties </vt:lpstr>
      <vt:lpstr>Depth-First Search – Trees </vt:lpstr>
      <vt:lpstr>Depth-First Search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Depth-First Search – Example </vt:lpstr>
      <vt:lpstr>BFS vs. DFS</vt:lpstr>
      <vt:lpstr>Applications of Graph Traversal 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2445</cp:revision>
  <cp:lastPrinted>2013-10-17T07:59:38Z</cp:lastPrinted>
  <dcterms:created xsi:type="dcterms:W3CDTF">2007-03-29T10:37:57Z</dcterms:created>
  <dcterms:modified xsi:type="dcterms:W3CDTF">2022-11-15T10:06:28Z</dcterms:modified>
</cp:coreProperties>
</file>