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450" r:id="rId1"/>
    <p:sldMasterId id="2147484462" r:id="rId2"/>
  </p:sldMasterIdLst>
  <p:notesMasterIdLst>
    <p:notesMasterId r:id="rId72"/>
  </p:notesMasterIdLst>
  <p:sldIdLst>
    <p:sldId id="780" r:id="rId3"/>
    <p:sldId id="279" r:id="rId4"/>
    <p:sldId id="347" r:id="rId5"/>
    <p:sldId id="283" r:id="rId6"/>
    <p:sldId id="285" r:id="rId7"/>
    <p:sldId id="350" r:id="rId8"/>
    <p:sldId id="286" r:id="rId9"/>
    <p:sldId id="345" r:id="rId10"/>
    <p:sldId id="287" r:id="rId11"/>
    <p:sldId id="288" r:id="rId12"/>
    <p:sldId id="289" r:id="rId13"/>
    <p:sldId id="290" r:id="rId14"/>
    <p:sldId id="291" r:id="rId15"/>
    <p:sldId id="292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49" r:id="rId42"/>
    <p:sldId id="346" r:id="rId43"/>
    <p:sldId id="348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5" r:id="rId68"/>
    <p:sldId id="376" r:id="rId69"/>
    <p:sldId id="377" r:id="rId70"/>
    <p:sldId id="378" r:id="rId7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66"/>
    <a:srgbClr val="D1B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0323" autoAdjust="0"/>
  </p:normalViewPr>
  <p:slideViewPr>
    <p:cSldViewPr>
      <p:cViewPr varScale="1">
        <p:scale>
          <a:sx n="57" d="100"/>
          <a:sy n="57" d="100"/>
        </p:scale>
        <p:origin x="154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F8807CA-608C-4D3B-B87F-5875F6CF6CA5}" type="datetimeFigureOut">
              <a:rPr lang="en-US"/>
              <a:pPr>
                <a:defRPr/>
              </a:pPr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EA843BC-0531-482A-AE76-BD2400BD80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97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523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45062C-80D3-4191-BC70-393E06DCE7D9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5F0433-C54A-4345-A0EE-2686D1037293}" type="slidenum">
              <a:rPr lang="en-US" altLang="en-US" smtClean="0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13BA15-DF16-4DCC-8E5B-EE54AE70532E}" type="slidenum">
              <a:rPr lang="en-US" altLang="en-US" smtClean="0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BD1B56-33E1-4718-989A-EAB297D3C61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9A3206-D2FA-44EC-98FA-35AE2E23C85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76A0B6-B78D-4FF5-A284-CD37EE5A8DA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46918A-6020-437C-BF25-95D18098D28F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EA1D49-BA1B-4CDD-8C26-909353C7368C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37E543-F69D-49F8-BC7D-9A205630A6F2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/>
              <a:t>CS 2001- Data Structure 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C7E59-0E6E-4CEE-8008-58F95DEBD9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34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9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/>
              <a:t>CS 2001- Data Structure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195-2C74-4B00-9E57-FF57DBA90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86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/>
              <a:t>CS 2001- Data Structure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2D593-FB2A-4D03-A870-0197F0E3835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9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CS 2001- Data Structure 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57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9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CS 2001- Data Structure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93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CS 2001- Data Structure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57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CS 2001- Data Structure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65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CS 2001- Data Structure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55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CS 2001- Data Structure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83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CS 2001- Data Structure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26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CS 2001- Data Structure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57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/>
              <a:t>CS 2001- Data Structure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6575B-100D-4E34-A08F-555BD05D45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50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CS 2001- Data Structure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42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CS 2001- Data Structure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3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CS 2001- Data Structure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32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/>
              <a:t>CS 2001- Data Structure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C05D6-278C-47E5-ADDE-B07852F728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74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/>
              <a:t>CS 2001- Data Structure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18803-6A3E-43FF-9543-DE4B6D7922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2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/>
              <a:t>CS 2001- Data Structure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78673-FBD2-442F-B2AB-95E9905625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2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/>
              <a:t>CS 2001- Data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D03FB-BBED-45D0-A2F1-E92A0507F4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8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/>
              <a:t>CS 2001- Data Structure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E3640-45A3-49A6-B030-1691DFBB70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81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/>
              <a:t>CS 2001- Data Structure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896DC-2DAF-409C-AB9B-0EE1BB6944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45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/>
              <a:t>CS 2001- Data Structure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A051A-C79B-4B57-B4AF-9D44C8C39A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22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CS 2001- Data Structure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8C90456-01FF-45DA-8AEF-8862027C7FB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9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CS 2001- Data Structure 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77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7" r:id="rId5"/>
    <p:sldLayoutId id="2147484468" r:id="rId6"/>
    <p:sldLayoutId id="2147484469" r:id="rId7"/>
    <p:sldLayoutId id="2147484470" r:id="rId8"/>
    <p:sldLayoutId id="2147484471" r:id="rId9"/>
    <p:sldLayoutId id="2147484472" r:id="rId10"/>
    <p:sldLayoutId id="214748447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raph_theory" TargetMode="External"/><Relationship Id="rId7" Type="http://schemas.openxmlformats.org/officeDocument/2006/relationships/hyperlink" Target="http://en.wikipedia.org/wiki/Vertex_(graph_theory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Edge_(graph_theory)" TargetMode="External"/><Relationship Id="rId5" Type="http://schemas.openxmlformats.org/officeDocument/2006/relationships/hyperlink" Target="http://en.wikipedia.org/wiki/Sequence" TargetMode="External"/><Relationship Id="rId4" Type="http://schemas.openxmlformats.org/officeDocument/2006/relationships/hyperlink" Target="http://en.wikipedia.org/wiki/Graph_(mathematics)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21" y="1555647"/>
            <a:ext cx="8077200" cy="1314451"/>
          </a:xfrm>
        </p:spPr>
        <p:txBody>
          <a:bodyPr>
            <a:noAutofit/>
          </a:bodyPr>
          <a:lstStyle/>
          <a:p>
            <a:pPr algn="ctr"/>
            <a:br>
              <a:rPr lang="en-GB" sz="3600" b="1" dirty="0"/>
            </a:br>
            <a:r>
              <a:rPr lang="en-GB" sz="3600" dirty="0"/>
              <a:t>CS-2001</a:t>
            </a:r>
            <a:br>
              <a:rPr lang="en-GB" sz="3600" b="1" dirty="0"/>
            </a:br>
            <a:r>
              <a:rPr lang="en-US" sz="3600" b="1" dirty="0"/>
              <a:t>Data Structures</a:t>
            </a:r>
            <a:br>
              <a:rPr lang="en-US" sz="3600" b="1" dirty="0"/>
            </a:br>
            <a:r>
              <a:rPr lang="en-US" dirty="0"/>
              <a:t>Fall 2021</a:t>
            </a:r>
            <a:br>
              <a:rPr lang="en-US" sz="3600" b="1" dirty="0"/>
            </a:br>
            <a:r>
              <a:rPr lang="en-US" sz="2000" b="1" dirty="0"/>
              <a:t>Graph Traversal</a:t>
            </a:r>
            <a:endParaRPr lang="en-US" sz="36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000711"/>
            <a:ext cx="4572000" cy="1676400"/>
          </a:xfrm>
        </p:spPr>
        <p:txBody>
          <a:bodyPr>
            <a:noAutofit/>
          </a:bodyPr>
          <a:lstStyle/>
          <a:p>
            <a:r>
              <a:rPr lang="de-DE" sz="1800" b="1" dirty="0">
                <a:solidFill>
                  <a:schemeClr val="tx2"/>
                </a:solidFill>
              </a:rPr>
              <a:t> </a:t>
            </a:r>
          </a:p>
          <a:p>
            <a:r>
              <a:rPr lang="de-DE" sz="1800" b="1" dirty="0">
                <a:solidFill>
                  <a:schemeClr val="tx2"/>
                </a:solidFill>
              </a:rPr>
              <a:t>Mr. Muhammad Usman Joyia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National University of Computer and Emerging Sciences,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Faisalabad,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" y="0"/>
            <a:ext cx="1244361" cy="106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"/>
            <a:ext cx="1828800" cy="7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Adjacency-matrix representation II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An adjacency matrix can equally well be used for digraphs (directed graphs)</a:t>
            </a:r>
          </a:p>
          <a:p>
            <a:r>
              <a:rPr lang="en-US" altLang="en-US" dirty="0"/>
              <a:t>A 2-D array has a mark at [</a:t>
            </a:r>
            <a:r>
              <a:rPr lang="en-US" altLang="en-US" dirty="0" err="1"/>
              <a:t>i</a:t>
            </a:r>
            <a:r>
              <a:rPr lang="en-US" altLang="en-US" dirty="0"/>
              <a:t>][j] if there is an edge from node </a:t>
            </a:r>
            <a:r>
              <a:rPr lang="en-US" altLang="en-US" dirty="0" err="1"/>
              <a:t>i</a:t>
            </a:r>
            <a:r>
              <a:rPr lang="en-US" altLang="en-US" dirty="0"/>
              <a:t> to node j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Again, this is only suitable for small graphs!</a:t>
            </a:r>
          </a:p>
          <a:p>
            <a:r>
              <a:rPr lang="en-US" altLang="en-US" dirty="0"/>
              <a:t>However, the adjacency matrix for a digraph is usually not symmetric, why?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944632-8D5E-486E-A233-945666941FE3}" type="slidenum">
              <a:rPr lang="en-US" altLang="en-US" smtClean="0"/>
              <a:pPr/>
              <a:t>10</a:t>
            </a:fld>
            <a:endParaRPr lang="en-US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3962400"/>
            <a:ext cx="3055937" cy="1752600"/>
            <a:chOff x="427" y="1248"/>
            <a:chExt cx="1925" cy="1104"/>
          </a:xfrm>
        </p:grpSpPr>
        <p:sp>
          <p:nvSpPr>
            <p:cNvPr id="19523" name="Oval 6"/>
            <p:cNvSpPr>
              <a:spLocks noChangeArrowheads="1"/>
            </p:cNvSpPr>
            <p:nvPr/>
          </p:nvSpPr>
          <p:spPr bwMode="auto">
            <a:xfrm>
              <a:off x="1008" y="1248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19524" name="Oval 7"/>
            <p:cNvSpPr>
              <a:spLocks noChangeArrowheads="1"/>
            </p:cNvSpPr>
            <p:nvPr/>
          </p:nvSpPr>
          <p:spPr bwMode="auto">
            <a:xfrm>
              <a:off x="1680" y="1344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19525" name="Oval 8"/>
            <p:cNvSpPr>
              <a:spLocks noChangeArrowheads="1"/>
            </p:cNvSpPr>
            <p:nvPr/>
          </p:nvSpPr>
          <p:spPr bwMode="auto">
            <a:xfrm>
              <a:off x="1008" y="2112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G</a:t>
              </a:r>
            </a:p>
          </p:txBody>
        </p:sp>
        <p:sp>
          <p:nvSpPr>
            <p:cNvPr id="19526" name="Oval 9"/>
            <p:cNvSpPr>
              <a:spLocks noChangeArrowheads="1"/>
            </p:cNvSpPr>
            <p:nvPr/>
          </p:nvSpPr>
          <p:spPr bwMode="auto">
            <a:xfrm>
              <a:off x="1296" y="1680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E</a:t>
              </a:r>
            </a:p>
          </p:txBody>
        </p:sp>
        <p:sp>
          <p:nvSpPr>
            <p:cNvPr id="19527" name="Oval 10"/>
            <p:cNvSpPr>
              <a:spLocks noChangeArrowheads="1"/>
            </p:cNvSpPr>
            <p:nvPr/>
          </p:nvSpPr>
          <p:spPr bwMode="auto">
            <a:xfrm>
              <a:off x="1680" y="2016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F</a:t>
              </a:r>
            </a:p>
          </p:txBody>
        </p:sp>
        <p:sp>
          <p:nvSpPr>
            <p:cNvPr id="19528" name="Oval 11"/>
            <p:cNvSpPr>
              <a:spLocks noChangeArrowheads="1"/>
            </p:cNvSpPr>
            <p:nvPr/>
          </p:nvSpPr>
          <p:spPr bwMode="auto">
            <a:xfrm>
              <a:off x="720" y="1728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D</a:t>
              </a:r>
            </a:p>
          </p:txBody>
        </p:sp>
        <p:sp>
          <p:nvSpPr>
            <p:cNvPr id="19529" name="Oval 12"/>
            <p:cNvSpPr>
              <a:spLocks noChangeArrowheads="1"/>
            </p:cNvSpPr>
            <p:nvPr/>
          </p:nvSpPr>
          <p:spPr bwMode="auto">
            <a:xfrm>
              <a:off x="2112" y="1344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C</a:t>
              </a:r>
            </a:p>
          </p:txBody>
        </p:sp>
        <p:sp>
          <p:nvSpPr>
            <p:cNvPr id="19530" name="Line 13"/>
            <p:cNvSpPr>
              <a:spLocks noChangeShapeType="1"/>
            </p:cNvSpPr>
            <p:nvPr/>
          </p:nvSpPr>
          <p:spPr bwMode="auto">
            <a:xfrm flipV="1">
              <a:off x="912" y="148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1" name="Freeform 14"/>
            <p:cNvSpPr>
              <a:spLocks/>
            </p:cNvSpPr>
            <p:nvPr/>
          </p:nvSpPr>
          <p:spPr bwMode="auto">
            <a:xfrm>
              <a:off x="1197" y="1920"/>
              <a:ext cx="147" cy="205"/>
            </a:xfrm>
            <a:custGeom>
              <a:avLst/>
              <a:gdLst>
                <a:gd name="T0" fmla="*/ 147 w 147"/>
                <a:gd name="T1" fmla="*/ 0 h 205"/>
                <a:gd name="T2" fmla="*/ 0 w 147"/>
                <a:gd name="T3" fmla="*/ 205 h 205"/>
                <a:gd name="T4" fmla="*/ 0 60000 65536"/>
                <a:gd name="T5" fmla="*/ 0 60000 65536"/>
                <a:gd name="T6" fmla="*/ 0 w 147"/>
                <a:gd name="T7" fmla="*/ 0 h 205"/>
                <a:gd name="T8" fmla="*/ 147 w 147"/>
                <a:gd name="T9" fmla="*/ 205 h 2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205">
                  <a:moveTo>
                    <a:pt x="147" y="0"/>
                  </a:moveTo>
                  <a:lnTo>
                    <a:pt x="0" y="20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2" name="Freeform 15"/>
            <p:cNvSpPr>
              <a:spLocks/>
            </p:cNvSpPr>
            <p:nvPr/>
          </p:nvSpPr>
          <p:spPr bwMode="auto">
            <a:xfrm>
              <a:off x="912" y="1968"/>
              <a:ext cx="141" cy="167"/>
            </a:xfrm>
            <a:custGeom>
              <a:avLst/>
              <a:gdLst>
                <a:gd name="T0" fmla="*/ 141 w 141"/>
                <a:gd name="T1" fmla="*/ 167 h 167"/>
                <a:gd name="T2" fmla="*/ 0 w 141"/>
                <a:gd name="T3" fmla="*/ 0 h 167"/>
                <a:gd name="T4" fmla="*/ 0 60000 65536"/>
                <a:gd name="T5" fmla="*/ 0 60000 65536"/>
                <a:gd name="T6" fmla="*/ 0 w 141"/>
                <a:gd name="T7" fmla="*/ 0 h 167"/>
                <a:gd name="T8" fmla="*/ 141 w 141"/>
                <a:gd name="T9" fmla="*/ 167 h 1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1" h="167">
                  <a:moveTo>
                    <a:pt x="141" y="167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3" name="Freeform 16"/>
            <p:cNvSpPr>
              <a:spLocks/>
            </p:cNvSpPr>
            <p:nvPr/>
          </p:nvSpPr>
          <p:spPr bwMode="auto">
            <a:xfrm>
              <a:off x="1200" y="1488"/>
              <a:ext cx="146" cy="210"/>
            </a:xfrm>
            <a:custGeom>
              <a:avLst/>
              <a:gdLst>
                <a:gd name="T0" fmla="*/ 0 w 146"/>
                <a:gd name="T1" fmla="*/ 0 h 210"/>
                <a:gd name="T2" fmla="*/ 146 w 146"/>
                <a:gd name="T3" fmla="*/ 210 h 210"/>
                <a:gd name="T4" fmla="*/ 0 60000 65536"/>
                <a:gd name="T5" fmla="*/ 0 60000 65536"/>
                <a:gd name="T6" fmla="*/ 0 w 146"/>
                <a:gd name="T7" fmla="*/ 0 h 210"/>
                <a:gd name="T8" fmla="*/ 146 w 146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6" h="210">
                  <a:moveTo>
                    <a:pt x="0" y="0"/>
                  </a:moveTo>
                  <a:lnTo>
                    <a:pt x="146" y="21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4" name="Freeform 17"/>
            <p:cNvSpPr>
              <a:spLocks/>
            </p:cNvSpPr>
            <p:nvPr/>
          </p:nvSpPr>
          <p:spPr bwMode="auto">
            <a:xfrm>
              <a:off x="1514" y="1882"/>
              <a:ext cx="204" cy="164"/>
            </a:xfrm>
            <a:custGeom>
              <a:avLst/>
              <a:gdLst>
                <a:gd name="T0" fmla="*/ 204 w 204"/>
                <a:gd name="T1" fmla="*/ 164 h 164"/>
                <a:gd name="T2" fmla="*/ 0 w 204"/>
                <a:gd name="T3" fmla="*/ 0 h 164"/>
                <a:gd name="T4" fmla="*/ 0 60000 65536"/>
                <a:gd name="T5" fmla="*/ 0 60000 65536"/>
                <a:gd name="T6" fmla="*/ 0 w 204"/>
                <a:gd name="T7" fmla="*/ 0 h 164"/>
                <a:gd name="T8" fmla="*/ 204 w 204"/>
                <a:gd name="T9" fmla="*/ 164 h 1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4" h="164">
                  <a:moveTo>
                    <a:pt x="204" y="164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5" name="Line 18"/>
            <p:cNvSpPr>
              <a:spLocks noChangeShapeType="1"/>
            </p:cNvSpPr>
            <p:nvPr/>
          </p:nvSpPr>
          <p:spPr bwMode="auto">
            <a:xfrm>
              <a:off x="1920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6" name="Freeform 19"/>
            <p:cNvSpPr>
              <a:spLocks/>
            </p:cNvSpPr>
            <p:nvPr/>
          </p:nvSpPr>
          <p:spPr bwMode="auto">
            <a:xfrm>
              <a:off x="1488" y="1559"/>
              <a:ext cx="235" cy="169"/>
            </a:xfrm>
            <a:custGeom>
              <a:avLst/>
              <a:gdLst>
                <a:gd name="T0" fmla="*/ 0 w 235"/>
                <a:gd name="T1" fmla="*/ 169 h 169"/>
                <a:gd name="T2" fmla="*/ 235 w 235"/>
                <a:gd name="T3" fmla="*/ 0 h 169"/>
                <a:gd name="T4" fmla="*/ 0 60000 65536"/>
                <a:gd name="T5" fmla="*/ 0 60000 65536"/>
                <a:gd name="T6" fmla="*/ 0 w 235"/>
                <a:gd name="T7" fmla="*/ 0 h 169"/>
                <a:gd name="T8" fmla="*/ 235 w 235"/>
                <a:gd name="T9" fmla="*/ 169 h 1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5" h="169">
                  <a:moveTo>
                    <a:pt x="0" y="169"/>
                  </a:moveTo>
                  <a:lnTo>
                    <a:pt x="23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7" name="Freeform 20"/>
            <p:cNvSpPr>
              <a:spLocks/>
            </p:cNvSpPr>
            <p:nvPr/>
          </p:nvSpPr>
          <p:spPr bwMode="auto">
            <a:xfrm>
              <a:off x="427" y="1718"/>
              <a:ext cx="293" cy="229"/>
            </a:xfrm>
            <a:custGeom>
              <a:avLst/>
              <a:gdLst>
                <a:gd name="T0" fmla="*/ 293 w 293"/>
                <a:gd name="T1" fmla="*/ 179 h 229"/>
                <a:gd name="T2" fmla="*/ 114 w 293"/>
                <a:gd name="T3" fmla="*/ 219 h 229"/>
                <a:gd name="T4" fmla="*/ 0 w 293"/>
                <a:gd name="T5" fmla="*/ 119 h 229"/>
                <a:gd name="T6" fmla="*/ 114 w 293"/>
                <a:gd name="T7" fmla="*/ 10 h 229"/>
                <a:gd name="T8" fmla="*/ 293 w 293"/>
                <a:gd name="T9" fmla="*/ 58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3"/>
                <a:gd name="T16" fmla="*/ 0 h 229"/>
                <a:gd name="T17" fmla="*/ 293 w 293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3" h="229">
                  <a:moveTo>
                    <a:pt x="293" y="179"/>
                  </a:moveTo>
                  <a:cubicBezTo>
                    <a:pt x="263" y="186"/>
                    <a:pt x="163" y="229"/>
                    <a:pt x="114" y="219"/>
                  </a:cubicBezTo>
                  <a:cubicBezTo>
                    <a:pt x="65" y="209"/>
                    <a:pt x="0" y="154"/>
                    <a:pt x="0" y="119"/>
                  </a:cubicBezTo>
                  <a:cubicBezTo>
                    <a:pt x="0" y="84"/>
                    <a:pt x="65" y="20"/>
                    <a:pt x="114" y="10"/>
                  </a:cubicBezTo>
                  <a:cubicBezTo>
                    <a:pt x="163" y="0"/>
                    <a:pt x="256" y="48"/>
                    <a:pt x="293" y="5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1143000" y="3886200"/>
            <a:ext cx="2895600" cy="2530475"/>
            <a:chOff x="720" y="2448"/>
            <a:chExt cx="1824" cy="1594"/>
          </a:xfrm>
        </p:grpSpPr>
        <p:sp>
          <p:nvSpPr>
            <p:cNvPr id="19464" name="Text Box 22"/>
            <p:cNvSpPr txBox="1">
              <a:spLocks noChangeArrowheads="1"/>
            </p:cNvSpPr>
            <p:nvPr/>
          </p:nvSpPr>
          <p:spPr bwMode="auto">
            <a:xfrm>
              <a:off x="720" y="2640"/>
              <a:ext cx="2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Verdana" panose="020B0604030504040204" pitchFamily="34" charset="0"/>
                </a:rPr>
                <a:t>A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B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C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D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E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F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G</a:t>
              </a:r>
            </a:p>
          </p:txBody>
        </p:sp>
        <p:sp>
          <p:nvSpPr>
            <p:cNvPr id="19465" name="Text Box 23"/>
            <p:cNvSpPr txBox="1">
              <a:spLocks noChangeArrowheads="1"/>
            </p:cNvSpPr>
            <p:nvPr/>
          </p:nvSpPr>
          <p:spPr bwMode="auto">
            <a:xfrm>
              <a:off x="912" y="2448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Verdana" panose="020B0604030504040204" pitchFamily="34" charset="0"/>
                </a:rPr>
                <a:t>A B  C D  E F  G</a:t>
              </a:r>
            </a:p>
          </p:txBody>
        </p:sp>
        <p:sp>
          <p:nvSpPr>
            <p:cNvPr id="19466" name="Rectangle 24"/>
            <p:cNvSpPr>
              <a:spLocks noChangeArrowheads="1"/>
            </p:cNvSpPr>
            <p:nvPr/>
          </p:nvSpPr>
          <p:spPr bwMode="auto">
            <a:xfrm>
              <a:off x="912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67" name="Rectangle 25"/>
            <p:cNvSpPr>
              <a:spLocks noChangeArrowheads="1"/>
            </p:cNvSpPr>
            <p:nvPr/>
          </p:nvSpPr>
          <p:spPr bwMode="auto">
            <a:xfrm>
              <a:off x="1104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68" name="Rectangle 26"/>
            <p:cNvSpPr>
              <a:spLocks noChangeArrowheads="1"/>
            </p:cNvSpPr>
            <p:nvPr/>
          </p:nvSpPr>
          <p:spPr bwMode="auto">
            <a:xfrm>
              <a:off x="1296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69" name="Rectangle 27"/>
            <p:cNvSpPr>
              <a:spLocks noChangeArrowheads="1"/>
            </p:cNvSpPr>
            <p:nvPr/>
          </p:nvSpPr>
          <p:spPr bwMode="auto">
            <a:xfrm>
              <a:off x="1488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0" name="Rectangle 28"/>
            <p:cNvSpPr>
              <a:spLocks noChangeArrowheads="1"/>
            </p:cNvSpPr>
            <p:nvPr/>
          </p:nvSpPr>
          <p:spPr bwMode="auto">
            <a:xfrm>
              <a:off x="1680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1" name="Rectangle 29"/>
            <p:cNvSpPr>
              <a:spLocks noChangeArrowheads="1"/>
            </p:cNvSpPr>
            <p:nvPr/>
          </p:nvSpPr>
          <p:spPr bwMode="auto">
            <a:xfrm>
              <a:off x="1872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2" name="Rectangle 30"/>
            <p:cNvSpPr>
              <a:spLocks noChangeArrowheads="1"/>
            </p:cNvSpPr>
            <p:nvPr/>
          </p:nvSpPr>
          <p:spPr bwMode="auto">
            <a:xfrm>
              <a:off x="2064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3" name="Rectangle 31"/>
            <p:cNvSpPr>
              <a:spLocks noChangeArrowheads="1"/>
            </p:cNvSpPr>
            <p:nvPr/>
          </p:nvSpPr>
          <p:spPr bwMode="auto">
            <a:xfrm>
              <a:off x="912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4" name="Rectangle 32"/>
            <p:cNvSpPr>
              <a:spLocks noChangeArrowheads="1"/>
            </p:cNvSpPr>
            <p:nvPr/>
          </p:nvSpPr>
          <p:spPr bwMode="auto">
            <a:xfrm>
              <a:off x="1104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5" name="Rectangle 33"/>
            <p:cNvSpPr>
              <a:spLocks noChangeArrowheads="1"/>
            </p:cNvSpPr>
            <p:nvPr/>
          </p:nvSpPr>
          <p:spPr bwMode="auto">
            <a:xfrm>
              <a:off x="1296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6" name="Rectangle 34"/>
            <p:cNvSpPr>
              <a:spLocks noChangeArrowheads="1"/>
            </p:cNvSpPr>
            <p:nvPr/>
          </p:nvSpPr>
          <p:spPr bwMode="auto">
            <a:xfrm>
              <a:off x="1488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7" name="Rectangle 35"/>
            <p:cNvSpPr>
              <a:spLocks noChangeArrowheads="1"/>
            </p:cNvSpPr>
            <p:nvPr/>
          </p:nvSpPr>
          <p:spPr bwMode="auto">
            <a:xfrm>
              <a:off x="1680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8" name="Rectangle 36"/>
            <p:cNvSpPr>
              <a:spLocks noChangeArrowheads="1"/>
            </p:cNvSpPr>
            <p:nvPr/>
          </p:nvSpPr>
          <p:spPr bwMode="auto">
            <a:xfrm>
              <a:off x="1872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9" name="Rectangle 37"/>
            <p:cNvSpPr>
              <a:spLocks noChangeArrowheads="1"/>
            </p:cNvSpPr>
            <p:nvPr/>
          </p:nvSpPr>
          <p:spPr bwMode="auto">
            <a:xfrm>
              <a:off x="2064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0" name="Rectangle 38"/>
            <p:cNvSpPr>
              <a:spLocks noChangeArrowheads="1"/>
            </p:cNvSpPr>
            <p:nvPr/>
          </p:nvSpPr>
          <p:spPr bwMode="auto">
            <a:xfrm>
              <a:off x="912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1" name="Rectangle 39"/>
            <p:cNvSpPr>
              <a:spLocks noChangeArrowheads="1"/>
            </p:cNvSpPr>
            <p:nvPr/>
          </p:nvSpPr>
          <p:spPr bwMode="auto">
            <a:xfrm>
              <a:off x="1104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2" name="Rectangle 40"/>
            <p:cNvSpPr>
              <a:spLocks noChangeArrowheads="1"/>
            </p:cNvSpPr>
            <p:nvPr/>
          </p:nvSpPr>
          <p:spPr bwMode="auto">
            <a:xfrm>
              <a:off x="1296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3" name="Rectangle 41"/>
            <p:cNvSpPr>
              <a:spLocks noChangeArrowheads="1"/>
            </p:cNvSpPr>
            <p:nvPr/>
          </p:nvSpPr>
          <p:spPr bwMode="auto">
            <a:xfrm>
              <a:off x="1488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4" name="Rectangle 42"/>
            <p:cNvSpPr>
              <a:spLocks noChangeArrowheads="1"/>
            </p:cNvSpPr>
            <p:nvPr/>
          </p:nvSpPr>
          <p:spPr bwMode="auto">
            <a:xfrm>
              <a:off x="1680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5" name="Rectangle 43"/>
            <p:cNvSpPr>
              <a:spLocks noChangeArrowheads="1"/>
            </p:cNvSpPr>
            <p:nvPr/>
          </p:nvSpPr>
          <p:spPr bwMode="auto">
            <a:xfrm>
              <a:off x="1872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6" name="Rectangle 44"/>
            <p:cNvSpPr>
              <a:spLocks noChangeArrowheads="1"/>
            </p:cNvSpPr>
            <p:nvPr/>
          </p:nvSpPr>
          <p:spPr bwMode="auto">
            <a:xfrm>
              <a:off x="2064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7" name="Rectangle 45"/>
            <p:cNvSpPr>
              <a:spLocks noChangeArrowheads="1"/>
            </p:cNvSpPr>
            <p:nvPr/>
          </p:nvSpPr>
          <p:spPr bwMode="auto">
            <a:xfrm>
              <a:off x="912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8" name="Rectangle 46"/>
            <p:cNvSpPr>
              <a:spLocks noChangeArrowheads="1"/>
            </p:cNvSpPr>
            <p:nvPr/>
          </p:nvSpPr>
          <p:spPr bwMode="auto">
            <a:xfrm>
              <a:off x="1104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9" name="Rectangle 47"/>
            <p:cNvSpPr>
              <a:spLocks noChangeArrowheads="1"/>
            </p:cNvSpPr>
            <p:nvPr/>
          </p:nvSpPr>
          <p:spPr bwMode="auto">
            <a:xfrm>
              <a:off x="1296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0" name="Rectangle 48"/>
            <p:cNvSpPr>
              <a:spLocks noChangeArrowheads="1"/>
            </p:cNvSpPr>
            <p:nvPr/>
          </p:nvSpPr>
          <p:spPr bwMode="auto">
            <a:xfrm>
              <a:off x="1488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1" name="Rectangle 49"/>
            <p:cNvSpPr>
              <a:spLocks noChangeArrowheads="1"/>
            </p:cNvSpPr>
            <p:nvPr/>
          </p:nvSpPr>
          <p:spPr bwMode="auto">
            <a:xfrm>
              <a:off x="1680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2" name="Rectangle 50"/>
            <p:cNvSpPr>
              <a:spLocks noChangeArrowheads="1"/>
            </p:cNvSpPr>
            <p:nvPr/>
          </p:nvSpPr>
          <p:spPr bwMode="auto">
            <a:xfrm>
              <a:off x="1872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3" name="Rectangle 51"/>
            <p:cNvSpPr>
              <a:spLocks noChangeArrowheads="1"/>
            </p:cNvSpPr>
            <p:nvPr/>
          </p:nvSpPr>
          <p:spPr bwMode="auto">
            <a:xfrm>
              <a:off x="2064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4" name="Rectangle 52"/>
            <p:cNvSpPr>
              <a:spLocks noChangeArrowheads="1"/>
            </p:cNvSpPr>
            <p:nvPr/>
          </p:nvSpPr>
          <p:spPr bwMode="auto">
            <a:xfrm>
              <a:off x="912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5" name="Rectangle 53"/>
            <p:cNvSpPr>
              <a:spLocks noChangeArrowheads="1"/>
            </p:cNvSpPr>
            <p:nvPr/>
          </p:nvSpPr>
          <p:spPr bwMode="auto">
            <a:xfrm>
              <a:off x="1104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6" name="Rectangle 54"/>
            <p:cNvSpPr>
              <a:spLocks noChangeArrowheads="1"/>
            </p:cNvSpPr>
            <p:nvPr/>
          </p:nvSpPr>
          <p:spPr bwMode="auto">
            <a:xfrm>
              <a:off x="1296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7" name="Rectangle 55"/>
            <p:cNvSpPr>
              <a:spLocks noChangeArrowheads="1"/>
            </p:cNvSpPr>
            <p:nvPr/>
          </p:nvSpPr>
          <p:spPr bwMode="auto">
            <a:xfrm>
              <a:off x="1488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8" name="Rectangle 56"/>
            <p:cNvSpPr>
              <a:spLocks noChangeArrowheads="1"/>
            </p:cNvSpPr>
            <p:nvPr/>
          </p:nvSpPr>
          <p:spPr bwMode="auto">
            <a:xfrm>
              <a:off x="1680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9" name="Rectangle 57"/>
            <p:cNvSpPr>
              <a:spLocks noChangeArrowheads="1"/>
            </p:cNvSpPr>
            <p:nvPr/>
          </p:nvSpPr>
          <p:spPr bwMode="auto">
            <a:xfrm>
              <a:off x="1872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0" name="Rectangle 58"/>
            <p:cNvSpPr>
              <a:spLocks noChangeArrowheads="1"/>
            </p:cNvSpPr>
            <p:nvPr/>
          </p:nvSpPr>
          <p:spPr bwMode="auto">
            <a:xfrm>
              <a:off x="2064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1" name="Rectangle 59"/>
            <p:cNvSpPr>
              <a:spLocks noChangeArrowheads="1"/>
            </p:cNvSpPr>
            <p:nvPr/>
          </p:nvSpPr>
          <p:spPr bwMode="auto">
            <a:xfrm>
              <a:off x="912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2" name="Rectangle 60"/>
            <p:cNvSpPr>
              <a:spLocks noChangeArrowheads="1"/>
            </p:cNvSpPr>
            <p:nvPr/>
          </p:nvSpPr>
          <p:spPr bwMode="auto">
            <a:xfrm>
              <a:off x="1104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3" name="Rectangle 61"/>
            <p:cNvSpPr>
              <a:spLocks noChangeArrowheads="1"/>
            </p:cNvSpPr>
            <p:nvPr/>
          </p:nvSpPr>
          <p:spPr bwMode="auto">
            <a:xfrm>
              <a:off x="1296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4" name="Rectangle 62"/>
            <p:cNvSpPr>
              <a:spLocks noChangeArrowheads="1"/>
            </p:cNvSpPr>
            <p:nvPr/>
          </p:nvSpPr>
          <p:spPr bwMode="auto">
            <a:xfrm>
              <a:off x="1488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5" name="Rectangle 63"/>
            <p:cNvSpPr>
              <a:spLocks noChangeArrowheads="1"/>
            </p:cNvSpPr>
            <p:nvPr/>
          </p:nvSpPr>
          <p:spPr bwMode="auto">
            <a:xfrm>
              <a:off x="1680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6" name="Rectangle 64"/>
            <p:cNvSpPr>
              <a:spLocks noChangeArrowheads="1"/>
            </p:cNvSpPr>
            <p:nvPr/>
          </p:nvSpPr>
          <p:spPr bwMode="auto">
            <a:xfrm>
              <a:off x="1872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7" name="Rectangle 65"/>
            <p:cNvSpPr>
              <a:spLocks noChangeArrowheads="1"/>
            </p:cNvSpPr>
            <p:nvPr/>
          </p:nvSpPr>
          <p:spPr bwMode="auto">
            <a:xfrm>
              <a:off x="2064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8" name="Rectangle 66"/>
            <p:cNvSpPr>
              <a:spLocks noChangeArrowheads="1"/>
            </p:cNvSpPr>
            <p:nvPr/>
          </p:nvSpPr>
          <p:spPr bwMode="auto">
            <a:xfrm>
              <a:off x="912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9" name="Rectangle 67"/>
            <p:cNvSpPr>
              <a:spLocks noChangeArrowheads="1"/>
            </p:cNvSpPr>
            <p:nvPr/>
          </p:nvSpPr>
          <p:spPr bwMode="auto">
            <a:xfrm>
              <a:off x="1104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0" name="Rectangle 68"/>
            <p:cNvSpPr>
              <a:spLocks noChangeArrowheads="1"/>
            </p:cNvSpPr>
            <p:nvPr/>
          </p:nvSpPr>
          <p:spPr bwMode="auto">
            <a:xfrm>
              <a:off x="1296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1" name="Rectangle 69"/>
            <p:cNvSpPr>
              <a:spLocks noChangeArrowheads="1"/>
            </p:cNvSpPr>
            <p:nvPr/>
          </p:nvSpPr>
          <p:spPr bwMode="auto">
            <a:xfrm>
              <a:off x="1488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2" name="Rectangle 70"/>
            <p:cNvSpPr>
              <a:spLocks noChangeArrowheads="1"/>
            </p:cNvSpPr>
            <p:nvPr/>
          </p:nvSpPr>
          <p:spPr bwMode="auto">
            <a:xfrm>
              <a:off x="1680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3" name="Rectangle 71"/>
            <p:cNvSpPr>
              <a:spLocks noChangeArrowheads="1"/>
            </p:cNvSpPr>
            <p:nvPr/>
          </p:nvSpPr>
          <p:spPr bwMode="auto">
            <a:xfrm>
              <a:off x="1872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4" name="Rectangle 72"/>
            <p:cNvSpPr>
              <a:spLocks noChangeArrowheads="1"/>
            </p:cNvSpPr>
            <p:nvPr/>
          </p:nvSpPr>
          <p:spPr bwMode="auto">
            <a:xfrm>
              <a:off x="2064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5" name="Oval 74"/>
            <p:cNvSpPr>
              <a:spLocks noChangeArrowheads="1"/>
            </p:cNvSpPr>
            <p:nvPr/>
          </p:nvSpPr>
          <p:spPr bwMode="auto">
            <a:xfrm>
              <a:off x="1728" y="273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6" name="Oval 75"/>
            <p:cNvSpPr>
              <a:spLocks noChangeArrowheads="1"/>
            </p:cNvSpPr>
            <p:nvPr/>
          </p:nvSpPr>
          <p:spPr bwMode="auto">
            <a:xfrm>
              <a:off x="1344" y="292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7" name="Oval 78"/>
            <p:cNvSpPr>
              <a:spLocks noChangeArrowheads="1"/>
            </p:cNvSpPr>
            <p:nvPr/>
          </p:nvSpPr>
          <p:spPr bwMode="auto">
            <a:xfrm>
              <a:off x="960" y="33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8" name="Oval 79"/>
            <p:cNvSpPr>
              <a:spLocks noChangeArrowheads="1"/>
            </p:cNvSpPr>
            <p:nvPr/>
          </p:nvSpPr>
          <p:spPr bwMode="auto">
            <a:xfrm>
              <a:off x="1536" y="33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9" name="Oval 82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20" name="Oval 84"/>
            <p:cNvSpPr>
              <a:spLocks noChangeArrowheads="1"/>
            </p:cNvSpPr>
            <p:nvPr/>
          </p:nvSpPr>
          <p:spPr bwMode="auto">
            <a:xfrm>
              <a:off x="2112" y="350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21" name="Oval 85"/>
            <p:cNvSpPr>
              <a:spLocks noChangeArrowheads="1"/>
            </p:cNvSpPr>
            <p:nvPr/>
          </p:nvSpPr>
          <p:spPr bwMode="auto">
            <a:xfrm>
              <a:off x="1728" y="369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22" name="Oval 86"/>
            <p:cNvSpPr>
              <a:spLocks noChangeArrowheads="1"/>
            </p:cNvSpPr>
            <p:nvPr/>
          </p:nvSpPr>
          <p:spPr bwMode="auto">
            <a:xfrm>
              <a:off x="1536" y="388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Adjacency Lists Representation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 graph of n nodes is represented by a one-dimensional array L of linked lists, where</a:t>
            </a:r>
          </a:p>
          <a:p>
            <a:pPr lvl="1"/>
            <a:r>
              <a:rPr lang="en-US" altLang="en-US" dirty="0"/>
              <a:t>L[</a:t>
            </a:r>
            <a:r>
              <a:rPr lang="en-US" altLang="en-US" dirty="0" err="1"/>
              <a:t>i</a:t>
            </a:r>
            <a:r>
              <a:rPr lang="en-US" altLang="en-US" dirty="0"/>
              <a:t>] is the linked list containing all the nodes adjacent to node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The nodes in the list L[</a:t>
            </a:r>
            <a:r>
              <a:rPr lang="en-US" altLang="en-US" dirty="0" err="1"/>
              <a:t>i</a:t>
            </a:r>
            <a:r>
              <a:rPr lang="en-US" altLang="en-US" dirty="0"/>
              <a:t>] are in no particular order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3E1C09-BFD0-4A1D-872F-4B5010D83FB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7F2ED0-BDF0-45DA-A133-AB5CDEF9E0C3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04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Adjacency Lists Representation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Pros:</a:t>
            </a:r>
          </a:p>
          <a:p>
            <a:pPr lvl="1"/>
            <a:r>
              <a:rPr lang="en-US" altLang="en-US"/>
              <a:t>Simple to implement</a:t>
            </a:r>
          </a:p>
          <a:p>
            <a:pPr lvl="1"/>
            <a:r>
              <a:rPr lang="en-US" altLang="en-US"/>
              <a:t>Easy and fast to tell if a pair (i,j) is an edge: simply check if A[i][j] is 1 or 0</a:t>
            </a:r>
          </a:p>
          <a:p>
            <a:r>
              <a:rPr lang="en-US" altLang="en-US"/>
              <a:t>Cons:</a:t>
            </a:r>
          </a:p>
          <a:p>
            <a:pPr lvl="1"/>
            <a:r>
              <a:rPr lang="en-US" altLang="en-US"/>
              <a:t>No matter how few edges the graph has, the matrix takes O(n2) in memory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BBCC63-B0CE-4B1E-B49B-D59E1679C7C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23557" name="Rectangle 1"/>
          <p:cNvSpPr>
            <a:spLocks noChangeArrowheads="1"/>
          </p:cNvSpPr>
          <p:nvPr/>
        </p:nvSpPr>
        <p:spPr bwMode="auto">
          <a:xfrm>
            <a:off x="3124200" y="685800"/>
            <a:ext cx="307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Pros and Cons of Adjacency Lists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3558" name="Rectangle 2"/>
          <p:cNvSpPr txBox="1">
            <a:spLocks noChangeArrowheads="1"/>
          </p:cNvSpPr>
          <p:nvPr/>
        </p:nvSpPr>
        <p:spPr bwMode="auto">
          <a:xfrm>
            <a:off x="323528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Pros and Cons</a:t>
            </a:r>
            <a:r>
              <a:rPr lang="en-US" altLang="en-US" sz="4000" b="1" dirty="0"/>
              <a:t> </a:t>
            </a:r>
            <a:r>
              <a:rPr lang="en-US" altLang="en-US" sz="28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of Adjacency Matrix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 and Cons of Adjacency Lists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Pros:</a:t>
            </a:r>
          </a:p>
          <a:p>
            <a:pPr lvl="1"/>
            <a:r>
              <a:rPr lang="en-US" altLang="en-US"/>
              <a:t>Saves on space (memory): the representation takes as many memory words as there are nodes and edge.</a:t>
            </a:r>
          </a:p>
          <a:p>
            <a:r>
              <a:rPr lang="en-US" altLang="en-US"/>
              <a:t>Cons:</a:t>
            </a:r>
          </a:p>
          <a:p>
            <a:pPr lvl="1"/>
            <a:r>
              <a:rPr lang="en-US" altLang="en-US"/>
              <a:t>It can take up to O(n) time to determine if a pair of nodes (i,j) is an edge: one would have to search the linked list L[i], which takes time proportional to the length of L[i].</a:t>
            </a:r>
          </a:p>
          <a:p>
            <a:r>
              <a:rPr lang="en-US" altLang="en-US"/>
              <a:t>Note:</a:t>
            </a:r>
          </a:p>
          <a:p>
            <a:pPr lvl="1"/>
            <a:r>
              <a:rPr lang="en-US" altLang="en-US"/>
              <a:t>Adjacency list is better for sparse graphs, adjacency matrix for dense graphs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90584A-A9F4-4F50-8614-D2D66C2D50C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Traversal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Graph traversal is the process of writing out all the nodes of a simple, connected graph G in some organized way.</a:t>
            </a:r>
          </a:p>
          <a:p>
            <a:r>
              <a:rPr lang="en-US" altLang="en-US"/>
              <a:t> Algorithms, that apply for generalize traversal of any graph. They are:</a:t>
            </a:r>
          </a:p>
          <a:p>
            <a:r>
              <a:rPr lang="en-US" altLang="en-US"/>
              <a:t>Breadth First Search</a:t>
            </a:r>
          </a:p>
          <a:p>
            <a:r>
              <a:rPr lang="en-US" altLang="en-US"/>
              <a:t>Depth First Search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379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EBE3CE-5FF0-479B-99CE-C703EDDA82A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Search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Choice of container</a:t>
            </a:r>
          </a:p>
          <a:p>
            <a:pPr lvl="1"/>
            <a:r>
              <a:rPr lang="en-US" altLang="en-US"/>
              <a:t>If a stack is used as the container for adjacent vertices, we get depth first search.</a:t>
            </a:r>
          </a:p>
          <a:p>
            <a:pPr lvl="1"/>
            <a:r>
              <a:rPr lang="en-US" altLang="en-US"/>
              <a:t>If a Queue is used as the container adjacent vertices, we get breadth first search.</a:t>
            </a:r>
          </a:p>
        </p:txBody>
      </p:sp>
      <p:sp>
        <p:nvSpPr>
          <p:cNvPr id="3584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BF5CA6-B09B-4FB2-915A-A2A7404FADA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Search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state of a vertex, u, is stored in a color variable as follows:</a:t>
            </a:r>
          </a:p>
          <a:p>
            <a:r>
              <a:rPr lang="en-US" altLang="en-US"/>
              <a:t>1. color[u] = White - for the "undiscovered" state,</a:t>
            </a:r>
            <a:br>
              <a:rPr lang="en-US" altLang="en-US"/>
            </a:br>
            <a:r>
              <a:rPr lang="en-US" altLang="en-US"/>
              <a:t>2. color [u] = Gray - for the "discovered but not fully explored" state, and</a:t>
            </a:r>
            <a:br>
              <a:rPr lang="en-US" altLang="en-US"/>
            </a:br>
            <a:r>
              <a:rPr lang="en-US" altLang="en-US"/>
              <a:t>3. color [u] = Black - for the "fully explored" state.</a:t>
            </a:r>
          </a:p>
          <a:p>
            <a:endParaRPr lang="en-US" altLang="en-US"/>
          </a:p>
        </p:txBody>
      </p:sp>
      <p:sp>
        <p:nvSpPr>
          <p:cNvPr id="3686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C2B2DB-64EF-47AE-B4AC-2AAF08FFD7A5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3790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B3539D-2D24-440D-B8F8-F70BEBC3F258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37898" name="AutoShape 10"/>
          <p:cNvCxnSpPr>
            <a:cxnSpLocks noChangeShapeType="1"/>
            <a:stCxn id="37892" idx="7"/>
            <a:endCxn id="37895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1"/>
          <p:cNvCxnSpPr>
            <a:cxnSpLocks noChangeShapeType="1"/>
            <a:stCxn id="37892" idx="6"/>
            <a:endCxn id="37894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2"/>
          <p:cNvCxnSpPr>
            <a:cxnSpLocks noChangeShapeType="1"/>
            <a:stCxn id="37892" idx="4"/>
            <a:endCxn id="37893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AutoShape 13"/>
          <p:cNvCxnSpPr>
            <a:cxnSpLocks noChangeShapeType="1"/>
            <a:stCxn id="37895" idx="6"/>
            <a:endCxn id="37897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AutoShape 14"/>
          <p:cNvCxnSpPr>
            <a:cxnSpLocks noChangeShapeType="1"/>
            <a:stCxn id="37893" idx="6"/>
            <a:endCxn id="37896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AutoShape 15"/>
          <p:cNvCxnSpPr>
            <a:cxnSpLocks noChangeShapeType="1"/>
            <a:stCxn id="37896" idx="1"/>
            <a:endCxn id="37894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AutoShape 16"/>
          <p:cNvCxnSpPr>
            <a:cxnSpLocks noChangeShapeType="1"/>
            <a:stCxn id="37894" idx="0"/>
            <a:endCxn id="37895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7"/>
          <p:cNvCxnSpPr>
            <a:cxnSpLocks noChangeShapeType="1"/>
            <a:stCxn id="37896" idx="7"/>
            <a:endCxn id="37897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4">
            <a:extLst>
              <a:ext uri="{FF2B5EF4-FFF2-40B4-BE49-F238E27FC236}">
                <a16:creationId xmlns:a16="http://schemas.microsoft.com/office/drawing/2014/main" id="{BF1C5A69-D56E-41CE-94A7-BC7DD9301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3893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D26768-7CDD-4330-BA44-692CF0B9AB6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38922" name="AutoShape 10"/>
          <p:cNvCxnSpPr>
            <a:cxnSpLocks noChangeShapeType="1"/>
            <a:stCxn id="38916" idx="7"/>
            <a:endCxn id="38919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3" name="AutoShape 11"/>
          <p:cNvCxnSpPr>
            <a:cxnSpLocks noChangeShapeType="1"/>
            <a:stCxn id="38916" idx="6"/>
            <a:endCxn id="38918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AutoShape 12"/>
          <p:cNvCxnSpPr>
            <a:cxnSpLocks noChangeShapeType="1"/>
            <a:stCxn id="38916" idx="4"/>
            <a:endCxn id="38917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3"/>
          <p:cNvCxnSpPr>
            <a:cxnSpLocks noChangeShapeType="1"/>
            <a:stCxn id="38919" idx="6"/>
            <a:endCxn id="38921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4"/>
          <p:cNvCxnSpPr>
            <a:cxnSpLocks noChangeShapeType="1"/>
            <a:stCxn id="38917" idx="6"/>
            <a:endCxn id="38920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AutoShape 15"/>
          <p:cNvCxnSpPr>
            <a:cxnSpLocks noChangeShapeType="1"/>
            <a:stCxn id="38920" idx="1"/>
            <a:endCxn id="38918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AutoShape 16"/>
          <p:cNvCxnSpPr>
            <a:cxnSpLocks noChangeShapeType="1"/>
            <a:stCxn id="38918" idx="0"/>
            <a:endCxn id="38919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AutoShape 17"/>
          <p:cNvCxnSpPr>
            <a:cxnSpLocks noChangeShapeType="1"/>
            <a:stCxn id="38920" idx="7"/>
            <a:endCxn id="38921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4724400" y="2133600"/>
            <a:ext cx="685800" cy="76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4403725" y="17938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4932363" y="3900488"/>
            <a:ext cx="1239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B05812AB-6728-B4A4-6167-F3DC5BD237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Today’s Lecture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Graph Definition</a:t>
            </a:r>
          </a:p>
          <a:p>
            <a:r>
              <a:rPr lang="en-US" altLang="en-US"/>
              <a:t>Graph Terminology</a:t>
            </a:r>
          </a:p>
          <a:p>
            <a:r>
              <a:rPr lang="en-US" altLang="en-US"/>
              <a:t>Representation of Graph</a:t>
            </a:r>
          </a:p>
          <a:p>
            <a:r>
              <a:rPr lang="en-US" altLang="en-US"/>
              <a:t>Path and Cycle</a:t>
            </a:r>
          </a:p>
          <a:p>
            <a:r>
              <a:rPr lang="en-US" altLang="en-US"/>
              <a:t>Graph Traversal (BFS-DFS)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88889E-4DF7-4170-ABC0-D0DA5222C66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1"/>
          <p:cNvSpPr>
            <a:spLocks noChangeArrowheads="1"/>
          </p:cNvSpPr>
          <p:nvPr/>
        </p:nvSpPr>
        <p:spPr bwMode="auto">
          <a:xfrm>
            <a:off x="533400" y="1676400"/>
            <a:ext cx="2895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3995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D6A882-A35F-481A-9E8C-9BA9C0180EC6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41" name="Oval 4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942" name="Oval 5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9943" name="Oval 6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9944" name="Oval 7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945" name="Oval 8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9946" name="Oval 9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39947" name="AutoShape 10"/>
          <p:cNvCxnSpPr>
            <a:cxnSpLocks noChangeShapeType="1"/>
            <a:stCxn id="39941" idx="7"/>
            <a:endCxn id="3994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AutoShape 11"/>
          <p:cNvCxnSpPr>
            <a:cxnSpLocks noChangeShapeType="1"/>
            <a:stCxn id="39941" idx="6"/>
            <a:endCxn id="3994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AutoShape 12"/>
          <p:cNvCxnSpPr>
            <a:cxnSpLocks noChangeShapeType="1"/>
            <a:stCxn id="39941" idx="4"/>
            <a:endCxn id="3994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AutoShape 13"/>
          <p:cNvCxnSpPr>
            <a:cxnSpLocks noChangeShapeType="1"/>
            <a:stCxn id="39944" idx="6"/>
            <a:endCxn id="3994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AutoShape 14"/>
          <p:cNvCxnSpPr>
            <a:cxnSpLocks noChangeShapeType="1"/>
            <a:stCxn id="39942" idx="6"/>
            <a:endCxn id="3994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AutoShape 15"/>
          <p:cNvCxnSpPr>
            <a:cxnSpLocks noChangeShapeType="1"/>
            <a:stCxn id="39945" idx="1"/>
            <a:endCxn id="3994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16"/>
          <p:cNvCxnSpPr>
            <a:cxnSpLocks noChangeShapeType="1"/>
            <a:stCxn id="39943" idx="0"/>
            <a:endCxn id="3994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7"/>
          <p:cNvCxnSpPr>
            <a:cxnSpLocks noChangeShapeType="1"/>
            <a:stCxn id="39945" idx="7"/>
            <a:endCxn id="3994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5" name="Line 18"/>
          <p:cNvSpPr>
            <a:spLocks noChangeShapeType="1"/>
          </p:cNvSpPr>
          <p:nvPr/>
        </p:nvSpPr>
        <p:spPr bwMode="auto">
          <a:xfrm>
            <a:off x="4724400" y="2133600"/>
            <a:ext cx="685800" cy="76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Text Box 19"/>
          <p:cNvSpPr txBox="1">
            <a:spLocks noChangeArrowheads="1"/>
          </p:cNvSpPr>
          <p:nvPr/>
        </p:nvSpPr>
        <p:spPr bwMode="auto">
          <a:xfrm>
            <a:off x="4403725" y="17938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9957" name="Text Box 20"/>
          <p:cNvSpPr txBox="1">
            <a:spLocks noChangeArrowheads="1"/>
          </p:cNvSpPr>
          <p:nvPr/>
        </p:nvSpPr>
        <p:spPr bwMode="auto">
          <a:xfrm>
            <a:off x="4932363" y="3900488"/>
            <a:ext cx="1239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63EEECAF-8983-2EC3-DDA7-D6CD9CCFFA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33400" y="2286000"/>
            <a:ext cx="2895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4098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CF11EA-ADE7-480A-8DD8-E2F21CC42CE8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0971" name="AutoShape 11"/>
          <p:cNvCxnSpPr>
            <a:cxnSpLocks noChangeShapeType="1"/>
            <a:stCxn id="40965" idx="7"/>
            <a:endCxn id="4096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AutoShape 12"/>
          <p:cNvCxnSpPr>
            <a:cxnSpLocks noChangeShapeType="1"/>
            <a:stCxn id="40965" idx="6"/>
            <a:endCxn id="4096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AutoShape 13"/>
          <p:cNvCxnSpPr>
            <a:cxnSpLocks noChangeShapeType="1"/>
            <a:stCxn id="40965" idx="4"/>
            <a:endCxn id="4096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4" name="AutoShape 14"/>
          <p:cNvCxnSpPr>
            <a:cxnSpLocks noChangeShapeType="1"/>
            <a:stCxn id="40968" idx="6"/>
            <a:endCxn id="4097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AutoShape 15"/>
          <p:cNvCxnSpPr>
            <a:cxnSpLocks noChangeShapeType="1"/>
            <a:stCxn id="40966" idx="6"/>
            <a:endCxn id="4096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6" name="AutoShape 16"/>
          <p:cNvCxnSpPr>
            <a:cxnSpLocks noChangeShapeType="1"/>
            <a:stCxn id="40969" idx="1"/>
            <a:endCxn id="4096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7" name="AutoShape 17"/>
          <p:cNvCxnSpPr>
            <a:cxnSpLocks noChangeShapeType="1"/>
            <a:stCxn id="40967" idx="0"/>
            <a:endCxn id="4096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/>
          <p:cNvCxnSpPr>
            <a:cxnSpLocks noChangeShapeType="1"/>
            <a:stCxn id="40969" idx="7"/>
            <a:endCxn id="4097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4724400" y="2133600"/>
            <a:ext cx="685800" cy="76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4403725" y="17938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DFB6D9DE-E2A8-ECA3-408C-D2C17DD977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14400" y="3429000"/>
            <a:ext cx="25908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4200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B13EA4-CE17-4C11-A51C-C796F1477B2C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1995" name="AutoShape 11"/>
          <p:cNvCxnSpPr>
            <a:cxnSpLocks noChangeShapeType="1"/>
            <a:stCxn id="41989" idx="7"/>
            <a:endCxn id="41992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AutoShape 12"/>
          <p:cNvCxnSpPr>
            <a:cxnSpLocks noChangeShapeType="1"/>
            <a:stCxn id="41989" idx="6"/>
            <a:endCxn id="41991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3"/>
          <p:cNvCxnSpPr>
            <a:cxnSpLocks noChangeShapeType="1"/>
            <a:stCxn id="41989" idx="4"/>
            <a:endCxn id="41990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4"/>
          <p:cNvCxnSpPr>
            <a:cxnSpLocks noChangeShapeType="1"/>
            <a:stCxn id="41992" idx="6"/>
            <a:endCxn id="41994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AutoShape 15"/>
          <p:cNvCxnSpPr>
            <a:cxnSpLocks noChangeShapeType="1"/>
            <a:stCxn id="41990" idx="6"/>
            <a:endCxn id="41993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0" name="AutoShape 16"/>
          <p:cNvCxnSpPr>
            <a:cxnSpLocks noChangeShapeType="1"/>
            <a:stCxn id="41993" idx="1"/>
            <a:endCxn id="41991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AutoShape 17"/>
          <p:cNvCxnSpPr>
            <a:cxnSpLocks noChangeShapeType="1"/>
            <a:stCxn id="41991" idx="0"/>
            <a:endCxn id="41992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AutoShape 18"/>
          <p:cNvCxnSpPr>
            <a:cxnSpLocks noChangeShapeType="1"/>
            <a:stCxn id="41993" idx="7"/>
            <a:endCxn id="41994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3" name="Line 19"/>
          <p:cNvSpPr>
            <a:spLocks noChangeShapeType="1"/>
          </p:cNvSpPr>
          <p:nvPr/>
        </p:nvSpPr>
        <p:spPr bwMode="auto">
          <a:xfrm flipV="1">
            <a:off x="4724400" y="22860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4403725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9EB8622B-FFAF-E1E6-3FA6-7A0ED1CB1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90600" y="3810000"/>
            <a:ext cx="28194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4303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DEC15F-EB53-414B-A6DD-242953C590D7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3019" name="AutoShape 11"/>
          <p:cNvCxnSpPr>
            <a:cxnSpLocks noChangeShapeType="1"/>
            <a:stCxn id="43013" idx="7"/>
            <a:endCxn id="43016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AutoShape 12"/>
          <p:cNvCxnSpPr>
            <a:cxnSpLocks noChangeShapeType="1"/>
            <a:stCxn id="43013" idx="6"/>
            <a:endCxn id="43015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13"/>
          <p:cNvCxnSpPr>
            <a:cxnSpLocks noChangeShapeType="1"/>
            <a:stCxn id="43013" idx="4"/>
            <a:endCxn id="43014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14"/>
          <p:cNvCxnSpPr>
            <a:cxnSpLocks noChangeShapeType="1"/>
            <a:stCxn id="43016" idx="6"/>
            <a:endCxn id="43018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15"/>
          <p:cNvCxnSpPr>
            <a:cxnSpLocks noChangeShapeType="1"/>
            <a:stCxn id="43014" idx="6"/>
            <a:endCxn id="43017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AutoShape 16"/>
          <p:cNvCxnSpPr>
            <a:cxnSpLocks noChangeShapeType="1"/>
            <a:stCxn id="43017" idx="1"/>
            <a:endCxn id="43015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7"/>
          <p:cNvCxnSpPr>
            <a:cxnSpLocks noChangeShapeType="1"/>
            <a:stCxn id="43015" idx="0"/>
            <a:endCxn id="43016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/>
          <p:cNvCxnSpPr>
            <a:cxnSpLocks noChangeShapeType="1"/>
            <a:stCxn id="43017" idx="7"/>
            <a:endCxn id="43018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7" name="Line 19"/>
          <p:cNvSpPr>
            <a:spLocks noChangeShapeType="1"/>
          </p:cNvSpPr>
          <p:nvPr/>
        </p:nvSpPr>
        <p:spPr bwMode="auto">
          <a:xfrm flipV="1">
            <a:off x="4724400" y="22860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4403725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BB622958-DC2E-14D2-7CE0-BEA47A1CF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990600" y="3810000"/>
            <a:ext cx="28194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4405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777F43-56FA-45B3-ADF3-0785FAC91B06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4043" name="AutoShape 11"/>
          <p:cNvCxnSpPr>
            <a:cxnSpLocks noChangeShapeType="1"/>
            <a:stCxn id="44037" idx="7"/>
            <a:endCxn id="44040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12"/>
          <p:cNvCxnSpPr>
            <a:cxnSpLocks noChangeShapeType="1"/>
            <a:stCxn id="44037" idx="6"/>
            <a:endCxn id="44039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3"/>
          <p:cNvCxnSpPr>
            <a:cxnSpLocks noChangeShapeType="1"/>
            <a:stCxn id="44037" idx="4"/>
            <a:endCxn id="44038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6" name="AutoShape 14"/>
          <p:cNvCxnSpPr>
            <a:cxnSpLocks noChangeShapeType="1"/>
            <a:stCxn id="44040" idx="6"/>
            <a:endCxn id="44042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7" name="AutoShape 15"/>
          <p:cNvCxnSpPr>
            <a:cxnSpLocks noChangeShapeType="1"/>
            <a:stCxn id="44038" idx="6"/>
            <a:endCxn id="44041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8" name="AutoShape 16"/>
          <p:cNvCxnSpPr>
            <a:cxnSpLocks noChangeShapeType="1"/>
            <a:stCxn id="44041" idx="1"/>
            <a:endCxn id="44039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17"/>
          <p:cNvCxnSpPr>
            <a:cxnSpLocks noChangeShapeType="1"/>
            <a:stCxn id="44039" idx="0"/>
            <a:endCxn id="44040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18"/>
          <p:cNvCxnSpPr>
            <a:cxnSpLocks noChangeShapeType="1"/>
            <a:stCxn id="44041" idx="7"/>
            <a:endCxn id="44042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1" name="Line 19"/>
          <p:cNvSpPr>
            <a:spLocks noChangeShapeType="1"/>
          </p:cNvSpPr>
          <p:nvPr/>
        </p:nvSpPr>
        <p:spPr bwMode="auto">
          <a:xfrm flipV="1">
            <a:off x="4724400" y="22860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4403725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FC235145-09B1-3E53-AFF8-D04D8CE891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990600" y="3810000"/>
            <a:ext cx="28194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4508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61718-AF74-40A9-8E9A-B3CE309FEB2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5067" name="AutoShape 11"/>
          <p:cNvCxnSpPr>
            <a:cxnSpLocks noChangeShapeType="1"/>
            <a:stCxn id="45061" idx="7"/>
            <a:endCxn id="4506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12"/>
          <p:cNvCxnSpPr>
            <a:cxnSpLocks noChangeShapeType="1"/>
            <a:stCxn id="45061" idx="6"/>
            <a:endCxn id="4506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AutoShape 13"/>
          <p:cNvCxnSpPr>
            <a:cxnSpLocks noChangeShapeType="1"/>
            <a:stCxn id="45061" idx="4"/>
            <a:endCxn id="4506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AutoShape 14"/>
          <p:cNvCxnSpPr>
            <a:cxnSpLocks noChangeShapeType="1"/>
            <a:stCxn id="45064" idx="6"/>
            <a:endCxn id="4506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AutoShape 15"/>
          <p:cNvCxnSpPr>
            <a:cxnSpLocks noChangeShapeType="1"/>
            <a:stCxn id="45062" idx="6"/>
            <a:endCxn id="4506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AutoShape 16"/>
          <p:cNvCxnSpPr>
            <a:cxnSpLocks noChangeShapeType="1"/>
            <a:stCxn id="45065" idx="1"/>
            <a:endCxn id="4506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AutoShape 17"/>
          <p:cNvCxnSpPr>
            <a:cxnSpLocks noChangeShapeType="1"/>
            <a:stCxn id="45063" idx="0"/>
            <a:endCxn id="4506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18"/>
          <p:cNvCxnSpPr>
            <a:cxnSpLocks noChangeShapeType="1"/>
            <a:stCxn id="45065" idx="7"/>
            <a:endCxn id="4506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Line 19"/>
          <p:cNvSpPr>
            <a:spLocks noChangeShapeType="1"/>
          </p:cNvSpPr>
          <p:nvPr/>
        </p:nvSpPr>
        <p:spPr bwMode="auto">
          <a:xfrm flipV="1">
            <a:off x="4724400" y="22860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4403725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934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066E4AED-D8DD-CABA-6D2D-A5BB9A4A0D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 flipV="1">
            <a:off x="990600" y="5638800"/>
            <a:ext cx="2819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4610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201312-40D5-45CC-BFEB-12365EDA3AE9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6091" name="AutoShape 11"/>
          <p:cNvCxnSpPr>
            <a:cxnSpLocks noChangeShapeType="1"/>
            <a:stCxn id="46085" idx="7"/>
            <a:endCxn id="4608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AutoShape 12"/>
          <p:cNvCxnSpPr>
            <a:cxnSpLocks noChangeShapeType="1"/>
            <a:stCxn id="46085" idx="6"/>
            <a:endCxn id="4608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3"/>
          <p:cNvCxnSpPr>
            <a:cxnSpLocks noChangeShapeType="1"/>
            <a:stCxn id="46085" idx="4"/>
            <a:endCxn id="4608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AutoShape 14"/>
          <p:cNvCxnSpPr>
            <a:cxnSpLocks noChangeShapeType="1"/>
            <a:stCxn id="46088" idx="6"/>
            <a:endCxn id="4609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AutoShape 15"/>
          <p:cNvCxnSpPr>
            <a:cxnSpLocks noChangeShapeType="1"/>
            <a:stCxn id="46086" idx="6"/>
            <a:endCxn id="4608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6" name="AutoShape 16"/>
          <p:cNvCxnSpPr>
            <a:cxnSpLocks noChangeShapeType="1"/>
            <a:stCxn id="46089" idx="1"/>
            <a:endCxn id="4608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AutoShape 17"/>
          <p:cNvCxnSpPr>
            <a:cxnSpLocks noChangeShapeType="1"/>
            <a:stCxn id="46087" idx="0"/>
            <a:endCxn id="4608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8"/>
          <p:cNvCxnSpPr>
            <a:cxnSpLocks noChangeShapeType="1"/>
            <a:stCxn id="46089" idx="7"/>
            <a:endCxn id="4609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9" name="Line 19"/>
          <p:cNvSpPr>
            <a:spLocks noChangeShapeType="1"/>
          </p:cNvSpPr>
          <p:nvPr/>
        </p:nvSpPr>
        <p:spPr bwMode="auto">
          <a:xfrm flipV="1">
            <a:off x="4724400" y="22860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4403725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6107" name="Oval 8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100F5EDB-CECF-9406-0C2C-D2F68367F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 flipV="1">
            <a:off x="914400" y="3429000"/>
            <a:ext cx="2819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4713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DAC892-65F4-4122-9C6A-207C12821DC7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7115" name="AutoShape 11"/>
          <p:cNvCxnSpPr>
            <a:cxnSpLocks noChangeShapeType="1"/>
            <a:stCxn id="47109" idx="7"/>
            <a:endCxn id="47112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12"/>
          <p:cNvCxnSpPr>
            <a:cxnSpLocks noChangeShapeType="1"/>
            <a:stCxn id="47109" idx="6"/>
            <a:endCxn id="47111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AutoShape 13"/>
          <p:cNvCxnSpPr>
            <a:cxnSpLocks noChangeShapeType="1"/>
            <a:stCxn id="47109" idx="4"/>
            <a:endCxn id="47110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AutoShape 14"/>
          <p:cNvCxnSpPr>
            <a:cxnSpLocks noChangeShapeType="1"/>
            <a:stCxn id="47112" idx="6"/>
            <a:endCxn id="47114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AutoShape 15"/>
          <p:cNvCxnSpPr>
            <a:cxnSpLocks noChangeShapeType="1"/>
            <a:stCxn id="47110" idx="6"/>
            <a:endCxn id="47113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16"/>
          <p:cNvCxnSpPr>
            <a:cxnSpLocks noChangeShapeType="1"/>
            <a:stCxn id="47113" idx="1"/>
            <a:endCxn id="47111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AutoShape 17"/>
          <p:cNvCxnSpPr>
            <a:cxnSpLocks noChangeShapeType="1"/>
            <a:stCxn id="47111" idx="0"/>
            <a:endCxn id="47112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AutoShape 18"/>
          <p:cNvCxnSpPr>
            <a:cxnSpLocks noChangeShapeType="1"/>
            <a:stCxn id="47113" idx="7"/>
            <a:endCxn id="47114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Line 19"/>
          <p:cNvSpPr>
            <a:spLocks noChangeShapeType="1"/>
          </p:cNvSpPr>
          <p:nvPr/>
        </p:nvSpPr>
        <p:spPr bwMode="auto">
          <a:xfrm flipV="1">
            <a:off x="7239000" y="8382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8121650" y="45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7131" name="Oval 8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7B71A632-7220-943C-DE61-F0B01FDFA7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914400" y="3810000"/>
            <a:ext cx="29718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4815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41FD00-2C7D-46F6-A595-2C5B9318ADD8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8139" name="AutoShape 11"/>
          <p:cNvCxnSpPr>
            <a:cxnSpLocks noChangeShapeType="1"/>
            <a:stCxn id="48133" idx="7"/>
            <a:endCxn id="48136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12"/>
          <p:cNvCxnSpPr>
            <a:cxnSpLocks noChangeShapeType="1"/>
            <a:stCxn id="48133" idx="6"/>
            <a:endCxn id="48135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AutoShape 13"/>
          <p:cNvCxnSpPr>
            <a:cxnSpLocks noChangeShapeType="1"/>
            <a:stCxn id="48133" idx="4"/>
            <a:endCxn id="48134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AutoShape 14"/>
          <p:cNvCxnSpPr>
            <a:cxnSpLocks noChangeShapeType="1"/>
            <a:stCxn id="48136" idx="6"/>
            <a:endCxn id="48138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AutoShape 15"/>
          <p:cNvCxnSpPr>
            <a:cxnSpLocks noChangeShapeType="1"/>
            <a:stCxn id="48134" idx="6"/>
            <a:endCxn id="48137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AutoShape 16"/>
          <p:cNvCxnSpPr>
            <a:cxnSpLocks noChangeShapeType="1"/>
            <a:stCxn id="48137" idx="1"/>
            <a:endCxn id="48135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17"/>
          <p:cNvCxnSpPr>
            <a:cxnSpLocks noChangeShapeType="1"/>
            <a:stCxn id="48135" idx="0"/>
            <a:endCxn id="48136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AutoShape 18"/>
          <p:cNvCxnSpPr>
            <a:cxnSpLocks noChangeShapeType="1"/>
            <a:stCxn id="48137" idx="7"/>
            <a:endCxn id="48138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7" name="Line 19"/>
          <p:cNvSpPr>
            <a:spLocks noChangeShapeType="1"/>
          </p:cNvSpPr>
          <p:nvPr/>
        </p:nvSpPr>
        <p:spPr bwMode="auto">
          <a:xfrm flipV="1">
            <a:off x="7239000" y="8382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8121650" y="45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6934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8156" name="Oval 8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6A399EE8-4775-EB72-912D-18FFCFF44B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 flipV="1">
            <a:off x="914400" y="5638800"/>
            <a:ext cx="29718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4917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8B932F-8722-4B4A-A907-6C3107DEA57B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9163" name="AutoShape 11"/>
          <p:cNvCxnSpPr>
            <a:cxnSpLocks noChangeShapeType="1"/>
            <a:stCxn id="49157" idx="7"/>
            <a:endCxn id="49160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AutoShape 12"/>
          <p:cNvCxnSpPr>
            <a:cxnSpLocks noChangeShapeType="1"/>
            <a:stCxn id="49157" idx="6"/>
            <a:endCxn id="49159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13"/>
          <p:cNvCxnSpPr>
            <a:cxnSpLocks noChangeShapeType="1"/>
            <a:stCxn id="49157" idx="4"/>
            <a:endCxn id="49158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4"/>
          <p:cNvCxnSpPr>
            <a:cxnSpLocks noChangeShapeType="1"/>
            <a:stCxn id="49160" idx="6"/>
            <a:endCxn id="49162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5"/>
          <p:cNvCxnSpPr>
            <a:cxnSpLocks noChangeShapeType="1"/>
            <a:stCxn id="49158" idx="6"/>
            <a:endCxn id="49161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16"/>
          <p:cNvCxnSpPr>
            <a:cxnSpLocks noChangeShapeType="1"/>
            <a:stCxn id="49161" idx="1"/>
            <a:endCxn id="49159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17"/>
          <p:cNvCxnSpPr>
            <a:cxnSpLocks noChangeShapeType="1"/>
            <a:stCxn id="49159" idx="0"/>
            <a:endCxn id="49160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AutoShape 18"/>
          <p:cNvCxnSpPr>
            <a:cxnSpLocks noChangeShapeType="1"/>
            <a:stCxn id="49161" idx="7"/>
            <a:endCxn id="49162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1" name="Line 19"/>
          <p:cNvSpPr>
            <a:spLocks noChangeShapeType="1"/>
          </p:cNvSpPr>
          <p:nvPr/>
        </p:nvSpPr>
        <p:spPr bwMode="auto">
          <a:xfrm flipV="1">
            <a:off x="7239000" y="8382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8121650" y="45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9180" name="Oval 8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34A8693B-9B0D-151F-C2AF-4491AEE88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definitions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graph is a collection of nodes (or vertices, singular is vertex) and edges (or arcs)</a:t>
            </a:r>
          </a:p>
          <a:p>
            <a:pPr lvl="1"/>
            <a:r>
              <a:rPr lang="en-US" altLang="en-US" dirty="0"/>
              <a:t>Each node contains an element</a:t>
            </a:r>
          </a:p>
          <a:p>
            <a:pPr lvl="1"/>
            <a:r>
              <a:rPr lang="en-US" altLang="en-US" dirty="0"/>
              <a:t>Each edge connects two nodes together (or possibly the same node to itself) and may contain an edge attribute or weight</a:t>
            </a:r>
          </a:p>
          <a:p>
            <a:r>
              <a:rPr lang="en-US" dirty="0"/>
              <a:t>There are two kinds of graphs: directed graphs (sometimes called digraphs) and undirected graphs</a:t>
            </a:r>
          </a:p>
          <a:p>
            <a:pPr lvl="1"/>
            <a:r>
              <a:rPr lang="en-US" dirty="0"/>
              <a:t>A directed graph is one in which the edges have a direction</a:t>
            </a:r>
          </a:p>
          <a:p>
            <a:pPr lvl="1"/>
            <a:r>
              <a:rPr lang="en-US" dirty="0"/>
              <a:t>An undirected graph is one in which the edges do not have a direction.</a:t>
            </a:r>
          </a:p>
          <a:p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072BBC-4A4A-4319-87E6-A6BF1C5708B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 flipV="1">
            <a:off x="914400" y="3429000"/>
            <a:ext cx="2971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5020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6B5C86-15D0-4321-90B9-DB68188CEDD5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0187" name="AutoShape 11"/>
          <p:cNvCxnSpPr>
            <a:cxnSpLocks noChangeShapeType="1"/>
            <a:stCxn id="50181" idx="7"/>
            <a:endCxn id="5018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2"/>
          <p:cNvCxnSpPr>
            <a:cxnSpLocks noChangeShapeType="1"/>
            <a:stCxn id="50181" idx="6"/>
            <a:endCxn id="5018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3"/>
          <p:cNvCxnSpPr>
            <a:cxnSpLocks noChangeShapeType="1"/>
            <a:stCxn id="50181" idx="4"/>
            <a:endCxn id="5018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AutoShape 14"/>
          <p:cNvCxnSpPr>
            <a:cxnSpLocks noChangeShapeType="1"/>
            <a:stCxn id="50184" idx="6"/>
            <a:endCxn id="5018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AutoShape 15"/>
          <p:cNvCxnSpPr>
            <a:cxnSpLocks noChangeShapeType="1"/>
            <a:stCxn id="50182" idx="6"/>
            <a:endCxn id="5018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AutoShape 16"/>
          <p:cNvCxnSpPr>
            <a:cxnSpLocks noChangeShapeType="1"/>
            <a:stCxn id="50185" idx="1"/>
            <a:endCxn id="5018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17"/>
          <p:cNvCxnSpPr>
            <a:cxnSpLocks noChangeShapeType="1"/>
            <a:stCxn id="50183" idx="0"/>
            <a:endCxn id="5018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AutoShape 18"/>
          <p:cNvCxnSpPr>
            <a:cxnSpLocks noChangeShapeType="1"/>
            <a:stCxn id="50185" idx="7"/>
            <a:endCxn id="5018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5" name="Line 19"/>
          <p:cNvSpPr>
            <a:spLocks noChangeShapeType="1"/>
          </p:cNvSpPr>
          <p:nvPr/>
        </p:nvSpPr>
        <p:spPr bwMode="auto">
          <a:xfrm flipH="1" flipV="1">
            <a:off x="6019800" y="1371600"/>
            <a:ext cx="38100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5715000" y="99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0204" name="Oval 8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58D6DF77-7A5B-3DAC-AADB-FDF4017A9D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914400" y="3810000"/>
            <a:ext cx="30480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5122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96BE11-8E87-4720-B103-94164BD49F30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1211" name="AutoShape 11"/>
          <p:cNvCxnSpPr>
            <a:cxnSpLocks noChangeShapeType="1"/>
            <a:stCxn id="51205" idx="7"/>
            <a:endCxn id="5120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2" name="AutoShape 12"/>
          <p:cNvCxnSpPr>
            <a:cxnSpLocks noChangeShapeType="1"/>
            <a:stCxn id="51205" idx="6"/>
            <a:endCxn id="5120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3" name="AutoShape 13"/>
          <p:cNvCxnSpPr>
            <a:cxnSpLocks noChangeShapeType="1"/>
            <a:stCxn id="51205" idx="4"/>
            <a:endCxn id="5120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4" name="AutoShape 14"/>
          <p:cNvCxnSpPr>
            <a:cxnSpLocks noChangeShapeType="1"/>
            <a:stCxn id="51208" idx="6"/>
            <a:endCxn id="5121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5" name="AutoShape 15"/>
          <p:cNvCxnSpPr>
            <a:cxnSpLocks noChangeShapeType="1"/>
            <a:stCxn id="51206" idx="6"/>
            <a:endCxn id="5120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6" name="AutoShape 16"/>
          <p:cNvCxnSpPr>
            <a:cxnSpLocks noChangeShapeType="1"/>
            <a:stCxn id="51209" idx="1"/>
            <a:endCxn id="5120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7" name="AutoShape 17"/>
          <p:cNvCxnSpPr>
            <a:cxnSpLocks noChangeShapeType="1"/>
            <a:stCxn id="51207" idx="0"/>
            <a:endCxn id="5120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8" name="AutoShape 18"/>
          <p:cNvCxnSpPr>
            <a:cxnSpLocks noChangeShapeType="1"/>
            <a:stCxn id="51209" idx="7"/>
            <a:endCxn id="5121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9" name="Line 19"/>
          <p:cNvSpPr>
            <a:spLocks noChangeShapeType="1"/>
          </p:cNvSpPr>
          <p:nvPr/>
        </p:nvSpPr>
        <p:spPr bwMode="auto">
          <a:xfrm flipH="1" flipV="1">
            <a:off x="6019800" y="1371600"/>
            <a:ext cx="38100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5715000" y="99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228" name="Oval 8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0DE983AF-0E70-AB11-24CC-22C57EF8A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 flipV="1">
            <a:off x="914400" y="5638800"/>
            <a:ext cx="30480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5225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016BF1-8999-467F-BEA4-0D659DE31ED1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2235" name="AutoShape 11"/>
          <p:cNvCxnSpPr>
            <a:cxnSpLocks noChangeShapeType="1"/>
            <a:stCxn id="52229" idx="7"/>
            <a:endCxn id="52232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12"/>
          <p:cNvCxnSpPr>
            <a:cxnSpLocks noChangeShapeType="1"/>
            <a:stCxn id="52229" idx="6"/>
            <a:endCxn id="52231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3"/>
          <p:cNvCxnSpPr>
            <a:cxnSpLocks noChangeShapeType="1"/>
            <a:stCxn id="52229" idx="4"/>
            <a:endCxn id="52230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AutoShape 14"/>
          <p:cNvCxnSpPr>
            <a:cxnSpLocks noChangeShapeType="1"/>
            <a:stCxn id="52232" idx="6"/>
            <a:endCxn id="52234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AutoShape 15"/>
          <p:cNvCxnSpPr>
            <a:cxnSpLocks noChangeShapeType="1"/>
            <a:stCxn id="52230" idx="6"/>
            <a:endCxn id="52233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0" name="AutoShape 16"/>
          <p:cNvCxnSpPr>
            <a:cxnSpLocks noChangeShapeType="1"/>
            <a:stCxn id="52233" idx="1"/>
            <a:endCxn id="52231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17"/>
          <p:cNvCxnSpPr>
            <a:cxnSpLocks noChangeShapeType="1"/>
            <a:stCxn id="52231" idx="0"/>
            <a:endCxn id="52232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18"/>
          <p:cNvCxnSpPr>
            <a:cxnSpLocks noChangeShapeType="1"/>
            <a:stCxn id="52233" idx="7"/>
            <a:endCxn id="52234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3" name="Line 19"/>
          <p:cNvSpPr>
            <a:spLocks noChangeShapeType="1"/>
          </p:cNvSpPr>
          <p:nvPr/>
        </p:nvSpPr>
        <p:spPr bwMode="auto">
          <a:xfrm flipH="1" flipV="1">
            <a:off x="6019800" y="1371600"/>
            <a:ext cx="38100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5715000" y="99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2252" name="Oval 8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856CCE8C-086F-B79B-E0A0-45BAF03843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 flipV="1">
            <a:off x="914400" y="3429000"/>
            <a:ext cx="3048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5327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134A6A-E759-4C8C-A4AB-9245B0B70942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3259" name="AutoShape 11"/>
          <p:cNvCxnSpPr>
            <a:cxnSpLocks noChangeShapeType="1"/>
            <a:stCxn id="53253" idx="7"/>
            <a:endCxn id="53256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AutoShape 12"/>
          <p:cNvCxnSpPr>
            <a:cxnSpLocks noChangeShapeType="1"/>
            <a:stCxn id="53253" idx="6"/>
            <a:endCxn id="53255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1" name="AutoShape 13"/>
          <p:cNvCxnSpPr>
            <a:cxnSpLocks noChangeShapeType="1"/>
            <a:stCxn id="53253" idx="4"/>
            <a:endCxn id="53254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AutoShape 14"/>
          <p:cNvCxnSpPr>
            <a:cxnSpLocks noChangeShapeType="1"/>
            <a:stCxn id="53256" idx="6"/>
            <a:endCxn id="53258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5"/>
          <p:cNvCxnSpPr>
            <a:cxnSpLocks noChangeShapeType="1"/>
            <a:stCxn id="53254" idx="6"/>
            <a:endCxn id="53257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AutoShape 16"/>
          <p:cNvCxnSpPr>
            <a:cxnSpLocks noChangeShapeType="1"/>
            <a:stCxn id="53257" idx="1"/>
            <a:endCxn id="53255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17"/>
          <p:cNvCxnSpPr>
            <a:cxnSpLocks noChangeShapeType="1"/>
            <a:stCxn id="53255" idx="0"/>
            <a:endCxn id="53256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18"/>
          <p:cNvCxnSpPr>
            <a:cxnSpLocks noChangeShapeType="1"/>
            <a:stCxn id="53257" idx="7"/>
            <a:endCxn id="53258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7" name="Line 19"/>
          <p:cNvSpPr>
            <a:spLocks noChangeShapeType="1"/>
          </p:cNvSpPr>
          <p:nvPr/>
        </p:nvSpPr>
        <p:spPr bwMode="auto">
          <a:xfrm flipH="1" flipV="1">
            <a:off x="6324600" y="3124200"/>
            <a:ext cx="6096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697865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3276" name="Oval 8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5CACF11F-7A71-A0D9-66C6-0E3D509DF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914400" y="3810000"/>
            <a:ext cx="30480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5430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CAF2A9-7754-4830-8CAE-6F5EFCE0F9CD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4283" name="AutoShape 11"/>
          <p:cNvCxnSpPr>
            <a:cxnSpLocks noChangeShapeType="1"/>
            <a:stCxn id="54277" idx="7"/>
            <a:endCxn id="54280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2"/>
          <p:cNvCxnSpPr>
            <a:cxnSpLocks noChangeShapeType="1"/>
            <a:stCxn id="54277" idx="6"/>
            <a:endCxn id="54279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13"/>
          <p:cNvCxnSpPr>
            <a:cxnSpLocks noChangeShapeType="1"/>
            <a:stCxn id="54277" idx="4"/>
            <a:endCxn id="54278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AutoShape 14"/>
          <p:cNvCxnSpPr>
            <a:cxnSpLocks noChangeShapeType="1"/>
            <a:stCxn id="54280" idx="6"/>
            <a:endCxn id="54282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AutoShape 15"/>
          <p:cNvCxnSpPr>
            <a:cxnSpLocks noChangeShapeType="1"/>
            <a:stCxn id="54278" idx="6"/>
            <a:endCxn id="54281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8" name="AutoShape 16"/>
          <p:cNvCxnSpPr>
            <a:cxnSpLocks noChangeShapeType="1"/>
            <a:stCxn id="54281" idx="1"/>
            <a:endCxn id="54279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AutoShape 17"/>
          <p:cNvCxnSpPr>
            <a:cxnSpLocks noChangeShapeType="1"/>
            <a:stCxn id="54279" idx="0"/>
            <a:endCxn id="54280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0" name="AutoShape 18"/>
          <p:cNvCxnSpPr>
            <a:cxnSpLocks noChangeShapeType="1"/>
            <a:stCxn id="54281" idx="7"/>
            <a:endCxn id="54282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1" name="Line 19"/>
          <p:cNvSpPr>
            <a:spLocks noChangeShapeType="1"/>
          </p:cNvSpPr>
          <p:nvPr/>
        </p:nvSpPr>
        <p:spPr bwMode="auto">
          <a:xfrm flipH="1" flipV="1">
            <a:off x="6324600" y="3124200"/>
            <a:ext cx="6096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697865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299" name="Rectangle 27"/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4301" name="Oval 8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E8EC49E8-5C7A-E558-95D1-C60EC758E5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 flipV="1">
            <a:off x="914400" y="5638800"/>
            <a:ext cx="3048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5532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F54D3-EBE8-4753-8C30-70A5FCBB6A99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5307" name="AutoShape 11"/>
          <p:cNvCxnSpPr>
            <a:cxnSpLocks noChangeShapeType="1"/>
            <a:stCxn id="55301" idx="7"/>
            <a:endCxn id="5530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AutoShape 12"/>
          <p:cNvCxnSpPr>
            <a:cxnSpLocks noChangeShapeType="1"/>
            <a:stCxn id="55301" idx="6"/>
            <a:endCxn id="5530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AutoShape 13"/>
          <p:cNvCxnSpPr>
            <a:cxnSpLocks noChangeShapeType="1"/>
            <a:stCxn id="55301" idx="4"/>
            <a:endCxn id="5530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AutoShape 14"/>
          <p:cNvCxnSpPr>
            <a:cxnSpLocks noChangeShapeType="1"/>
            <a:stCxn id="55304" idx="6"/>
            <a:endCxn id="5530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AutoShape 15"/>
          <p:cNvCxnSpPr>
            <a:cxnSpLocks noChangeShapeType="1"/>
            <a:stCxn id="55302" idx="6"/>
            <a:endCxn id="5530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AutoShape 16"/>
          <p:cNvCxnSpPr>
            <a:cxnSpLocks noChangeShapeType="1"/>
            <a:stCxn id="55305" idx="1"/>
            <a:endCxn id="5530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3" name="AutoShape 17"/>
          <p:cNvCxnSpPr>
            <a:cxnSpLocks noChangeShapeType="1"/>
            <a:stCxn id="55303" idx="0"/>
            <a:endCxn id="5530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AutoShape 18"/>
          <p:cNvCxnSpPr>
            <a:cxnSpLocks noChangeShapeType="1"/>
            <a:stCxn id="55305" idx="7"/>
            <a:endCxn id="5530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5" name="Line 19"/>
          <p:cNvSpPr>
            <a:spLocks noChangeShapeType="1"/>
          </p:cNvSpPr>
          <p:nvPr/>
        </p:nvSpPr>
        <p:spPr bwMode="auto">
          <a:xfrm flipH="1" flipV="1">
            <a:off x="6324600" y="3124200"/>
            <a:ext cx="6096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697865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5325" name="Oval 8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9C7A68CC-3A35-5DCA-2BE5-90E85689F1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 flipV="1">
            <a:off x="914400" y="3505200"/>
            <a:ext cx="3048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5634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525856-4D1A-4BE4-87C9-05AC2AEEEE16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6331" name="AutoShape 11"/>
          <p:cNvCxnSpPr>
            <a:cxnSpLocks noChangeShapeType="1"/>
            <a:stCxn id="56325" idx="7"/>
            <a:endCxn id="5632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5" idx="6"/>
            <a:endCxn id="5632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5" idx="4"/>
            <a:endCxn id="5632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AutoShape 14"/>
          <p:cNvCxnSpPr>
            <a:cxnSpLocks noChangeShapeType="1"/>
            <a:stCxn id="56328" idx="6"/>
            <a:endCxn id="5633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AutoShape 15"/>
          <p:cNvCxnSpPr>
            <a:cxnSpLocks noChangeShapeType="1"/>
            <a:stCxn id="56326" idx="6"/>
            <a:endCxn id="5632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AutoShape 16"/>
          <p:cNvCxnSpPr>
            <a:cxnSpLocks noChangeShapeType="1"/>
            <a:stCxn id="56329" idx="1"/>
            <a:endCxn id="5632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27" idx="0"/>
            <a:endCxn id="5632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AutoShape 18"/>
          <p:cNvCxnSpPr>
            <a:cxnSpLocks noChangeShapeType="1"/>
            <a:stCxn id="56329" idx="7"/>
            <a:endCxn id="5633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9" name="Line 19"/>
          <p:cNvSpPr>
            <a:spLocks noChangeShapeType="1"/>
          </p:cNvSpPr>
          <p:nvPr/>
        </p:nvSpPr>
        <p:spPr bwMode="auto">
          <a:xfrm flipH="1" flipV="1">
            <a:off x="8305800" y="1828800"/>
            <a:ext cx="228600" cy="990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8458200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6349" name="Oval 8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B7868B40-4A4E-A110-08C8-28DA78C86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 flipV="1">
            <a:off x="914400" y="5638800"/>
            <a:ext cx="30480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5737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DBB639-13C2-40D4-BDF1-22AD12BCF878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7355" name="AutoShape 11"/>
          <p:cNvCxnSpPr>
            <a:cxnSpLocks noChangeShapeType="1"/>
            <a:stCxn id="57349" idx="7"/>
            <a:endCxn id="57352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AutoShape 12"/>
          <p:cNvCxnSpPr>
            <a:cxnSpLocks noChangeShapeType="1"/>
            <a:stCxn id="57349" idx="6"/>
            <a:endCxn id="57351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AutoShape 13"/>
          <p:cNvCxnSpPr>
            <a:cxnSpLocks noChangeShapeType="1"/>
            <a:stCxn id="57349" idx="4"/>
            <a:endCxn id="57350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AutoShape 14"/>
          <p:cNvCxnSpPr>
            <a:cxnSpLocks noChangeShapeType="1"/>
            <a:stCxn id="57352" idx="6"/>
            <a:endCxn id="57354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AutoShape 15"/>
          <p:cNvCxnSpPr>
            <a:cxnSpLocks noChangeShapeType="1"/>
            <a:stCxn id="57350" idx="6"/>
            <a:endCxn id="57353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AutoShape 16"/>
          <p:cNvCxnSpPr>
            <a:cxnSpLocks noChangeShapeType="1"/>
            <a:stCxn id="57353" idx="1"/>
            <a:endCxn id="57351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AutoShape 17"/>
          <p:cNvCxnSpPr>
            <a:cxnSpLocks noChangeShapeType="1"/>
            <a:stCxn id="57351" idx="0"/>
            <a:endCxn id="57352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2" name="AutoShape 18"/>
          <p:cNvCxnSpPr>
            <a:cxnSpLocks noChangeShapeType="1"/>
            <a:stCxn id="57353" idx="7"/>
            <a:endCxn id="57354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3" name="Line 19"/>
          <p:cNvSpPr>
            <a:spLocks noChangeShapeType="1"/>
          </p:cNvSpPr>
          <p:nvPr/>
        </p:nvSpPr>
        <p:spPr bwMode="auto">
          <a:xfrm flipH="1" flipV="1">
            <a:off x="8305800" y="1828800"/>
            <a:ext cx="228600" cy="990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8458200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7373" name="Oval 8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550CC04E-EF45-06AD-51C1-EAD90FD7C0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 flipV="1">
            <a:off x="914400" y="3505200"/>
            <a:ext cx="3048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5839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BA24AD-96CF-4795-882A-D4F956CDBD38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8379" name="AutoShape 11"/>
          <p:cNvCxnSpPr>
            <a:cxnSpLocks noChangeShapeType="1"/>
            <a:stCxn id="58373" idx="7"/>
            <a:endCxn id="58376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AutoShape 12"/>
          <p:cNvCxnSpPr>
            <a:cxnSpLocks noChangeShapeType="1"/>
            <a:stCxn id="58373" idx="6"/>
            <a:endCxn id="58375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AutoShape 13"/>
          <p:cNvCxnSpPr>
            <a:cxnSpLocks noChangeShapeType="1"/>
            <a:stCxn id="58373" idx="4"/>
            <a:endCxn id="58374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2" name="AutoShape 14"/>
          <p:cNvCxnSpPr>
            <a:cxnSpLocks noChangeShapeType="1"/>
            <a:stCxn id="58376" idx="6"/>
            <a:endCxn id="58378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AutoShape 15"/>
          <p:cNvCxnSpPr>
            <a:cxnSpLocks noChangeShapeType="1"/>
            <a:stCxn id="58374" idx="6"/>
            <a:endCxn id="58377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4" name="AutoShape 16"/>
          <p:cNvCxnSpPr>
            <a:cxnSpLocks noChangeShapeType="1"/>
            <a:stCxn id="58377" idx="1"/>
            <a:endCxn id="58375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AutoShape 17"/>
          <p:cNvCxnSpPr>
            <a:cxnSpLocks noChangeShapeType="1"/>
            <a:stCxn id="58375" idx="0"/>
            <a:endCxn id="58376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6" name="AutoShape 18"/>
          <p:cNvCxnSpPr>
            <a:cxnSpLocks noChangeShapeType="1"/>
            <a:stCxn id="58377" idx="7"/>
            <a:endCxn id="58378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7" name="Line 19"/>
          <p:cNvSpPr>
            <a:spLocks noChangeShapeType="1"/>
          </p:cNvSpPr>
          <p:nvPr/>
        </p:nvSpPr>
        <p:spPr bwMode="auto">
          <a:xfrm flipH="1" flipV="1">
            <a:off x="7620000" y="3048000"/>
            <a:ext cx="228600" cy="990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7772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8393" name="Rectangle 25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8397" name="Oval 8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81F1EE77-23E7-71C5-E2E8-B8AD47443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 flipV="1">
            <a:off x="914400" y="5638800"/>
            <a:ext cx="3048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First Algorithm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queue Q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Q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Q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 head[Q];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Enqueue(</a:t>
            </a:r>
            <a:r>
              <a:rPr lang="en-US" altLang="en-US" sz="1650" dirty="0" err="1">
                <a:sym typeface="Wingdings" panose="05000000000000000000" pitchFamily="2" charset="2"/>
              </a:rPr>
              <a:t>Q,v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Dequeue(Q)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5941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8E2BE6-AFE9-43B6-92C8-8B2A070080F0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9403" name="AutoShape 11"/>
          <p:cNvCxnSpPr>
            <a:cxnSpLocks noChangeShapeType="1"/>
            <a:stCxn id="59397" idx="7"/>
            <a:endCxn id="59400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2"/>
          <p:cNvCxnSpPr>
            <a:cxnSpLocks noChangeShapeType="1"/>
            <a:stCxn id="59397" idx="6"/>
            <a:endCxn id="59399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3"/>
          <p:cNvCxnSpPr>
            <a:cxnSpLocks noChangeShapeType="1"/>
            <a:stCxn id="59397" idx="4"/>
            <a:endCxn id="59398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4"/>
          <p:cNvCxnSpPr>
            <a:cxnSpLocks noChangeShapeType="1"/>
            <a:stCxn id="59400" idx="6"/>
            <a:endCxn id="59402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5"/>
          <p:cNvCxnSpPr>
            <a:cxnSpLocks noChangeShapeType="1"/>
            <a:stCxn id="59398" idx="6"/>
            <a:endCxn id="59401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6"/>
          <p:cNvCxnSpPr>
            <a:cxnSpLocks noChangeShapeType="1"/>
            <a:stCxn id="59401" idx="1"/>
            <a:endCxn id="59399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7"/>
          <p:cNvCxnSpPr>
            <a:cxnSpLocks noChangeShapeType="1"/>
            <a:stCxn id="59399" idx="0"/>
            <a:endCxn id="59400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8"/>
          <p:cNvCxnSpPr>
            <a:cxnSpLocks noChangeShapeType="1"/>
            <a:stCxn id="59401" idx="7"/>
            <a:endCxn id="59402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1" name="Line 19"/>
          <p:cNvSpPr>
            <a:spLocks noChangeShapeType="1"/>
          </p:cNvSpPr>
          <p:nvPr/>
        </p:nvSpPr>
        <p:spPr bwMode="auto">
          <a:xfrm flipH="1" flipV="1">
            <a:off x="7620000" y="3048000"/>
            <a:ext cx="228600" cy="990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7772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4932363" y="3906838"/>
            <a:ext cx="110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59415" name="Oval 8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And Undirected Graphs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C33DE2-D380-44B5-926A-6B245C6C97A2}" type="slidenum">
              <a:rPr lang="en-US" altLang="en-US" smtClean="0"/>
              <a:pPr/>
              <a:t>4</a:t>
            </a:fld>
            <a:endParaRPr lang="en-US" altLang="en-US"/>
          </a:p>
        </p:txBody>
      </p:sp>
      <p:grpSp>
        <p:nvGrpSpPr>
          <p:cNvPr id="11269" name="Group 48"/>
          <p:cNvGrpSpPr>
            <a:grpSpLocks/>
          </p:cNvGrpSpPr>
          <p:nvPr/>
        </p:nvGrpSpPr>
        <p:grpSpPr bwMode="auto">
          <a:xfrm>
            <a:off x="4495800" y="1350962"/>
            <a:ext cx="3962400" cy="3373438"/>
            <a:chOff x="2784" y="1584"/>
            <a:chExt cx="2496" cy="2125"/>
          </a:xfrm>
        </p:grpSpPr>
        <p:sp>
          <p:nvSpPr>
            <p:cNvPr id="11284" name="AutoShape 5"/>
            <p:cNvSpPr>
              <a:spLocks noChangeArrowheads="1"/>
            </p:cNvSpPr>
            <p:nvPr/>
          </p:nvSpPr>
          <p:spPr bwMode="auto">
            <a:xfrm>
              <a:off x="2872" y="1673"/>
              <a:ext cx="918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dirty="0">
                  <a:latin typeface="Verdana" panose="020B0604030504040204" pitchFamily="34" charset="0"/>
                </a:rPr>
                <a:t>Nantes</a:t>
              </a:r>
            </a:p>
          </p:txBody>
        </p:sp>
        <p:sp>
          <p:nvSpPr>
            <p:cNvPr id="11285" name="AutoShape 6"/>
            <p:cNvSpPr>
              <a:spLocks noChangeArrowheads="1"/>
            </p:cNvSpPr>
            <p:nvPr/>
          </p:nvSpPr>
          <p:spPr bwMode="auto">
            <a:xfrm>
              <a:off x="4185" y="1676"/>
              <a:ext cx="657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Paris</a:t>
              </a:r>
            </a:p>
          </p:txBody>
        </p:sp>
        <p:sp>
          <p:nvSpPr>
            <p:cNvPr id="11286" name="AutoShape 7"/>
            <p:cNvSpPr>
              <a:spLocks noChangeArrowheads="1"/>
            </p:cNvSpPr>
            <p:nvPr/>
          </p:nvSpPr>
          <p:spPr bwMode="auto">
            <a:xfrm>
              <a:off x="3485" y="2270"/>
              <a:ext cx="656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Lyon</a:t>
              </a:r>
            </a:p>
          </p:txBody>
        </p:sp>
        <p:sp>
          <p:nvSpPr>
            <p:cNvPr id="11287" name="AutoShape 8"/>
            <p:cNvSpPr>
              <a:spLocks noChangeArrowheads="1"/>
            </p:cNvSpPr>
            <p:nvPr/>
          </p:nvSpPr>
          <p:spPr bwMode="auto">
            <a:xfrm>
              <a:off x="4361" y="2132"/>
              <a:ext cx="919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Grenoble</a:t>
              </a:r>
            </a:p>
          </p:txBody>
        </p:sp>
        <p:sp>
          <p:nvSpPr>
            <p:cNvPr id="11288" name="AutoShape 10"/>
            <p:cNvSpPr>
              <a:spLocks noChangeArrowheads="1"/>
            </p:cNvSpPr>
            <p:nvPr/>
          </p:nvSpPr>
          <p:spPr bwMode="auto">
            <a:xfrm>
              <a:off x="2872" y="2683"/>
              <a:ext cx="613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Bordeaux</a:t>
              </a:r>
            </a:p>
          </p:txBody>
        </p:sp>
        <p:sp>
          <p:nvSpPr>
            <p:cNvPr id="11289" name="AutoShape 11"/>
            <p:cNvSpPr>
              <a:spLocks noChangeArrowheads="1"/>
            </p:cNvSpPr>
            <p:nvPr/>
          </p:nvSpPr>
          <p:spPr bwMode="auto">
            <a:xfrm>
              <a:off x="3222" y="3096"/>
              <a:ext cx="1095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Marseille</a:t>
              </a:r>
            </a:p>
          </p:txBody>
        </p:sp>
        <p:sp>
          <p:nvSpPr>
            <p:cNvPr id="11290" name="AutoShape 12"/>
            <p:cNvSpPr>
              <a:spLocks noChangeArrowheads="1"/>
            </p:cNvSpPr>
            <p:nvPr/>
          </p:nvSpPr>
          <p:spPr bwMode="auto">
            <a:xfrm>
              <a:off x="4229" y="2637"/>
              <a:ext cx="657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Monaco</a:t>
              </a:r>
            </a:p>
          </p:txBody>
        </p:sp>
        <p:sp>
          <p:nvSpPr>
            <p:cNvPr id="11291" name="Line 13"/>
            <p:cNvSpPr>
              <a:spLocks noChangeShapeType="1"/>
            </p:cNvSpPr>
            <p:nvPr/>
          </p:nvSpPr>
          <p:spPr bwMode="auto">
            <a:xfrm>
              <a:off x="3091" y="1859"/>
              <a:ext cx="0" cy="8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2" name="Line 14"/>
            <p:cNvSpPr>
              <a:spLocks noChangeShapeType="1"/>
            </p:cNvSpPr>
            <p:nvPr/>
          </p:nvSpPr>
          <p:spPr bwMode="auto">
            <a:xfrm flipH="1" flipV="1">
              <a:off x="3353" y="1859"/>
              <a:ext cx="351" cy="4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3" name="Line 15"/>
            <p:cNvSpPr>
              <a:spLocks noChangeShapeType="1"/>
            </p:cNvSpPr>
            <p:nvPr/>
          </p:nvSpPr>
          <p:spPr bwMode="auto">
            <a:xfrm flipV="1">
              <a:off x="3791" y="1859"/>
              <a:ext cx="526" cy="4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4" name="Line 16"/>
            <p:cNvSpPr>
              <a:spLocks noChangeShapeType="1"/>
            </p:cNvSpPr>
            <p:nvPr/>
          </p:nvSpPr>
          <p:spPr bwMode="auto">
            <a:xfrm flipV="1">
              <a:off x="4010" y="2181"/>
              <a:ext cx="350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5" name="Line 17"/>
            <p:cNvSpPr>
              <a:spLocks noChangeShapeType="1"/>
            </p:cNvSpPr>
            <p:nvPr/>
          </p:nvSpPr>
          <p:spPr bwMode="auto">
            <a:xfrm>
              <a:off x="3879" y="2456"/>
              <a:ext cx="613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6" name="Line 18"/>
            <p:cNvSpPr>
              <a:spLocks noChangeShapeType="1"/>
            </p:cNvSpPr>
            <p:nvPr/>
          </p:nvSpPr>
          <p:spPr bwMode="auto">
            <a:xfrm>
              <a:off x="3747" y="2456"/>
              <a:ext cx="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7" name="Line 19"/>
            <p:cNvSpPr>
              <a:spLocks noChangeShapeType="1"/>
            </p:cNvSpPr>
            <p:nvPr/>
          </p:nvSpPr>
          <p:spPr bwMode="auto">
            <a:xfrm flipV="1">
              <a:off x="3266" y="2456"/>
              <a:ext cx="35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8" name="Text Box 21"/>
            <p:cNvSpPr txBox="1">
              <a:spLocks noChangeArrowheads="1"/>
            </p:cNvSpPr>
            <p:nvPr/>
          </p:nvSpPr>
          <p:spPr bwMode="auto">
            <a:xfrm>
              <a:off x="3879" y="1584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400</a:t>
              </a:r>
            </a:p>
          </p:txBody>
        </p:sp>
        <p:sp>
          <p:nvSpPr>
            <p:cNvPr id="11299" name="Line 22"/>
            <p:cNvSpPr>
              <a:spLocks noChangeShapeType="1"/>
            </p:cNvSpPr>
            <p:nvPr/>
          </p:nvSpPr>
          <p:spPr bwMode="auto">
            <a:xfrm>
              <a:off x="3791" y="1768"/>
              <a:ext cx="3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00" name="Text Box 23"/>
            <p:cNvSpPr txBox="1">
              <a:spLocks noChangeArrowheads="1"/>
            </p:cNvSpPr>
            <p:nvPr/>
          </p:nvSpPr>
          <p:spPr bwMode="auto">
            <a:xfrm>
              <a:off x="2784" y="2181"/>
              <a:ext cx="3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340</a:t>
              </a:r>
            </a:p>
          </p:txBody>
        </p:sp>
        <p:sp>
          <p:nvSpPr>
            <p:cNvPr id="11301" name="Text Box 24"/>
            <p:cNvSpPr txBox="1">
              <a:spLocks noChangeArrowheads="1"/>
            </p:cNvSpPr>
            <p:nvPr/>
          </p:nvSpPr>
          <p:spPr bwMode="auto">
            <a:xfrm>
              <a:off x="3266" y="2043"/>
              <a:ext cx="3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590</a:t>
              </a:r>
            </a:p>
          </p:txBody>
        </p:sp>
        <p:sp>
          <p:nvSpPr>
            <p:cNvPr id="11302" name="Text Box 25"/>
            <p:cNvSpPr txBox="1">
              <a:spLocks noChangeArrowheads="1"/>
            </p:cNvSpPr>
            <p:nvPr/>
          </p:nvSpPr>
          <p:spPr bwMode="auto">
            <a:xfrm>
              <a:off x="3178" y="2410"/>
              <a:ext cx="35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420</a:t>
              </a:r>
            </a:p>
          </p:txBody>
        </p:sp>
        <p:sp>
          <p:nvSpPr>
            <p:cNvPr id="11303" name="Text Box 26"/>
            <p:cNvSpPr txBox="1">
              <a:spLocks noChangeArrowheads="1"/>
            </p:cNvSpPr>
            <p:nvPr/>
          </p:nvSpPr>
          <p:spPr bwMode="auto">
            <a:xfrm>
              <a:off x="3791" y="1905"/>
              <a:ext cx="35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350</a:t>
              </a:r>
            </a:p>
          </p:txBody>
        </p:sp>
        <p:sp>
          <p:nvSpPr>
            <p:cNvPr id="11304" name="Text Box 27"/>
            <p:cNvSpPr txBox="1">
              <a:spLocks noChangeArrowheads="1"/>
            </p:cNvSpPr>
            <p:nvPr/>
          </p:nvSpPr>
          <p:spPr bwMode="auto">
            <a:xfrm>
              <a:off x="4010" y="2043"/>
              <a:ext cx="3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120</a:t>
              </a:r>
            </a:p>
          </p:txBody>
        </p:sp>
        <p:sp>
          <p:nvSpPr>
            <p:cNvPr id="11305" name="Text Box 28"/>
            <p:cNvSpPr txBox="1">
              <a:spLocks noChangeArrowheads="1"/>
            </p:cNvSpPr>
            <p:nvPr/>
          </p:nvSpPr>
          <p:spPr bwMode="auto">
            <a:xfrm>
              <a:off x="4141" y="2364"/>
              <a:ext cx="35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320</a:t>
              </a:r>
            </a:p>
          </p:txBody>
        </p:sp>
        <p:sp>
          <p:nvSpPr>
            <p:cNvPr id="11306" name="Text Box 29"/>
            <p:cNvSpPr txBox="1">
              <a:spLocks noChangeArrowheads="1"/>
            </p:cNvSpPr>
            <p:nvPr/>
          </p:nvSpPr>
          <p:spPr bwMode="auto">
            <a:xfrm>
              <a:off x="3704" y="2668"/>
              <a:ext cx="35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510</a:t>
              </a:r>
            </a:p>
          </p:txBody>
        </p:sp>
        <p:sp>
          <p:nvSpPr>
            <p:cNvPr id="11307" name="Text Box 30"/>
            <p:cNvSpPr txBox="1">
              <a:spLocks noChangeArrowheads="1"/>
            </p:cNvSpPr>
            <p:nvPr/>
          </p:nvSpPr>
          <p:spPr bwMode="auto">
            <a:xfrm>
              <a:off x="3134" y="3421"/>
              <a:ext cx="17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An undirected graph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762000" y="1447800"/>
            <a:ext cx="2667000" cy="3375025"/>
            <a:chOff x="336" y="1680"/>
            <a:chExt cx="1872" cy="2331"/>
          </a:xfrm>
        </p:grpSpPr>
        <p:sp>
          <p:nvSpPr>
            <p:cNvPr id="11271" name="AutoShape 33"/>
            <p:cNvSpPr>
              <a:spLocks noChangeArrowheads="1"/>
            </p:cNvSpPr>
            <p:nvPr/>
          </p:nvSpPr>
          <p:spPr bwMode="auto">
            <a:xfrm>
              <a:off x="1008" y="1680"/>
              <a:ext cx="480" cy="192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start</a:t>
              </a:r>
            </a:p>
          </p:txBody>
        </p:sp>
        <p:sp>
          <p:nvSpPr>
            <p:cNvPr id="11272" name="AutoShape 34"/>
            <p:cNvSpPr>
              <a:spLocks noChangeArrowheads="1"/>
            </p:cNvSpPr>
            <p:nvPr/>
          </p:nvSpPr>
          <p:spPr bwMode="auto">
            <a:xfrm>
              <a:off x="336" y="2064"/>
              <a:ext cx="816" cy="384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dirty="0">
                  <a:latin typeface="Verdana" panose="020B0604030504040204" pitchFamily="34" charset="0"/>
                </a:rPr>
                <a:t>fill pan</a:t>
              </a:r>
              <a:br>
                <a:rPr lang="en-US" altLang="en-US" sz="1400" dirty="0">
                  <a:latin typeface="Verdana" panose="020B0604030504040204" pitchFamily="34" charset="0"/>
                </a:rPr>
              </a:br>
              <a:r>
                <a:rPr lang="en-US" altLang="en-US" sz="1400" dirty="0">
                  <a:latin typeface="Verdana" panose="020B0604030504040204" pitchFamily="34" charset="0"/>
                </a:rPr>
                <a:t>with water</a:t>
              </a:r>
            </a:p>
          </p:txBody>
        </p:sp>
        <p:sp>
          <p:nvSpPr>
            <p:cNvPr id="11273" name="AutoShape 35"/>
            <p:cNvSpPr>
              <a:spLocks noChangeArrowheads="1"/>
            </p:cNvSpPr>
            <p:nvPr/>
          </p:nvSpPr>
          <p:spPr bwMode="auto">
            <a:xfrm>
              <a:off x="1344" y="2064"/>
              <a:ext cx="864" cy="384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dirty="0">
                  <a:latin typeface="Verdana" panose="020B0604030504040204" pitchFamily="34" charset="0"/>
                </a:rPr>
                <a:t>take egg</a:t>
              </a:r>
              <a:br>
                <a:rPr lang="en-US" altLang="en-US" sz="1400" dirty="0">
                  <a:latin typeface="Verdana" panose="020B0604030504040204" pitchFamily="34" charset="0"/>
                </a:rPr>
              </a:br>
              <a:r>
                <a:rPr lang="en-US" altLang="en-US" sz="1400" dirty="0">
                  <a:latin typeface="Verdana" panose="020B0604030504040204" pitchFamily="34" charset="0"/>
                </a:rPr>
                <a:t>from fridge</a:t>
              </a:r>
            </a:p>
          </p:txBody>
        </p:sp>
        <p:sp>
          <p:nvSpPr>
            <p:cNvPr id="11274" name="AutoShape 36"/>
            <p:cNvSpPr>
              <a:spLocks noChangeArrowheads="1"/>
            </p:cNvSpPr>
            <p:nvPr/>
          </p:nvSpPr>
          <p:spPr bwMode="auto">
            <a:xfrm>
              <a:off x="1344" y="2640"/>
              <a:ext cx="768" cy="384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break egg</a:t>
              </a:r>
              <a:br>
                <a:rPr lang="en-US" altLang="en-US" sz="1400">
                  <a:latin typeface="Verdana" panose="020B0604030504040204" pitchFamily="34" charset="0"/>
                </a:rPr>
              </a:br>
              <a:r>
                <a:rPr lang="en-US" altLang="en-US" sz="1400">
                  <a:latin typeface="Verdana" panose="020B0604030504040204" pitchFamily="34" charset="0"/>
                </a:rPr>
                <a:t>into pan</a:t>
              </a:r>
            </a:p>
          </p:txBody>
        </p:sp>
        <p:sp>
          <p:nvSpPr>
            <p:cNvPr id="11275" name="AutoShape 37"/>
            <p:cNvSpPr>
              <a:spLocks noChangeArrowheads="1"/>
            </p:cNvSpPr>
            <p:nvPr/>
          </p:nvSpPr>
          <p:spPr bwMode="auto">
            <a:xfrm>
              <a:off x="960" y="3216"/>
              <a:ext cx="624" cy="384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boil</a:t>
              </a:r>
              <a:br>
                <a:rPr lang="en-US" altLang="en-US" sz="1400">
                  <a:latin typeface="Verdana" panose="020B0604030504040204" pitchFamily="34" charset="0"/>
                </a:rPr>
              </a:br>
              <a:r>
                <a:rPr lang="en-US" altLang="en-US" sz="1400">
                  <a:latin typeface="Verdana" panose="020B0604030504040204" pitchFamily="34" charset="0"/>
                </a:rPr>
                <a:t>water</a:t>
              </a:r>
            </a:p>
          </p:txBody>
        </p:sp>
        <p:sp>
          <p:nvSpPr>
            <p:cNvPr id="11276" name="AutoShape 38"/>
            <p:cNvSpPr>
              <a:spLocks noChangeArrowheads="1"/>
            </p:cNvSpPr>
            <p:nvPr/>
          </p:nvSpPr>
          <p:spPr bwMode="auto">
            <a:xfrm>
              <a:off x="336" y="2640"/>
              <a:ext cx="816" cy="384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add salt</a:t>
              </a:r>
              <a:br>
                <a:rPr lang="en-US" altLang="en-US" sz="1400">
                  <a:latin typeface="Verdana" panose="020B0604030504040204" pitchFamily="34" charset="0"/>
                </a:rPr>
              </a:br>
              <a:r>
                <a:rPr lang="en-US" altLang="en-US" sz="1400">
                  <a:latin typeface="Verdana" panose="020B0604030504040204" pitchFamily="34" charset="0"/>
                </a:rPr>
                <a:t>to water</a:t>
              </a:r>
            </a:p>
          </p:txBody>
        </p:sp>
        <p:sp>
          <p:nvSpPr>
            <p:cNvPr id="11277" name="Text Box 39"/>
            <p:cNvSpPr txBox="1">
              <a:spLocks noChangeArrowheads="1"/>
            </p:cNvSpPr>
            <p:nvPr/>
          </p:nvSpPr>
          <p:spPr bwMode="auto">
            <a:xfrm>
              <a:off x="576" y="3695"/>
              <a:ext cx="163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A directed graph</a:t>
              </a:r>
            </a:p>
          </p:txBody>
        </p:sp>
        <p:sp>
          <p:nvSpPr>
            <p:cNvPr id="11278" name="Line 40"/>
            <p:cNvSpPr>
              <a:spLocks noChangeShapeType="1"/>
            </p:cNvSpPr>
            <p:nvPr/>
          </p:nvSpPr>
          <p:spPr bwMode="auto">
            <a:xfrm flipH="1">
              <a:off x="912" y="1872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9" name="Line 41"/>
            <p:cNvSpPr>
              <a:spLocks noChangeShapeType="1"/>
            </p:cNvSpPr>
            <p:nvPr/>
          </p:nvSpPr>
          <p:spPr bwMode="auto">
            <a:xfrm>
              <a:off x="1296" y="187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0" name="Line 42"/>
            <p:cNvSpPr>
              <a:spLocks noChangeShapeType="1"/>
            </p:cNvSpPr>
            <p:nvPr/>
          </p:nvSpPr>
          <p:spPr bwMode="auto">
            <a:xfrm>
              <a:off x="720" y="24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1" name="Line 43"/>
            <p:cNvSpPr>
              <a:spLocks noChangeShapeType="1"/>
            </p:cNvSpPr>
            <p:nvPr/>
          </p:nvSpPr>
          <p:spPr bwMode="auto">
            <a:xfrm>
              <a:off x="1680" y="24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2" name="Line 44"/>
            <p:cNvSpPr>
              <a:spLocks noChangeShapeType="1"/>
            </p:cNvSpPr>
            <p:nvPr/>
          </p:nvSpPr>
          <p:spPr bwMode="auto">
            <a:xfrm flipH="1">
              <a:off x="1440" y="3024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3" name="Line 45"/>
            <p:cNvSpPr>
              <a:spLocks noChangeShapeType="1"/>
            </p:cNvSpPr>
            <p:nvPr/>
          </p:nvSpPr>
          <p:spPr bwMode="auto">
            <a:xfrm>
              <a:off x="960" y="3024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DD921C-688C-C29B-DFAF-A09552F9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Ignore Vertex:</a:t>
            </a:r>
          </a:p>
          <a:p>
            <a:pPr lvl="1"/>
            <a:r>
              <a:rPr lang="en-US" altLang="en-US"/>
              <a:t>If an edge goes to completely explored vertex (black)</a:t>
            </a:r>
          </a:p>
          <a:p>
            <a:pPr lvl="1"/>
            <a:r>
              <a:rPr lang="en-US" altLang="en-US"/>
              <a:t>If an edge goes to discovered but not completely explored (Grey)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0270DC-77D4-4E1F-92C8-781B85FF8454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23528" y="61913"/>
            <a:ext cx="8496944" cy="777875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Task – Example of Undirected Graph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Root is s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44B426-84BE-4690-99C4-816306ACAF82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1752600" y="19812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19812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91000" y="19812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86400" y="19050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28800" y="31242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31242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67200" y="32004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486400" y="32004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53" name="TextBox 19"/>
          <p:cNvSpPr txBox="1">
            <a:spLocks noChangeArrowheads="1"/>
          </p:cNvSpPr>
          <p:nvPr/>
        </p:nvSpPr>
        <p:spPr bwMode="auto">
          <a:xfrm>
            <a:off x="3200400" y="20574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61454" name="TextBox 20"/>
          <p:cNvSpPr txBox="1">
            <a:spLocks noChangeArrowheads="1"/>
          </p:cNvSpPr>
          <p:nvPr/>
        </p:nvSpPr>
        <p:spPr bwMode="auto">
          <a:xfrm>
            <a:off x="1905000" y="2057400"/>
            <a:ext cx="261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61455" name="TextBox 22"/>
          <p:cNvSpPr txBox="1">
            <a:spLocks noChangeArrowheads="1"/>
          </p:cNvSpPr>
          <p:nvPr/>
        </p:nvSpPr>
        <p:spPr bwMode="auto">
          <a:xfrm>
            <a:off x="4343400" y="19812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</a:t>
            </a:r>
          </a:p>
        </p:txBody>
      </p:sp>
      <p:sp>
        <p:nvSpPr>
          <p:cNvPr id="61456" name="TextBox 23"/>
          <p:cNvSpPr txBox="1">
            <a:spLocks noChangeArrowheads="1"/>
          </p:cNvSpPr>
          <p:nvPr/>
        </p:nvSpPr>
        <p:spPr bwMode="auto">
          <a:xfrm>
            <a:off x="5562600" y="2057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61457" name="TextBox 24"/>
          <p:cNvSpPr txBox="1">
            <a:spLocks noChangeArrowheads="1"/>
          </p:cNvSpPr>
          <p:nvPr/>
        </p:nvSpPr>
        <p:spPr bwMode="auto">
          <a:xfrm>
            <a:off x="1981200" y="32004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61458" name="TextBox 25"/>
          <p:cNvSpPr txBox="1">
            <a:spLocks noChangeArrowheads="1"/>
          </p:cNvSpPr>
          <p:nvPr/>
        </p:nvSpPr>
        <p:spPr bwMode="auto">
          <a:xfrm>
            <a:off x="3200400" y="32004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</a:t>
            </a:r>
          </a:p>
        </p:txBody>
      </p:sp>
      <p:sp>
        <p:nvSpPr>
          <p:cNvPr id="61459" name="TextBox 26"/>
          <p:cNvSpPr txBox="1">
            <a:spLocks noChangeArrowheads="1"/>
          </p:cNvSpPr>
          <p:nvPr/>
        </p:nvSpPr>
        <p:spPr bwMode="auto">
          <a:xfrm>
            <a:off x="4343400" y="32004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61460" name="TextBox 27"/>
          <p:cNvSpPr txBox="1">
            <a:spLocks noChangeArrowheads="1"/>
          </p:cNvSpPr>
          <p:nvPr/>
        </p:nvSpPr>
        <p:spPr bwMode="auto">
          <a:xfrm>
            <a:off x="5638800" y="32766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cxnSp>
        <p:nvCxnSpPr>
          <p:cNvPr id="30" name="Straight Connector 29"/>
          <p:cNvCxnSpPr>
            <a:stCxn id="5" idx="6"/>
            <a:endCxn id="6" idx="2"/>
          </p:cNvCxnSpPr>
          <p:nvPr/>
        </p:nvCxnSpPr>
        <p:spPr>
          <a:xfrm>
            <a:off x="2286000" y="22098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24400" y="22098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81400" y="3429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00600" y="3429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0"/>
            <a:endCxn id="61456" idx="2"/>
          </p:cNvCxnSpPr>
          <p:nvPr/>
        </p:nvCxnSpPr>
        <p:spPr>
          <a:xfrm rot="16200000" flipV="1">
            <a:off x="5349876" y="2797175"/>
            <a:ext cx="773112" cy="33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1459" idx="0"/>
            <a:endCxn id="7" idx="4"/>
          </p:cNvCxnSpPr>
          <p:nvPr/>
        </p:nvCxnSpPr>
        <p:spPr>
          <a:xfrm rot="16200000" flipV="1">
            <a:off x="4094957" y="2801143"/>
            <a:ext cx="762000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7" idx="3"/>
          </p:cNvCxnSpPr>
          <p:nvPr/>
        </p:nvCxnSpPr>
        <p:spPr>
          <a:xfrm rot="5400000" flipH="1" flipV="1">
            <a:off x="3452813" y="2384425"/>
            <a:ext cx="828675" cy="80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61453" idx="2"/>
          </p:cNvCxnSpPr>
          <p:nvPr/>
        </p:nvCxnSpPr>
        <p:spPr>
          <a:xfrm rot="16200000" flipV="1">
            <a:off x="3021807" y="2756694"/>
            <a:ext cx="696912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V="1">
            <a:off x="1687512" y="2808288"/>
            <a:ext cx="773113" cy="3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Breadth First Algorithm 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while-loop in breadth-first search is executed at most |V| times. The reason is that every vertex enqueued at most once. So, we have O(V).</a:t>
            </a:r>
          </a:p>
          <a:p>
            <a:r>
              <a:rPr lang="en-US" altLang="en-US"/>
              <a:t>The for-loop inside the while-loop is executed at most |E| times if G is a directed graph or 2|E| times if G is undirected. In Directed graph we examine (u, v) only when u is dequeued. Therefore, every edge examined at most once if directed, at most twice if undirected. So, we have O(E).</a:t>
            </a:r>
          </a:p>
          <a:p>
            <a:r>
              <a:rPr lang="en-US" altLang="en-US"/>
              <a:t>Therefore, the total running time for breadth-first search traversal is O(V + E).</a:t>
            </a:r>
          </a:p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CD918E-E755-4447-829A-A2E9D6ADB3CB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596B81-C568-F86B-E472-F2C00FB3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Ignore Vertex:</a:t>
            </a:r>
          </a:p>
          <a:p>
            <a:pPr lvl="1"/>
            <a:r>
              <a:rPr lang="en-US" altLang="en-US"/>
              <a:t>If an edge goes to completely explored vertex (black)</a:t>
            </a:r>
          </a:p>
          <a:p>
            <a:pPr lvl="1"/>
            <a:r>
              <a:rPr lang="en-US" altLang="en-US"/>
              <a:t>If an edge goes to discovered but not completely explored (Grey)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4CC3C3-30BF-4ACB-8788-84B51B1FFC3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Search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Choice of container</a:t>
            </a:r>
          </a:p>
          <a:p>
            <a:pPr lvl="1"/>
            <a:r>
              <a:rPr lang="en-US" altLang="en-US"/>
              <a:t>If a stack is used as the container for adjacent vertices, we get depth first search.</a:t>
            </a:r>
          </a:p>
          <a:p>
            <a:pPr lvl="1"/>
            <a:r>
              <a:rPr lang="en-US" altLang="en-US"/>
              <a:t>If a Queue is used as the container adjacent vertices, we get breadth first search.</a:t>
            </a:r>
          </a:p>
        </p:txBody>
      </p:sp>
      <p:sp>
        <p:nvSpPr>
          <p:cNvPr id="6451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DA3C6D-ED1E-439A-AF0F-E83491F71504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1"/>
          <p:cNvSpPr>
            <a:spLocks noChangeArrowheads="1"/>
          </p:cNvSpPr>
          <p:nvPr/>
        </p:nvSpPr>
        <p:spPr bwMode="auto">
          <a:xfrm>
            <a:off x="533400" y="990600"/>
            <a:ext cx="4648200" cy="685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6555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B41554-8724-4106-85B5-190F1056183D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65541" name="Oval 4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542" name="Oval 5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5543" name="Oval 6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44" name="Oval 7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5545" name="Oval 8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5546" name="Oval 9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65547" name="AutoShape 10"/>
          <p:cNvCxnSpPr>
            <a:cxnSpLocks noChangeShapeType="1"/>
            <a:stCxn id="65541" idx="7"/>
            <a:endCxn id="6554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8" name="AutoShape 11"/>
          <p:cNvCxnSpPr>
            <a:cxnSpLocks noChangeShapeType="1"/>
            <a:stCxn id="65541" idx="6"/>
            <a:endCxn id="6554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9" name="AutoShape 12"/>
          <p:cNvCxnSpPr>
            <a:cxnSpLocks noChangeShapeType="1"/>
            <a:stCxn id="65541" idx="4"/>
            <a:endCxn id="6554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AutoShape 13"/>
          <p:cNvCxnSpPr>
            <a:cxnSpLocks noChangeShapeType="1"/>
            <a:stCxn id="65544" idx="6"/>
            <a:endCxn id="6554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1" name="AutoShape 14"/>
          <p:cNvCxnSpPr>
            <a:cxnSpLocks noChangeShapeType="1"/>
            <a:stCxn id="65542" idx="6"/>
            <a:endCxn id="6554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2" name="AutoShape 15"/>
          <p:cNvCxnSpPr>
            <a:cxnSpLocks noChangeShapeType="1"/>
            <a:stCxn id="65545" idx="1"/>
            <a:endCxn id="6554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3" name="AutoShape 16"/>
          <p:cNvCxnSpPr>
            <a:cxnSpLocks noChangeShapeType="1"/>
            <a:stCxn id="65543" idx="0"/>
            <a:endCxn id="6554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4" name="AutoShape 17"/>
          <p:cNvCxnSpPr>
            <a:cxnSpLocks noChangeShapeType="1"/>
            <a:stCxn id="65545" idx="7"/>
            <a:endCxn id="6554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5" name="Line 18"/>
          <p:cNvSpPr>
            <a:spLocks noChangeShapeType="1"/>
          </p:cNvSpPr>
          <p:nvPr/>
        </p:nvSpPr>
        <p:spPr bwMode="auto">
          <a:xfrm>
            <a:off x="4724400" y="2133600"/>
            <a:ext cx="685800" cy="76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6" name="Text Box 19"/>
          <p:cNvSpPr txBox="1">
            <a:spLocks noChangeArrowheads="1"/>
          </p:cNvSpPr>
          <p:nvPr/>
        </p:nvSpPr>
        <p:spPr bwMode="auto">
          <a:xfrm>
            <a:off x="4403725" y="17938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5557" name="Text Box 20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6318C912-73DE-C3D9-299E-119BD3F67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2771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650" kern="0"/>
              <a:t>Given graph G=(V,E) and source vertex s </a:t>
            </a:r>
            <a:r>
              <a:rPr lang="en-US" altLang="en-US" sz="1650" kern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kern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kern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kern="0">
                <a:sym typeface="Symbol" panose="05050102010706020507" pitchFamily="18" charset="2"/>
              </a:rPr>
              <a:t>	 color[u] </a:t>
            </a:r>
            <a:r>
              <a:rPr lang="en-US" altLang="en-US" sz="1650" kern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kern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kern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kern="0">
                <a:sym typeface="Wingdings" panose="05000000000000000000" pitchFamily="2" charset="2"/>
              </a:rPr>
              <a:t>While S </a:t>
            </a:r>
            <a:r>
              <a:rPr lang="en-US" altLang="en-US" sz="1650" kern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kern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kern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kern="0">
                <a:sym typeface="Wingdings" panose="05000000000000000000" pitchFamily="2" charset="2"/>
              </a:rPr>
              <a:t>	for each v </a:t>
            </a:r>
            <a:r>
              <a:rPr lang="en-US" altLang="en-US" sz="1650" kern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kern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kern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kern="0">
                <a:sym typeface="Symbol" panose="05050102010706020507" pitchFamily="18" charset="2"/>
              </a:rPr>
              <a:t>		       color[v] </a:t>
            </a:r>
            <a:r>
              <a:rPr lang="en-US" altLang="en-US" sz="1650" kern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kern="0">
                <a:sym typeface="Wingdings" panose="05000000000000000000" pitchFamily="2" charset="2"/>
              </a:rPr>
              <a:t>		       Push(S,v)</a:t>
            </a:r>
          </a:p>
          <a:p>
            <a:r>
              <a:rPr lang="en-US" altLang="en-US" sz="1650" kern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kern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kern="0">
                <a:sym typeface="Wingdings" panose="05000000000000000000" pitchFamily="2" charset="2"/>
              </a:rPr>
              <a:t>}</a:t>
            </a:r>
            <a:endParaRPr lang="en-US" altLang="en-US" sz="1650" kern="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2"/>
          <p:cNvSpPr>
            <a:spLocks noChangeArrowheads="1"/>
          </p:cNvSpPr>
          <p:nvPr/>
        </p:nvSpPr>
        <p:spPr bwMode="auto">
          <a:xfrm>
            <a:off x="533400" y="1676400"/>
            <a:ext cx="31242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6658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3903D0-9A30-4AF2-92FD-9753802D2013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66571" name="AutoShape 11"/>
          <p:cNvCxnSpPr>
            <a:cxnSpLocks noChangeShapeType="1"/>
            <a:stCxn id="66565" idx="7"/>
            <a:endCxn id="6656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2" name="AutoShape 12"/>
          <p:cNvCxnSpPr>
            <a:cxnSpLocks noChangeShapeType="1"/>
            <a:stCxn id="66565" idx="6"/>
            <a:endCxn id="6656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3" name="AutoShape 13"/>
          <p:cNvCxnSpPr>
            <a:cxnSpLocks noChangeShapeType="1"/>
            <a:stCxn id="66565" idx="4"/>
            <a:endCxn id="6656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4" name="AutoShape 14"/>
          <p:cNvCxnSpPr>
            <a:cxnSpLocks noChangeShapeType="1"/>
            <a:stCxn id="66568" idx="6"/>
            <a:endCxn id="6657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5" name="AutoShape 15"/>
          <p:cNvCxnSpPr>
            <a:cxnSpLocks noChangeShapeType="1"/>
            <a:stCxn id="66566" idx="6"/>
            <a:endCxn id="6656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6" name="AutoShape 16"/>
          <p:cNvCxnSpPr>
            <a:cxnSpLocks noChangeShapeType="1"/>
            <a:stCxn id="66569" idx="1"/>
            <a:endCxn id="6656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7" name="AutoShape 17"/>
          <p:cNvCxnSpPr>
            <a:cxnSpLocks noChangeShapeType="1"/>
            <a:stCxn id="66567" idx="0"/>
            <a:endCxn id="6656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8" name="AutoShape 18"/>
          <p:cNvCxnSpPr>
            <a:cxnSpLocks noChangeShapeType="1"/>
            <a:stCxn id="66569" idx="7"/>
            <a:endCxn id="6657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4724400" y="2133600"/>
            <a:ext cx="685800" cy="76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4403725" y="17938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42EC4CF6-D8F2-2D78-5295-8C638139A9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33400" y="2286000"/>
            <a:ext cx="31242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6760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1B30EA-4CE8-4F0E-B50E-7A1632D1FAE1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67595" name="AutoShape 11"/>
          <p:cNvCxnSpPr>
            <a:cxnSpLocks noChangeShapeType="1"/>
            <a:stCxn id="67589" idx="7"/>
            <a:endCxn id="67592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6" name="AutoShape 12"/>
          <p:cNvCxnSpPr>
            <a:cxnSpLocks noChangeShapeType="1"/>
            <a:stCxn id="67589" idx="6"/>
            <a:endCxn id="67591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7" name="AutoShape 13"/>
          <p:cNvCxnSpPr>
            <a:cxnSpLocks noChangeShapeType="1"/>
            <a:stCxn id="67589" idx="4"/>
            <a:endCxn id="67590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8" name="AutoShape 14"/>
          <p:cNvCxnSpPr>
            <a:cxnSpLocks noChangeShapeType="1"/>
            <a:stCxn id="67592" idx="6"/>
            <a:endCxn id="67594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9" name="AutoShape 15"/>
          <p:cNvCxnSpPr>
            <a:cxnSpLocks noChangeShapeType="1"/>
            <a:stCxn id="67590" idx="6"/>
            <a:endCxn id="67593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0" name="AutoShape 16"/>
          <p:cNvCxnSpPr>
            <a:cxnSpLocks noChangeShapeType="1"/>
            <a:stCxn id="67593" idx="1"/>
            <a:endCxn id="67591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1" name="AutoShape 17"/>
          <p:cNvCxnSpPr>
            <a:cxnSpLocks noChangeShapeType="1"/>
            <a:stCxn id="67591" idx="0"/>
            <a:endCxn id="67592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2" name="AutoShape 18"/>
          <p:cNvCxnSpPr>
            <a:cxnSpLocks noChangeShapeType="1"/>
            <a:stCxn id="67593" idx="7"/>
            <a:endCxn id="67594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4724400" y="2133600"/>
            <a:ext cx="685800" cy="76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4403725" y="17938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32CFA360-3EAE-0C44-A9F5-D4568ED026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 flipV="1">
            <a:off x="914400" y="35052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6863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946F0C-C83B-4528-85FA-8883F4DBA15B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68619" name="AutoShape 11"/>
          <p:cNvCxnSpPr>
            <a:cxnSpLocks noChangeShapeType="1"/>
            <a:stCxn id="68613" idx="7"/>
            <a:endCxn id="68616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0" name="AutoShape 12"/>
          <p:cNvCxnSpPr>
            <a:cxnSpLocks noChangeShapeType="1"/>
            <a:stCxn id="68613" idx="6"/>
            <a:endCxn id="68615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1" name="AutoShape 13"/>
          <p:cNvCxnSpPr>
            <a:cxnSpLocks noChangeShapeType="1"/>
            <a:stCxn id="68613" idx="4"/>
            <a:endCxn id="68614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2" name="AutoShape 14"/>
          <p:cNvCxnSpPr>
            <a:cxnSpLocks noChangeShapeType="1"/>
            <a:stCxn id="68616" idx="6"/>
            <a:endCxn id="68618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3" name="AutoShape 15"/>
          <p:cNvCxnSpPr>
            <a:cxnSpLocks noChangeShapeType="1"/>
            <a:stCxn id="68614" idx="6"/>
            <a:endCxn id="68617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4" name="AutoShape 16"/>
          <p:cNvCxnSpPr>
            <a:cxnSpLocks noChangeShapeType="1"/>
            <a:stCxn id="68617" idx="1"/>
            <a:endCxn id="68615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5" name="AutoShape 17"/>
          <p:cNvCxnSpPr>
            <a:cxnSpLocks noChangeShapeType="1"/>
            <a:stCxn id="68615" idx="0"/>
            <a:endCxn id="68616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6" name="AutoShape 18"/>
          <p:cNvCxnSpPr>
            <a:cxnSpLocks noChangeShapeType="1"/>
            <a:stCxn id="68617" idx="7"/>
            <a:endCxn id="68618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7" name="Line 19"/>
          <p:cNvSpPr>
            <a:spLocks noChangeShapeType="1"/>
          </p:cNvSpPr>
          <p:nvPr/>
        </p:nvSpPr>
        <p:spPr bwMode="auto">
          <a:xfrm flipV="1">
            <a:off x="4953000" y="2209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4649788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7200482C-0820-A7F3-2DC9-337A88C89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914400" y="3810000"/>
            <a:ext cx="3124200" cy="1828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6965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E7878D-6E0D-423C-ABDF-22072A3C6EF8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69643" name="AutoShape 11"/>
          <p:cNvCxnSpPr>
            <a:cxnSpLocks noChangeShapeType="1"/>
            <a:stCxn id="69637" idx="7"/>
            <a:endCxn id="69640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4" name="AutoShape 12"/>
          <p:cNvCxnSpPr>
            <a:cxnSpLocks noChangeShapeType="1"/>
            <a:stCxn id="69637" idx="6"/>
            <a:endCxn id="69639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5" name="AutoShape 13"/>
          <p:cNvCxnSpPr>
            <a:cxnSpLocks noChangeShapeType="1"/>
            <a:stCxn id="69637" idx="4"/>
            <a:endCxn id="69638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6" name="AutoShape 14"/>
          <p:cNvCxnSpPr>
            <a:cxnSpLocks noChangeShapeType="1"/>
            <a:stCxn id="69640" idx="6"/>
            <a:endCxn id="69642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7" name="AutoShape 15"/>
          <p:cNvCxnSpPr>
            <a:cxnSpLocks noChangeShapeType="1"/>
            <a:stCxn id="69638" idx="6"/>
            <a:endCxn id="69641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8" name="AutoShape 16"/>
          <p:cNvCxnSpPr>
            <a:cxnSpLocks noChangeShapeType="1"/>
            <a:stCxn id="69641" idx="1"/>
            <a:endCxn id="69639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9" name="AutoShape 17"/>
          <p:cNvCxnSpPr>
            <a:cxnSpLocks noChangeShapeType="1"/>
            <a:stCxn id="69639" idx="0"/>
            <a:endCxn id="69640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0" name="AutoShape 18"/>
          <p:cNvCxnSpPr>
            <a:cxnSpLocks noChangeShapeType="1"/>
            <a:stCxn id="69641" idx="7"/>
            <a:endCxn id="69642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1" name="Line 19"/>
          <p:cNvSpPr>
            <a:spLocks noChangeShapeType="1"/>
          </p:cNvSpPr>
          <p:nvPr/>
        </p:nvSpPr>
        <p:spPr bwMode="auto">
          <a:xfrm flipV="1">
            <a:off x="4953000" y="2209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4649788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E2FD8F0A-47AE-4C72-493F-33901DFBD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Size and Degree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size of a graph is the number of edges in it</a:t>
            </a:r>
          </a:p>
          <a:p>
            <a:r>
              <a:rPr lang="en-US" altLang="en-US" dirty="0"/>
              <a:t>The empty graph has size zero (no nodes)</a:t>
            </a:r>
          </a:p>
          <a:p>
            <a:r>
              <a:rPr lang="en-US" altLang="en-US" dirty="0"/>
              <a:t>If two nodes are connected by an edge, they are neighbors (and the nodes are adjacent to each other)</a:t>
            </a:r>
          </a:p>
          <a:p>
            <a:r>
              <a:rPr lang="en-US" altLang="en-US" dirty="0"/>
              <a:t>The degree of a node is the number of edges it has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7936D4-FF33-475A-9523-062B6C3D7AA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914400" y="3810000"/>
            <a:ext cx="3124200" cy="1828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7068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E9B542-0FD3-4F38-8FDE-9FD57E270219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665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0666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0667" name="AutoShape 11"/>
          <p:cNvCxnSpPr>
            <a:cxnSpLocks noChangeShapeType="1"/>
            <a:stCxn id="70661" idx="7"/>
            <a:endCxn id="7066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8" name="AutoShape 12"/>
          <p:cNvCxnSpPr>
            <a:cxnSpLocks noChangeShapeType="1"/>
            <a:stCxn id="70661" idx="6"/>
            <a:endCxn id="7066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9" name="AutoShape 13"/>
          <p:cNvCxnSpPr>
            <a:cxnSpLocks noChangeShapeType="1"/>
            <a:stCxn id="70661" idx="4"/>
            <a:endCxn id="7066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0" name="AutoShape 14"/>
          <p:cNvCxnSpPr>
            <a:cxnSpLocks noChangeShapeType="1"/>
            <a:stCxn id="70664" idx="6"/>
            <a:endCxn id="7066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1" name="AutoShape 15"/>
          <p:cNvCxnSpPr>
            <a:cxnSpLocks noChangeShapeType="1"/>
            <a:stCxn id="70662" idx="6"/>
            <a:endCxn id="7066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2" name="AutoShape 16"/>
          <p:cNvCxnSpPr>
            <a:cxnSpLocks noChangeShapeType="1"/>
            <a:stCxn id="70665" idx="1"/>
            <a:endCxn id="7066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3" name="AutoShape 17"/>
          <p:cNvCxnSpPr>
            <a:cxnSpLocks noChangeShapeType="1"/>
            <a:stCxn id="70663" idx="0"/>
            <a:endCxn id="7066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4" name="AutoShape 18"/>
          <p:cNvCxnSpPr>
            <a:cxnSpLocks noChangeShapeType="1"/>
            <a:stCxn id="70665" idx="7"/>
            <a:endCxn id="7066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4953000" y="2209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4649788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5727D190-6189-F6A8-DB58-6B940B085A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914400" y="3810000"/>
            <a:ext cx="3124200" cy="1828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7170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9B4C50-2795-4230-ABB9-ECA96E0D6C19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689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690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1691" name="AutoShape 11"/>
          <p:cNvCxnSpPr>
            <a:cxnSpLocks noChangeShapeType="1"/>
            <a:stCxn id="71685" idx="7"/>
            <a:endCxn id="7168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2" name="AutoShape 12"/>
          <p:cNvCxnSpPr>
            <a:cxnSpLocks noChangeShapeType="1"/>
            <a:stCxn id="71685" idx="6"/>
            <a:endCxn id="7168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3" name="AutoShape 13"/>
          <p:cNvCxnSpPr>
            <a:cxnSpLocks noChangeShapeType="1"/>
            <a:stCxn id="71685" idx="4"/>
            <a:endCxn id="7168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4" name="AutoShape 14"/>
          <p:cNvCxnSpPr>
            <a:cxnSpLocks noChangeShapeType="1"/>
            <a:stCxn id="71688" idx="6"/>
            <a:endCxn id="7169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5" name="AutoShape 15"/>
          <p:cNvCxnSpPr>
            <a:cxnSpLocks noChangeShapeType="1"/>
            <a:stCxn id="71686" idx="6"/>
            <a:endCxn id="7168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6" name="AutoShape 16"/>
          <p:cNvCxnSpPr>
            <a:cxnSpLocks noChangeShapeType="1"/>
            <a:stCxn id="71689" idx="1"/>
            <a:endCxn id="7168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7" name="AutoShape 17"/>
          <p:cNvCxnSpPr>
            <a:cxnSpLocks noChangeShapeType="1"/>
            <a:stCxn id="71687" idx="0"/>
            <a:endCxn id="7168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8" name="AutoShape 18"/>
          <p:cNvCxnSpPr>
            <a:cxnSpLocks noChangeShapeType="1"/>
            <a:stCxn id="71689" idx="7"/>
            <a:endCxn id="7169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9" name="Line 19"/>
          <p:cNvSpPr>
            <a:spLocks noChangeShapeType="1"/>
          </p:cNvSpPr>
          <p:nvPr/>
        </p:nvSpPr>
        <p:spPr bwMode="auto">
          <a:xfrm flipV="1">
            <a:off x="4953000" y="2209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4649788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6400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CD433954-6C25-9525-6055-BDCEE3850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 flipV="1">
            <a:off x="914400" y="56388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7375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97F3C-D430-4C91-A7AD-7128E14BC641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3739" name="AutoShape 11"/>
          <p:cNvCxnSpPr>
            <a:cxnSpLocks noChangeShapeType="1"/>
            <a:stCxn id="73733" idx="7"/>
            <a:endCxn id="73736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0" name="AutoShape 12"/>
          <p:cNvCxnSpPr>
            <a:cxnSpLocks noChangeShapeType="1"/>
            <a:stCxn id="73733" idx="6"/>
            <a:endCxn id="73735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1" name="AutoShape 13"/>
          <p:cNvCxnSpPr>
            <a:cxnSpLocks noChangeShapeType="1"/>
            <a:stCxn id="73733" idx="4"/>
            <a:endCxn id="73734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2" name="AutoShape 14"/>
          <p:cNvCxnSpPr>
            <a:cxnSpLocks noChangeShapeType="1"/>
            <a:stCxn id="73736" idx="6"/>
            <a:endCxn id="73738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3" name="AutoShape 15"/>
          <p:cNvCxnSpPr>
            <a:cxnSpLocks noChangeShapeType="1"/>
            <a:stCxn id="73734" idx="6"/>
            <a:endCxn id="73737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4" name="AutoShape 16"/>
          <p:cNvCxnSpPr>
            <a:cxnSpLocks noChangeShapeType="1"/>
            <a:stCxn id="73737" idx="1"/>
            <a:endCxn id="73735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5" name="AutoShape 17"/>
          <p:cNvCxnSpPr>
            <a:cxnSpLocks noChangeShapeType="1"/>
            <a:stCxn id="73735" idx="0"/>
            <a:endCxn id="73736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6" name="AutoShape 18"/>
          <p:cNvCxnSpPr>
            <a:cxnSpLocks noChangeShapeType="1"/>
            <a:stCxn id="73737" idx="7"/>
            <a:endCxn id="73738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7" name="Line 19"/>
          <p:cNvSpPr>
            <a:spLocks noChangeShapeType="1"/>
          </p:cNvSpPr>
          <p:nvPr/>
        </p:nvSpPr>
        <p:spPr bwMode="auto">
          <a:xfrm flipV="1">
            <a:off x="4953000" y="2209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4649788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6400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F92359A2-E542-3786-A670-7B7DDBCFA7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 flipV="1">
            <a:off x="914400" y="35052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7580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C6E838-BA25-4FE4-892E-0BD867BE1773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5787" name="AutoShape 11"/>
          <p:cNvCxnSpPr>
            <a:cxnSpLocks noChangeShapeType="1"/>
            <a:stCxn id="75781" idx="7"/>
            <a:endCxn id="7578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8" name="AutoShape 12"/>
          <p:cNvCxnSpPr>
            <a:cxnSpLocks noChangeShapeType="1"/>
            <a:stCxn id="75781" idx="6"/>
            <a:endCxn id="7578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9" name="AutoShape 13"/>
          <p:cNvCxnSpPr>
            <a:cxnSpLocks noChangeShapeType="1"/>
            <a:stCxn id="75781" idx="4"/>
            <a:endCxn id="7578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0" name="AutoShape 14"/>
          <p:cNvCxnSpPr>
            <a:cxnSpLocks noChangeShapeType="1"/>
            <a:stCxn id="75784" idx="6"/>
            <a:endCxn id="7578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1" name="AutoShape 15"/>
          <p:cNvCxnSpPr>
            <a:cxnSpLocks noChangeShapeType="1"/>
            <a:stCxn id="75782" idx="6"/>
            <a:endCxn id="7578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2" name="AutoShape 16"/>
          <p:cNvCxnSpPr>
            <a:cxnSpLocks noChangeShapeType="1"/>
            <a:stCxn id="75785" idx="1"/>
            <a:endCxn id="7578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3" name="AutoShape 17"/>
          <p:cNvCxnSpPr>
            <a:cxnSpLocks noChangeShapeType="1"/>
            <a:stCxn id="75783" idx="0"/>
            <a:endCxn id="7578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4" name="AutoShape 18"/>
          <p:cNvCxnSpPr>
            <a:cxnSpLocks noChangeShapeType="1"/>
            <a:stCxn id="75785" idx="7"/>
            <a:endCxn id="7578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95" name="Line 19"/>
          <p:cNvSpPr>
            <a:spLocks noChangeShapeType="1"/>
          </p:cNvSpPr>
          <p:nvPr/>
        </p:nvSpPr>
        <p:spPr bwMode="auto">
          <a:xfrm flipV="1">
            <a:off x="5486400" y="2971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5183188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F40FA5CC-7E36-2434-868D-9112F252B3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914400" y="3810000"/>
            <a:ext cx="3124200" cy="1828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7682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945E14-3FA5-4B14-82BF-4B0F67B46DA0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6809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6811" name="AutoShape 11"/>
          <p:cNvCxnSpPr>
            <a:cxnSpLocks noChangeShapeType="1"/>
            <a:stCxn id="76805" idx="7"/>
            <a:endCxn id="7680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2" name="AutoShape 12"/>
          <p:cNvCxnSpPr>
            <a:cxnSpLocks noChangeShapeType="1"/>
            <a:stCxn id="76805" idx="6"/>
            <a:endCxn id="7680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3" name="AutoShape 13"/>
          <p:cNvCxnSpPr>
            <a:cxnSpLocks noChangeShapeType="1"/>
            <a:stCxn id="76805" idx="4"/>
            <a:endCxn id="7680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4" name="AutoShape 14"/>
          <p:cNvCxnSpPr>
            <a:cxnSpLocks noChangeShapeType="1"/>
            <a:stCxn id="76808" idx="6"/>
            <a:endCxn id="7681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5" name="AutoShape 15"/>
          <p:cNvCxnSpPr>
            <a:cxnSpLocks noChangeShapeType="1"/>
            <a:stCxn id="76806" idx="6"/>
            <a:endCxn id="7680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6" name="AutoShape 16"/>
          <p:cNvCxnSpPr>
            <a:cxnSpLocks noChangeShapeType="1"/>
            <a:stCxn id="76809" idx="1"/>
            <a:endCxn id="7680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7" name="AutoShape 17"/>
          <p:cNvCxnSpPr>
            <a:cxnSpLocks noChangeShapeType="1"/>
            <a:stCxn id="76807" idx="0"/>
            <a:endCxn id="7680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8" name="AutoShape 18"/>
          <p:cNvCxnSpPr>
            <a:cxnSpLocks noChangeShapeType="1"/>
            <a:stCxn id="76809" idx="7"/>
            <a:endCxn id="7681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9" name="Line 19"/>
          <p:cNvSpPr>
            <a:spLocks noChangeShapeType="1"/>
          </p:cNvSpPr>
          <p:nvPr/>
        </p:nvSpPr>
        <p:spPr bwMode="auto">
          <a:xfrm flipV="1">
            <a:off x="5486400" y="2971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5183188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824" name="Rectangle 24"/>
          <p:cNvSpPr>
            <a:spLocks noChangeArrowheads="1"/>
          </p:cNvSpPr>
          <p:nvPr/>
        </p:nvSpPr>
        <p:spPr bwMode="auto">
          <a:xfrm>
            <a:off x="6400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6825" name="Rectangle 25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70D91FCA-002B-689C-2721-81E4E61D2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 flipV="1">
            <a:off x="914400" y="56388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7785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73ED86-076C-48B0-B5D2-C2827FD009FE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7835" name="AutoShape 11"/>
          <p:cNvCxnSpPr>
            <a:cxnSpLocks noChangeShapeType="1"/>
            <a:stCxn id="77829" idx="7"/>
            <a:endCxn id="77832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6" name="AutoShape 12"/>
          <p:cNvCxnSpPr>
            <a:cxnSpLocks noChangeShapeType="1"/>
            <a:stCxn id="77829" idx="6"/>
            <a:endCxn id="77831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7" name="AutoShape 13"/>
          <p:cNvCxnSpPr>
            <a:cxnSpLocks noChangeShapeType="1"/>
            <a:stCxn id="77829" idx="4"/>
            <a:endCxn id="77830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8" name="AutoShape 14"/>
          <p:cNvCxnSpPr>
            <a:cxnSpLocks noChangeShapeType="1"/>
            <a:stCxn id="77832" idx="6"/>
            <a:endCxn id="77834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9" name="AutoShape 15"/>
          <p:cNvCxnSpPr>
            <a:cxnSpLocks noChangeShapeType="1"/>
            <a:stCxn id="77830" idx="6"/>
            <a:endCxn id="77833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0" name="AutoShape 16"/>
          <p:cNvCxnSpPr>
            <a:cxnSpLocks noChangeShapeType="1"/>
            <a:stCxn id="77833" idx="1"/>
            <a:endCxn id="77831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1" name="AutoShape 17"/>
          <p:cNvCxnSpPr>
            <a:cxnSpLocks noChangeShapeType="1"/>
            <a:stCxn id="77831" idx="0"/>
            <a:endCxn id="77832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2" name="AutoShape 18"/>
          <p:cNvCxnSpPr>
            <a:cxnSpLocks noChangeShapeType="1"/>
            <a:stCxn id="77833" idx="7"/>
            <a:endCxn id="77834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3" name="Line 19"/>
          <p:cNvSpPr>
            <a:spLocks noChangeShapeType="1"/>
          </p:cNvSpPr>
          <p:nvPr/>
        </p:nvSpPr>
        <p:spPr bwMode="auto">
          <a:xfrm flipV="1">
            <a:off x="5486400" y="2971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5183188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6400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75FC3D2B-6BE8-9EB8-CAC0-03590F388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2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 flipV="1">
            <a:off x="914400" y="35052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7887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64C64F-D60C-4551-94B6-0AEFE079FCF2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78854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8855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8856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57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8858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8859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8860" name="AutoShape 11"/>
          <p:cNvCxnSpPr>
            <a:cxnSpLocks noChangeShapeType="1"/>
            <a:stCxn id="78854" idx="7"/>
            <a:endCxn id="78857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1" name="AutoShape 12"/>
          <p:cNvCxnSpPr>
            <a:cxnSpLocks noChangeShapeType="1"/>
            <a:stCxn id="78854" idx="6"/>
            <a:endCxn id="78856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2" name="AutoShape 13"/>
          <p:cNvCxnSpPr>
            <a:cxnSpLocks noChangeShapeType="1"/>
            <a:stCxn id="78854" idx="4"/>
            <a:endCxn id="78855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3" name="AutoShape 14"/>
          <p:cNvCxnSpPr>
            <a:cxnSpLocks noChangeShapeType="1"/>
            <a:stCxn id="78857" idx="6"/>
            <a:endCxn id="78859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4" name="AutoShape 15"/>
          <p:cNvCxnSpPr>
            <a:cxnSpLocks noChangeShapeType="1"/>
            <a:stCxn id="78855" idx="6"/>
            <a:endCxn id="78858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5" name="AutoShape 16"/>
          <p:cNvCxnSpPr>
            <a:cxnSpLocks noChangeShapeType="1"/>
            <a:stCxn id="78858" idx="1"/>
            <a:endCxn id="78856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6" name="AutoShape 17"/>
          <p:cNvCxnSpPr>
            <a:cxnSpLocks noChangeShapeType="1"/>
            <a:stCxn id="78856" idx="0"/>
            <a:endCxn id="78857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7" name="AutoShape 18"/>
          <p:cNvCxnSpPr>
            <a:cxnSpLocks noChangeShapeType="1"/>
            <a:stCxn id="78858" idx="7"/>
            <a:endCxn id="78859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8" name="Line 19"/>
          <p:cNvSpPr>
            <a:spLocks noChangeShapeType="1"/>
          </p:cNvSpPr>
          <p:nvPr/>
        </p:nvSpPr>
        <p:spPr bwMode="auto">
          <a:xfrm flipV="1">
            <a:off x="6858000" y="2971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9" name="Text Box 20"/>
          <p:cNvSpPr txBox="1">
            <a:spLocks noChangeArrowheads="1"/>
          </p:cNvSpPr>
          <p:nvPr/>
        </p:nvSpPr>
        <p:spPr bwMode="auto">
          <a:xfrm>
            <a:off x="6554788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8870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8871" name="Rectangle 25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8872" name="Rectangle 23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73" name="Rectangle 24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AF9B332B-172A-ADFE-2194-C99E6A9432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914400" y="3810000"/>
            <a:ext cx="3124200" cy="1828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7990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7842AB-D435-4AC2-A72E-15245D3193EB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9884" name="AutoShape 12"/>
          <p:cNvCxnSpPr>
            <a:cxnSpLocks noChangeShapeType="1"/>
            <a:stCxn id="79878" idx="7"/>
            <a:endCxn id="79881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AutoShape 13"/>
          <p:cNvCxnSpPr>
            <a:cxnSpLocks noChangeShapeType="1"/>
            <a:stCxn id="79878" idx="6"/>
            <a:endCxn id="79880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6" name="AutoShape 14"/>
          <p:cNvCxnSpPr>
            <a:cxnSpLocks noChangeShapeType="1"/>
            <a:stCxn id="79878" idx="4"/>
            <a:endCxn id="79879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7" name="AutoShape 15"/>
          <p:cNvCxnSpPr>
            <a:cxnSpLocks noChangeShapeType="1"/>
            <a:stCxn id="79881" idx="6"/>
            <a:endCxn id="79883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8" name="AutoShape 16"/>
          <p:cNvCxnSpPr>
            <a:cxnSpLocks noChangeShapeType="1"/>
            <a:stCxn id="79879" idx="6"/>
            <a:endCxn id="79882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9" name="AutoShape 17"/>
          <p:cNvCxnSpPr>
            <a:cxnSpLocks noChangeShapeType="1"/>
            <a:stCxn id="79882" idx="1"/>
            <a:endCxn id="79880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0" name="AutoShape 18"/>
          <p:cNvCxnSpPr>
            <a:cxnSpLocks noChangeShapeType="1"/>
            <a:stCxn id="79880" idx="0"/>
            <a:endCxn id="79881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1" name="AutoShape 19"/>
          <p:cNvCxnSpPr>
            <a:cxnSpLocks noChangeShapeType="1"/>
            <a:stCxn id="79882" idx="7"/>
            <a:endCxn id="79883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2" name="Line 20"/>
          <p:cNvSpPr>
            <a:spLocks noChangeShapeType="1"/>
          </p:cNvSpPr>
          <p:nvPr/>
        </p:nvSpPr>
        <p:spPr bwMode="auto">
          <a:xfrm flipV="1">
            <a:off x="6858000" y="2971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655320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9895" name="Rectangle 23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6400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E8D569BC-0B16-13A0-4145-D8714D7622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 flipV="1">
            <a:off x="914400" y="56388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8092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E94EB6-DD17-4DAC-9465-90AD0656DE78}" type="slidenum">
              <a:rPr lang="en-US" altLang="en-US" smtClean="0"/>
              <a:pPr/>
              <a:t>58</a:t>
            </a:fld>
            <a:endParaRPr lang="en-US" altLang="en-US"/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80908" name="AutoShape 12"/>
          <p:cNvCxnSpPr>
            <a:cxnSpLocks noChangeShapeType="1"/>
            <a:stCxn id="80902" idx="7"/>
            <a:endCxn id="80905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9" name="AutoShape 13"/>
          <p:cNvCxnSpPr>
            <a:cxnSpLocks noChangeShapeType="1"/>
            <a:stCxn id="80902" idx="6"/>
            <a:endCxn id="80904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0" name="AutoShape 14"/>
          <p:cNvCxnSpPr>
            <a:cxnSpLocks noChangeShapeType="1"/>
            <a:stCxn id="80902" idx="4"/>
            <a:endCxn id="80903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1" name="AutoShape 15"/>
          <p:cNvCxnSpPr>
            <a:cxnSpLocks noChangeShapeType="1"/>
            <a:stCxn id="80905" idx="6"/>
            <a:endCxn id="80907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2" name="AutoShape 16"/>
          <p:cNvCxnSpPr>
            <a:cxnSpLocks noChangeShapeType="1"/>
            <a:stCxn id="80903" idx="6"/>
            <a:endCxn id="80906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3" name="AutoShape 17"/>
          <p:cNvCxnSpPr>
            <a:cxnSpLocks noChangeShapeType="1"/>
            <a:stCxn id="80906" idx="1"/>
            <a:endCxn id="80904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4" name="AutoShape 18"/>
          <p:cNvCxnSpPr>
            <a:cxnSpLocks noChangeShapeType="1"/>
            <a:stCxn id="80904" idx="0"/>
            <a:endCxn id="80905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5" name="AutoShape 19"/>
          <p:cNvCxnSpPr>
            <a:cxnSpLocks noChangeShapeType="1"/>
            <a:stCxn id="80906" idx="7"/>
            <a:endCxn id="80907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6" name="Line 20"/>
          <p:cNvSpPr>
            <a:spLocks noChangeShapeType="1"/>
          </p:cNvSpPr>
          <p:nvPr/>
        </p:nvSpPr>
        <p:spPr bwMode="auto">
          <a:xfrm flipV="1">
            <a:off x="6858000" y="2971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655320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0921" name="Rectangle 25"/>
          <p:cNvSpPr>
            <a:spLocks noChangeArrowheads="1"/>
          </p:cNvSpPr>
          <p:nvPr/>
        </p:nvSpPr>
        <p:spPr bwMode="auto">
          <a:xfrm>
            <a:off x="6400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0922" name="Rectangle 26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863B52BF-6481-4076-33D2-7464669F8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7"/>
          <p:cNvSpPr>
            <a:spLocks noChangeArrowheads="1"/>
          </p:cNvSpPr>
          <p:nvPr/>
        </p:nvSpPr>
        <p:spPr bwMode="auto">
          <a:xfrm flipV="1">
            <a:off x="914400" y="35052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19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8194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F133A4-D499-4B56-8B91-28E0DE12705E}" type="slidenum">
              <a:rPr lang="en-US" altLang="en-US" smtClean="0"/>
              <a:pPr/>
              <a:t>59</a:t>
            </a:fld>
            <a:endParaRPr lang="en-US" altLang="en-US"/>
          </a:p>
        </p:txBody>
      </p:sp>
      <p:sp>
        <p:nvSpPr>
          <p:cNvPr id="81925" name="Oval 6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1926" name="Oval 7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1927" name="Oval 8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8" name="Oval 9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29" name="Oval 10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1930" name="Oval 11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81931" name="AutoShape 12"/>
          <p:cNvCxnSpPr>
            <a:cxnSpLocks noChangeShapeType="1"/>
            <a:stCxn id="81925" idx="7"/>
            <a:endCxn id="8192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2" name="AutoShape 13"/>
          <p:cNvCxnSpPr>
            <a:cxnSpLocks noChangeShapeType="1"/>
            <a:stCxn id="81925" idx="6"/>
            <a:endCxn id="8192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3" name="AutoShape 14"/>
          <p:cNvCxnSpPr>
            <a:cxnSpLocks noChangeShapeType="1"/>
            <a:stCxn id="81925" idx="4"/>
            <a:endCxn id="8192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4" name="AutoShape 15"/>
          <p:cNvCxnSpPr>
            <a:cxnSpLocks noChangeShapeType="1"/>
            <a:stCxn id="81928" idx="6"/>
            <a:endCxn id="8193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5" name="AutoShape 16"/>
          <p:cNvCxnSpPr>
            <a:cxnSpLocks noChangeShapeType="1"/>
            <a:stCxn id="81926" idx="6"/>
            <a:endCxn id="8192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6" name="AutoShape 17"/>
          <p:cNvCxnSpPr>
            <a:cxnSpLocks noChangeShapeType="1"/>
            <a:stCxn id="81929" idx="1"/>
            <a:endCxn id="8192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7" name="AutoShape 18"/>
          <p:cNvCxnSpPr>
            <a:cxnSpLocks noChangeShapeType="1"/>
            <a:stCxn id="81927" idx="0"/>
            <a:endCxn id="8192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8" name="AutoShape 19"/>
          <p:cNvCxnSpPr>
            <a:cxnSpLocks noChangeShapeType="1"/>
            <a:stCxn id="81929" idx="7"/>
            <a:endCxn id="8193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39" name="Line 20"/>
          <p:cNvSpPr>
            <a:spLocks noChangeShapeType="1"/>
          </p:cNvSpPr>
          <p:nvPr/>
        </p:nvSpPr>
        <p:spPr bwMode="auto">
          <a:xfrm flipV="1">
            <a:off x="8382000" y="1905000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0" name="Text Box 21"/>
          <p:cNvSpPr txBox="1">
            <a:spLocks noChangeArrowheads="1"/>
          </p:cNvSpPr>
          <p:nvPr/>
        </p:nvSpPr>
        <p:spPr bwMode="auto">
          <a:xfrm>
            <a:off x="819785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1941" name="Text Box 22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81942" name="Rectangle 26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1943" name="Rectangle 2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1944" name="Rectangle 23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1945" name="Rectangle 24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46" name="Rectangle 25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49" name="Oval 6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C4132F9C-1BC0-136E-E14D-9EA3A54A58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388508-99D3-7DE5-43DC-75E89959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directed graphs,</a:t>
            </a:r>
          </a:p>
          <a:p>
            <a:pPr lvl="1"/>
            <a:r>
              <a:rPr lang="en-US" altLang="en-US" dirty="0"/>
              <a:t>In a directed graph vertex v is adjacent to u, if there is an edge leaving u and coming to v.</a:t>
            </a:r>
          </a:p>
          <a:p>
            <a:pPr lvl="3"/>
            <a:r>
              <a:rPr lang="en-US" altLang="en-US" dirty="0"/>
              <a:t>v is adjacent to u. </a:t>
            </a:r>
          </a:p>
          <a:p>
            <a:pPr lvl="3"/>
            <a:r>
              <a:rPr lang="en-US" altLang="en-US" dirty="0"/>
              <a:t>u is adjacent to w</a:t>
            </a:r>
          </a:p>
          <a:p>
            <a:pPr lvl="1"/>
            <a:r>
              <a:rPr lang="en-US" altLang="en-US" dirty="0"/>
              <a:t>If a directed edge goes from node S to node D, we call S the source and D the destination of the edge</a:t>
            </a:r>
          </a:p>
          <a:p>
            <a:pPr lvl="2"/>
            <a:r>
              <a:rPr lang="en-US" altLang="en-US" dirty="0"/>
              <a:t>The edge is an out-edge of S and an in-edge of D</a:t>
            </a:r>
          </a:p>
          <a:p>
            <a:pPr lvl="2"/>
            <a:r>
              <a:rPr lang="en-US" altLang="en-US" dirty="0"/>
              <a:t>S is a predecessor of D, and D is a successor of S</a:t>
            </a:r>
          </a:p>
          <a:p>
            <a:pPr lvl="1"/>
            <a:r>
              <a:rPr lang="en-US" altLang="en-US" dirty="0"/>
              <a:t>The in-degree of a node is the number of in-edges it has</a:t>
            </a:r>
          </a:p>
          <a:p>
            <a:pPr lvl="1"/>
            <a:r>
              <a:rPr lang="en-US" altLang="en-US" dirty="0"/>
              <a:t>The out-degree of a node is the number of out-edges it has</a:t>
            </a:r>
          </a:p>
          <a:p>
            <a:endParaRPr lang="en-US" altLang="en-US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95538-C9D6-4CE7-9ECE-E9DC84CF6622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3317" name="Oval 11"/>
          <p:cNvSpPr>
            <a:spLocks noChangeArrowheads="1"/>
          </p:cNvSpPr>
          <p:nvPr/>
        </p:nvSpPr>
        <p:spPr bwMode="auto">
          <a:xfrm>
            <a:off x="4572000" y="2329841"/>
            <a:ext cx="4572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v</a:t>
            </a:r>
          </a:p>
        </p:txBody>
      </p:sp>
      <p:sp>
        <p:nvSpPr>
          <p:cNvPr id="13318" name="Oval 12"/>
          <p:cNvSpPr>
            <a:spLocks noChangeArrowheads="1"/>
          </p:cNvSpPr>
          <p:nvPr/>
        </p:nvSpPr>
        <p:spPr bwMode="auto">
          <a:xfrm>
            <a:off x="6351588" y="2215541"/>
            <a:ext cx="381000" cy="228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w</a:t>
            </a:r>
          </a:p>
        </p:txBody>
      </p:sp>
      <p:sp>
        <p:nvSpPr>
          <p:cNvPr id="13319" name="Oval 13"/>
          <p:cNvSpPr>
            <a:spLocks noChangeArrowheads="1"/>
          </p:cNvSpPr>
          <p:nvPr/>
        </p:nvSpPr>
        <p:spPr bwMode="auto">
          <a:xfrm>
            <a:off x="5128167" y="1881004"/>
            <a:ext cx="3810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u</a:t>
            </a:r>
          </a:p>
        </p:txBody>
      </p:sp>
      <p:cxnSp>
        <p:nvCxnSpPr>
          <p:cNvPr id="13320" name="AutoShape 14"/>
          <p:cNvCxnSpPr>
            <a:cxnSpLocks noChangeShapeType="1"/>
            <a:stCxn id="13318" idx="0"/>
            <a:endCxn id="13319" idx="5"/>
          </p:cNvCxnSpPr>
          <p:nvPr/>
        </p:nvCxnSpPr>
        <p:spPr bwMode="auto">
          <a:xfrm flipH="1" flipV="1">
            <a:off x="5453371" y="2141167"/>
            <a:ext cx="1088717" cy="7437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15"/>
          <p:cNvCxnSpPr>
            <a:cxnSpLocks noChangeShapeType="1"/>
            <a:stCxn id="13317" idx="7"/>
            <a:endCxn id="13319" idx="3"/>
          </p:cNvCxnSpPr>
          <p:nvPr/>
        </p:nvCxnSpPr>
        <p:spPr bwMode="auto">
          <a:xfrm flipV="1">
            <a:off x="4962245" y="2141167"/>
            <a:ext cx="221718" cy="23331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7696200" y="4114800"/>
            <a:ext cx="4572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</a:t>
            </a:r>
          </a:p>
        </p:txBody>
      </p:sp>
      <p:sp>
        <p:nvSpPr>
          <p:cNvPr id="13323" name="Oval 13"/>
          <p:cNvSpPr>
            <a:spLocks noChangeArrowheads="1"/>
          </p:cNvSpPr>
          <p:nvPr/>
        </p:nvSpPr>
        <p:spPr bwMode="auto">
          <a:xfrm>
            <a:off x="8153400" y="3657600"/>
            <a:ext cx="3810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cxnSp>
        <p:nvCxnSpPr>
          <p:cNvPr id="13324" name="AutoShape 15"/>
          <p:cNvCxnSpPr>
            <a:cxnSpLocks noChangeShapeType="1"/>
            <a:stCxn id="13322" idx="7"/>
            <a:endCxn id="13323" idx="3"/>
          </p:cNvCxnSpPr>
          <p:nvPr/>
        </p:nvCxnSpPr>
        <p:spPr bwMode="auto">
          <a:xfrm rot="5400000" flipH="1" flipV="1">
            <a:off x="8027194" y="3977481"/>
            <a:ext cx="241300" cy="1222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 flipV="1">
            <a:off x="914400" y="56388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8297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9B957A-381A-4578-A968-3B335472258D}" type="slidenum">
              <a:rPr lang="en-US" altLang="en-US" smtClean="0"/>
              <a:pPr/>
              <a:t>60</a:t>
            </a:fld>
            <a:endParaRPr lang="en-US" altLang="en-US"/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82955" name="AutoShape 11"/>
          <p:cNvCxnSpPr>
            <a:cxnSpLocks noChangeShapeType="1"/>
            <a:stCxn id="82949" idx="7"/>
            <a:endCxn id="82952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6" name="AutoShape 12"/>
          <p:cNvCxnSpPr>
            <a:cxnSpLocks noChangeShapeType="1"/>
            <a:stCxn id="82949" idx="6"/>
            <a:endCxn id="82951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7" name="AutoShape 13"/>
          <p:cNvCxnSpPr>
            <a:cxnSpLocks noChangeShapeType="1"/>
            <a:stCxn id="82949" idx="4"/>
            <a:endCxn id="82950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8" name="AutoShape 14"/>
          <p:cNvCxnSpPr>
            <a:cxnSpLocks noChangeShapeType="1"/>
            <a:stCxn id="82952" idx="6"/>
            <a:endCxn id="82954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9" name="AutoShape 15"/>
          <p:cNvCxnSpPr>
            <a:cxnSpLocks noChangeShapeType="1"/>
            <a:stCxn id="82950" idx="6"/>
            <a:endCxn id="82953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0" name="AutoShape 16"/>
          <p:cNvCxnSpPr>
            <a:cxnSpLocks noChangeShapeType="1"/>
            <a:stCxn id="82953" idx="1"/>
            <a:endCxn id="82951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1" name="AutoShape 17"/>
          <p:cNvCxnSpPr>
            <a:cxnSpLocks noChangeShapeType="1"/>
            <a:stCxn id="82951" idx="0"/>
            <a:endCxn id="82952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2" name="AutoShape 18"/>
          <p:cNvCxnSpPr>
            <a:cxnSpLocks noChangeShapeType="1"/>
            <a:stCxn id="82953" idx="7"/>
            <a:endCxn id="82954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63" name="Line 19"/>
          <p:cNvSpPr>
            <a:spLocks noChangeShapeType="1"/>
          </p:cNvSpPr>
          <p:nvPr/>
        </p:nvSpPr>
        <p:spPr bwMode="auto">
          <a:xfrm flipV="1">
            <a:off x="8382000" y="1905000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819785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973" name="Oval 6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 flipV="1">
            <a:off x="914400" y="35052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8399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E8F457-2AB6-4A28-8F62-55211AB63E1F}" type="slidenum">
              <a:rPr lang="en-US" altLang="en-US" smtClean="0"/>
              <a:pPr/>
              <a:t>61</a:t>
            </a:fld>
            <a:endParaRPr lang="en-US" altLang="en-US"/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83979" name="AutoShape 11"/>
          <p:cNvCxnSpPr>
            <a:cxnSpLocks noChangeShapeType="1"/>
            <a:stCxn id="83973" idx="7"/>
            <a:endCxn id="83976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0" name="AutoShape 12"/>
          <p:cNvCxnSpPr>
            <a:cxnSpLocks noChangeShapeType="1"/>
            <a:stCxn id="83973" idx="6"/>
            <a:endCxn id="83975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1" name="AutoShape 13"/>
          <p:cNvCxnSpPr>
            <a:cxnSpLocks noChangeShapeType="1"/>
            <a:stCxn id="83973" idx="4"/>
            <a:endCxn id="83974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2" name="AutoShape 14"/>
          <p:cNvCxnSpPr>
            <a:cxnSpLocks noChangeShapeType="1"/>
            <a:stCxn id="83976" idx="6"/>
            <a:endCxn id="83978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3" name="AutoShape 15"/>
          <p:cNvCxnSpPr>
            <a:cxnSpLocks noChangeShapeType="1"/>
            <a:stCxn id="83974" idx="6"/>
            <a:endCxn id="83977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4" name="AutoShape 16"/>
          <p:cNvCxnSpPr>
            <a:cxnSpLocks noChangeShapeType="1"/>
            <a:stCxn id="83977" idx="1"/>
            <a:endCxn id="83975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5" name="AutoShape 17"/>
          <p:cNvCxnSpPr>
            <a:cxnSpLocks noChangeShapeType="1"/>
            <a:stCxn id="83975" idx="0"/>
            <a:endCxn id="83976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6" name="AutoShape 18"/>
          <p:cNvCxnSpPr>
            <a:cxnSpLocks noChangeShapeType="1"/>
            <a:stCxn id="83977" idx="7"/>
            <a:endCxn id="83978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7" name="Line 19"/>
          <p:cNvSpPr>
            <a:spLocks noChangeShapeType="1"/>
          </p:cNvSpPr>
          <p:nvPr/>
        </p:nvSpPr>
        <p:spPr bwMode="auto">
          <a:xfrm flipH="1" flipV="1">
            <a:off x="6858000" y="2133600"/>
            <a:ext cx="1524000" cy="304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819785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997" name="Oval 6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998" name="Oval 6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 flipV="1">
            <a:off x="914400" y="56388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8502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B0989D-D560-4453-A340-0A38A0854988}" type="slidenum">
              <a:rPr lang="en-US" altLang="en-US" smtClean="0"/>
              <a:pPr/>
              <a:t>62</a:t>
            </a:fld>
            <a:endParaRPr lang="en-US" altLang="en-US"/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85003" name="AutoShape 11"/>
          <p:cNvCxnSpPr>
            <a:cxnSpLocks noChangeShapeType="1"/>
            <a:stCxn id="84997" idx="7"/>
            <a:endCxn id="85000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4" name="AutoShape 12"/>
          <p:cNvCxnSpPr>
            <a:cxnSpLocks noChangeShapeType="1"/>
            <a:stCxn id="84997" idx="6"/>
            <a:endCxn id="84999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5" name="AutoShape 13"/>
          <p:cNvCxnSpPr>
            <a:cxnSpLocks noChangeShapeType="1"/>
            <a:stCxn id="84997" idx="4"/>
            <a:endCxn id="84998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6" name="AutoShape 14"/>
          <p:cNvCxnSpPr>
            <a:cxnSpLocks noChangeShapeType="1"/>
            <a:stCxn id="85000" idx="6"/>
            <a:endCxn id="85002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7" name="AutoShape 15"/>
          <p:cNvCxnSpPr>
            <a:cxnSpLocks noChangeShapeType="1"/>
            <a:stCxn id="84998" idx="6"/>
            <a:endCxn id="85001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8" name="AutoShape 16"/>
          <p:cNvCxnSpPr>
            <a:cxnSpLocks noChangeShapeType="1"/>
            <a:stCxn id="85001" idx="1"/>
            <a:endCxn id="84999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9" name="AutoShape 17"/>
          <p:cNvCxnSpPr>
            <a:cxnSpLocks noChangeShapeType="1"/>
            <a:stCxn id="84999" idx="0"/>
            <a:endCxn id="85000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0" name="AutoShape 18"/>
          <p:cNvCxnSpPr>
            <a:cxnSpLocks noChangeShapeType="1"/>
            <a:stCxn id="85001" idx="7"/>
            <a:endCxn id="85002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11" name="Line 19"/>
          <p:cNvSpPr>
            <a:spLocks noChangeShapeType="1"/>
          </p:cNvSpPr>
          <p:nvPr/>
        </p:nvSpPr>
        <p:spPr bwMode="auto">
          <a:xfrm flipH="1" flipV="1">
            <a:off x="6858000" y="2133600"/>
            <a:ext cx="1524000" cy="304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819785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021" name="Oval 6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5022" name="Oval 6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 flipV="1">
            <a:off x="914400" y="35052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8603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D0E5A3-3E10-4253-9B49-3BFB19C0BFBC}" type="slidenum">
              <a:rPr lang="en-US" altLang="en-US" smtClean="0"/>
              <a:pPr/>
              <a:t>63</a:t>
            </a:fld>
            <a:endParaRPr lang="en-US" altLang="en-US"/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86027" name="AutoShape 11"/>
          <p:cNvCxnSpPr>
            <a:cxnSpLocks noChangeShapeType="1"/>
            <a:stCxn id="86021" idx="7"/>
            <a:endCxn id="8602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8" name="AutoShape 12"/>
          <p:cNvCxnSpPr>
            <a:cxnSpLocks noChangeShapeType="1"/>
            <a:stCxn id="86021" idx="6"/>
            <a:endCxn id="8602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9" name="AutoShape 13"/>
          <p:cNvCxnSpPr>
            <a:cxnSpLocks noChangeShapeType="1"/>
            <a:stCxn id="86021" idx="4"/>
            <a:endCxn id="8602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0" name="AutoShape 14"/>
          <p:cNvCxnSpPr>
            <a:cxnSpLocks noChangeShapeType="1"/>
            <a:stCxn id="86024" idx="6"/>
            <a:endCxn id="8602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1" name="AutoShape 15"/>
          <p:cNvCxnSpPr>
            <a:cxnSpLocks noChangeShapeType="1"/>
            <a:stCxn id="86022" idx="6"/>
            <a:endCxn id="8602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2" name="AutoShape 16"/>
          <p:cNvCxnSpPr>
            <a:cxnSpLocks noChangeShapeType="1"/>
            <a:stCxn id="86025" idx="1"/>
            <a:endCxn id="8602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3" name="AutoShape 17"/>
          <p:cNvCxnSpPr>
            <a:cxnSpLocks noChangeShapeType="1"/>
            <a:stCxn id="86023" idx="0"/>
            <a:endCxn id="8602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4" name="AutoShape 18"/>
          <p:cNvCxnSpPr>
            <a:cxnSpLocks noChangeShapeType="1"/>
            <a:stCxn id="86025" idx="7"/>
            <a:endCxn id="8602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35" name="Line 19"/>
          <p:cNvSpPr>
            <a:spLocks noChangeShapeType="1"/>
          </p:cNvSpPr>
          <p:nvPr/>
        </p:nvSpPr>
        <p:spPr bwMode="auto">
          <a:xfrm flipH="1" flipV="1">
            <a:off x="7239000" y="1828800"/>
            <a:ext cx="114300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819785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86040" name="Oval 6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6041" name="Oval 6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6042" name="Oval 6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D28BF586-C8F0-4054-4B7F-80030CB43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 flipV="1">
            <a:off x="914400" y="56388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First Algorithm</a:t>
            </a:r>
          </a:p>
        </p:txBody>
      </p:sp>
      <p:sp>
        <p:nvSpPr>
          <p:cNvPr id="8706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52399C-41BE-491B-9090-3D99F5006E1D}" type="slidenum">
              <a:rPr lang="en-US" altLang="en-US" smtClean="0"/>
              <a:pPr/>
              <a:t>64</a:t>
            </a:fld>
            <a:endParaRPr lang="en-US" altLang="en-US"/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7046" name="Oval 6"/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7047" name="Oval 7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7048" name="Oval 8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87051" name="AutoShape 11"/>
          <p:cNvCxnSpPr>
            <a:cxnSpLocks noChangeShapeType="1"/>
            <a:stCxn id="87045" idx="7"/>
            <a:endCxn id="8704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2" name="AutoShape 12"/>
          <p:cNvCxnSpPr>
            <a:cxnSpLocks noChangeShapeType="1"/>
            <a:stCxn id="87045" idx="6"/>
            <a:endCxn id="8704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3" name="AutoShape 13"/>
          <p:cNvCxnSpPr>
            <a:cxnSpLocks noChangeShapeType="1"/>
            <a:stCxn id="87045" idx="4"/>
            <a:endCxn id="8704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4" name="AutoShape 14"/>
          <p:cNvCxnSpPr>
            <a:cxnSpLocks noChangeShapeType="1"/>
            <a:stCxn id="87048" idx="6"/>
            <a:endCxn id="8705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5" name="AutoShape 15"/>
          <p:cNvCxnSpPr>
            <a:cxnSpLocks noChangeShapeType="1"/>
            <a:stCxn id="87046" idx="6"/>
            <a:endCxn id="8704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6" name="AutoShape 16"/>
          <p:cNvCxnSpPr>
            <a:cxnSpLocks noChangeShapeType="1"/>
            <a:stCxn id="87049" idx="1"/>
            <a:endCxn id="8704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7" name="AutoShape 17"/>
          <p:cNvCxnSpPr>
            <a:cxnSpLocks noChangeShapeType="1"/>
            <a:stCxn id="87047" idx="0"/>
            <a:endCxn id="8704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8" name="AutoShape 18"/>
          <p:cNvCxnSpPr>
            <a:cxnSpLocks noChangeShapeType="1"/>
            <a:stCxn id="87049" idx="7"/>
            <a:endCxn id="8705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9" name="Line 19"/>
          <p:cNvSpPr>
            <a:spLocks noChangeShapeType="1"/>
          </p:cNvSpPr>
          <p:nvPr/>
        </p:nvSpPr>
        <p:spPr bwMode="auto">
          <a:xfrm flipH="1" flipV="1">
            <a:off x="7239000" y="1828800"/>
            <a:ext cx="114300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819785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87064" name="Oval 6"/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7065" name="Oval 6"/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7066" name="Oval 6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7067" name="Oval 6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4BDAEFD6-75B3-A118-E623-5D4F587D40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sz="1650" dirty="0"/>
              <a:t>Given graph G=(V,E) and source vertex s </a:t>
            </a:r>
            <a:r>
              <a:rPr lang="en-US" altLang="en-US" sz="1650" dirty="0">
                <a:sym typeface="Symbol" panose="05050102010706020507" pitchFamily="18" charset="2"/>
              </a:rPr>
              <a:t> V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Create a stack S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For each vertex u  V – {s}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 color[u] </a:t>
            </a:r>
            <a:r>
              <a:rPr lang="en-US" altLang="en-US" sz="1650" dirty="0">
                <a:sym typeface="Wingdings" panose="05000000000000000000" pitchFamily="2" charset="2"/>
              </a:rPr>
              <a:t> white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color[s] 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S {s}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While S </a:t>
            </a:r>
            <a:r>
              <a:rPr lang="en-US" altLang="en-US" sz="1650" dirty="0">
                <a:sym typeface="Symbol" panose="05050102010706020507" pitchFamily="18" charset="2"/>
              </a:rPr>
              <a:t> 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{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u = Pop(S)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for each v </a:t>
            </a:r>
            <a:r>
              <a:rPr lang="en-US" altLang="en-US" sz="1650" dirty="0">
                <a:sym typeface="Symbol" panose="05050102010706020507" pitchFamily="18" charset="2"/>
              </a:rPr>
              <a:t> Adjacent[u]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if color[v] = white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{ </a:t>
            </a:r>
          </a:p>
          <a:p>
            <a:r>
              <a:rPr lang="en-US" altLang="en-US" sz="1650" dirty="0">
                <a:sym typeface="Symbol" panose="05050102010706020507" pitchFamily="18" charset="2"/>
              </a:rPr>
              <a:t>		       color[v] </a:t>
            </a:r>
            <a:r>
              <a:rPr lang="en-US" altLang="en-US" sz="1650" dirty="0">
                <a:sym typeface="Wingdings" panose="05000000000000000000" pitchFamily="2" charset="2"/>
              </a:rPr>
              <a:t> gray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       Push(</a:t>
            </a:r>
            <a:r>
              <a:rPr lang="en-US" altLang="en-US" sz="1650" dirty="0" err="1">
                <a:sym typeface="Wingdings" panose="05000000000000000000" pitchFamily="2" charset="2"/>
              </a:rPr>
              <a:t>S,v</a:t>
            </a:r>
            <a:r>
              <a:rPr lang="en-US" altLang="en-US" sz="165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	}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	color[u]  black;</a:t>
            </a:r>
          </a:p>
          <a:p>
            <a:r>
              <a:rPr lang="en-US" altLang="en-US" sz="1650" dirty="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DFS and BFS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for-loop inside the while-loop is executed at most |E| times if G is a directed graph or 2|E| times if G is undirected. In Directed graph we examine (u, v) only when u is dequeued. Therefore, every edge examined at most once if directed, at most twice if undirected. So, we have O(E).</a:t>
            </a:r>
          </a:p>
          <a:p>
            <a:r>
              <a:rPr lang="en-US" altLang="en-US"/>
              <a:t>Therefore, the total running time for breadth-first search traversal is O(V + E).</a:t>
            </a:r>
          </a:p>
          <a:p>
            <a:r>
              <a:rPr lang="en-US" altLang="en-US"/>
              <a:t>If adjacency matrix is used as a container analysis will be O(V2)</a:t>
            </a:r>
          </a:p>
          <a:p>
            <a:endParaRPr lang="en-US" altLang="en-US"/>
          </a:p>
        </p:txBody>
      </p:sp>
      <p:sp>
        <p:nvSpPr>
          <p:cNvPr id="88068" name="Slide Number Placeholder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B4849E-E8D4-4320-9531-ECF5BB53B09F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of DFS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Topological ordering</a:t>
            </a:r>
          </a:p>
          <a:p>
            <a:r>
              <a:rPr lang="en-US" altLang="en-US" dirty="0"/>
              <a:t>Finding cycle in directed graph</a:t>
            </a:r>
          </a:p>
          <a:p>
            <a:r>
              <a:rPr lang="en-US" altLang="en-US" dirty="0"/>
              <a:t>Find strongly connected components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9B0B1-C9BE-0039-A137-7D67128B6F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E6575B-100D-4E34-A08F-555BD05D4526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79003"/>
              </p:ext>
            </p:extLst>
          </p:nvPr>
        </p:nvGraphicFramePr>
        <p:xfrm>
          <a:off x="381000" y="304800"/>
          <a:ext cx="8458200" cy="6983163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106376754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94745482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27062111"/>
                    </a:ext>
                  </a:extLst>
                </a:gridCol>
              </a:tblGrid>
              <a:tr h="10143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0070C0"/>
                          </a:solidFill>
                          <a:latin typeface="+mj-lt"/>
                          <a:ea typeface="+mj-ea"/>
                          <a:cs typeface="+mj-cs"/>
                        </a:rPr>
                        <a:t>BASIS FOR COMPARISON</a:t>
                      </a:r>
                      <a:br>
                        <a:rPr lang="en-US" sz="2000" b="1" cap="all" dirty="0">
                          <a:effectLst/>
                        </a:rPr>
                      </a:br>
                      <a:endParaRPr lang="en-US" sz="2000" b="1" cap="all" dirty="0">
                        <a:effectLst/>
                      </a:endParaRPr>
                    </a:p>
                  </a:txBody>
                  <a:tcPr marL="49913" marR="49913" marT="49918" marB="499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j-lt"/>
                          <a:ea typeface="+mj-ea"/>
                          <a:cs typeface="+mj-cs"/>
                        </a:rPr>
                        <a:t>BFS</a:t>
                      </a:r>
                    </a:p>
                  </a:txBody>
                  <a:tcPr marL="49913" marR="49913" marT="49918" marB="499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j-lt"/>
                          <a:ea typeface="+mj-ea"/>
                          <a:cs typeface="+mj-cs"/>
                        </a:rPr>
                        <a:t>DFS</a:t>
                      </a:r>
                    </a:p>
                  </a:txBody>
                  <a:tcPr marL="49913" marR="49913" marT="49918" marB="499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662672"/>
                  </a:ext>
                </a:extLst>
              </a:tr>
              <a:tr h="4928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Basic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Vertex-based algorithm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Edge-based algorithm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8056"/>
                  </a:ext>
                </a:extLst>
              </a:tr>
              <a:tr h="7094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Data structure used to store the nodes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Queue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Stack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71086"/>
                  </a:ext>
                </a:extLst>
              </a:tr>
              <a:tr h="40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Memory consumption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Inefficient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Efficient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9216"/>
                  </a:ext>
                </a:extLst>
              </a:tr>
              <a:tr h="7094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Structure of the constructed tree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Wide and short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Narrow and long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84283"/>
                  </a:ext>
                </a:extLst>
              </a:tr>
              <a:tr h="7094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Traversing fashion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Oldest unvisited vertices are explored at first.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Vertices along the edge are explored in the beginning.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2399"/>
                  </a:ext>
                </a:extLst>
              </a:tr>
              <a:tr h="7094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Optimality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Optimal for finding the shortest distance, not in cost.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Not optimal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234144"/>
                  </a:ext>
                </a:extLst>
              </a:tr>
              <a:tr h="131916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Application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Examines bipartite graph, connected component and shortest path present in a graph.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Examines two-edge connected graph, strongly connected graph, acyclic graph and topological order.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032182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4A099A-BE46-40A9-9F4E-6AEB08B50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E6575B-100D-4E34-A08F-555BD05D4526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 Differences Between BFS/DFS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BFS is vertex-based algorithm while DFS is an edge-based algorithm.</a:t>
            </a:r>
          </a:p>
          <a:p>
            <a:r>
              <a:rPr lang="en-US" altLang="en-US"/>
              <a:t>Queue data structure is used in BFS. On the other hand, DFS uses stack or recursion.</a:t>
            </a:r>
          </a:p>
          <a:p>
            <a:r>
              <a:rPr lang="en-US" altLang="en-US"/>
              <a:t>Memory space is efficiently utilized in DFS while space utilization in BFS is not effective.</a:t>
            </a:r>
          </a:p>
          <a:p>
            <a:r>
              <a:rPr lang="en-US" altLang="en-US"/>
              <a:t>BFS is optimal algorithm while DFS is not optimal.</a:t>
            </a:r>
          </a:p>
          <a:p>
            <a:r>
              <a:rPr lang="en-US" altLang="en-US"/>
              <a:t>DFS constructs narrow and long trees. As against, BFS constructs wide and short tree.</a:t>
            </a:r>
          </a:p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9CB19-BD0E-69B8-FF1D-3059F1411E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E6575B-100D-4E34-A08F-555BD05D4526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: Print cycles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4CCE6F-2048-80E8-E95E-A6C55C31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7A046-2AD4-F89E-2227-6499779D0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E6575B-100D-4E34-A08F-555BD05D4526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Path and Cycle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In </a:t>
            </a:r>
            <a:r>
              <a:rPr lang="en-US" altLang="en-US" dirty="0">
                <a:hlinkClick r:id="rId3" tooltip="Graph theory"/>
              </a:rPr>
              <a:t>graph theory</a:t>
            </a:r>
            <a:r>
              <a:rPr lang="en-US" altLang="en-US" dirty="0"/>
              <a:t>, a path in a </a:t>
            </a:r>
            <a:r>
              <a:rPr lang="en-US" altLang="en-US" dirty="0">
                <a:hlinkClick r:id="rId4" tooltip="Graph (mathematics)"/>
              </a:rPr>
              <a:t>graph</a:t>
            </a:r>
            <a:r>
              <a:rPr lang="en-US" altLang="en-US" dirty="0"/>
              <a:t> is a </a:t>
            </a:r>
            <a:r>
              <a:rPr lang="en-US" altLang="en-US" dirty="0">
                <a:hlinkClick r:id="rId5" tooltip="Sequence"/>
              </a:rPr>
              <a:t>sequence</a:t>
            </a:r>
            <a:r>
              <a:rPr lang="en-US" altLang="en-US" dirty="0"/>
              <a:t> of </a:t>
            </a:r>
            <a:r>
              <a:rPr lang="en-US" altLang="en-US" dirty="0">
                <a:hlinkClick r:id="rId6" tooltip="Edge (graph theory)"/>
              </a:rPr>
              <a:t>edges</a:t>
            </a:r>
            <a:r>
              <a:rPr lang="en-US" altLang="en-US" dirty="0"/>
              <a:t> which connect a sequence of </a:t>
            </a:r>
            <a:r>
              <a:rPr lang="en-US" altLang="en-US" dirty="0">
                <a:hlinkClick r:id="rId7" tooltip="Vertex (graph theory)"/>
              </a:rPr>
              <a:t>vertices</a:t>
            </a:r>
            <a:r>
              <a:rPr lang="en-US" altLang="en-US" dirty="0"/>
              <a:t>. Path has a first vertex, called its start vertex, and a last vertex, called its end vertex. Both of them are called terminal vertices of the path.</a:t>
            </a:r>
          </a:p>
          <a:p>
            <a:endParaRPr lang="en-US" altLang="en-US" dirty="0"/>
          </a:p>
          <a:p>
            <a:r>
              <a:rPr lang="en-US" altLang="en-US" dirty="0"/>
              <a:t>A cycle is a path whose first and last nodes are the same</a:t>
            </a:r>
          </a:p>
        </p:txBody>
      </p:sp>
      <p:sp>
        <p:nvSpPr>
          <p:cNvPr id="14340" name="Rectangle 30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/>
              <a:t>Example: (Paris, Nantes, Bordeaux, Lyon) is a path</a:t>
            </a:r>
          </a:p>
          <a:p>
            <a:r>
              <a:rPr lang="en-US" altLang="en-US"/>
              <a:t>Example: (Paris, Nantes, Lyon, Paris) is a cycle</a:t>
            </a:r>
          </a:p>
          <a:p>
            <a:r>
              <a:rPr lang="en-US" altLang="en-US"/>
              <a:t>A cyclic graph contains at least one cycle</a:t>
            </a:r>
          </a:p>
          <a:p>
            <a:r>
              <a:rPr lang="en-US" altLang="en-US"/>
              <a:t>An acyclic graph does not contain any cycles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A5AAEA-5142-42F9-B123-3FB0DB1233D2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14342" name="Group 31"/>
          <p:cNvGrpSpPr>
            <a:grpSpLocks/>
          </p:cNvGrpSpPr>
          <p:nvPr/>
        </p:nvGrpSpPr>
        <p:grpSpPr bwMode="auto">
          <a:xfrm>
            <a:off x="4751388" y="3913884"/>
            <a:ext cx="3962400" cy="2695575"/>
            <a:chOff x="2784" y="1584"/>
            <a:chExt cx="2496" cy="1698"/>
          </a:xfrm>
        </p:grpSpPr>
        <p:sp>
          <p:nvSpPr>
            <p:cNvPr id="14343" name="AutoShape 32"/>
            <p:cNvSpPr>
              <a:spLocks noChangeArrowheads="1"/>
            </p:cNvSpPr>
            <p:nvPr/>
          </p:nvSpPr>
          <p:spPr bwMode="auto">
            <a:xfrm>
              <a:off x="2872" y="1673"/>
              <a:ext cx="918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Nantes</a:t>
              </a:r>
            </a:p>
          </p:txBody>
        </p:sp>
        <p:sp>
          <p:nvSpPr>
            <p:cNvPr id="14344" name="AutoShape 33"/>
            <p:cNvSpPr>
              <a:spLocks noChangeArrowheads="1"/>
            </p:cNvSpPr>
            <p:nvPr/>
          </p:nvSpPr>
          <p:spPr bwMode="auto">
            <a:xfrm>
              <a:off x="4185" y="1676"/>
              <a:ext cx="657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Paris</a:t>
              </a:r>
            </a:p>
          </p:txBody>
        </p:sp>
        <p:sp>
          <p:nvSpPr>
            <p:cNvPr id="14345" name="AutoShape 34"/>
            <p:cNvSpPr>
              <a:spLocks noChangeArrowheads="1"/>
            </p:cNvSpPr>
            <p:nvPr/>
          </p:nvSpPr>
          <p:spPr bwMode="auto">
            <a:xfrm>
              <a:off x="3485" y="2270"/>
              <a:ext cx="656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Lyon</a:t>
              </a:r>
            </a:p>
          </p:txBody>
        </p:sp>
        <p:sp>
          <p:nvSpPr>
            <p:cNvPr id="14346" name="AutoShape 35"/>
            <p:cNvSpPr>
              <a:spLocks noChangeArrowheads="1"/>
            </p:cNvSpPr>
            <p:nvPr/>
          </p:nvSpPr>
          <p:spPr bwMode="auto">
            <a:xfrm>
              <a:off x="4361" y="2132"/>
              <a:ext cx="919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Grenoble</a:t>
              </a:r>
            </a:p>
          </p:txBody>
        </p:sp>
        <p:sp>
          <p:nvSpPr>
            <p:cNvPr id="14347" name="AutoShape 36"/>
            <p:cNvSpPr>
              <a:spLocks noChangeArrowheads="1"/>
            </p:cNvSpPr>
            <p:nvPr/>
          </p:nvSpPr>
          <p:spPr bwMode="auto">
            <a:xfrm>
              <a:off x="2872" y="2683"/>
              <a:ext cx="613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Bordeaux</a:t>
              </a:r>
            </a:p>
          </p:txBody>
        </p:sp>
        <p:sp>
          <p:nvSpPr>
            <p:cNvPr id="14348" name="AutoShape 37"/>
            <p:cNvSpPr>
              <a:spLocks noChangeArrowheads="1"/>
            </p:cNvSpPr>
            <p:nvPr/>
          </p:nvSpPr>
          <p:spPr bwMode="auto">
            <a:xfrm>
              <a:off x="3222" y="3096"/>
              <a:ext cx="1095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Marseille</a:t>
              </a:r>
            </a:p>
          </p:txBody>
        </p:sp>
        <p:sp>
          <p:nvSpPr>
            <p:cNvPr id="14349" name="AutoShape 38"/>
            <p:cNvSpPr>
              <a:spLocks noChangeArrowheads="1"/>
            </p:cNvSpPr>
            <p:nvPr/>
          </p:nvSpPr>
          <p:spPr bwMode="auto">
            <a:xfrm>
              <a:off x="4229" y="2637"/>
              <a:ext cx="657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Monaco</a:t>
              </a:r>
            </a:p>
          </p:txBody>
        </p:sp>
        <p:sp>
          <p:nvSpPr>
            <p:cNvPr id="14350" name="Line 39"/>
            <p:cNvSpPr>
              <a:spLocks noChangeShapeType="1"/>
            </p:cNvSpPr>
            <p:nvPr/>
          </p:nvSpPr>
          <p:spPr bwMode="auto">
            <a:xfrm>
              <a:off x="3091" y="1859"/>
              <a:ext cx="0" cy="8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1" name="Line 40"/>
            <p:cNvSpPr>
              <a:spLocks noChangeShapeType="1"/>
            </p:cNvSpPr>
            <p:nvPr/>
          </p:nvSpPr>
          <p:spPr bwMode="auto">
            <a:xfrm flipH="1" flipV="1">
              <a:off x="3353" y="1859"/>
              <a:ext cx="351" cy="4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2" name="Line 41"/>
            <p:cNvSpPr>
              <a:spLocks noChangeShapeType="1"/>
            </p:cNvSpPr>
            <p:nvPr/>
          </p:nvSpPr>
          <p:spPr bwMode="auto">
            <a:xfrm flipV="1">
              <a:off x="3791" y="1859"/>
              <a:ext cx="526" cy="4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3" name="Line 42"/>
            <p:cNvSpPr>
              <a:spLocks noChangeShapeType="1"/>
            </p:cNvSpPr>
            <p:nvPr/>
          </p:nvSpPr>
          <p:spPr bwMode="auto">
            <a:xfrm flipV="1">
              <a:off x="4010" y="2181"/>
              <a:ext cx="350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4" name="Line 43"/>
            <p:cNvSpPr>
              <a:spLocks noChangeShapeType="1"/>
            </p:cNvSpPr>
            <p:nvPr/>
          </p:nvSpPr>
          <p:spPr bwMode="auto">
            <a:xfrm>
              <a:off x="3879" y="2456"/>
              <a:ext cx="613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5" name="Line 44"/>
            <p:cNvSpPr>
              <a:spLocks noChangeShapeType="1"/>
            </p:cNvSpPr>
            <p:nvPr/>
          </p:nvSpPr>
          <p:spPr bwMode="auto">
            <a:xfrm>
              <a:off x="3747" y="2456"/>
              <a:ext cx="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6" name="Line 45"/>
            <p:cNvSpPr>
              <a:spLocks noChangeShapeType="1"/>
            </p:cNvSpPr>
            <p:nvPr/>
          </p:nvSpPr>
          <p:spPr bwMode="auto">
            <a:xfrm flipV="1">
              <a:off x="3266" y="2456"/>
              <a:ext cx="35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7" name="Text Box 46"/>
            <p:cNvSpPr txBox="1">
              <a:spLocks noChangeArrowheads="1"/>
            </p:cNvSpPr>
            <p:nvPr/>
          </p:nvSpPr>
          <p:spPr bwMode="auto">
            <a:xfrm>
              <a:off x="3879" y="1584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400</a:t>
              </a:r>
            </a:p>
          </p:txBody>
        </p:sp>
        <p:sp>
          <p:nvSpPr>
            <p:cNvPr id="14358" name="Line 47"/>
            <p:cNvSpPr>
              <a:spLocks noChangeShapeType="1"/>
            </p:cNvSpPr>
            <p:nvPr/>
          </p:nvSpPr>
          <p:spPr bwMode="auto">
            <a:xfrm>
              <a:off x="3791" y="1768"/>
              <a:ext cx="3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9" name="Text Box 48"/>
            <p:cNvSpPr txBox="1">
              <a:spLocks noChangeArrowheads="1"/>
            </p:cNvSpPr>
            <p:nvPr/>
          </p:nvSpPr>
          <p:spPr bwMode="auto">
            <a:xfrm>
              <a:off x="2784" y="2181"/>
              <a:ext cx="3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340</a:t>
              </a:r>
            </a:p>
          </p:txBody>
        </p:sp>
        <p:sp>
          <p:nvSpPr>
            <p:cNvPr id="14360" name="Text Box 49"/>
            <p:cNvSpPr txBox="1">
              <a:spLocks noChangeArrowheads="1"/>
            </p:cNvSpPr>
            <p:nvPr/>
          </p:nvSpPr>
          <p:spPr bwMode="auto">
            <a:xfrm>
              <a:off x="3266" y="2043"/>
              <a:ext cx="3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dirty="0">
                  <a:latin typeface="Verdana" panose="020B0604030504040204" pitchFamily="34" charset="0"/>
                </a:rPr>
                <a:t>590</a:t>
              </a:r>
            </a:p>
          </p:txBody>
        </p:sp>
        <p:sp>
          <p:nvSpPr>
            <p:cNvPr id="14361" name="Text Box 50"/>
            <p:cNvSpPr txBox="1">
              <a:spLocks noChangeArrowheads="1"/>
            </p:cNvSpPr>
            <p:nvPr/>
          </p:nvSpPr>
          <p:spPr bwMode="auto">
            <a:xfrm>
              <a:off x="3178" y="2410"/>
              <a:ext cx="35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420</a:t>
              </a:r>
            </a:p>
          </p:txBody>
        </p:sp>
        <p:sp>
          <p:nvSpPr>
            <p:cNvPr id="14362" name="Text Box 51"/>
            <p:cNvSpPr txBox="1">
              <a:spLocks noChangeArrowheads="1"/>
            </p:cNvSpPr>
            <p:nvPr/>
          </p:nvSpPr>
          <p:spPr bwMode="auto">
            <a:xfrm>
              <a:off x="3791" y="1905"/>
              <a:ext cx="35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350</a:t>
              </a:r>
            </a:p>
          </p:txBody>
        </p:sp>
        <p:sp>
          <p:nvSpPr>
            <p:cNvPr id="14363" name="Text Box 52"/>
            <p:cNvSpPr txBox="1">
              <a:spLocks noChangeArrowheads="1"/>
            </p:cNvSpPr>
            <p:nvPr/>
          </p:nvSpPr>
          <p:spPr bwMode="auto">
            <a:xfrm>
              <a:off x="4010" y="2043"/>
              <a:ext cx="3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120</a:t>
              </a:r>
            </a:p>
          </p:txBody>
        </p:sp>
        <p:sp>
          <p:nvSpPr>
            <p:cNvPr id="14364" name="Text Box 53"/>
            <p:cNvSpPr txBox="1">
              <a:spLocks noChangeArrowheads="1"/>
            </p:cNvSpPr>
            <p:nvPr/>
          </p:nvSpPr>
          <p:spPr bwMode="auto">
            <a:xfrm>
              <a:off x="4141" y="2364"/>
              <a:ext cx="35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320</a:t>
              </a:r>
            </a:p>
          </p:txBody>
        </p:sp>
        <p:sp>
          <p:nvSpPr>
            <p:cNvPr id="14365" name="Text Box 54"/>
            <p:cNvSpPr txBox="1">
              <a:spLocks noChangeArrowheads="1"/>
            </p:cNvSpPr>
            <p:nvPr/>
          </p:nvSpPr>
          <p:spPr bwMode="auto">
            <a:xfrm>
              <a:off x="3704" y="2668"/>
              <a:ext cx="35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510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Representation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Adjacency-matrix Representation</a:t>
            </a:r>
          </a:p>
          <a:p>
            <a:r>
              <a:rPr lang="en-US" altLang="en-US"/>
              <a:t>Adjacency Lists Representation</a:t>
            </a:r>
          </a:p>
          <a:p>
            <a:endParaRPr lang="en-US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285DEE-DFFD-AB39-F76A-41CAAADE30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3A1BC9-FFD3-45EA-AB7C-B40CF9A6A77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Adjacency-matrix representation 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One simple way of representing a graph is the adjacency matrix</a:t>
            </a:r>
          </a:p>
          <a:p>
            <a:r>
              <a:rPr lang="en-US" altLang="en-US" dirty="0"/>
              <a:t>A 2-D array has a mark at [</a:t>
            </a:r>
            <a:r>
              <a:rPr lang="en-US" altLang="en-US" dirty="0" err="1"/>
              <a:t>i</a:t>
            </a:r>
            <a:r>
              <a:rPr lang="en-US" altLang="en-US" dirty="0"/>
              <a:t>][j] if there is an edge from node </a:t>
            </a:r>
            <a:r>
              <a:rPr lang="en-US" altLang="en-US" dirty="0" err="1"/>
              <a:t>i</a:t>
            </a:r>
            <a:r>
              <a:rPr lang="en-US" altLang="en-US" dirty="0"/>
              <a:t> to node j</a:t>
            </a:r>
          </a:p>
          <a:p>
            <a:endParaRPr lang="en-US" altLang="en-US" dirty="0"/>
          </a:p>
        </p:txBody>
      </p:sp>
      <p:sp>
        <p:nvSpPr>
          <p:cNvPr id="17412" name="Rectangle 109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/>
              <a:t>The adjacency matrix is symmetric about the main diagonal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D5047D-BF7D-4C4F-BD8F-FF5469F9E8B4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868863" y="2678151"/>
            <a:ext cx="3055937" cy="1752600"/>
            <a:chOff x="427" y="1248"/>
            <a:chExt cx="1925" cy="1104"/>
          </a:xfrm>
        </p:grpSpPr>
        <p:sp>
          <p:nvSpPr>
            <p:cNvPr id="17484" name="Oval 6"/>
            <p:cNvSpPr>
              <a:spLocks noChangeArrowheads="1"/>
            </p:cNvSpPr>
            <p:nvPr/>
          </p:nvSpPr>
          <p:spPr bwMode="auto">
            <a:xfrm>
              <a:off x="1008" y="1248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17485" name="Oval 7"/>
            <p:cNvSpPr>
              <a:spLocks noChangeArrowheads="1"/>
            </p:cNvSpPr>
            <p:nvPr/>
          </p:nvSpPr>
          <p:spPr bwMode="auto">
            <a:xfrm>
              <a:off x="1680" y="1344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17486" name="Oval 8"/>
            <p:cNvSpPr>
              <a:spLocks noChangeArrowheads="1"/>
            </p:cNvSpPr>
            <p:nvPr/>
          </p:nvSpPr>
          <p:spPr bwMode="auto">
            <a:xfrm>
              <a:off x="1008" y="2112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G</a:t>
              </a:r>
            </a:p>
          </p:txBody>
        </p:sp>
        <p:sp>
          <p:nvSpPr>
            <p:cNvPr id="17487" name="Oval 9"/>
            <p:cNvSpPr>
              <a:spLocks noChangeArrowheads="1"/>
            </p:cNvSpPr>
            <p:nvPr/>
          </p:nvSpPr>
          <p:spPr bwMode="auto">
            <a:xfrm>
              <a:off x="1296" y="1680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E</a:t>
              </a:r>
            </a:p>
          </p:txBody>
        </p:sp>
        <p:sp>
          <p:nvSpPr>
            <p:cNvPr id="17488" name="Oval 10"/>
            <p:cNvSpPr>
              <a:spLocks noChangeArrowheads="1"/>
            </p:cNvSpPr>
            <p:nvPr/>
          </p:nvSpPr>
          <p:spPr bwMode="auto">
            <a:xfrm>
              <a:off x="1680" y="2016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F</a:t>
              </a:r>
            </a:p>
          </p:txBody>
        </p:sp>
        <p:sp>
          <p:nvSpPr>
            <p:cNvPr id="17489" name="Oval 11"/>
            <p:cNvSpPr>
              <a:spLocks noChangeArrowheads="1"/>
            </p:cNvSpPr>
            <p:nvPr/>
          </p:nvSpPr>
          <p:spPr bwMode="auto">
            <a:xfrm>
              <a:off x="720" y="1728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D</a:t>
              </a:r>
            </a:p>
          </p:txBody>
        </p:sp>
        <p:sp>
          <p:nvSpPr>
            <p:cNvPr id="17490" name="Oval 12"/>
            <p:cNvSpPr>
              <a:spLocks noChangeArrowheads="1"/>
            </p:cNvSpPr>
            <p:nvPr/>
          </p:nvSpPr>
          <p:spPr bwMode="auto">
            <a:xfrm>
              <a:off x="2112" y="1344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C</a:t>
              </a:r>
            </a:p>
          </p:txBody>
        </p:sp>
        <p:sp>
          <p:nvSpPr>
            <p:cNvPr id="17491" name="Line 13"/>
            <p:cNvSpPr>
              <a:spLocks noChangeShapeType="1"/>
            </p:cNvSpPr>
            <p:nvPr/>
          </p:nvSpPr>
          <p:spPr bwMode="auto">
            <a:xfrm flipV="1">
              <a:off x="912" y="148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2" name="Freeform 14"/>
            <p:cNvSpPr>
              <a:spLocks/>
            </p:cNvSpPr>
            <p:nvPr/>
          </p:nvSpPr>
          <p:spPr bwMode="auto">
            <a:xfrm>
              <a:off x="1197" y="1920"/>
              <a:ext cx="147" cy="205"/>
            </a:xfrm>
            <a:custGeom>
              <a:avLst/>
              <a:gdLst>
                <a:gd name="T0" fmla="*/ 147 w 147"/>
                <a:gd name="T1" fmla="*/ 0 h 205"/>
                <a:gd name="T2" fmla="*/ 0 w 147"/>
                <a:gd name="T3" fmla="*/ 205 h 205"/>
                <a:gd name="T4" fmla="*/ 0 60000 65536"/>
                <a:gd name="T5" fmla="*/ 0 60000 65536"/>
                <a:gd name="T6" fmla="*/ 0 w 147"/>
                <a:gd name="T7" fmla="*/ 0 h 205"/>
                <a:gd name="T8" fmla="*/ 147 w 147"/>
                <a:gd name="T9" fmla="*/ 205 h 2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205">
                  <a:moveTo>
                    <a:pt x="147" y="0"/>
                  </a:moveTo>
                  <a:lnTo>
                    <a:pt x="0" y="20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3" name="Freeform 15"/>
            <p:cNvSpPr>
              <a:spLocks/>
            </p:cNvSpPr>
            <p:nvPr/>
          </p:nvSpPr>
          <p:spPr bwMode="auto">
            <a:xfrm>
              <a:off x="912" y="1968"/>
              <a:ext cx="141" cy="167"/>
            </a:xfrm>
            <a:custGeom>
              <a:avLst/>
              <a:gdLst>
                <a:gd name="T0" fmla="*/ 141 w 141"/>
                <a:gd name="T1" fmla="*/ 167 h 167"/>
                <a:gd name="T2" fmla="*/ 0 w 141"/>
                <a:gd name="T3" fmla="*/ 0 h 167"/>
                <a:gd name="T4" fmla="*/ 0 60000 65536"/>
                <a:gd name="T5" fmla="*/ 0 60000 65536"/>
                <a:gd name="T6" fmla="*/ 0 w 141"/>
                <a:gd name="T7" fmla="*/ 0 h 167"/>
                <a:gd name="T8" fmla="*/ 141 w 141"/>
                <a:gd name="T9" fmla="*/ 167 h 1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1" h="167">
                  <a:moveTo>
                    <a:pt x="141" y="167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4" name="Freeform 17"/>
            <p:cNvSpPr>
              <a:spLocks/>
            </p:cNvSpPr>
            <p:nvPr/>
          </p:nvSpPr>
          <p:spPr bwMode="auto">
            <a:xfrm>
              <a:off x="1200" y="1488"/>
              <a:ext cx="146" cy="210"/>
            </a:xfrm>
            <a:custGeom>
              <a:avLst/>
              <a:gdLst>
                <a:gd name="T0" fmla="*/ 0 w 146"/>
                <a:gd name="T1" fmla="*/ 0 h 210"/>
                <a:gd name="T2" fmla="*/ 146 w 146"/>
                <a:gd name="T3" fmla="*/ 210 h 210"/>
                <a:gd name="T4" fmla="*/ 0 60000 65536"/>
                <a:gd name="T5" fmla="*/ 0 60000 65536"/>
                <a:gd name="T6" fmla="*/ 0 w 146"/>
                <a:gd name="T7" fmla="*/ 0 h 210"/>
                <a:gd name="T8" fmla="*/ 146 w 146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6" h="210">
                  <a:moveTo>
                    <a:pt x="0" y="0"/>
                  </a:moveTo>
                  <a:lnTo>
                    <a:pt x="146" y="21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5" name="Freeform 18"/>
            <p:cNvSpPr>
              <a:spLocks/>
            </p:cNvSpPr>
            <p:nvPr/>
          </p:nvSpPr>
          <p:spPr bwMode="auto">
            <a:xfrm>
              <a:off x="1514" y="1882"/>
              <a:ext cx="204" cy="164"/>
            </a:xfrm>
            <a:custGeom>
              <a:avLst/>
              <a:gdLst>
                <a:gd name="T0" fmla="*/ 204 w 204"/>
                <a:gd name="T1" fmla="*/ 164 h 164"/>
                <a:gd name="T2" fmla="*/ 0 w 204"/>
                <a:gd name="T3" fmla="*/ 0 h 164"/>
                <a:gd name="T4" fmla="*/ 0 60000 65536"/>
                <a:gd name="T5" fmla="*/ 0 60000 65536"/>
                <a:gd name="T6" fmla="*/ 0 w 204"/>
                <a:gd name="T7" fmla="*/ 0 h 164"/>
                <a:gd name="T8" fmla="*/ 204 w 204"/>
                <a:gd name="T9" fmla="*/ 164 h 1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4" h="164">
                  <a:moveTo>
                    <a:pt x="204" y="164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6" name="Line 19"/>
            <p:cNvSpPr>
              <a:spLocks noChangeShapeType="1"/>
            </p:cNvSpPr>
            <p:nvPr/>
          </p:nvSpPr>
          <p:spPr bwMode="auto">
            <a:xfrm>
              <a:off x="1920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7" name="Freeform 20"/>
            <p:cNvSpPr>
              <a:spLocks/>
            </p:cNvSpPr>
            <p:nvPr/>
          </p:nvSpPr>
          <p:spPr bwMode="auto">
            <a:xfrm>
              <a:off x="1488" y="1559"/>
              <a:ext cx="235" cy="169"/>
            </a:xfrm>
            <a:custGeom>
              <a:avLst/>
              <a:gdLst>
                <a:gd name="T0" fmla="*/ 0 w 235"/>
                <a:gd name="T1" fmla="*/ 169 h 169"/>
                <a:gd name="T2" fmla="*/ 235 w 235"/>
                <a:gd name="T3" fmla="*/ 0 h 169"/>
                <a:gd name="T4" fmla="*/ 0 60000 65536"/>
                <a:gd name="T5" fmla="*/ 0 60000 65536"/>
                <a:gd name="T6" fmla="*/ 0 w 235"/>
                <a:gd name="T7" fmla="*/ 0 h 169"/>
                <a:gd name="T8" fmla="*/ 235 w 235"/>
                <a:gd name="T9" fmla="*/ 169 h 1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5" h="169">
                  <a:moveTo>
                    <a:pt x="0" y="169"/>
                  </a:moveTo>
                  <a:lnTo>
                    <a:pt x="23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8" name="Freeform 21"/>
            <p:cNvSpPr>
              <a:spLocks/>
            </p:cNvSpPr>
            <p:nvPr/>
          </p:nvSpPr>
          <p:spPr bwMode="auto">
            <a:xfrm>
              <a:off x="427" y="1718"/>
              <a:ext cx="293" cy="229"/>
            </a:xfrm>
            <a:custGeom>
              <a:avLst/>
              <a:gdLst>
                <a:gd name="T0" fmla="*/ 293 w 293"/>
                <a:gd name="T1" fmla="*/ 179 h 229"/>
                <a:gd name="T2" fmla="*/ 114 w 293"/>
                <a:gd name="T3" fmla="*/ 219 h 229"/>
                <a:gd name="T4" fmla="*/ 0 w 293"/>
                <a:gd name="T5" fmla="*/ 119 h 229"/>
                <a:gd name="T6" fmla="*/ 114 w 293"/>
                <a:gd name="T7" fmla="*/ 10 h 229"/>
                <a:gd name="T8" fmla="*/ 293 w 293"/>
                <a:gd name="T9" fmla="*/ 58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3"/>
                <a:gd name="T16" fmla="*/ 0 h 229"/>
                <a:gd name="T17" fmla="*/ 293 w 293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3" h="229">
                  <a:moveTo>
                    <a:pt x="293" y="179"/>
                  </a:moveTo>
                  <a:cubicBezTo>
                    <a:pt x="263" y="186"/>
                    <a:pt x="163" y="229"/>
                    <a:pt x="114" y="219"/>
                  </a:cubicBezTo>
                  <a:cubicBezTo>
                    <a:pt x="65" y="209"/>
                    <a:pt x="0" y="154"/>
                    <a:pt x="0" y="119"/>
                  </a:cubicBezTo>
                  <a:cubicBezTo>
                    <a:pt x="0" y="84"/>
                    <a:pt x="65" y="20"/>
                    <a:pt x="114" y="10"/>
                  </a:cubicBezTo>
                  <a:cubicBezTo>
                    <a:pt x="163" y="0"/>
                    <a:pt x="256" y="48"/>
                    <a:pt x="293" y="5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1143000" y="3886200"/>
            <a:ext cx="2895600" cy="2530475"/>
            <a:chOff x="720" y="2448"/>
            <a:chExt cx="1824" cy="1594"/>
          </a:xfrm>
        </p:grpSpPr>
        <p:sp>
          <p:nvSpPr>
            <p:cNvPr id="17418" name="Text Box 22"/>
            <p:cNvSpPr txBox="1">
              <a:spLocks noChangeArrowheads="1"/>
            </p:cNvSpPr>
            <p:nvPr/>
          </p:nvSpPr>
          <p:spPr bwMode="auto">
            <a:xfrm>
              <a:off x="720" y="2640"/>
              <a:ext cx="2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Verdana" panose="020B0604030504040204" pitchFamily="34" charset="0"/>
                </a:rPr>
                <a:t>A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B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C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D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E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F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G</a:t>
              </a:r>
            </a:p>
          </p:txBody>
        </p:sp>
        <p:sp>
          <p:nvSpPr>
            <p:cNvPr id="17419" name="Text Box 24"/>
            <p:cNvSpPr txBox="1">
              <a:spLocks noChangeArrowheads="1"/>
            </p:cNvSpPr>
            <p:nvPr/>
          </p:nvSpPr>
          <p:spPr bwMode="auto">
            <a:xfrm>
              <a:off x="912" y="2448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Verdana" panose="020B0604030504040204" pitchFamily="34" charset="0"/>
                </a:rPr>
                <a:t>A B  C D  E F  G</a:t>
              </a:r>
            </a:p>
          </p:txBody>
        </p:sp>
        <p:sp>
          <p:nvSpPr>
            <p:cNvPr id="17420" name="Rectangle 45"/>
            <p:cNvSpPr>
              <a:spLocks noChangeArrowheads="1"/>
            </p:cNvSpPr>
            <p:nvPr/>
          </p:nvSpPr>
          <p:spPr bwMode="auto">
            <a:xfrm>
              <a:off x="912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1" name="Rectangle 46"/>
            <p:cNvSpPr>
              <a:spLocks noChangeArrowheads="1"/>
            </p:cNvSpPr>
            <p:nvPr/>
          </p:nvSpPr>
          <p:spPr bwMode="auto">
            <a:xfrm>
              <a:off x="1104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2" name="Rectangle 47"/>
            <p:cNvSpPr>
              <a:spLocks noChangeArrowheads="1"/>
            </p:cNvSpPr>
            <p:nvPr/>
          </p:nvSpPr>
          <p:spPr bwMode="auto">
            <a:xfrm>
              <a:off x="1296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3" name="Rectangle 48"/>
            <p:cNvSpPr>
              <a:spLocks noChangeArrowheads="1"/>
            </p:cNvSpPr>
            <p:nvPr/>
          </p:nvSpPr>
          <p:spPr bwMode="auto">
            <a:xfrm>
              <a:off x="1488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4" name="Rectangle 49"/>
            <p:cNvSpPr>
              <a:spLocks noChangeArrowheads="1"/>
            </p:cNvSpPr>
            <p:nvPr/>
          </p:nvSpPr>
          <p:spPr bwMode="auto">
            <a:xfrm>
              <a:off x="1680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5" name="Rectangle 50"/>
            <p:cNvSpPr>
              <a:spLocks noChangeArrowheads="1"/>
            </p:cNvSpPr>
            <p:nvPr/>
          </p:nvSpPr>
          <p:spPr bwMode="auto">
            <a:xfrm>
              <a:off x="1872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6" name="Rectangle 51"/>
            <p:cNvSpPr>
              <a:spLocks noChangeArrowheads="1"/>
            </p:cNvSpPr>
            <p:nvPr/>
          </p:nvSpPr>
          <p:spPr bwMode="auto">
            <a:xfrm>
              <a:off x="2064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7" name="Rectangle 52"/>
            <p:cNvSpPr>
              <a:spLocks noChangeArrowheads="1"/>
            </p:cNvSpPr>
            <p:nvPr/>
          </p:nvSpPr>
          <p:spPr bwMode="auto">
            <a:xfrm>
              <a:off x="912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8" name="Rectangle 53"/>
            <p:cNvSpPr>
              <a:spLocks noChangeArrowheads="1"/>
            </p:cNvSpPr>
            <p:nvPr/>
          </p:nvSpPr>
          <p:spPr bwMode="auto">
            <a:xfrm>
              <a:off x="1104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9" name="Rectangle 54"/>
            <p:cNvSpPr>
              <a:spLocks noChangeArrowheads="1"/>
            </p:cNvSpPr>
            <p:nvPr/>
          </p:nvSpPr>
          <p:spPr bwMode="auto">
            <a:xfrm>
              <a:off x="1296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0" name="Rectangle 55"/>
            <p:cNvSpPr>
              <a:spLocks noChangeArrowheads="1"/>
            </p:cNvSpPr>
            <p:nvPr/>
          </p:nvSpPr>
          <p:spPr bwMode="auto">
            <a:xfrm>
              <a:off x="1488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1" name="Rectangle 56"/>
            <p:cNvSpPr>
              <a:spLocks noChangeArrowheads="1"/>
            </p:cNvSpPr>
            <p:nvPr/>
          </p:nvSpPr>
          <p:spPr bwMode="auto">
            <a:xfrm>
              <a:off x="1680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2" name="Rectangle 57"/>
            <p:cNvSpPr>
              <a:spLocks noChangeArrowheads="1"/>
            </p:cNvSpPr>
            <p:nvPr/>
          </p:nvSpPr>
          <p:spPr bwMode="auto">
            <a:xfrm>
              <a:off x="1872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3" name="Rectangle 58"/>
            <p:cNvSpPr>
              <a:spLocks noChangeArrowheads="1"/>
            </p:cNvSpPr>
            <p:nvPr/>
          </p:nvSpPr>
          <p:spPr bwMode="auto">
            <a:xfrm>
              <a:off x="2064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4" name="Rectangle 59"/>
            <p:cNvSpPr>
              <a:spLocks noChangeArrowheads="1"/>
            </p:cNvSpPr>
            <p:nvPr/>
          </p:nvSpPr>
          <p:spPr bwMode="auto">
            <a:xfrm>
              <a:off x="912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5" name="Rectangle 60"/>
            <p:cNvSpPr>
              <a:spLocks noChangeArrowheads="1"/>
            </p:cNvSpPr>
            <p:nvPr/>
          </p:nvSpPr>
          <p:spPr bwMode="auto">
            <a:xfrm>
              <a:off x="1104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6" name="Rectangle 61"/>
            <p:cNvSpPr>
              <a:spLocks noChangeArrowheads="1"/>
            </p:cNvSpPr>
            <p:nvPr/>
          </p:nvSpPr>
          <p:spPr bwMode="auto">
            <a:xfrm>
              <a:off x="1296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7" name="Rectangle 62"/>
            <p:cNvSpPr>
              <a:spLocks noChangeArrowheads="1"/>
            </p:cNvSpPr>
            <p:nvPr/>
          </p:nvSpPr>
          <p:spPr bwMode="auto">
            <a:xfrm>
              <a:off x="1488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8" name="Rectangle 63"/>
            <p:cNvSpPr>
              <a:spLocks noChangeArrowheads="1"/>
            </p:cNvSpPr>
            <p:nvPr/>
          </p:nvSpPr>
          <p:spPr bwMode="auto">
            <a:xfrm>
              <a:off x="1680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9" name="Rectangle 64"/>
            <p:cNvSpPr>
              <a:spLocks noChangeArrowheads="1"/>
            </p:cNvSpPr>
            <p:nvPr/>
          </p:nvSpPr>
          <p:spPr bwMode="auto">
            <a:xfrm>
              <a:off x="1872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0" name="Rectangle 65"/>
            <p:cNvSpPr>
              <a:spLocks noChangeArrowheads="1"/>
            </p:cNvSpPr>
            <p:nvPr/>
          </p:nvSpPr>
          <p:spPr bwMode="auto">
            <a:xfrm>
              <a:off x="2064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1" name="Rectangle 66"/>
            <p:cNvSpPr>
              <a:spLocks noChangeArrowheads="1"/>
            </p:cNvSpPr>
            <p:nvPr/>
          </p:nvSpPr>
          <p:spPr bwMode="auto">
            <a:xfrm>
              <a:off x="912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2" name="Rectangle 67"/>
            <p:cNvSpPr>
              <a:spLocks noChangeArrowheads="1"/>
            </p:cNvSpPr>
            <p:nvPr/>
          </p:nvSpPr>
          <p:spPr bwMode="auto">
            <a:xfrm>
              <a:off x="1104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3" name="Rectangle 68"/>
            <p:cNvSpPr>
              <a:spLocks noChangeArrowheads="1"/>
            </p:cNvSpPr>
            <p:nvPr/>
          </p:nvSpPr>
          <p:spPr bwMode="auto">
            <a:xfrm>
              <a:off x="1296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4" name="Rectangle 69"/>
            <p:cNvSpPr>
              <a:spLocks noChangeArrowheads="1"/>
            </p:cNvSpPr>
            <p:nvPr/>
          </p:nvSpPr>
          <p:spPr bwMode="auto">
            <a:xfrm>
              <a:off x="1488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5" name="Rectangle 70"/>
            <p:cNvSpPr>
              <a:spLocks noChangeArrowheads="1"/>
            </p:cNvSpPr>
            <p:nvPr/>
          </p:nvSpPr>
          <p:spPr bwMode="auto">
            <a:xfrm>
              <a:off x="1680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6" name="Rectangle 71"/>
            <p:cNvSpPr>
              <a:spLocks noChangeArrowheads="1"/>
            </p:cNvSpPr>
            <p:nvPr/>
          </p:nvSpPr>
          <p:spPr bwMode="auto">
            <a:xfrm>
              <a:off x="1872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7" name="Rectangle 72"/>
            <p:cNvSpPr>
              <a:spLocks noChangeArrowheads="1"/>
            </p:cNvSpPr>
            <p:nvPr/>
          </p:nvSpPr>
          <p:spPr bwMode="auto">
            <a:xfrm>
              <a:off x="2064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8" name="Rectangle 73"/>
            <p:cNvSpPr>
              <a:spLocks noChangeArrowheads="1"/>
            </p:cNvSpPr>
            <p:nvPr/>
          </p:nvSpPr>
          <p:spPr bwMode="auto">
            <a:xfrm>
              <a:off x="912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9" name="Rectangle 74"/>
            <p:cNvSpPr>
              <a:spLocks noChangeArrowheads="1"/>
            </p:cNvSpPr>
            <p:nvPr/>
          </p:nvSpPr>
          <p:spPr bwMode="auto">
            <a:xfrm>
              <a:off x="1104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0" name="Rectangle 75"/>
            <p:cNvSpPr>
              <a:spLocks noChangeArrowheads="1"/>
            </p:cNvSpPr>
            <p:nvPr/>
          </p:nvSpPr>
          <p:spPr bwMode="auto">
            <a:xfrm>
              <a:off x="1296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1" name="Rectangle 76"/>
            <p:cNvSpPr>
              <a:spLocks noChangeArrowheads="1"/>
            </p:cNvSpPr>
            <p:nvPr/>
          </p:nvSpPr>
          <p:spPr bwMode="auto">
            <a:xfrm>
              <a:off x="1488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2" name="Rectangle 77"/>
            <p:cNvSpPr>
              <a:spLocks noChangeArrowheads="1"/>
            </p:cNvSpPr>
            <p:nvPr/>
          </p:nvSpPr>
          <p:spPr bwMode="auto">
            <a:xfrm>
              <a:off x="1680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3" name="Rectangle 78"/>
            <p:cNvSpPr>
              <a:spLocks noChangeArrowheads="1"/>
            </p:cNvSpPr>
            <p:nvPr/>
          </p:nvSpPr>
          <p:spPr bwMode="auto">
            <a:xfrm>
              <a:off x="1872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4" name="Rectangle 79"/>
            <p:cNvSpPr>
              <a:spLocks noChangeArrowheads="1"/>
            </p:cNvSpPr>
            <p:nvPr/>
          </p:nvSpPr>
          <p:spPr bwMode="auto">
            <a:xfrm>
              <a:off x="2064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5" name="Rectangle 80"/>
            <p:cNvSpPr>
              <a:spLocks noChangeArrowheads="1"/>
            </p:cNvSpPr>
            <p:nvPr/>
          </p:nvSpPr>
          <p:spPr bwMode="auto">
            <a:xfrm>
              <a:off x="912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6" name="Rectangle 81"/>
            <p:cNvSpPr>
              <a:spLocks noChangeArrowheads="1"/>
            </p:cNvSpPr>
            <p:nvPr/>
          </p:nvSpPr>
          <p:spPr bwMode="auto">
            <a:xfrm>
              <a:off x="1104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7" name="Rectangle 82"/>
            <p:cNvSpPr>
              <a:spLocks noChangeArrowheads="1"/>
            </p:cNvSpPr>
            <p:nvPr/>
          </p:nvSpPr>
          <p:spPr bwMode="auto">
            <a:xfrm>
              <a:off x="1296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8" name="Rectangle 83"/>
            <p:cNvSpPr>
              <a:spLocks noChangeArrowheads="1"/>
            </p:cNvSpPr>
            <p:nvPr/>
          </p:nvSpPr>
          <p:spPr bwMode="auto">
            <a:xfrm>
              <a:off x="1488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9" name="Rectangle 84"/>
            <p:cNvSpPr>
              <a:spLocks noChangeArrowheads="1"/>
            </p:cNvSpPr>
            <p:nvPr/>
          </p:nvSpPr>
          <p:spPr bwMode="auto">
            <a:xfrm>
              <a:off x="1680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0" name="Rectangle 85"/>
            <p:cNvSpPr>
              <a:spLocks noChangeArrowheads="1"/>
            </p:cNvSpPr>
            <p:nvPr/>
          </p:nvSpPr>
          <p:spPr bwMode="auto">
            <a:xfrm>
              <a:off x="1872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1" name="Rectangle 86"/>
            <p:cNvSpPr>
              <a:spLocks noChangeArrowheads="1"/>
            </p:cNvSpPr>
            <p:nvPr/>
          </p:nvSpPr>
          <p:spPr bwMode="auto">
            <a:xfrm>
              <a:off x="2064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2" name="Rectangle 87"/>
            <p:cNvSpPr>
              <a:spLocks noChangeArrowheads="1"/>
            </p:cNvSpPr>
            <p:nvPr/>
          </p:nvSpPr>
          <p:spPr bwMode="auto">
            <a:xfrm>
              <a:off x="912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3" name="Rectangle 88"/>
            <p:cNvSpPr>
              <a:spLocks noChangeArrowheads="1"/>
            </p:cNvSpPr>
            <p:nvPr/>
          </p:nvSpPr>
          <p:spPr bwMode="auto">
            <a:xfrm>
              <a:off x="1104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4" name="Rectangle 89"/>
            <p:cNvSpPr>
              <a:spLocks noChangeArrowheads="1"/>
            </p:cNvSpPr>
            <p:nvPr/>
          </p:nvSpPr>
          <p:spPr bwMode="auto">
            <a:xfrm>
              <a:off x="1296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5" name="Rectangle 90"/>
            <p:cNvSpPr>
              <a:spLocks noChangeArrowheads="1"/>
            </p:cNvSpPr>
            <p:nvPr/>
          </p:nvSpPr>
          <p:spPr bwMode="auto">
            <a:xfrm>
              <a:off x="1488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6" name="Rectangle 91"/>
            <p:cNvSpPr>
              <a:spLocks noChangeArrowheads="1"/>
            </p:cNvSpPr>
            <p:nvPr/>
          </p:nvSpPr>
          <p:spPr bwMode="auto">
            <a:xfrm>
              <a:off x="1680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7" name="Rectangle 92"/>
            <p:cNvSpPr>
              <a:spLocks noChangeArrowheads="1"/>
            </p:cNvSpPr>
            <p:nvPr/>
          </p:nvSpPr>
          <p:spPr bwMode="auto">
            <a:xfrm>
              <a:off x="1872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8" name="Rectangle 93"/>
            <p:cNvSpPr>
              <a:spLocks noChangeArrowheads="1"/>
            </p:cNvSpPr>
            <p:nvPr/>
          </p:nvSpPr>
          <p:spPr bwMode="auto">
            <a:xfrm>
              <a:off x="2064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9" name="Oval 94"/>
            <p:cNvSpPr>
              <a:spLocks noChangeArrowheads="1"/>
            </p:cNvSpPr>
            <p:nvPr/>
          </p:nvSpPr>
          <p:spPr bwMode="auto">
            <a:xfrm>
              <a:off x="1536" y="273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0" name="Oval 95"/>
            <p:cNvSpPr>
              <a:spLocks noChangeArrowheads="1"/>
            </p:cNvSpPr>
            <p:nvPr/>
          </p:nvSpPr>
          <p:spPr bwMode="auto">
            <a:xfrm>
              <a:off x="1728" y="273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1" name="Oval 96"/>
            <p:cNvSpPr>
              <a:spLocks noChangeArrowheads="1"/>
            </p:cNvSpPr>
            <p:nvPr/>
          </p:nvSpPr>
          <p:spPr bwMode="auto">
            <a:xfrm>
              <a:off x="1344" y="292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2" name="Oval 97"/>
            <p:cNvSpPr>
              <a:spLocks noChangeArrowheads="1"/>
            </p:cNvSpPr>
            <p:nvPr/>
          </p:nvSpPr>
          <p:spPr bwMode="auto">
            <a:xfrm>
              <a:off x="1728" y="292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3" name="Oval 98"/>
            <p:cNvSpPr>
              <a:spLocks noChangeArrowheads="1"/>
            </p:cNvSpPr>
            <p:nvPr/>
          </p:nvSpPr>
          <p:spPr bwMode="auto">
            <a:xfrm>
              <a:off x="1152" y="3120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4" name="Oval 99"/>
            <p:cNvSpPr>
              <a:spLocks noChangeArrowheads="1"/>
            </p:cNvSpPr>
            <p:nvPr/>
          </p:nvSpPr>
          <p:spPr bwMode="auto">
            <a:xfrm>
              <a:off x="960" y="33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5" name="Oval 100"/>
            <p:cNvSpPr>
              <a:spLocks noChangeArrowheads="1"/>
            </p:cNvSpPr>
            <p:nvPr/>
          </p:nvSpPr>
          <p:spPr bwMode="auto">
            <a:xfrm>
              <a:off x="1536" y="33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6" name="Oval 101"/>
            <p:cNvSpPr>
              <a:spLocks noChangeArrowheads="1"/>
            </p:cNvSpPr>
            <p:nvPr/>
          </p:nvSpPr>
          <p:spPr bwMode="auto">
            <a:xfrm>
              <a:off x="2112" y="33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7" name="Oval 102"/>
            <p:cNvSpPr>
              <a:spLocks noChangeArrowheads="1"/>
            </p:cNvSpPr>
            <p:nvPr/>
          </p:nvSpPr>
          <p:spPr bwMode="auto">
            <a:xfrm>
              <a:off x="960" y="350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8" name="Oval 103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9" name="Oval 104"/>
            <p:cNvSpPr>
              <a:spLocks noChangeArrowheads="1"/>
            </p:cNvSpPr>
            <p:nvPr/>
          </p:nvSpPr>
          <p:spPr bwMode="auto">
            <a:xfrm>
              <a:off x="1920" y="350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80" name="Oval 105"/>
            <p:cNvSpPr>
              <a:spLocks noChangeArrowheads="1"/>
            </p:cNvSpPr>
            <p:nvPr/>
          </p:nvSpPr>
          <p:spPr bwMode="auto">
            <a:xfrm>
              <a:off x="2112" y="350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81" name="Oval 106"/>
            <p:cNvSpPr>
              <a:spLocks noChangeArrowheads="1"/>
            </p:cNvSpPr>
            <p:nvPr/>
          </p:nvSpPr>
          <p:spPr bwMode="auto">
            <a:xfrm>
              <a:off x="1728" y="369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82" name="Oval 107"/>
            <p:cNvSpPr>
              <a:spLocks noChangeArrowheads="1"/>
            </p:cNvSpPr>
            <p:nvPr/>
          </p:nvSpPr>
          <p:spPr bwMode="auto">
            <a:xfrm>
              <a:off x="1536" y="388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83" name="Oval 108"/>
            <p:cNvSpPr>
              <a:spLocks noChangeArrowheads="1"/>
            </p:cNvSpPr>
            <p:nvPr/>
          </p:nvSpPr>
          <p:spPr bwMode="auto">
            <a:xfrm>
              <a:off x="1728" y="388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11375" name="Line 111"/>
          <p:cNvSpPr>
            <a:spLocks noChangeShapeType="1"/>
          </p:cNvSpPr>
          <p:nvPr/>
        </p:nvSpPr>
        <p:spPr bwMode="auto">
          <a:xfrm>
            <a:off x="1219200" y="4038600"/>
            <a:ext cx="2590800" cy="25908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6" name="Text Box 112"/>
          <p:cNvSpPr txBox="1">
            <a:spLocks noChangeArrowheads="1"/>
          </p:cNvSpPr>
          <p:nvPr/>
        </p:nvSpPr>
        <p:spPr bwMode="auto">
          <a:xfrm>
            <a:off x="4648200" y="5105400"/>
            <a:ext cx="3470275" cy="10779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latin typeface="Verdana" pitchFamily="34" charset="0"/>
              </a:rPr>
              <a:t>•</a:t>
            </a:r>
            <a:r>
              <a:rPr lang="en-US" altLang="en-US" sz="2000" dirty="0">
                <a:latin typeface="Verdana" pitchFamily="34" charset="0"/>
              </a:rPr>
              <a:t> 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000" dirty="0">
                <a:latin typeface="+mn-lt"/>
              </a:rPr>
              <a:t>This representation is only</a:t>
            </a:r>
            <a:br>
              <a:rPr lang="en-US" altLang="en-US" sz="2000" dirty="0">
                <a:latin typeface="+mn-lt"/>
              </a:rPr>
            </a:br>
            <a:r>
              <a:rPr lang="en-US" altLang="en-US" sz="2000" dirty="0">
                <a:latin typeface="+mn-lt"/>
              </a:rPr>
              <a:t>    suitable for small graphs!</a:t>
            </a:r>
            <a:br>
              <a:rPr lang="en-US" altLang="en-US" sz="2000" dirty="0">
                <a:latin typeface="+mn-lt"/>
              </a:rPr>
            </a:br>
            <a:r>
              <a:rPr lang="en-US" altLang="en-US" sz="2000" dirty="0">
                <a:latin typeface="+mn-lt"/>
              </a:rPr>
              <a:t>   (Why?)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6" grpId="0" autoUpdateAnimBg="0"/>
    </p:bld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666BE50-1CD3-4F1F-A889-06000F6E83C8}" vid="{2D4E439B-BCEA-4070-88DC-5792F25516B9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7175</Words>
  <Application>Microsoft Office PowerPoint</Application>
  <PresentationFormat>On-screen Show (4:3)</PresentationFormat>
  <Paragraphs>1572</Paragraphs>
  <Slides>69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Tahoma</vt:lpstr>
      <vt:lpstr>Times New Roman</vt:lpstr>
      <vt:lpstr>Verdana</vt:lpstr>
      <vt:lpstr>Wingdings</vt:lpstr>
      <vt:lpstr>Theme1</vt:lpstr>
      <vt:lpstr>1_Default Design</vt:lpstr>
      <vt:lpstr> CS-2001 Data Structures Fall 2021 Graph Traversal</vt:lpstr>
      <vt:lpstr>Today’s Lecture</vt:lpstr>
      <vt:lpstr>Graph definitions</vt:lpstr>
      <vt:lpstr>Directed And Undirected Graphs</vt:lpstr>
      <vt:lpstr>Size and Degree</vt:lpstr>
      <vt:lpstr>PowerPoint Presentation</vt:lpstr>
      <vt:lpstr>Path and Cycle </vt:lpstr>
      <vt:lpstr>Graph Representation</vt:lpstr>
      <vt:lpstr>Adjacency-matrix representation I</vt:lpstr>
      <vt:lpstr>Adjacency-matrix representation II</vt:lpstr>
      <vt:lpstr>Adjacency Lists Representation</vt:lpstr>
      <vt:lpstr>PowerPoint Presentation</vt:lpstr>
      <vt:lpstr>                                                                                </vt:lpstr>
      <vt:lpstr>Pros and Cons of Adjacency Lists</vt:lpstr>
      <vt:lpstr>Graph Traversal</vt:lpstr>
      <vt:lpstr>Graph Search</vt:lpstr>
      <vt:lpstr>Graph Search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PowerPoint Presentation</vt:lpstr>
      <vt:lpstr> Task – Example of Undirected Graph</vt:lpstr>
      <vt:lpstr>Analysis Of Breadth First Algorithm </vt:lpstr>
      <vt:lpstr>PowerPoint Presentation</vt:lpstr>
      <vt:lpstr>Graph Search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Analysis Of DFS and BFS</vt:lpstr>
      <vt:lpstr>Application of DFS</vt:lpstr>
      <vt:lpstr>PowerPoint Presentation</vt:lpstr>
      <vt:lpstr>Key Differences Between BFS/DFS</vt:lpstr>
      <vt:lpstr>Task : Print cycles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2019-12-02T18:27:23Z</dcterms:created>
  <dcterms:modified xsi:type="dcterms:W3CDTF">2022-05-20T21:58:07Z</dcterms:modified>
</cp:coreProperties>
</file>