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48"/>
  </p:notesMasterIdLst>
  <p:sldIdLst>
    <p:sldId id="612" r:id="rId3"/>
    <p:sldId id="472" r:id="rId4"/>
    <p:sldId id="522" r:id="rId5"/>
    <p:sldId id="508" r:id="rId6"/>
    <p:sldId id="357" r:id="rId7"/>
    <p:sldId id="574" r:id="rId8"/>
    <p:sldId id="573" r:id="rId9"/>
    <p:sldId id="575" r:id="rId10"/>
    <p:sldId id="576" r:id="rId11"/>
    <p:sldId id="577" r:id="rId12"/>
    <p:sldId id="578" r:id="rId13"/>
    <p:sldId id="580" r:id="rId14"/>
    <p:sldId id="579" r:id="rId15"/>
    <p:sldId id="582" r:id="rId16"/>
    <p:sldId id="583" r:id="rId17"/>
    <p:sldId id="584" r:id="rId18"/>
    <p:sldId id="586" r:id="rId19"/>
    <p:sldId id="587" r:id="rId20"/>
    <p:sldId id="588" r:id="rId21"/>
    <p:sldId id="589" r:id="rId22"/>
    <p:sldId id="590" r:id="rId23"/>
    <p:sldId id="591" r:id="rId24"/>
    <p:sldId id="613" r:id="rId25"/>
    <p:sldId id="592" r:id="rId26"/>
    <p:sldId id="593" r:id="rId27"/>
    <p:sldId id="594" r:id="rId28"/>
    <p:sldId id="595" r:id="rId29"/>
    <p:sldId id="610" r:id="rId30"/>
    <p:sldId id="596" r:id="rId31"/>
    <p:sldId id="597" r:id="rId32"/>
    <p:sldId id="600" r:id="rId33"/>
    <p:sldId id="598" r:id="rId34"/>
    <p:sldId id="599" r:id="rId35"/>
    <p:sldId id="614" r:id="rId36"/>
    <p:sldId id="601" r:id="rId37"/>
    <p:sldId id="602" r:id="rId38"/>
    <p:sldId id="603" r:id="rId39"/>
    <p:sldId id="604" r:id="rId40"/>
    <p:sldId id="611" r:id="rId41"/>
    <p:sldId id="605" r:id="rId42"/>
    <p:sldId id="606" r:id="rId43"/>
    <p:sldId id="608" r:id="rId44"/>
    <p:sldId id="609" r:id="rId45"/>
    <p:sldId id="607" r:id="rId46"/>
    <p:sldId id="471" r:id="rId47"/>
  </p:sldIdLst>
  <p:sldSz cx="9144000" cy="6858000" type="screen4x3"/>
  <p:notesSz cx="7099300" cy="10234613"/>
  <p:embeddedFontLst>
    <p:embeddedFont>
      <p:font typeface="Tahoma" panose="020B0604030504040204" pitchFamily="34" charset="0"/>
      <p:regular r:id="rId49"/>
      <p:bold r:id="rId50"/>
    </p:embeddedFont>
  </p:embeddedFontLst>
  <p:defaultTextStyle>
    <a:defPPr>
      <a:defRPr lang="en-GB"/>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9" autoAdjust="0"/>
    <p:restoredTop sz="76438" autoAdjust="0"/>
  </p:normalViewPr>
  <p:slideViewPr>
    <p:cSldViewPr>
      <p:cViewPr varScale="1">
        <p:scale>
          <a:sx n="48" d="100"/>
          <a:sy n="48" d="100"/>
        </p:scale>
        <p:origin x="1872" y="4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94" d="100"/>
          <a:sy n="94" d="100"/>
        </p:scale>
        <p:origin x="265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GB"/>
          </a:p>
        </p:txBody>
      </p:sp>
      <p:sp>
        <p:nvSpPr>
          <p:cNvPr id="307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GB"/>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GB"/>
          </a:p>
        </p:txBody>
      </p:sp>
      <p:sp>
        <p:nvSpPr>
          <p:cNvPr id="307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6E307F30-E95D-4DC1-945B-D02103101FA8}" type="slidenum">
              <a:rPr lang="en-GB"/>
              <a:pPr/>
              <a:t>‹#›</a:t>
            </a:fld>
            <a:endParaRPr lang="en-GB"/>
          </a:p>
        </p:txBody>
      </p:sp>
    </p:spTree>
    <p:extLst>
      <p:ext uri="{BB962C8B-B14F-4D97-AF65-F5344CB8AC3E}">
        <p14:creationId xmlns:p14="http://schemas.microsoft.com/office/powerpoint/2010/main" val="3721816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itchFamily="34" charset="0"/>
        <a:ea typeface="+mn-ea"/>
        <a:cs typeface="+mn-cs"/>
      </a:defRPr>
    </a:lvl1pPr>
    <a:lvl2pPr marL="457200" algn="l" rtl="0" fontAlgn="base">
      <a:spcBef>
        <a:spcPct val="30000"/>
      </a:spcBef>
      <a:spcAft>
        <a:spcPct val="0"/>
      </a:spcAft>
      <a:defRPr sz="1200" kern="1200">
        <a:solidFill>
          <a:schemeClr val="tx1"/>
        </a:solidFill>
        <a:latin typeface="Tahoma" pitchFamily="34" charset="0"/>
        <a:ea typeface="+mn-ea"/>
        <a:cs typeface="+mn-cs"/>
      </a:defRPr>
    </a:lvl2pPr>
    <a:lvl3pPr marL="914400" algn="l" rtl="0" fontAlgn="base">
      <a:spcBef>
        <a:spcPct val="30000"/>
      </a:spcBef>
      <a:spcAft>
        <a:spcPct val="0"/>
      </a:spcAft>
      <a:defRPr sz="1200" kern="1200">
        <a:solidFill>
          <a:schemeClr val="tx1"/>
        </a:solidFill>
        <a:latin typeface="Tahoma" pitchFamily="34" charset="0"/>
        <a:ea typeface="+mn-ea"/>
        <a:cs typeface="+mn-cs"/>
      </a:defRPr>
    </a:lvl3pPr>
    <a:lvl4pPr marL="1371600" algn="l" rtl="0" fontAlgn="base">
      <a:spcBef>
        <a:spcPct val="30000"/>
      </a:spcBef>
      <a:spcAft>
        <a:spcPct val="0"/>
      </a:spcAft>
      <a:defRPr sz="1200" kern="1200">
        <a:solidFill>
          <a:schemeClr val="tx1"/>
        </a:solidFill>
        <a:latin typeface="Tahoma" pitchFamily="34" charset="0"/>
        <a:ea typeface="+mn-ea"/>
        <a:cs typeface="+mn-cs"/>
      </a:defRPr>
    </a:lvl4pPr>
    <a:lvl5pPr marL="1828800" algn="l" rtl="0" fontAlgn="base">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07F30-E95D-4DC1-945B-D02103101FA8}" type="slidenum">
              <a:rPr lang="en-GB" smtClean="0"/>
              <a:pPr/>
              <a:t>1</a:t>
            </a:fld>
            <a:endParaRPr lang="en-GB"/>
          </a:p>
        </p:txBody>
      </p:sp>
    </p:spTree>
    <p:extLst>
      <p:ext uri="{BB962C8B-B14F-4D97-AF65-F5344CB8AC3E}">
        <p14:creationId xmlns:p14="http://schemas.microsoft.com/office/powerpoint/2010/main" val="268869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07F30-E95D-4DC1-945B-D02103101FA8}" type="slidenum">
              <a:rPr lang="en-GB" smtClean="0"/>
              <a:pPr/>
              <a:t>2</a:t>
            </a:fld>
            <a:endParaRPr lang="en-GB"/>
          </a:p>
        </p:txBody>
      </p:sp>
    </p:spTree>
    <p:extLst>
      <p:ext uri="{BB962C8B-B14F-4D97-AF65-F5344CB8AC3E}">
        <p14:creationId xmlns:p14="http://schemas.microsoft.com/office/powerpoint/2010/main" val="168694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 create object of the class in the same class. However, pointer is allowed as it does not require prior knowledge of the size of the object is going to point. Only for C++</a:t>
            </a:r>
          </a:p>
        </p:txBody>
      </p:sp>
      <p:sp>
        <p:nvSpPr>
          <p:cNvPr id="4" name="Slide Number Placeholder 3"/>
          <p:cNvSpPr>
            <a:spLocks noGrp="1"/>
          </p:cNvSpPr>
          <p:nvPr>
            <p:ph type="sldNum" sz="quarter" idx="5"/>
          </p:nvPr>
        </p:nvSpPr>
        <p:spPr/>
        <p:txBody>
          <a:bodyPr/>
          <a:lstStyle/>
          <a:p>
            <a:fld id="{6E307F30-E95D-4DC1-945B-D02103101FA8}" type="slidenum">
              <a:rPr lang="en-GB" smtClean="0"/>
              <a:pPr/>
              <a:t>8</a:t>
            </a:fld>
            <a:endParaRPr lang="en-GB"/>
          </a:p>
        </p:txBody>
      </p:sp>
    </p:spTree>
    <p:extLst>
      <p:ext uri="{BB962C8B-B14F-4D97-AF65-F5344CB8AC3E}">
        <p14:creationId xmlns:p14="http://schemas.microsoft.com/office/powerpoint/2010/main" val="1106801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07F30-E95D-4DC1-945B-D02103101FA8}" type="slidenum">
              <a:rPr lang="en-GB" smtClean="0"/>
              <a:pPr/>
              <a:t>9</a:t>
            </a:fld>
            <a:endParaRPr lang="en-GB"/>
          </a:p>
        </p:txBody>
      </p:sp>
    </p:spTree>
    <p:extLst>
      <p:ext uri="{BB962C8B-B14F-4D97-AF65-F5344CB8AC3E}">
        <p14:creationId xmlns:p14="http://schemas.microsoft.com/office/powerpoint/2010/main" val="4131611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07F30-E95D-4DC1-945B-D02103101FA8}" type="slidenum">
              <a:rPr lang="en-GB" smtClean="0"/>
              <a:pPr/>
              <a:t>23</a:t>
            </a:fld>
            <a:endParaRPr lang="en-GB"/>
          </a:p>
        </p:txBody>
      </p:sp>
    </p:spTree>
    <p:extLst>
      <p:ext uri="{BB962C8B-B14F-4D97-AF65-F5344CB8AC3E}">
        <p14:creationId xmlns:p14="http://schemas.microsoft.com/office/powerpoint/2010/main" val="1117742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dirty="0">
                <a:solidFill>
                  <a:srgbClr val="000000"/>
                </a:solidFill>
                <a:latin typeface="Courier New" panose="02070309020205020404" pitchFamily="49" charset="0"/>
                <a:cs typeface="Courier New" panose="02070309020205020404" pitchFamily="49" charset="0"/>
              </a:rPr>
              <a:t>//2</a:t>
            </a:r>
            <a:r>
              <a:rPr lang="en-US" altLang="zh-CN" sz="1200" b="1" baseline="30000" dirty="0">
                <a:solidFill>
                  <a:srgbClr val="000000"/>
                </a:solidFill>
                <a:latin typeface="Courier New" panose="02070309020205020404" pitchFamily="49" charset="0"/>
                <a:cs typeface="Courier New" panose="02070309020205020404" pitchFamily="49" charset="0"/>
              </a:rPr>
              <a:t>nd</a:t>
            </a:r>
            <a:r>
              <a:rPr lang="en-US" altLang="zh-CN" sz="1200" b="1" dirty="0">
                <a:solidFill>
                  <a:srgbClr val="000000"/>
                </a:solidFill>
                <a:latin typeface="Courier New" panose="02070309020205020404" pitchFamily="49" charset="0"/>
                <a:cs typeface="Courier New" panose="02070309020205020404" pitchFamily="49" charset="0"/>
              </a:rPr>
              <a:t> if: insertion fails if list is empty and insertion at index greater than 1 is requested</a:t>
            </a:r>
          </a:p>
          <a:p>
            <a:endParaRPr lang="en-US" dirty="0"/>
          </a:p>
        </p:txBody>
      </p:sp>
      <p:sp>
        <p:nvSpPr>
          <p:cNvPr id="4" name="Slide Number Placeholder 3"/>
          <p:cNvSpPr>
            <a:spLocks noGrp="1"/>
          </p:cNvSpPr>
          <p:nvPr>
            <p:ph type="sldNum" sz="quarter" idx="5"/>
          </p:nvPr>
        </p:nvSpPr>
        <p:spPr/>
        <p:txBody>
          <a:bodyPr/>
          <a:lstStyle/>
          <a:p>
            <a:fld id="{6E307F30-E95D-4DC1-945B-D02103101FA8}" type="slidenum">
              <a:rPr lang="en-GB" smtClean="0"/>
              <a:pPr/>
              <a:t>24</a:t>
            </a:fld>
            <a:endParaRPr lang="en-GB"/>
          </a:p>
        </p:txBody>
      </p:sp>
    </p:spTree>
    <p:extLst>
      <p:ext uri="{BB962C8B-B14F-4D97-AF65-F5344CB8AC3E}">
        <p14:creationId xmlns:p14="http://schemas.microsoft.com/office/powerpoint/2010/main" val="1406875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Dangling pointer. Make current = NULL;</a:t>
            </a:r>
          </a:p>
        </p:txBody>
      </p:sp>
      <p:sp>
        <p:nvSpPr>
          <p:cNvPr id="4" name="Slide Number Placeholder 3"/>
          <p:cNvSpPr>
            <a:spLocks noGrp="1"/>
          </p:cNvSpPr>
          <p:nvPr>
            <p:ph type="sldNum" sz="quarter" idx="5"/>
          </p:nvPr>
        </p:nvSpPr>
        <p:spPr/>
        <p:txBody>
          <a:bodyPr/>
          <a:lstStyle/>
          <a:p>
            <a:fld id="{6E307F30-E95D-4DC1-945B-D02103101FA8}" type="slidenum">
              <a:rPr lang="en-GB" smtClean="0"/>
              <a:pPr/>
              <a:t>36</a:t>
            </a:fld>
            <a:endParaRPr lang="en-GB"/>
          </a:p>
        </p:txBody>
      </p:sp>
    </p:spTree>
    <p:extLst>
      <p:ext uri="{BB962C8B-B14F-4D97-AF65-F5344CB8AC3E}">
        <p14:creationId xmlns:p14="http://schemas.microsoft.com/office/powerpoint/2010/main" val="1300929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dirty="0" err="1"/>
              <a:t>prevNode</a:t>
            </a:r>
            <a:r>
              <a:rPr lang="en-US" dirty="0"/>
              <a:t>): when you are not deleting the very first node</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E307F30-E95D-4DC1-945B-D02103101FA8}" type="slidenum">
              <a:rPr kumimoji="0" lang="en-GB" sz="13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GB" sz="1300" b="0" i="0" u="none" strike="noStrike" kern="1200" cap="none" spc="0" normalizeH="0" baseline="0" noProof="0">
              <a:ln>
                <a:noFill/>
              </a:ln>
              <a:solidFill>
                <a:srgbClr val="000000"/>
              </a:solidFill>
              <a:effectLst/>
              <a:uLnTx/>
              <a:uFillTx/>
              <a:latin typeface="Tahoma" pitchFamily="34" charset="0"/>
              <a:ea typeface="+mn-ea"/>
              <a:cs typeface="+mn-cs"/>
            </a:endParaRPr>
          </a:p>
        </p:txBody>
      </p:sp>
    </p:spTree>
    <p:extLst>
      <p:ext uri="{BB962C8B-B14F-4D97-AF65-F5344CB8AC3E}">
        <p14:creationId xmlns:p14="http://schemas.microsoft.com/office/powerpoint/2010/main" val="1261926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4213" y="1844675"/>
            <a:ext cx="7772400" cy="1470025"/>
          </a:xfrm>
        </p:spPr>
        <p:txBody>
          <a:bodyPr/>
          <a:lstStyle>
            <a:lvl1pPr algn="ctr">
              <a:defRPr>
                <a:solidFill>
                  <a:srgbClr val="0070C0"/>
                </a:solidFill>
              </a:defRPr>
            </a:lvl1pPr>
          </a:lstStyle>
          <a:p>
            <a:r>
              <a:rPr lang="en-GB" dirty="0"/>
              <a:t>Click to edit Master title style</a:t>
            </a:r>
          </a:p>
        </p:txBody>
      </p:sp>
      <p:sp>
        <p:nvSpPr>
          <p:cNvPr id="20483" name="Rectangle 3"/>
          <p:cNvSpPr>
            <a:spLocks noGrp="1" noChangeArrowheads="1"/>
          </p:cNvSpPr>
          <p:nvPr>
            <p:ph type="subTitle" idx="1"/>
          </p:nvPr>
        </p:nvSpPr>
        <p:spPr>
          <a:xfrm>
            <a:off x="1403350" y="3716338"/>
            <a:ext cx="6400800" cy="1752600"/>
          </a:xfrm>
        </p:spPr>
        <p:txBody>
          <a:bodyPr/>
          <a:lstStyle>
            <a:lvl1pPr marL="0" indent="0" algn="ctr">
              <a:buFontTx/>
              <a:buNone/>
              <a:defRPr/>
            </a:lvl1pPr>
          </a:lstStyle>
          <a:p>
            <a:r>
              <a:rPr lang="en-GB"/>
              <a:t>Click to edit Master subtitle style</a:t>
            </a:r>
          </a:p>
        </p:txBody>
      </p:sp>
      <p:sp>
        <p:nvSpPr>
          <p:cNvPr id="20484" name="Rectangle 4"/>
          <p:cNvSpPr>
            <a:spLocks noGrp="1" noChangeArrowheads="1"/>
          </p:cNvSpPr>
          <p:nvPr>
            <p:ph type="ftr" sz="quarter" idx="3"/>
          </p:nvPr>
        </p:nvSpPr>
        <p:spPr>
          <a:xfrm>
            <a:off x="3124200" y="6245225"/>
            <a:ext cx="2895600"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20485" name="Rectangle 5"/>
          <p:cNvSpPr>
            <a:spLocks noGrp="1" noChangeArrowheads="1"/>
          </p:cNvSpPr>
          <p:nvPr>
            <p:ph type="sldNum" sz="quarter" idx="4"/>
          </p:nvPr>
        </p:nvSpPr>
        <p:spPr>
          <a:xfrm>
            <a:off x="6553200" y="6245225"/>
            <a:ext cx="2133600" cy="476250"/>
          </a:xfrm>
        </p:spPr>
        <p:txBody>
          <a:bodyPr/>
          <a:lstStyle>
            <a:lvl1pPr>
              <a:defRPr/>
            </a:lvl1pPr>
          </a:lstStyle>
          <a:p>
            <a:fld id="{930464EE-74C5-42DE-B41A-1E7939C181C3}" type="slidenum">
              <a:rPr lang="en-GB"/>
              <a:pPr/>
              <a:t>‹#›</a:t>
            </a:fld>
            <a:endParaRPr lang="en-GB"/>
          </a:p>
        </p:txBody>
      </p:sp>
      <p:sp>
        <p:nvSpPr>
          <p:cNvPr id="20486" name="Line 6"/>
          <p:cNvSpPr>
            <a:spLocks noChangeShapeType="1"/>
          </p:cNvSpPr>
          <p:nvPr userDrawn="1"/>
        </p:nvSpPr>
        <p:spPr bwMode="auto">
          <a:xfrm>
            <a:off x="323850" y="3500438"/>
            <a:ext cx="8642350" cy="0"/>
          </a:xfrm>
          <a:prstGeom prst="line">
            <a:avLst/>
          </a:prstGeom>
          <a:noFill/>
          <a:ln w="12700">
            <a:solidFill>
              <a:schemeClr val="tx1"/>
            </a:solidFill>
            <a:round/>
            <a:headEnd/>
            <a:tailEnd/>
          </a:ln>
          <a:effectLst/>
        </p:spPr>
        <p:txBody>
          <a:bodyPr/>
          <a:lstStyle/>
          <a:p>
            <a:endParaRPr lang="en-US"/>
          </a:p>
        </p:txBody>
      </p:sp>
      <p:sp>
        <p:nvSpPr>
          <p:cNvPr id="20487" name="Rectangle 7"/>
          <p:cNvSpPr>
            <a:spLocks noGrp="1" noChangeArrowheads="1"/>
          </p:cNvSpPr>
          <p:nvPr>
            <p:ph type="dt" sz="half" idx="2"/>
          </p:nvPr>
        </p:nvSpPr>
        <p:spPr>
          <a:xfrm>
            <a:off x="457200" y="6245225"/>
            <a:ext cx="2133600" cy="476250"/>
          </a:xfrm>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p15:clr>
            <a:srgbClr val="FBAE40"/>
          </p15:clr>
        </p15:guide>
        <p15:guide id="2" pos="29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777875"/>
          </a:xfrm>
        </p:spPr>
        <p:txBody>
          <a:bodyPr/>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100"/>
            </a:lvl1pPr>
            <a:lvl2pPr>
              <a:defRPr sz="1900"/>
            </a:lvl2pPr>
            <a:lvl3pPr>
              <a:defRPr sz="1700"/>
            </a:lvl3pPr>
            <a:lvl4pPr>
              <a:defRPr sz="16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5" name="Slide Number Placeholder 4"/>
          <p:cNvSpPr>
            <a:spLocks noGrp="1"/>
          </p:cNvSpPr>
          <p:nvPr>
            <p:ph type="sldNum" sz="quarter" idx="11"/>
          </p:nvPr>
        </p:nvSpPr>
        <p:spPr/>
        <p:txBody>
          <a:bodyPr/>
          <a:lstStyle>
            <a:lvl1pPr>
              <a:defRPr/>
            </a:lvl1pPr>
          </a:lstStyle>
          <a:p>
            <a:fld id="{01CE2B5B-3ECC-4073-85E0-5A38BE95B70D}"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dirty="0"/>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74638"/>
            <a:ext cx="2124075" cy="5851525"/>
          </a:xfrm>
        </p:spPr>
        <p:txBody>
          <a:bodyPr vert="eaVert"/>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a:xfrm>
            <a:off x="323850" y="274638"/>
            <a:ext cx="6219825" cy="5851525"/>
          </a:xfrm>
        </p:spPr>
        <p:txBody>
          <a:bodyPr vert="eaVert"/>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66920"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5" name="Slide Number Placeholder 4"/>
          <p:cNvSpPr>
            <a:spLocks noGrp="1"/>
          </p:cNvSpPr>
          <p:nvPr>
            <p:ph type="sldNum" sz="quarter" idx="11"/>
          </p:nvPr>
        </p:nvSpPr>
        <p:spPr/>
        <p:txBody>
          <a:bodyPr/>
          <a:lstStyle>
            <a:lvl1pPr>
              <a:defRPr/>
            </a:lvl1pPr>
          </a:lstStyle>
          <a:p>
            <a:fld id="{BFC10656-B5F6-4C2B-B258-D0013A6A1799}"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4213" y="1844675"/>
            <a:ext cx="7772400" cy="1470025"/>
          </a:xfrm>
        </p:spPr>
        <p:txBody>
          <a:bodyPr/>
          <a:lstStyle>
            <a:lvl1pPr algn="ctr">
              <a:defRPr>
                <a:solidFill>
                  <a:srgbClr val="0070C0"/>
                </a:solidFill>
              </a:defRPr>
            </a:lvl1pPr>
          </a:lstStyle>
          <a:p>
            <a:r>
              <a:rPr lang="en-GB" dirty="0"/>
              <a:t>Click to edit Master title style</a:t>
            </a:r>
          </a:p>
        </p:txBody>
      </p:sp>
      <p:sp>
        <p:nvSpPr>
          <p:cNvPr id="20483" name="Rectangle 3"/>
          <p:cNvSpPr>
            <a:spLocks noGrp="1" noChangeArrowheads="1"/>
          </p:cNvSpPr>
          <p:nvPr>
            <p:ph type="subTitle" idx="1"/>
          </p:nvPr>
        </p:nvSpPr>
        <p:spPr>
          <a:xfrm>
            <a:off x="1403350" y="3716338"/>
            <a:ext cx="6400800" cy="1752600"/>
          </a:xfrm>
        </p:spPr>
        <p:txBody>
          <a:bodyPr/>
          <a:lstStyle>
            <a:lvl1pPr marL="0" indent="0" algn="ctr">
              <a:buFontTx/>
              <a:buNone/>
              <a:defRPr/>
            </a:lvl1pPr>
          </a:lstStyle>
          <a:p>
            <a:r>
              <a:rPr lang="en-GB"/>
              <a:t>Click to edit Master subtitle style</a:t>
            </a:r>
          </a:p>
        </p:txBody>
      </p:sp>
      <p:sp>
        <p:nvSpPr>
          <p:cNvPr id="20484" name="Rectangle 4"/>
          <p:cNvSpPr>
            <a:spLocks noGrp="1" noChangeArrowheads="1"/>
          </p:cNvSpPr>
          <p:nvPr>
            <p:ph type="ftr" sz="quarter" idx="3"/>
          </p:nvPr>
        </p:nvSpPr>
        <p:spPr>
          <a:xfrm>
            <a:off x="3124200" y="6245225"/>
            <a:ext cx="2895600"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20485" name="Rectangle 5"/>
          <p:cNvSpPr>
            <a:spLocks noGrp="1" noChangeArrowheads="1"/>
          </p:cNvSpPr>
          <p:nvPr>
            <p:ph type="sldNum" sz="quarter" idx="4"/>
          </p:nvPr>
        </p:nvSpPr>
        <p:spPr>
          <a:xfrm>
            <a:off x="6553200" y="6245225"/>
            <a:ext cx="2133600" cy="476250"/>
          </a:xfrm>
        </p:spPr>
        <p:txBody>
          <a:bodyPr/>
          <a:lstStyle>
            <a:lvl1pPr>
              <a:defRPr/>
            </a:lvl1pPr>
          </a:lstStyle>
          <a:p>
            <a:fld id="{930464EE-74C5-42DE-B41A-1E7939C181C3}" type="slidenum">
              <a:rPr lang="en-GB"/>
              <a:pPr/>
              <a:t>‹#›</a:t>
            </a:fld>
            <a:endParaRPr lang="en-GB"/>
          </a:p>
        </p:txBody>
      </p:sp>
      <p:sp>
        <p:nvSpPr>
          <p:cNvPr id="20486" name="Line 6"/>
          <p:cNvSpPr>
            <a:spLocks noChangeShapeType="1"/>
          </p:cNvSpPr>
          <p:nvPr userDrawn="1"/>
        </p:nvSpPr>
        <p:spPr bwMode="auto">
          <a:xfrm>
            <a:off x="323850" y="3500438"/>
            <a:ext cx="8642350" cy="0"/>
          </a:xfrm>
          <a:prstGeom prst="line">
            <a:avLst/>
          </a:prstGeom>
          <a:noFill/>
          <a:ln w="12700">
            <a:solidFill>
              <a:schemeClr val="tx1"/>
            </a:solidFill>
            <a:round/>
            <a:headEnd/>
            <a:tailEnd/>
          </a:ln>
          <a:effectLst/>
        </p:spPr>
        <p:txBody>
          <a:bodyPr/>
          <a:lstStyle/>
          <a:p>
            <a:endParaRPr lang="en-US"/>
          </a:p>
        </p:txBody>
      </p:sp>
      <p:sp>
        <p:nvSpPr>
          <p:cNvPr id="20487" name="Rectangle 7"/>
          <p:cNvSpPr>
            <a:spLocks noGrp="1" noChangeArrowheads="1"/>
          </p:cNvSpPr>
          <p:nvPr>
            <p:ph type="dt" sz="half" idx="2"/>
          </p:nvPr>
        </p:nvSpPr>
        <p:spPr>
          <a:xfrm>
            <a:off x="457200" y="6245225"/>
            <a:ext cx="2133600" cy="476250"/>
          </a:xfrm>
        </p:spPr>
        <p:txBody>
          <a:bodyPr/>
          <a:lstStyle>
            <a:lvl1pPr>
              <a:defRPr/>
            </a:lvl1pPr>
          </a:lstStyle>
          <a:p>
            <a:endParaRPr lang="en-GB"/>
          </a:p>
        </p:txBody>
      </p:sp>
    </p:spTree>
    <p:extLst>
      <p:ext uri="{BB962C8B-B14F-4D97-AF65-F5344CB8AC3E}">
        <p14:creationId xmlns:p14="http://schemas.microsoft.com/office/powerpoint/2010/main" val="2630903102"/>
      </p:ext>
    </p:extLst>
  </p:cSld>
  <p:clrMapOvr>
    <a:masterClrMapping/>
  </p:clrMapOvr>
  <p:extLst>
    <p:ext uri="{DCECCB84-F9BA-43D5-87BE-67443E8EF086}">
      <p15:sldGuideLst xmlns:p15="http://schemas.microsoft.com/office/powerpoint/2012/main">
        <p15:guide id="1" pos="2880">
          <p15:clr>
            <a:srgbClr val="FBAE40"/>
          </p15:clr>
        </p15:guide>
        <p15:guide id="2" pos="29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23850" y="1124744"/>
            <a:ext cx="8496300" cy="5112568"/>
          </a:xfrm>
        </p:spPr>
        <p:txBody>
          <a:bodyPr/>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62088"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5" name="Slide Number Placeholder 4"/>
          <p:cNvSpPr>
            <a:spLocks noGrp="1"/>
          </p:cNvSpPr>
          <p:nvPr>
            <p:ph type="sldNum" sz="quarter" idx="11"/>
          </p:nvPr>
        </p:nvSpPr>
        <p:spPr/>
        <p:txBody>
          <a:bodyPr/>
          <a:lstStyle>
            <a:lvl1pPr>
              <a:defRPr/>
            </a:lvl1pPr>
          </a:lstStyle>
          <a:p>
            <a:fld id="{63C8D6E8-E2D4-466A-B54E-56FCD6F950CE}"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8376625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Footer Placeholder 3"/>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5" name="Slide Number Placeholder 4"/>
          <p:cNvSpPr>
            <a:spLocks noGrp="1"/>
          </p:cNvSpPr>
          <p:nvPr>
            <p:ph type="sldNum" sz="quarter" idx="11"/>
          </p:nvPr>
        </p:nvSpPr>
        <p:spPr/>
        <p:txBody>
          <a:bodyPr/>
          <a:lstStyle>
            <a:lvl1pPr>
              <a:defRPr/>
            </a:lvl1pPr>
          </a:lstStyle>
          <a:p>
            <a:fld id="{093227E4-7A49-48B5-9005-D3E138ABBA16}"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1476752964"/>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sz="half" idx="1"/>
          </p:nvPr>
        </p:nvSpPr>
        <p:spPr>
          <a:xfrm>
            <a:off x="32385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6" name="Slide Number Placeholder 5"/>
          <p:cNvSpPr>
            <a:spLocks noGrp="1"/>
          </p:cNvSpPr>
          <p:nvPr>
            <p:ph type="sldNum" sz="quarter" idx="11"/>
          </p:nvPr>
        </p:nvSpPr>
        <p:spPr/>
        <p:txBody>
          <a:bodyPr/>
          <a:lstStyle>
            <a:lvl1pPr>
              <a:defRPr/>
            </a:lvl1pPr>
          </a:lstStyle>
          <a:p>
            <a:fld id="{24D7F138-CABA-494C-B139-3348C3F117E5}"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2288875782"/>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1143000"/>
          </a:xfrm>
        </p:spPr>
        <p:txBody>
          <a:bodyPr/>
          <a:lstStyle>
            <a:lvl1pPr>
              <a:defRPr>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8" name="Slide Number Placeholder 7"/>
          <p:cNvSpPr>
            <a:spLocks noGrp="1"/>
          </p:cNvSpPr>
          <p:nvPr>
            <p:ph type="sldNum" sz="quarter" idx="11"/>
          </p:nvPr>
        </p:nvSpPr>
        <p:spPr/>
        <p:txBody>
          <a:bodyPr/>
          <a:lstStyle>
            <a:lvl1pPr>
              <a:defRPr/>
            </a:lvl1pPr>
          </a:lstStyle>
          <a:p>
            <a:fld id="{CAA79DA3-BF4E-40A8-8F6E-F5109A9F2DA7}" type="slidenum">
              <a:rPr lang="en-GB"/>
              <a:pPr/>
              <a:t>‹#›</a:t>
            </a:fld>
            <a:endParaRPr lang="en-GB"/>
          </a:p>
        </p:txBody>
      </p:sp>
      <p:sp>
        <p:nvSpPr>
          <p:cNvPr id="9" name="Date Placeholder 8"/>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39829106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Footer Placeholder 2"/>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4" name="Slide Number Placeholder 3"/>
          <p:cNvSpPr>
            <a:spLocks noGrp="1"/>
          </p:cNvSpPr>
          <p:nvPr>
            <p:ph type="sldNum" sz="quarter" idx="11"/>
          </p:nvPr>
        </p:nvSpPr>
        <p:spPr/>
        <p:txBody>
          <a:bodyPr/>
          <a:lstStyle>
            <a:lvl1pPr>
              <a:defRPr/>
            </a:lvl1pPr>
          </a:lstStyle>
          <a:p>
            <a:fld id="{E65293E3-F4F3-4363-BC2F-E6A2CD940E4C}" type="slidenum">
              <a:rPr lang="en-GB"/>
              <a:pPr/>
              <a:t>‹#›</a:t>
            </a:fld>
            <a:endParaRPr lang="en-GB"/>
          </a:p>
        </p:txBody>
      </p:sp>
      <p:sp>
        <p:nvSpPr>
          <p:cNvPr id="5" name="Date Placeholder 4"/>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89169237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3" name="Slide Number Placeholder 2"/>
          <p:cNvSpPr>
            <a:spLocks noGrp="1"/>
          </p:cNvSpPr>
          <p:nvPr>
            <p:ph type="sldNum" sz="quarter" idx="11"/>
          </p:nvPr>
        </p:nvSpPr>
        <p:spPr/>
        <p:txBody>
          <a:bodyPr/>
          <a:lstStyle>
            <a:lvl1pPr>
              <a:defRPr/>
            </a:lvl1pPr>
          </a:lstStyle>
          <a:p>
            <a:fld id="{9EFD2D0C-D78B-4496-B32C-58738062D587}" type="slidenum">
              <a:rPr lang="en-GB"/>
              <a:pPr/>
              <a:t>‹#›</a:t>
            </a:fld>
            <a:endParaRPr lang="en-GB"/>
          </a:p>
        </p:txBody>
      </p:sp>
      <p:sp>
        <p:nvSpPr>
          <p:cNvPr id="4" name="Date Placeholder 3"/>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428518990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6" name="Slide Number Placeholder 5"/>
          <p:cNvSpPr>
            <a:spLocks noGrp="1"/>
          </p:cNvSpPr>
          <p:nvPr>
            <p:ph type="sldNum" sz="quarter" idx="11"/>
          </p:nvPr>
        </p:nvSpPr>
        <p:spPr/>
        <p:txBody>
          <a:bodyPr/>
          <a:lstStyle>
            <a:lvl1pPr>
              <a:defRPr/>
            </a:lvl1pPr>
          </a:lstStyle>
          <a:p>
            <a:fld id="{1703EBF0-A890-4352-8C84-0E2FE7968D9C}"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190660601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23850" y="1124744"/>
            <a:ext cx="8496300" cy="5112568"/>
          </a:xfrm>
        </p:spPr>
        <p:txBody>
          <a:bodyPr/>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62088"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5" name="Slide Number Placeholder 4"/>
          <p:cNvSpPr>
            <a:spLocks noGrp="1"/>
          </p:cNvSpPr>
          <p:nvPr>
            <p:ph type="sldNum" sz="quarter" idx="11"/>
          </p:nvPr>
        </p:nvSpPr>
        <p:spPr/>
        <p:txBody>
          <a:bodyPr/>
          <a:lstStyle>
            <a:lvl1pPr>
              <a:defRPr/>
            </a:lvl1pPr>
          </a:lstStyle>
          <a:p>
            <a:fld id="{63C8D6E8-E2D4-466A-B54E-56FCD6F950CE}"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070C0"/>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6" name="Slide Number Placeholder 5"/>
          <p:cNvSpPr>
            <a:spLocks noGrp="1"/>
          </p:cNvSpPr>
          <p:nvPr>
            <p:ph type="sldNum" sz="quarter" idx="11"/>
          </p:nvPr>
        </p:nvSpPr>
        <p:spPr/>
        <p:txBody>
          <a:bodyPr/>
          <a:lstStyle>
            <a:lvl1pPr>
              <a:defRPr/>
            </a:lvl1pPr>
          </a:lstStyle>
          <a:p>
            <a:fld id="{C6CAE48C-F1F9-47E0-96BC-AD3F31B5CC07}"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3254937028"/>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777875"/>
          </a:xfrm>
        </p:spPr>
        <p:txBody>
          <a:bodyPr/>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100"/>
            </a:lvl1pPr>
            <a:lvl2pPr>
              <a:defRPr sz="1900"/>
            </a:lvl2pPr>
            <a:lvl3pPr>
              <a:defRPr sz="1700"/>
            </a:lvl3pPr>
            <a:lvl4pPr>
              <a:defRPr sz="16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5" name="Slide Number Placeholder 4"/>
          <p:cNvSpPr>
            <a:spLocks noGrp="1"/>
          </p:cNvSpPr>
          <p:nvPr>
            <p:ph type="sldNum" sz="quarter" idx="11"/>
          </p:nvPr>
        </p:nvSpPr>
        <p:spPr/>
        <p:txBody>
          <a:bodyPr/>
          <a:lstStyle>
            <a:lvl1pPr>
              <a:defRPr/>
            </a:lvl1pPr>
          </a:lstStyle>
          <a:p>
            <a:fld id="{01CE2B5B-3ECC-4073-85E0-5A38BE95B70D}"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dirty="0"/>
          </a:p>
        </p:txBody>
      </p:sp>
    </p:spTree>
    <p:extLst>
      <p:ext uri="{BB962C8B-B14F-4D97-AF65-F5344CB8AC3E}">
        <p14:creationId xmlns:p14="http://schemas.microsoft.com/office/powerpoint/2010/main" val="1175682027"/>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74638"/>
            <a:ext cx="2124075" cy="5851525"/>
          </a:xfrm>
        </p:spPr>
        <p:txBody>
          <a:bodyPr vert="eaVert"/>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a:xfrm>
            <a:off x="323850" y="274638"/>
            <a:ext cx="6219825" cy="5851525"/>
          </a:xfrm>
        </p:spPr>
        <p:txBody>
          <a:bodyPr vert="eaVert"/>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66920"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5" name="Slide Number Placeholder 4"/>
          <p:cNvSpPr>
            <a:spLocks noGrp="1"/>
          </p:cNvSpPr>
          <p:nvPr>
            <p:ph type="sldNum" sz="quarter" idx="11"/>
          </p:nvPr>
        </p:nvSpPr>
        <p:spPr/>
        <p:txBody>
          <a:bodyPr/>
          <a:lstStyle>
            <a:lvl1pPr>
              <a:defRPr/>
            </a:lvl1pPr>
          </a:lstStyle>
          <a:p>
            <a:fld id="{BFC10656-B5F6-4C2B-B258-D0013A6A1799}"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3198324774"/>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Footer Placeholder 3"/>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5" name="Slide Number Placeholder 4"/>
          <p:cNvSpPr>
            <a:spLocks noGrp="1"/>
          </p:cNvSpPr>
          <p:nvPr>
            <p:ph type="sldNum" sz="quarter" idx="11"/>
          </p:nvPr>
        </p:nvSpPr>
        <p:spPr/>
        <p:txBody>
          <a:bodyPr/>
          <a:lstStyle>
            <a:lvl1pPr>
              <a:defRPr/>
            </a:lvl1pPr>
          </a:lstStyle>
          <a:p>
            <a:fld id="{093227E4-7A49-48B5-9005-D3E138ABBA16}"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sz="half" idx="1"/>
          </p:nvPr>
        </p:nvSpPr>
        <p:spPr>
          <a:xfrm>
            <a:off x="32385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6" name="Slide Number Placeholder 5"/>
          <p:cNvSpPr>
            <a:spLocks noGrp="1"/>
          </p:cNvSpPr>
          <p:nvPr>
            <p:ph type="sldNum" sz="quarter" idx="11"/>
          </p:nvPr>
        </p:nvSpPr>
        <p:spPr/>
        <p:txBody>
          <a:bodyPr/>
          <a:lstStyle>
            <a:lvl1pPr>
              <a:defRPr/>
            </a:lvl1pPr>
          </a:lstStyle>
          <a:p>
            <a:fld id="{24D7F138-CABA-494C-B139-3348C3F117E5}"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1143000"/>
          </a:xfrm>
        </p:spPr>
        <p:txBody>
          <a:bodyPr/>
          <a:lstStyle>
            <a:lvl1pPr>
              <a:defRPr>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8" name="Slide Number Placeholder 7"/>
          <p:cNvSpPr>
            <a:spLocks noGrp="1"/>
          </p:cNvSpPr>
          <p:nvPr>
            <p:ph type="sldNum" sz="quarter" idx="11"/>
          </p:nvPr>
        </p:nvSpPr>
        <p:spPr/>
        <p:txBody>
          <a:bodyPr/>
          <a:lstStyle>
            <a:lvl1pPr>
              <a:defRPr/>
            </a:lvl1pPr>
          </a:lstStyle>
          <a:p>
            <a:fld id="{CAA79DA3-BF4E-40A8-8F6E-F5109A9F2DA7}" type="slidenum">
              <a:rPr lang="en-GB"/>
              <a:pPr/>
              <a:t>‹#›</a:t>
            </a:fld>
            <a:endParaRPr lang="en-GB"/>
          </a:p>
        </p:txBody>
      </p:sp>
      <p:sp>
        <p:nvSpPr>
          <p:cNvPr id="9" name="Date Placeholder 8"/>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Footer Placeholder 2"/>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4" name="Slide Number Placeholder 3"/>
          <p:cNvSpPr>
            <a:spLocks noGrp="1"/>
          </p:cNvSpPr>
          <p:nvPr>
            <p:ph type="sldNum" sz="quarter" idx="11"/>
          </p:nvPr>
        </p:nvSpPr>
        <p:spPr/>
        <p:txBody>
          <a:bodyPr/>
          <a:lstStyle>
            <a:lvl1pPr>
              <a:defRPr/>
            </a:lvl1pPr>
          </a:lstStyle>
          <a:p>
            <a:fld id="{E65293E3-F4F3-4363-BC2F-E6A2CD940E4C}" type="slidenum">
              <a:rPr lang="en-GB"/>
              <a:pPr/>
              <a:t>‹#›</a:t>
            </a:fld>
            <a:endParaRPr lang="en-GB"/>
          </a:p>
        </p:txBody>
      </p:sp>
      <p:sp>
        <p:nvSpPr>
          <p:cNvPr id="5" name="Date Placeholder 4"/>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3" name="Slide Number Placeholder 2"/>
          <p:cNvSpPr>
            <a:spLocks noGrp="1"/>
          </p:cNvSpPr>
          <p:nvPr>
            <p:ph type="sldNum" sz="quarter" idx="11"/>
          </p:nvPr>
        </p:nvSpPr>
        <p:spPr/>
        <p:txBody>
          <a:bodyPr/>
          <a:lstStyle>
            <a:lvl1pPr>
              <a:defRPr/>
            </a:lvl1pPr>
          </a:lstStyle>
          <a:p>
            <a:fld id="{9EFD2D0C-D78B-4496-B32C-58738062D587}" type="slidenum">
              <a:rPr lang="en-GB"/>
              <a:pPr/>
              <a:t>‹#›</a:t>
            </a:fld>
            <a:endParaRPr lang="en-GB"/>
          </a:p>
        </p:txBody>
      </p:sp>
      <p:sp>
        <p:nvSpPr>
          <p:cNvPr id="4" name="Date Placeholder 3"/>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6" name="Slide Number Placeholder 5"/>
          <p:cNvSpPr>
            <a:spLocks noGrp="1"/>
          </p:cNvSpPr>
          <p:nvPr>
            <p:ph type="sldNum" sz="quarter" idx="11"/>
          </p:nvPr>
        </p:nvSpPr>
        <p:spPr/>
        <p:txBody>
          <a:bodyPr/>
          <a:lstStyle>
            <a:lvl1pPr>
              <a:defRPr/>
            </a:lvl1pPr>
          </a:lstStyle>
          <a:p>
            <a:fld id="{1703EBF0-A890-4352-8C84-0E2FE7968D9C}"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070C0"/>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5-Link Lists</a:t>
            </a:r>
            <a:endParaRPr lang="en-GB" dirty="0"/>
          </a:p>
        </p:txBody>
      </p:sp>
      <p:sp>
        <p:nvSpPr>
          <p:cNvPr id="6" name="Slide Number Placeholder 5"/>
          <p:cNvSpPr>
            <a:spLocks noGrp="1"/>
          </p:cNvSpPr>
          <p:nvPr>
            <p:ph type="sldNum" sz="quarter" idx="11"/>
          </p:nvPr>
        </p:nvSpPr>
        <p:spPr/>
        <p:txBody>
          <a:bodyPr/>
          <a:lstStyle>
            <a:lvl1pPr>
              <a:defRPr/>
            </a:lvl1pPr>
          </a:lstStyle>
          <a:p>
            <a:fld id="{C6CAE48C-F1F9-47E0-96BC-AD3F31B5CC07}"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2237" y="188640"/>
            <a:ext cx="8494776"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323850" y="1124744"/>
            <a:ext cx="8496300" cy="51125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9" name="Rectangle 5"/>
          <p:cNvSpPr>
            <a:spLocks noGrp="1" noChangeArrowheads="1"/>
          </p:cNvSpPr>
          <p:nvPr>
            <p:ph type="ftr" sz="quarter" idx="3"/>
          </p:nvPr>
        </p:nvSpPr>
        <p:spPr bwMode="auto">
          <a:xfrm>
            <a:off x="3059832" y="6381750"/>
            <a:ext cx="302418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GB"/>
              <a:t>5-Link Lists</a:t>
            </a:r>
            <a:endParaRPr lang="en-GB" dirty="0"/>
          </a:p>
        </p:txBody>
      </p:sp>
      <p:sp>
        <p:nvSpPr>
          <p:cNvPr id="1030" name="Rectangle 6"/>
          <p:cNvSpPr>
            <a:spLocks noGrp="1" noChangeArrowheads="1"/>
          </p:cNvSpPr>
          <p:nvPr>
            <p:ph type="sldNum" sz="quarter" idx="4"/>
          </p:nvPr>
        </p:nvSpPr>
        <p:spPr bwMode="auto">
          <a:xfrm>
            <a:off x="6732588"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C9CEF86-67DF-4174-BD01-46D228FA3D60}" type="slidenum">
              <a:rPr lang="en-GB"/>
              <a:pPr/>
              <a:t>‹#›</a:t>
            </a:fld>
            <a:endParaRPr lang="en-GB"/>
          </a:p>
        </p:txBody>
      </p:sp>
      <p:sp>
        <p:nvSpPr>
          <p:cNvPr id="1031" name="Line 7"/>
          <p:cNvSpPr>
            <a:spLocks noChangeShapeType="1"/>
          </p:cNvSpPr>
          <p:nvPr userDrawn="1"/>
        </p:nvSpPr>
        <p:spPr bwMode="auto">
          <a:xfrm>
            <a:off x="250825" y="1052736"/>
            <a:ext cx="8642350" cy="0"/>
          </a:xfrm>
          <a:prstGeom prst="line">
            <a:avLst/>
          </a:prstGeom>
          <a:noFill/>
          <a:ln w="12700">
            <a:solidFill>
              <a:schemeClr val="tx1"/>
            </a:solidFill>
            <a:round/>
            <a:headEnd/>
            <a:tailEnd/>
          </a:ln>
          <a:effectLst/>
        </p:spPr>
        <p:txBody>
          <a:bodyPr/>
          <a:lstStyle/>
          <a:p>
            <a:endParaRPr lang="en-US"/>
          </a:p>
        </p:txBody>
      </p:sp>
      <p:sp>
        <p:nvSpPr>
          <p:cNvPr id="1032" name="Rectangle 8"/>
          <p:cNvSpPr>
            <a:spLocks noGrp="1" noChangeArrowheads="1"/>
          </p:cNvSpPr>
          <p:nvPr>
            <p:ph type="dt" sz="half" idx="2"/>
          </p:nvPr>
        </p:nvSpPr>
        <p:spPr bwMode="auto">
          <a:xfrm>
            <a:off x="468313"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2800">
          <a:solidFill>
            <a:srgbClr val="0070C0"/>
          </a:solidFill>
          <a:latin typeface="+mj-lt"/>
          <a:ea typeface="+mj-ea"/>
          <a:cs typeface="+mj-cs"/>
        </a:defRPr>
      </a:lvl1pPr>
      <a:lvl2pPr algn="ctr" rtl="0" fontAlgn="base">
        <a:spcBef>
          <a:spcPct val="0"/>
        </a:spcBef>
        <a:spcAft>
          <a:spcPct val="0"/>
        </a:spcAft>
        <a:defRPr sz="2800">
          <a:solidFill>
            <a:srgbClr val="0033CC"/>
          </a:solidFill>
          <a:latin typeface="Tahoma" pitchFamily="34" charset="0"/>
        </a:defRPr>
      </a:lvl2pPr>
      <a:lvl3pPr algn="ctr" rtl="0" fontAlgn="base">
        <a:spcBef>
          <a:spcPct val="0"/>
        </a:spcBef>
        <a:spcAft>
          <a:spcPct val="0"/>
        </a:spcAft>
        <a:defRPr sz="2800">
          <a:solidFill>
            <a:srgbClr val="0033CC"/>
          </a:solidFill>
          <a:latin typeface="Tahoma" pitchFamily="34" charset="0"/>
        </a:defRPr>
      </a:lvl3pPr>
      <a:lvl4pPr algn="ctr" rtl="0" fontAlgn="base">
        <a:spcBef>
          <a:spcPct val="0"/>
        </a:spcBef>
        <a:spcAft>
          <a:spcPct val="0"/>
        </a:spcAft>
        <a:defRPr sz="2800">
          <a:solidFill>
            <a:srgbClr val="0033CC"/>
          </a:solidFill>
          <a:latin typeface="Tahoma" pitchFamily="34" charset="0"/>
        </a:defRPr>
      </a:lvl4pPr>
      <a:lvl5pPr algn="ctr" rtl="0" fontAlgn="base">
        <a:spcBef>
          <a:spcPct val="0"/>
        </a:spcBef>
        <a:spcAft>
          <a:spcPct val="0"/>
        </a:spcAft>
        <a:defRPr sz="2800">
          <a:solidFill>
            <a:srgbClr val="0033CC"/>
          </a:solidFill>
          <a:latin typeface="Tahoma" pitchFamily="34" charset="0"/>
        </a:defRPr>
      </a:lvl5pPr>
      <a:lvl6pPr marL="457200" algn="ctr" rtl="0" fontAlgn="base">
        <a:spcBef>
          <a:spcPct val="0"/>
        </a:spcBef>
        <a:spcAft>
          <a:spcPct val="0"/>
        </a:spcAft>
        <a:defRPr sz="2800">
          <a:solidFill>
            <a:srgbClr val="0033CC"/>
          </a:solidFill>
          <a:latin typeface="Tahoma" pitchFamily="34" charset="0"/>
        </a:defRPr>
      </a:lvl6pPr>
      <a:lvl7pPr marL="914400" algn="ctr" rtl="0" fontAlgn="base">
        <a:spcBef>
          <a:spcPct val="0"/>
        </a:spcBef>
        <a:spcAft>
          <a:spcPct val="0"/>
        </a:spcAft>
        <a:defRPr sz="2800">
          <a:solidFill>
            <a:srgbClr val="0033CC"/>
          </a:solidFill>
          <a:latin typeface="Tahoma" pitchFamily="34" charset="0"/>
        </a:defRPr>
      </a:lvl7pPr>
      <a:lvl8pPr marL="1371600" algn="ctr" rtl="0" fontAlgn="base">
        <a:spcBef>
          <a:spcPct val="0"/>
        </a:spcBef>
        <a:spcAft>
          <a:spcPct val="0"/>
        </a:spcAft>
        <a:defRPr sz="2800">
          <a:solidFill>
            <a:srgbClr val="0033CC"/>
          </a:solidFill>
          <a:latin typeface="Tahoma" pitchFamily="34" charset="0"/>
        </a:defRPr>
      </a:lvl8pPr>
      <a:lvl9pPr marL="1828800" algn="ctr" rtl="0" fontAlgn="base">
        <a:spcBef>
          <a:spcPct val="0"/>
        </a:spcBef>
        <a:spcAft>
          <a:spcPct val="0"/>
        </a:spcAft>
        <a:defRPr sz="2800">
          <a:solidFill>
            <a:srgbClr val="0033CC"/>
          </a:solidFill>
          <a:latin typeface="Tahoma" pitchFamily="34" charset="0"/>
        </a:defRPr>
      </a:lvl9pPr>
    </p:titleStyle>
    <p:bodyStyle>
      <a:lvl1pPr marL="342900" indent="-342900" algn="l" rtl="0" fontAlgn="base">
        <a:spcBef>
          <a:spcPct val="20000"/>
        </a:spcBef>
        <a:spcAft>
          <a:spcPct val="0"/>
        </a:spcAft>
        <a:buClr>
          <a:schemeClr val="tx1"/>
        </a:buClr>
        <a:buChar char="•"/>
        <a:defRPr sz="21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Tahoma" pitchFamily="34" charset="0"/>
        <a:buChar char="–"/>
        <a:defRPr sz="1900">
          <a:solidFill>
            <a:schemeClr val="tx1"/>
          </a:solidFill>
          <a:latin typeface="+mn-lt"/>
        </a:defRPr>
      </a:lvl2pPr>
      <a:lvl3pPr marL="1143000" indent="-228600" algn="l" rtl="0" fontAlgn="base">
        <a:spcBef>
          <a:spcPct val="20000"/>
        </a:spcBef>
        <a:spcAft>
          <a:spcPct val="0"/>
        </a:spcAft>
        <a:buFont typeface="Wingdings" pitchFamily="2" charset="2"/>
        <a:buChar char="Ø"/>
        <a:defRPr sz="1700">
          <a:solidFill>
            <a:schemeClr val="tx1"/>
          </a:solidFill>
          <a:latin typeface="+mn-lt"/>
        </a:defRPr>
      </a:lvl3pPr>
      <a:lvl4pPr marL="1600200" indent="-228600" algn="l" rtl="0" fontAlgn="base">
        <a:spcBef>
          <a:spcPct val="20000"/>
        </a:spcBef>
        <a:spcAft>
          <a:spcPct val="0"/>
        </a:spcAft>
        <a:buFont typeface="Tahoma" pitchFamily="34" charset="0"/>
        <a:buChar char="»"/>
        <a:defRPr sz="1600">
          <a:solidFill>
            <a:schemeClr val="tx1"/>
          </a:solidFill>
          <a:latin typeface="+mn-lt"/>
        </a:defRPr>
      </a:lvl4pPr>
      <a:lvl5pPr marL="2057400" indent="-228600" algn="l" rtl="0" fontAlgn="base">
        <a:spcBef>
          <a:spcPct val="20000"/>
        </a:spcBef>
        <a:spcAft>
          <a:spcPct val="0"/>
        </a:spcAft>
        <a:buFont typeface="Wingdings" pitchFamily="2" charset="2"/>
        <a:buChar char="v"/>
        <a:defRPr sz="1500">
          <a:solidFill>
            <a:schemeClr val="tx1"/>
          </a:solidFill>
          <a:latin typeface="+mn-lt"/>
        </a:defRPr>
      </a:lvl5pPr>
      <a:lvl6pPr marL="2514600" indent="-228600" algn="l" rtl="0" fontAlgn="base">
        <a:spcBef>
          <a:spcPct val="20000"/>
        </a:spcBef>
        <a:spcAft>
          <a:spcPct val="0"/>
        </a:spcAft>
        <a:buFont typeface="Wingdings" pitchFamily="2" charset="2"/>
        <a:buChar char="v"/>
        <a:defRPr sz="1600">
          <a:solidFill>
            <a:schemeClr val="tx1"/>
          </a:solidFill>
          <a:latin typeface="+mn-lt"/>
        </a:defRPr>
      </a:lvl6pPr>
      <a:lvl7pPr marL="2971800" indent="-228600" algn="l" rtl="0" fontAlgn="base">
        <a:spcBef>
          <a:spcPct val="20000"/>
        </a:spcBef>
        <a:spcAft>
          <a:spcPct val="0"/>
        </a:spcAft>
        <a:buFont typeface="Wingdings" pitchFamily="2" charset="2"/>
        <a:buChar char="v"/>
        <a:defRPr sz="1600">
          <a:solidFill>
            <a:schemeClr val="tx1"/>
          </a:solidFill>
          <a:latin typeface="+mn-lt"/>
        </a:defRPr>
      </a:lvl7pPr>
      <a:lvl8pPr marL="3429000" indent="-228600" algn="l" rtl="0" fontAlgn="base">
        <a:spcBef>
          <a:spcPct val="20000"/>
        </a:spcBef>
        <a:spcAft>
          <a:spcPct val="0"/>
        </a:spcAft>
        <a:buFont typeface="Wingdings" pitchFamily="2" charset="2"/>
        <a:buChar char="v"/>
        <a:defRPr sz="1600">
          <a:solidFill>
            <a:schemeClr val="tx1"/>
          </a:solidFill>
          <a:latin typeface="+mn-lt"/>
        </a:defRPr>
      </a:lvl8pPr>
      <a:lvl9pPr marL="3886200" indent="-228600" algn="l" rtl="0" fontAlgn="base">
        <a:spcBef>
          <a:spcPct val="20000"/>
        </a:spcBef>
        <a:spcAft>
          <a:spcPct val="0"/>
        </a:spcAft>
        <a:buFont typeface="Wingdings" pitchFamily="2" charset="2"/>
        <a:buChar char="v"/>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2237" y="188640"/>
            <a:ext cx="8494776"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323850" y="1124744"/>
            <a:ext cx="8496300" cy="51125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9" name="Rectangle 5"/>
          <p:cNvSpPr>
            <a:spLocks noGrp="1" noChangeArrowheads="1"/>
          </p:cNvSpPr>
          <p:nvPr>
            <p:ph type="ftr" sz="quarter" idx="3"/>
          </p:nvPr>
        </p:nvSpPr>
        <p:spPr bwMode="auto">
          <a:xfrm>
            <a:off x="3059832" y="6381750"/>
            <a:ext cx="302418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GB"/>
              <a:t>5-Link Lists</a:t>
            </a:r>
            <a:endParaRPr lang="en-GB" dirty="0"/>
          </a:p>
        </p:txBody>
      </p:sp>
      <p:sp>
        <p:nvSpPr>
          <p:cNvPr id="1030" name="Rectangle 6"/>
          <p:cNvSpPr>
            <a:spLocks noGrp="1" noChangeArrowheads="1"/>
          </p:cNvSpPr>
          <p:nvPr>
            <p:ph type="sldNum" sz="quarter" idx="4"/>
          </p:nvPr>
        </p:nvSpPr>
        <p:spPr bwMode="auto">
          <a:xfrm>
            <a:off x="6732588"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C9CEF86-67DF-4174-BD01-46D228FA3D60}" type="slidenum">
              <a:rPr lang="en-GB"/>
              <a:pPr/>
              <a:t>‹#›</a:t>
            </a:fld>
            <a:endParaRPr lang="en-GB"/>
          </a:p>
        </p:txBody>
      </p:sp>
      <p:sp>
        <p:nvSpPr>
          <p:cNvPr id="1031" name="Line 7"/>
          <p:cNvSpPr>
            <a:spLocks noChangeShapeType="1"/>
          </p:cNvSpPr>
          <p:nvPr userDrawn="1"/>
        </p:nvSpPr>
        <p:spPr bwMode="auto">
          <a:xfrm>
            <a:off x="250825" y="1052736"/>
            <a:ext cx="8642350" cy="0"/>
          </a:xfrm>
          <a:prstGeom prst="line">
            <a:avLst/>
          </a:prstGeom>
          <a:noFill/>
          <a:ln w="12700">
            <a:solidFill>
              <a:schemeClr val="tx1"/>
            </a:solidFill>
            <a:round/>
            <a:headEnd/>
            <a:tailEnd/>
          </a:ln>
          <a:effectLst/>
        </p:spPr>
        <p:txBody>
          <a:bodyPr/>
          <a:lstStyle/>
          <a:p>
            <a:endParaRPr lang="en-US"/>
          </a:p>
        </p:txBody>
      </p:sp>
      <p:sp>
        <p:nvSpPr>
          <p:cNvPr id="1032" name="Rectangle 8"/>
          <p:cNvSpPr>
            <a:spLocks noGrp="1" noChangeArrowheads="1"/>
          </p:cNvSpPr>
          <p:nvPr>
            <p:ph type="dt" sz="half" idx="2"/>
          </p:nvPr>
        </p:nvSpPr>
        <p:spPr bwMode="auto">
          <a:xfrm>
            <a:off x="468313"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dirty="0"/>
          </a:p>
        </p:txBody>
      </p:sp>
    </p:spTree>
    <p:extLst>
      <p:ext uri="{BB962C8B-B14F-4D97-AF65-F5344CB8AC3E}">
        <p14:creationId xmlns:p14="http://schemas.microsoft.com/office/powerpoint/2010/main" val="2833606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2800">
          <a:solidFill>
            <a:srgbClr val="0070C0"/>
          </a:solidFill>
          <a:latin typeface="+mj-lt"/>
          <a:ea typeface="+mj-ea"/>
          <a:cs typeface="+mj-cs"/>
        </a:defRPr>
      </a:lvl1pPr>
      <a:lvl2pPr algn="ctr" rtl="0" fontAlgn="base">
        <a:spcBef>
          <a:spcPct val="0"/>
        </a:spcBef>
        <a:spcAft>
          <a:spcPct val="0"/>
        </a:spcAft>
        <a:defRPr sz="2800">
          <a:solidFill>
            <a:srgbClr val="0033CC"/>
          </a:solidFill>
          <a:latin typeface="Tahoma" pitchFamily="34" charset="0"/>
        </a:defRPr>
      </a:lvl2pPr>
      <a:lvl3pPr algn="ctr" rtl="0" fontAlgn="base">
        <a:spcBef>
          <a:spcPct val="0"/>
        </a:spcBef>
        <a:spcAft>
          <a:spcPct val="0"/>
        </a:spcAft>
        <a:defRPr sz="2800">
          <a:solidFill>
            <a:srgbClr val="0033CC"/>
          </a:solidFill>
          <a:latin typeface="Tahoma" pitchFamily="34" charset="0"/>
        </a:defRPr>
      </a:lvl3pPr>
      <a:lvl4pPr algn="ctr" rtl="0" fontAlgn="base">
        <a:spcBef>
          <a:spcPct val="0"/>
        </a:spcBef>
        <a:spcAft>
          <a:spcPct val="0"/>
        </a:spcAft>
        <a:defRPr sz="2800">
          <a:solidFill>
            <a:srgbClr val="0033CC"/>
          </a:solidFill>
          <a:latin typeface="Tahoma" pitchFamily="34" charset="0"/>
        </a:defRPr>
      </a:lvl4pPr>
      <a:lvl5pPr algn="ctr" rtl="0" fontAlgn="base">
        <a:spcBef>
          <a:spcPct val="0"/>
        </a:spcBef>
        <a:spcAft>
          <a:spcPct val="0"/>
        </a:spcAft>
        <a:defRPr sz="2800">
          <a:solidFill>
            <a:srgbClr val="0033CC"/>
          </a:solidFill>
          <a:latin typeface="Tahoma" pitchFamily="34" charset="0"/>
        </a:defRPr>
      </a:lvl5pPr>
      <a:lvl6pPr marL="457200" algn="ctr" rtl="0" fontAlgn="base">
        <a:spcBef>
          <a:spcPct val="0"/>
        </a:spcBef>
        <a:spcAft>
          <a:spcPct val="0"/>
        </a:spcAft>
        <a:defRPr sz="2800">
          <a:solidFill>
            <a:srgbClr val="0033CC"/>
          </a:solidFill>
          <a:latin typeface="Tahoma" pitchFamily="34" charset="0"/>
        </a:defRPr>
      </a:lvl6pPr>
      <a:lvl7pPr marL="914400" algn="ctr" rtl="0" fontAlgn="base">
        <a:spcBef>
          <a:spcPct val="0"/>
        </a:spcBef>
        <a:spcAft>
          <a:spcPct val="0"/>
        </a:spcAft>
        <a:defRPr sz="2800">
          <a:solidFill>
            <a:srgbClr val="0033CC"/>
          </a:solidFill>
          <a:latin typeface="Tahoma" pitchFamily="34" charset="0"/>
        </a:defRPr>
      </a:lvl7pPr>
      <a:lvl8pPr marL="1371600" algn="ctr" rtl="0" fontAlgn="base">
        <a:spcBef>
          <a:spcPct val="0"/>
        </a:spcBef>
        <a:spcAft>
          <a:spcPct val="0"/>
        </a:spcAft>
        <a:defRPr sz="2800">
          <a:solidFill>
            <a:srgbClr val="0033CC"/>
          </a:solidFill>
          <a:latin typeface="Tahoma" pitchFamily="34" charset="0"/>
        </a:defRPr>
      </a:lvl8pPr>
      <a:lvl9pPr marL="1828800" algn="ctr" rtl="0" fontAlgn="base">
        <a:spcBef>
          <a:spcPct val="0"/>
        </a:spcBef>
        <a:spcAft>
          <a:spcPct val="0"/>
        </a:spcAft>
        <a:defRPr sz="2800">
          <a:solidFill>
            <a:srgbClr val="0033CC"/>
          </a:solidFill>
          <a:latin typeface="Tahoma" pitchFamily="34" charset="0"/>
        </a:defRPr>
      </a:lvl9pPr>
    </p:titleStyle>
    <p:bodyStyle>
      <a:lvl1pPr marL="342900" indent="-342900" algn="l" rtl="0" fontAlgn="base">
        <a:spcBef>
          <a:spcPct val="20000"/>
        </a:spcBef>
        <a:spcAft>
          <a:spcPct val="0"/>
        </a:spcAft>
        <a:buClr>
          <a:schemeClr val="tx1"/>
        </a:buClr>
        <a:buChar char="•"/>
        <a:defRPr sz="21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Tahoma" pitchFamily="34" charset="0"/>
        <a:buChar char="–"/>
        <a:defRPr sz="1900">
          <a:solidFill>
            <a:schemeClr val="tx1"/>
          </a:solidFill>
          <a:latin typeface="+mn-lt"/>
        </a:defRPr>
      </a:lvl2pPr>
      <a:lvl3pPr marL="1143000" indent="-228600" algn="l" rtl="0" fontAlgn="base">
        <a:spcBef>
          <a:spcPct val="20000"/>
        </a:spcBef>
        <a:spcAft>
          <a:spcPct val="0"/>
        </a:spcAft>
        <a:buFont typeface="Wingdings" pitchFamily="2" charset="2"/>
        <a:buChar char="Ø"/>
        <a:defRPr sz="1700">
          <a:solidFill>
            <a:schemeClr val="tx1"/>
          </a:solidFill>
          <a:latin typeface="+mn-lt"/>
        </a:defRPr>
      </a:lvl3pPr>
      <a:lvl4pPr marL="1600200" indent="-228600" algn="l" rtl="0" fontAlgn="base">
        <a:spcBef>
          <a:spcPct val="20000"/>
        </a:spcBef>
        <a:spcAft>
          <a:spcPct val="0"/>
        </a:spcAft>
        <a:buFont typeface="Tahoma" pitchFamily="34" charset="0"/>
        <a:buChar char="»"/>
        <a:defRPr sz="1600">
          <a:solidFill>
            <a:schemeClr val="tx1"/>
          </a:solidFill>
          <a:latin typeface="+mn-lt"/>
        </a:defRPr>
      </a:lvl4pPr>
      <a:lvl5pPr marL="2057400" indent="-228600" algn="l" rtl="0" fontAlgn="base">
        <a:spcBef>
          <a:spcPct val="20000"/>
        </a:spcBef>
        <a:spcAft>
          <a:spcPct val="0"/>
        </a:spcAft>
        <a:buFont typeface="Wingdings" pitchFamily="2" charset="2"/>
        <a:buChar char="v"/>
        <a:defRPr sz="1500">
          <a:solidFill>
            <a:schemeClr val="tx1"/>
          </a:solidFill>
          <a:latin typeface="+mn-lt"/>
        </a:defRPr>
      </a:lvl5pPr>
      <a:lvl6pPr marL="2514600" indent="-228600" algn="l" rtl="0" fontAlgn="base">
        <a:spcBef>
          <a:spcPct val="20000"/>
        </a:spcBef>
        <a:spcAft>
          <a:spcPct val="0"/>
        </a:spcAft>
        <a:buFont typeface="Wingdings" pitchFamily="2" charset="2"/>
        <a:buChar char="v"/>
        <a:defRPr sz="1600">
          <a:solidFill>
            <a:schemeClr val="tx1"/>
          </a:solidFill>
          <a:latin typeface="+mn-lt"/>
        </a:defRPr>
      </a:lvl6pPr>
      <a:lvl7pPr marL="2971800" indent="-228600" algn="l" rtl="0" fontAlgn="base">
        <a:spcBef>
          <a:spcPct val="20000"/>
        </a:spcBef>
        <a:spcAft>
          <a:spcPct val="0"/>
        </a:spcAft>
        <a:buFont typeface="Wingdings" pitchFamily="2" charset="2"/>
        <a:buChar char="v"/>
        <a:defRPr sz="1600">
          <a:solidFill>
            <a:schemeClr val="tx1"/>
          </a:solidFill>
          <a:latin typeface="+mn-lt"/>
        </a:defRPr>
      </a:lvl7pPr>
      <a:lvl8pPr marL="3429000" indent="-228600" algn="l" rtl="0" fontAlgn="base">
        <a:spcBef>
          <a:spcPct val="20000"/>
        </a:spcBef>
        <a:spcAft>
          <a:spcPct val="0"/>
        </a:spcAft>
        <a:buFont typeface="Wingdings" pitchFamily="2" charset="2"/>
        <a:buChar char="v"/>
        <a:defRPr sz="1600">
          <a:solidFill>
            <a:schemeClr val="tx1"/>
          </a:solidFill>
          <a:latin typeface="+mn-lt"/>
        </a:defRPr>
      </a:lvl8pPr>
      <a:lvl9pPr marL="3886200" indent="-228600" algn="l" rtl="0" fontAlgn="base">
        <a:spcBef>
          <a:spcPct val="20000"/>
        </a:spcBef>
        <a:spcAft>
          <a:spcPct val="0"/>
        </a:spcAft>
        <a:buFont typeface="Wingdings" pitchFamily="2" charset="2"/>
        <a:buChar char="v"/>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621" y="1555647"/>
            <a:ext cx="8077200" cy="1314451"/>
          </a:xfrm>
        </p:spPr>
        <p:txBody>
          <a:bodyPr>
            <a:noAutofit/>
          </a:bodyPr>
          <a:lstStyle/>
          <a:p>
            <a:pPr algn="ctr"/>
            <a:br>
              <a:rPr lang="en-GB" sz="3600" b="1" dirty="0"/>
            </a:br>
            <a:r>
              <a:rPr lang="en-GB" sz="3600" dirty="0"/>
              <a:t>CS-2001</a:t>
            </a:r>
            <a:br>
              <a:rPr lang="en-GB" sz="3600" b="1" dirty="0"/>
            </a:br>
            <a:r>
              <a:rPr lang="en-US" sz="3600" b="1" dirty="0"/>
              <a:t>Data Structures</a:t>
            </a:r>
            <a:br>
              <a:rPr lang="en-US" sz="3600" b="1" dirty="0"/>
            </a:br>
            <a:r>
              <a:rPr lang="en-US" dirty="0"/>
              <a:t>Spring 2022</a:t>
            </a:r>
            <a:br>
              <a:rPr lang="en-US" sz="3600" b="1" dirty="0"/>
            </a:br>
            <a:r>
              <a:rPr lang="en-US" sz="2000" b="1" dirty="0"/>
              <a:t>Link List - Implementation Preliminaries</a:t>
            </a:r>
            <a:endParaRPr lang="en-US" sz="3600" b="1" cap="small" dirty="0"/>
          </a:p>
        </p:txBody>
      </p:sp>
      <p:sp>
        <p:nvSpPr>
          <p:cNvPr id="3" name="Subtitle 2"/>
          <p:cNvSpPr>
            <a:spLocks noGrp="1"/>
          </p:cNvSpPr>
          <p:nvPr>
            <p:ph type="subTitle" idx="1"/>
          </p:nvPr>
        </p:nvSpPr>
        <p:spPr>
          <a:xfrm>
            <a:off x="4038600" y="4000711"/>
            <a:ext cx="4572000" cy="1676400"/>
          </a:xfrm>
        </p:spPr>
        <p:txBody>
          <a:bodyPr>
            <a:noAutofit/>
          </a:bodyPr>
          <a:lstStyle/>
          <a:p>
            <a:r>
              <a:rPr lang="de-DE" sz="1800" b="1">
                <a:solidFill>
                  <a:schemeClr val="tx2"/>
                </a:solidFill>
              </a:rPr>
              <a:t>Mr</a:t>
            </a:r>
            <a:r>
              <a:rPr lang="de-DE" sz="1800" b="1" dirty="0">
                <a:solidFill>
                  <a:schemeClr val="tx2"/>
                </a:solidFill>
              </a:rPr>
              <a:t>. Muhammad Usman Joyia</a:t>
            </a:r>
          </a:p>
          <a:p>
            <a:r>
              <a:rPr lang="en-US" sz="1800" dirty="0">
                <a:solidFill>
                  <a:schemeClr val="tx2"/>
                </a:solidFill>
              </a:rPr>
              <a:t>National University of Computer and Emerging Sciences,</a:t>
            </a:r>
          </a:p>
          <a:p>
            <a:pPr marL="520700"/>
            <a:r>
              <a:rPr lang="en-US" sz="1800" dirty="0">
                <a:solidFill>
                  <a:schemeClr val="tx2"/>
                </a:solidFill>
              </a:rPr>
              <a:t>Faisalabad, Pakistan.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19" y="0"/>
            <a:ext cx="1244361" cy="106914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9000" y="152400"/>
            <a:ext cx="1828800" cy="704638"/>
          </a:xfrm>
          <a:prstGeom prst="rect">
            <a:avLst/>
          </a:prstGeom>
        </p:spPr>
      </p:pic>
      <p:sp>
        <p:nvSpPr>
          <p:cNvPr id="5" name="Slide Number Placeholder 4">
            <a:extLst>
              <a:ext uri="{FF2B5EF4-FFF2-40B4-BE49-F238E27FC236}">
                <a16:creationId xmlns:a16="http://schemas.microsoft.com/office/drawing/2014/main" id="{3336A20B-22BD-4406-8B19-3CA8B4E53FAA}"/>
              </a:ext>
            </a:extLst>
          </p:cNvPr>
          <p:cNvSpPr>
            <a:spLocks noGrp="1"/>
          </p:cNvSpPr>
          <p:nvPr>
            <p:ph type="sldNum" sz="quarter" idx="4"/>
          </p:nvPr>
        </p:nvSpPr>
        <p:spPr/>
        <p:txBody>
          <a:bodyPr/>
          <a:lstStyle/>
          <a:p>
            <a:fld id="{930464EE-74C5-42DE-B41A-1E7939C181C3}" type="slidenum">
              <a:rPr lang="en-GB" smtClean="0"/>
              <a:pPr/>
              <a:t>1</a:t>
            </a:fld>
            <a:endParaRPr lang="en-GB"/>
          </a:p>
        </p:txBody>
      </p:sp>
    </p:spTree>
    <p:extLst>
      <p:ext uri="{BB962C8B-B14F-4D97-AF65-F5344CB8AC3E}">
        <p14:creationId xmlns:p14="http://schemas.microsoft.com/office/powerpoint/2010/main" val="59741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Linked List Class (3)</a:t>
            </a:r>
          </a:p>
        </p:txBody>
      </p:sp>
      <p:sp>
        <p:nvSpPr>
          <p:cNvPr id="3" name="Content Placeholder 2"/>
          <p:cNvSpPr>
            <a:spLocks noGrp="1"/>
          </p:cNvSpPr>
          <p:nvPr>
            <p:ph idx="1"/>
          </p:nvPr>
        </p:nvSpPr>
        <p:spPr/>
        <p:txBody>
          <a:bodyPr/>
          <a:lstStyle/>
          <a:p>
            <a:pPr marL="0" indent="0">
              <a:buNone/>
            </a:pPr>
            <a:r>
              <a:rPr lang="en-US" dirty="0"/>
              <a:t>Operations of </a:t>
            </a:r>
            <a:r>
              <a:rPr lang="en-US" dirty="0">
                <a:solidFill>
                  <a:srgbClr val="0070C0"/>
                </a:solidFill>
              </a:rPr>
              <a:t>List</a:t>
            </a:r>
          </a:p>
          <a:p>
            <a:pPr marL="0" indent="0">
              <a:buNone/>
            </a:pPr>
            <a:endParaRPr lang="en-US" dirty="0">
              <a:solidFill>
                <a:srgbClr val="0070C0"/>
              </a:solidFill>
            </a:endParaRPr>
          </a:p>
          <a:p>
            <a:r>
              <a:rPr lang="en-US" dirty="0" err="1">
                <a:latin typeface="Courier New" panose="02070309020205020404" pitchFamily="49" charset="0"/>
                <a:cs typeface="Courier New" panose="02070309020205020404" pitchFamily="49" charset="0"/>
              </a:rPr>
              <a:t>IsEmpty</a:t>
            </a:r>
            <a:r>
              <a:rPr lang="en-US" dirty="0"/>
              <a:t>: determine whether the list is empty or not</a:t>
            </a:r>
          </a:p>
          <a:p>
            <a:endParaRPr lang="en-US" dirty="0"/>
          </a:p>
          <a:p>
            <a:r>
              <a:rPr lang="en-US" dirty="0">
                <a:latin typeface="Courier New" panose="02070309020205020404" pitchFamily="49" charset="0"/>
                <a:cs typeface="Courier New" panose="02070309020205020404" pitchFamily="49" charset="0"/>
              </a:rPr>
              <a:t>Insert</a:t>
            </a:r>
            <a:r>
              <a:rPr lang="en-US" dirty="0"/>
              <a:t>: insert a new node at a particular position</a:t>
            </a:r>
          </a:p>
          <a:p>
            <a:endParaRPr lang="en-US" dirty="0"/>
          </a:p>
          <a:p>
            <a:r>
              <a:rPr lang="en-US" dirty="0">
                <a:latin typeface="Courier New" panose="02070309020205020404" pitchFamily="49" charset="0"/>
                <a:cs typeface="Courier New" panose="02070309020205020404" pitchFamily="49" charset="0"/>
              </a:rPr>
              <a:t>Find</a:t>
            </a:r>
            <a:r>
              <a:rPr lang="en-US" dirty="0"/>
              <a:t>: find a node with a given value</a:t>
            </a:r>
          </a:p>
          <a:p>
            <a:endParaRPr lang="en-US" dirty="0"/>
          </a:p>
          <a:p>
            <a:r>
              <a:rPr lang="en-US" dirty="0">
                <a:latin typeface="Courier New" panose="02070309020205020404" pitchFamily="49" charset="0"/>
                <a:cs typeface="Courier New" panose="02070309020205020404" pitchFamily="49" charset="0"/>
              </a:rPr>
              <a:t>Delete</a:t>
            </a:r>
            <a:r>
              <a:rPr lang="en-US" dirty="0"/>
              <a:t>: delete a node with a given value</a:t>
            </a:r>
          </a:p>
          <a:p>
            <a:endParaRPr lang="en-US" dirty="0"/>
          </a:p>
          <a:p>
            <a:r>
              <a:rPr lang="en-US" dirty="0" err="1">
                <a:latin typeface="Courier New" panose="02070309020205020404" pitchFamily="49" charset="0"/>
                <a:cs typeface="Courier New" panose="02070309020205020404" pitchFamily="49" charset="0"/>
              </a:rPr>
              <a:t>DisplayList</a:t>
            </a:r>
            <a:r>
              <a:rPr lang="en-US" dirty="0"/>
              <a:t>: print all the nodes in the list</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10</a:t>
            </a:fld>
            <a:endParaRPr lang="en-GB"/>
          </a:p>
        </p:txBody>
      </p:sp>
    </p:spTree>
    <p:extLst>
      <p:ext uri="{BB962C8B-B14F-4D97-AF65-F5344CB8AC3E}">
        <p14:creationId xmlns:p14="http://schemas.microsoft.com/office/powerpoint/2010/main" val="185424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New Node</a:t>
            </a:r>
          </a:p>
        </p:txBody>
      </p:sp>
      <p:sp>
        <p:nvSpPr>
          <p:cNvPr id="3" name="Content Placeholder 2"/>
          <p:cNvSpPr>
            <a:spLocks noGrp="1"/>
          </p:cNvSpPr>
          <p:nvPr>
            <p:ph idx="1"/>
          </p:nvPr>
        </p:nvSpPr>
        <p:spPr/>
        <p:txBody>
          <a:bodyPr/>
          <a:lstStyle/>
          <a:p>
            <a:r>
              <a:rPr lang="en-US" b="1" dirty="0">
                <a:solidFill>
                  <a:srgbClr val="0070C0"/>
                </a:solidFill>
                <a:latin typeface="Courier New" panose="02070309020205020404" pitchFamily="49" charset="0"/>
                <a:cs typeface="Courier New" panose="02070309020205020404" pitchFamily="49" charset="0"/>
              </a:rPr>
              <a:t>bool Insert(</a:t>
            </a:r>
            <a:r>
              <a:rPr lang="en-US" b="1" dirty="0" err="1">
                <a:solidFill>
                  <a:srgbClr val="0070C0"/>
                </a:solidFill>
                <a:latin typeface="Courier New" panose="02070309020205020404" pitchFamily="49" charset="0"/>
                <a:cs typeface="Courier New" panose="02070309020205020404" pitchFamily="49" charset="0"/>
              </a:rPr>
              <a:t>int</a:t>
            </a:r>
            <a:r>
              <a:rPr lang="en-US" b="1" dirty="0">
                <a:solidFill>
                  <a:srgbClr val="0070C0"/>
                </a:solidFill>
                <a:latin typeface="Courier New" panose="02070309020205020404" pitchFamily="49" charset="0"/>
                <a:cs typeface="Courier New" panose="02070309020205020404" pitchFamily="49" charset="0"/>
              </a:rPr>
              <a:t> index, double x) </a:t>
            </a:r>
          </a:p>
          <a:p>
            <a:pPr lvl="1"/>
            <a:r>
              <a:rPr lang="en-US" dirty="0"/>
              <a:t>Insert a node with data equal to x at the index elements </a:t>
            </a:r>
          </a:p>
          <a:p>
            <a:pPr lvl="1"/>
            <a:r>
              <a:rPr lang="en-US" dirty="0"/>
              <a:t>If the insertion is successful</a:t>
            </a:r>
          </a:p>
          <a:p>
            <a:pPr lvl="2"/>
            <a:r>
              <a:rPr lang="en-US" dirty="0"/>
              <a:t>Return </a:t>
            </a:r>
            <a:r>
              <a:rPr lang="en-US" dirty="0">
                <a:latin typeface="Courier New" panose="02070309020205020404" pitchFamily="49" charset="0"/>
                <a:cs typeface="Courier New" panose="02070309020205020404" pitchFamily="49" charset="0"/>
              </a:rPr>
              <a:t>true</a:t>
            </a:r>
            <a:endParaRPr lang="en-US" dirty="0"/>
          </a:p>
          <a:p>
            <a:pPr lvl="2"/>
            <a:r>
              <a:rPr lang="en-US" dirty="0"/>
              <a:t>Otherwise, return </a:t>
            </a:r>
            <a:r>
              <a:rPr lang="en-US" dirty="0">
                <a:latin typeface="Courier New" panose="02070309020205020404" pitchFamily="49" charset="0"/>
                <a:cs typeface="Courier New" panose="02070309020205020404" pitchFamily="49" charset="0"/>
              </a:rPr>
              <a:t>false </a:t>
            </a:r>
          </a:p>
          <a:p>
            <a:pPr lvl="1"/>
            <a:r>
              <a:rPr lang="en-US" dirty="0"/>
              <a:t>If index is &lt;= 0 or &gt; length+1 of the list, the insertion will fail</a:t>
            </a:r>
          </a:p>
          <a:p>
            <a:endParaRPr lang="en-US" dirty="0"/>
          </a:p>
          <a:p>
            <a:r>
              <a:rPr lang="en-US" dirty="0">
                <a:solidFill>
                  <a:srgbClr val="0070C0"/>
                </a:solidFill>
              </a:rPr>
              <a:t>Steps</a:t>
            </a:r>
          </a:p>
          <a:p>
            <a:pPr marL="914400" lvl="1" indent="-457200">
              <a:buFont typeface="+mj-lt"/>
              <a:buAutoNum type="arabicPeriod"/>
            </a:pPr>
            <a:r>
              <a:rPr lang="en-US" dirty="0"/>
              <a:t>Locate the node at the position one less than index [list is indexed from 1 to n]</a:t>
            </a:r>
          </a:p>
          <a:p>
            <a:pPr marL="914400" lvl="1" indent="-457200">
              <a:buFont typeface="+mj-lt"/>
              <a:buAutoNum type="arabicPeriod"/>
            </a:pPr>
            <a:r>
              <a:rPr lang="en-US" dirty="0"/>
              <a:t>Allocate memory for the new node, copy data into node</a:t>
            </a:r>
          </a:p>
          <a:p>
            <a:pPr marL="914400" lvl="1" indent="-457200">
              <a:buFont typeface="+mj-lt"/>
              <a:buAutoNum type="arabicPeriod"/>
            </a:pPr>
            <a:r>
              <a:rPr lang="en-US" dirty="0"/>
              <a:t>Point the new node to its successor (next node)</a:t>
            </a:r>
          </a:p>
          <a:p>
            <a:pPr marL="914400" lvl="1" indent="-457200">
              <a:buFont typeface="+mj-lt"/>
              <a:buAutoNum type="arabicPeriod"/>
            </a:pPr>
            <a:r>
              <a:rPr lang="en-US" dirty="0"/>
              <a:t>Point the new node’s predecessor (preceding node) to the new node</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11</a:t>
            </a:fld>
            <a:endParaRPr lang="en-GB"/>
          </a:p>
        </p:txBody>
      </p:sp>
    </p:spTree>
    <p:extLst>
      <p:ext uri="{BB962C8B-B14F-4D97-AF65-F5344CB8AC3E}">
        <p14:creationId xmlns:p14="http://schemas.microsoft.com/office/powerpoint/2010/main" val="344949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Insertion After The Last Element (1)</a:t>
            </a:r>
          </a:p>
        </p:txBody>
      </p:sp>
      <p:sp>
        <p:nvSpPr>
          <p:cNvPr id="3" name="Content Placeholder 2"/>
          <p:cNvSpPr>
            <a:spLocks noGrp="1"/>
          </p:cNvSpPr>
          <p:nvPr>
            <p:ph idx="1"/>
          </p:nvPr>
        </p:nvSpPr>
        <p:spPr>
          <a:xfrm>
            <a:off x="323850" y="1124744"/>
            <a:ext cx="8496300" cy="832370"/>
          </a:xfrm>
        </p:spPr>
        <p:txBody>
          <a:bodyPr/>
          <a:lstStyle/>
          <a:p>
            <a:r>
              <a:rPr lang="en-US" dirty="0"/>
              <a:t>Suppose </a:t>
            </a:r>
            <a:r>
              <a:rPr lang="en-US" dirty="0">
                <a:solidFill>
                  <a:srgbClr val="0070C0"/>
                </a:solidFill>
                <a:latin typeface="Courier New" panose="02070309020205020404" pitchFamily="49" charset="0"/>
                <a:cs typeface="Courier New" panose="02070309020205020404" pitchFamily="49" charset="0"/>
              </a:rPr>
              <a:t>current</a:t>
            </a:r>
            <a:r>
              <a:rPr lang="en-US" dirty="0">
                <a:solidFill>
                  <a:srgbClr val="0070C0"/>
                </a:solidFill>
              </a:rPr>
              <a:t> </a:t>
            </a:r>
            <a:r>
              <a:rPr lang="en-US" dirty="0"/>
              <a:t>points to the last element of the list </a:t>
            </a:r>
          </a:p>
          <a:p>
            <a:pPr lvl="1"/>
            <a:r>
              <a:rPr lang="en-US" dirty="0"/>
              <a:t>We can add a new last item x by doing this</a:t>
            </a:r>
          </a:p>
        </p:txBody>
      </p:sp>
      <p:sp>
        <p:nvSpPr>
          <p:cNvPr id="5" name="Slide Number Placeholder 4"/>
          <p:cNvSpPr>
            <a:spLocks noGrp="1"/>
          </p:cNvSpPr>
          <p:nvPr>
            <p:ph type="sldNum" sz="quarter" idx="11"/>
          </p:nvPr>
        </p:nvSpPr>
        <p:spPr/>
        <p:txBody>
          <a:bodyPr/>
          <a:lstStyle/>
          <a:p>
            <a:fld id="{63C8D6E8-E2D4-466A-B54E-56FCD6F950CE}" type="slidenum">
              <a:rPr lang="en-GB" smtClean="0">
                <a:latin typeface="+mn-lt"/>
              </a:rPr>
              <a:pPr/>
              <a:t>12</a:t>
            </a:fld>
            <a:endParaRPr lang="en-GB">
              <a:latin typeface="+mn-lt"/>
            </a:endParaRPr>
          </a:p>
        </p:txBody>
      </p:sp>
      <p:sp>
        <p:nvSpPr>
          <p:cNvPr id="6" name="Rectangle 7"/>
          <p:cNvSpPr>
            <a:spLocks noChangeArrowheads="1"/>
          </p:cNvSpPr>
          <p:nvPr/>
        </p:nvSpPr>
        <p:spPr bwMode="auto">
          <a:xfrm>
            <a:off x="1675386" y="2060848"/>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A1   </a:t>
            </a:r>
          </a:p>
        </p:txBody>
      </p:sp>
      <p:sp>
        <p:nvSpPr>
          <p:cNvPr id="7" name="Line 8"/>
          <p:cNvSpPr>
            <a:spLocks noChangeShapeType="1"/>
          </p:cNvSpPr>
          <p:nvPr/>
        </p:nvSpPr>
        <p:spPr bwMode="auto">
          <a:xfrm>
            <a:off x="2361186" y="2060848"/>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 name="Rectangle 9"/>
          <p:cNvSpPr>
            <a:spLocks noChangeArrowheads="1"/>
          </p:cNvSpPr>
          <p:nvPr/>
        </p:nvSpPr>
        <p:spPr bwMode="auto">
          <a:xfrm>
            <a:off x="3656586" y="2060848"/>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A2   </a:t>
            </a:r>
          </a:p>
        </p:txBody>
      </p:sp>
      <p:sp>
        <p:nvSpPr>
          <p:cNvPr id="9" name="Line 10"/>
          <p:cNvSpPr>
            <a:spLocks noChangeShapeType="1"/>
          </p:cNvSpPr>
          <p:nvPr/>
        </p:nvSpPr>
        <p:spPr bwMode="auto">
          <a:xfrm>
            <a:off x="4342386" y="2060848"/>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0" name="Rectangle 11"/>
          <p:cNvSpPr>
            <a:spLocks noChangeArrowheads="1"/>
          </p:cNvSpPr>
          <p:nvPr/>
        </p:nvSpPr>
        <p:spPr bwMode="auto">
          <a:xfrm>
            <a:off x="5637786" y="2060848"/>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11" name="Line 12"/>
          <p:cNvSpPr>
            <a:spLocks noChangeShapeType="1"/>
          </p:cNvSpPr>
          <p:nvPr/>
        </p:nvSpPr>
        <p:spPr bwMode="auto">
          <a:xfrm>
            <a:off x="6323586" y="2060848"/>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2" name="Text Box 17"/>
          <p:cNvSpPr txBox="1">
            <a:spLocks noChangeArrowheads="1"/>
          </p:cNvSpPr>
          <p:nvPr/>
        </p:nvSpPr>
        <p:spPr bwMode="auto">
          <a:xfrm>
            <a:off x="3046986" y="3432448"/>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head</a:t>
            </a:r>
          </a:p>
        </p:txBody>
      </p:sp>
      <p:sp>
        <p:nvSpPr>
          <p:cNvPr id="13" name="Text Box 18"/>
          <p:cNvSpPr txBox="1">
            <a:spLocks noChangeArrowheads="1"/>
          </p:cNvSpPr>
          <p:nvPr/>
        </p:nvSpPr>
        <p:spPr bwMode="auto">
          <a:xfrm>
            <a:off x="5164711" y="3432448"/>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current</a:t>
            </a:r>
          </a:p>
        </p:txBody>
      </p:sp>
      <p:sp>
        <p:nvSpPr>
          <p:cNvPr id="14" name="Line 19"/>
          <p:cNvSpPr>
            <a:spLocks noChangeShapeType="1"/>
          </p:cNvSpPr>
          <p:nvPr/>
        </p:nvSpPr>
        <p:spPr bwMode="auto">
          <a:xfrm>
            <a:off x="2589786" y="2441848"/>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5" name="Line 20"/>
          <p:cNvSpPr>
            <a:spLocks noChangeShapeType="1"/>
          </p:cNvSpPr>
          <p:nvPr/>
        </p:nvSpPr>
        <p:spPr bwMode="auto">
          <a:xfrm>
            <a:off x="4570986" y="2441848"/>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6" name="Line 21"/>
          <p:cNvSpPr>
            <a:spLocks noChangeShapeType="1"/>
          </p:cNvSpPr>
          <p:nvPr/>
        </p:nvSpPr>
        <p:spPr bwMode="auto">
          <a:xfrm flipV="1">
            <a:off x="5637786" y="2822848"/>
            <a:ext cx="533400" cy="6096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7" name="Line 22"/>
          <p:cNvSpPr>
            <a:spLocks noChangeShapeType="1"/>
          </p:cNvSpPr>
          <p:nvPr/>
        </p:nvSpPr>
        <p:spPr bwMode="auto">
          <a:xfrm flipH="1" flipV="1">
            <a:off x="2284986" y="2899048"/>
            <a:ext cx="76200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8" name="Oval 24"/>
          <p:cNvSpPr>
            <a:spLocks noChangeAspect="1" noChangeArrowheads="1"/>
          </p:cNvSpPr>
          <p:nvPr/>
        </p:nvSpPr>
        <p:spPr bwMode="auto">
          <a:xfrm>
            <a:off x="6475986" y="2441848"/>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latin typeface="+mn-lt"/>
              <a:ea typeface="SimSun" panose="02010600030101010101" pitchFamily="2" charset="-122"/>
            </a:endParaRPr>
          </a:p>
        </p:txBody>
      </p:sp>
      <p:sp>
        <p:nvSpPr>
          <p:cNvPr id="19" name="TextBox 18"/>
          <p:cNvSpPr txBox="1"/>
          <p:nvPr/>
        </p:nvSpPr>
        <p:spPr>
          <a:xfrm>
            <a:off x="445097" y="4458628"/>
            <a:ext cx="3679778"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current-&gt;next = new Node();</a:t>
            </a:r>
          </a:p>
          <a:p>
            <a:r>
              <a:rPr lang="en-US" dirty="0">
                <a:latin typeface="Courier New" panose="02070309020205020404" pitchFamily="49" charset="0"/>
                <a:cs typeface="Courier New" panose="02070309020205020404" pitchFamily="49" charset="0"/>
              </a:rPr>
              <a:t>current = current-&gt;next;</a:t>
            </a:r>
          </a:p>
          <a:p>
            <a:r>
              <a:rPr lang="en-US" dirty="0">
                <a:latin typeface="Courier New" panose="02070309020205020404" pitchFamily="49" charset="0"/>
                <a:cs typeface="Courier New" panose="02070309020205020404" pitchFamily="49" charset="0"/>
              </a:rPr>
              <a:t>current-&gt;data = x;</a:t>
            </a:r>
          </a:p>
          <a:p>
            <a:r>
              <a:rPr lang="en-US" dirty="0">
                <a:latin typeface="Courier New" panose="02070309020205020404" pitchFamily="49" charset="0"/>
                <a:cs typeface="Courier New" panose="02070309020205020404" pitchFamily="49" charset="0"/>
              </a:rPr>
              <a:t>current-&gt;next = null;</a:t>
            </a:r>
          </a:p>
        </p:txBody>
      </p:sp>
      <p:sp>
        <p:nvSpPr>
          <p:cNvPr id="22" name="Rectangle 21"/>
          <p:cNvSpPr/>
          <p:nvPr/>
        </p:nvSpPr>
        <p:spPr>
          <a:xfrm>
            <a:off x="4419121" y="3983313"/>
            <a:ext cx="4454172" cy="2308324"/>
          </a:xfrm>
          <a:prstGeom prst="rect">
            <a:avLst/>
          </a:prstGeom>
          <a:ln w="12700">
            <a:solidFill>
              <a:schemeClr val="tx1"/>
            </a:solidFill>
          </a:ln>
        </p:spPr>
        <p:txBody>
          <a:bodyPr wrap="square">
            <a:spAutoFit/>
          </a:bodyPr>
          <a:lstStyle/>
          <a:p>
            <a:r>
              <a:rPr lang="en-US" dirty="0">
                <a:solidFill>
                  <a:srgbClr val="0070C0"/>
                </a:solidFill>
                <a:latin typeface="+mn-lt"/>
              </a:rPr>
              <a:t>Steps</a:t>
            </a:r>
          </a:p>
          <a:p>
            <a:pPr marL="457200" indent="-457200" algn="just">
              <a:buFont typeface="Arial" panose="020B0604020202020204" pitchFamily="34" charset="0"/>
              <a:buChar char="•"/>
            </a:pPr>
            <a:r>
              <a:rPr lang="en-US" dirty="0">
                <a:solidFill>
                  <a:schemeClr val="bg1">
                    <a:lumMod val="50000"/>
                  </a:schemeClr>
                </a:solidFill>
                <a:latin typeface="+mn-lt"/>
              </a:rPr>
              <a:t>Locate the index element </a:t>
            </a:r>
          </a:p>
          <a:p>
            <a:pPr marL="457200" indent="-457200" algn="just">
              <a:buFont typeface="Arial" panose="020B0604020202020204" pitchFamily="34" charset="0"/>
              <a:buChar char="•"/>
            </a:pPr>
            <a:r>
              <a:rPr lang="en-US" dirty="0">
                <a:latin typeface="+mn-lt"/>
              </a:rPr>
              <a:t>Allocate memory for the new node</a:t>
            </a:r>
          </a:p>
          <a:p>
            <a:pPr marL="457200" indent="-457200" algn="just">
              <a:buFont typeface="Arial" panose="020B0604020202020204" pitchFamily="34" charset="0"/>
              <a:buChar char="•"/>
            </a:pPr>
            <a:r>
              <a:rPr lang="en-US" dirty="0">
                <a:latin typeface="+mn-lt"/>
              </a:rPr>
              <a:t>Copy data into node</a:t>
            </a:r>
          </a:p>
          <a:p>
            <a:pPr marL="457200" indent="-457200" algn="just">
              <a:buFont typeface="Arial" panose="020B0604020202020204" pitchFamily="34" charset="0"/>
              <a:buChar char="•"/>
            </a:pPr>
            <a:r>
              <a:rPr lang="en-US" dirty="0">
                <a:latin typeface="+mn-lt"/>
              </a:rPr>
              <a:t>Point the new node to its successor (next node)</a:t>
            </a:r>
          </a:p>
          <a:p>
            <a:pPr marL="457200" indent="-457200" algn="just">
              <a:buFont typeface="Arial" panose="020B0604020202020204" pitchFamily="34" charset="0"/>
              <a:buChar char="•"/>
            </a:pPr>
            <a:r>
              <a:rPr lang="en-US" dirty="0">
                <a:latin typeface="+mn-lt"/>
              </a:rPr>
              <a:t>Point the new node’s predecessor (preceding node) to the new node</a:t>
            </a:r>
          </a:p>
        </p:txBody>
      </p:sp>
    </p:spTree>
    <p:extLst>
      <p:ext uri="{BB962C8B-B14F-4D97-AF65-F5344CB8AC3E}">
        <p14:creationId xmlns:p14="http://schemas.microsoft.com/office/powerpoint/2010/main" val="370322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Insertion After The Last Element (2)</a:t>
            </a:r>
          </a:p>
        </p:txBody>
      </p:sp>
      <p:sp>
        <p:nvSpPr>
          <p:cNvPr id="3" name="Content Placeholder 2"/>
          <p:cNvSpPr>
            <a:spLocks noGrp="1"/>
          </p:cNvSpPr>
          <p:nvPr>
            <p:ph idx="1"/>
          </p:nvPr>
        </p:nvSpPr>
        <p:spPr>
          <a:xfrm>
            <a:off x="323850" y="1124744"/>
            <a:ext cx="8496300" cy="832370"/>
          </a:xfrm>
        </p:spPr>
        <p:txBody>
          <a:bodyPr/>
          <a:lstStyle/>
          <a:p>
            <a:r>
              <a:rPr lang="en-US" dirty="0"/>
              <a:t>Suppose </a:t>
            </a:r>
            <a:r>
              <a:rPr lang="en-US" dirty="0">
                <a:solidFill>
                  <a:srgbClr val="0070C0"/>
                </a:solidFill>
                <a:latin typeface="Courier New" panose="02070309020205020404" pitchFamily="49" charset="0"/>
                <a:cs typeface="Courier New" panose="02070309020205020404" pitchFamily="49" charset="0"/>
              </a:rPr>
              <a:t>current</a:t>
            </a:r>
            <a:r>
              <a:rPr lang="en-US" dirty="0">
                <a:solidFill>
                  <a:srgbClr val="0070C0"/>
                </a:solidFill>
              </a:rPr>
              <a:t> </a:t>
            </a:r>
            <a:r>
              <a:rPr lang="en-US" dirty="0"/>
              <a:t>points to the last element of the list </a:t>
            </a:r>
          </a:p>
          <a:p>
            <a:pPr lvl="1"/>
            <a:r>
              <a:rPr lang="en-US" dirty="0"/>
              <a:t>We can add a new last item x by doing this</a:t>
            </a:r>
          </a:p>
        </p:txBody>
      </p:sp>
      <p:sp>
        <p:nvSpPr>
          <p:cNvPr id="5" name="Slide Number Placeholder 4"/>
          <p:cNvSpPr>
            <a:spLocks noGrp="1"/>
          </p:cNvSpPr>
          <p:nvPr>
            <p:ph type="sldNum" sz="quarter" idx="11"/>
          </p:nvPr>
        </p:nvSpPr>
        <p:spPr/>
        <p:txBody>
          <a:bodyPr/>
          <a:lstStyle/>
          <a:p>
            <a:fld id="{63C8D6E8-E2D4-466A-B54E-56FCD6F950CE}" type="slidenum">
              <a:rPr lang="en-GB" smtClean="0">
                <a:latin typeface="+mn-lt"/>
              </a:rPr>
              <a:pPr/>
              <a:t>13</a:t>
            </a:fld>
            <a:endParaRPr lang="en-GB">
              <a:latin typeface="+mn-lt"/>
            </a:endParaRPr>
          </a:p>
        </p:txBody>
      </p:sp>
      <p:sp>
        <p:nvSpPr>
          <p:cNvPr id="19" name="TextBox 18"/>
          <p:cNvSpPr txBox="1"/>
          <p:nvPr/>
        </p:nvSpPr>
        <p:spPr>
          <a:xfrm>
            <a:off x="445097" y="4458628"/>
            <a:ext cx="3679778" cy="1477328"/>
          </a:xfrm>
          <a:prstGeom prst="rect">
            <a:avLst/>
          </a:prstGeom>
          <a:noFill/>
        </p:spPr>
        <p:txBody>
          <a:bodyPr wrap="square" rtlCol="0">
            <a:spAutoFit/>
          </a:bodyPr>
          <a:lstStyle/>
          <a:p>
            <a:r>
              <a:rPr lang="en-US" b="1" dirty="0">
                <a:solidFill>
                  <a:srgbClr val="0070C0"/>
                </a:solidFill>
                <a:latin typeface="Courier New" panose="02070309020205020404" pitchFamily="49" charset="0"/>
                <a:cs typeface="Courier New" panose="02070309020205020404" pitchFamily="49" charset="0"/>
              </a:rPr>
              <a:t>current-&gt;next = new Node();</a:t>
            </a:r>
          </a:p>
          <a:p>
            <a:r>
              <a:rPr lang="en-US" dirty="0">
                <a:latin typeface="Courier New" panose="02070309020205020404" pitchFamily="49" charset="0"/>
                <a:cs typeface="Courier New" panose="02070309020205020404" pitchFamily="49" charset="0"/>
              </a:rPr>
              <a:t>current = current-&gt;next;</a:t>
            </a:r>
          </a:p>
          <a:p>
            <a:r>
              <a:rPr lang="en-US" dirty="0">
                <a:latin typeface="Courier New" panose="02070309020205020404" pitchFamily="49" charset="0"/>
                <a:cs typeface="Courier New" panose="02070309020205020404" pitchFamily="49" charset="0"/>
              </a:rPr>
              <a:t>current-&gt;data = x;</a:t>
            </a:r>
          </a:p>
          <a:p>
            <a:r>
              <a:rPr lang="en-US" dirty="0">
                <a:latin typeface="Courier New" panose="02070309020205020404" pitchFamily="49" charset="0"/>
                <a:cs typeface="Courier New" panose="02070309020205020404" pitchFamily="49" charset="0"/>
              </a:rPr>
              <a:t>current-&gt;next = null;</a:t>
            </a:r>
          </a:p>
        </p:txBody>
      </p:sp>
      <p:sp>
        <p:nvSpPr>
          <p:cNvPr id="22" name="Rectangle 21"/>
          <p:cNvSpPr/>
          <p:nvPr/>
        </p:nvSpPr>
        <p:spPr>
          <a:xfrm>
            <a:off x="4419121" y="3983313"/>
            <a:ext cx="4454172" cy="2308324"/>
          </a:xfrm>
          <a:prstGeom prst="rect">
            <a:avLst/>
          </a:prstGeom>
          <a:ln w="12700">
            <a:solidFill>
              <a:schemeClr val="tx1"/>
            </a:solidFill>
          </a:ln>
        </p:spPr>
        <p:txBody>
          <a:bodyPr wrap="square">
            <a:spAutoFit/>
          </a:bodyPr>
          <a:lstStyle/>
          <a:p>
            <a:r>
              <a:rPr lang="en-US" dirty="0">
                <a:solidFill>
                  <a:srgbClr val="0070C0"/>
                </a:solidFill>
                <a:latin typeface="+mn-lt"/>
              </a:rPr>
              <a:t>Steps</a:t>
            </a:r>
          </a:p>
          <a:p>
            <a:pPr marL="457200" indent="-457200" algn="just">
              <a:buFont typeface="Arial" panose="020B0604020202020204" pitchFamily="34" charset="0"/>
              <a:buChar char="•"/>
            </a:pPr>
            <a:r>
              <a:rPr lang="en-US" dirty="0">
                <a:solidFill>
                  <a:schemeClr val="bg1">
                    <a:lumMod val="50000"/>
                  </a:schemeClr>
                </a:solidFill>
                <a:latin typeface="+mn-lt"/>
              </a:rPr>
              <a:t>Locate the index element </a:t>
            </a:r>
          </a:p>
          <a:p>
            <a:pPr marL="457200" indent="-457200" algn="just">
              <a:buFont typeface="Arial" panose="020B0604020202020204" pitchFamily="34" charset="0"/>
              <a:buChar char="•"/>
            </a:pPr>
            <a:r>
              <a:rPr lang="en-US" dirty="0">
                <a:solidFill>
                  <a:srgbClr val="0070C0"/>
                </a:solidFill>
                <a:latin typeface="+mn-lt"/>
              </a:rPr>
              <a:t>Allocate memory for the new node</a:t>
            </a:r>
          </a:p>
          <a:p>
            <a:pPr marL="457200" indent="-457200" algn="just">
              <a:buFont typeface="Arial" panose="020B0604020202020204" pitchFamily="34" charset="0"/>
              <a:buChar char="•"/>
            </a:pPr>
            <a:r>
              <a:rPr lang="en-US" dirty="0">
                <a:latin typeface="+mn-lt"/>
              </a:rPr>
              <a:t>Copy data into node</a:t>
            </a:r>
          </a:p>
          <a:p>
            <a:pPr marL="457200" indent="-457200" algn="just">
              <a:buFont typeface="Arial" panose="020B0604020202020204" pitchFamily="34" charset="0"/>
              <a:buChar char="•"/>
            </a:pPr>
            <a:r>
              <a:rPr lang="en-US" dirty="0">
                <a:latin typeface="+mn-lt"/>
              </a:rPr>
              <a:t>Point the new node to its successor (next node)</a:t>
            </a:r>
          </a:p>
          <a:p>
            <a:pPr marL="457200" indent="-457200" algn="just">
              <a:buFont typeface="Arial" panose="020B0604020202020204" pitchFamily="34" charset="0"/>
              <a:buChar char="•"/>
            </a:pPr>
            <a:r>
              <a:rPr lang="en-US" dirty="0">
                <a:solidFill>
                  <a:srgbClr val="0070C0"/>
                </a:solidFill>
                <a:latin typeface="+mn-lt"/>
              </a:rPr>
              <a:t>Point the new node’s predecessor (preceding node) to the new node</a:t>
            </a:r>
          </a:p>
        </p:txBody>
      </p:sp>
      <p:sp>
        <p:nvSpPr>
          <p:cNvPr id="23" name="Rectangle 3"/>
          <p:cNvSpPr>
            <a:spLocks noChangeArrowheads="1"/>
          </p:cNvSpPr>
          <p:nvPr/>
        </p:nvSpPr>
        <p:spPr bwMode="auto">
          <a:xfrm>
            <a:off x="1057076" y="2096014"/>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A1   </a:t>
            </a:r>
          </a:p>
        </p:txBody>
      </p:sp>
      <p:sp>
        <p:nvSpPr>
          <p:cNvPr id="24" name="Line 4"/>
          <p:cNvSpPr>
            <a:spLocks noChangeShapeType="1"/>
          </p:cNvSpPr>
          <p:nvPr/>
        </p:nvSpPr>
        <p:spPr bwMode="auto">
          <a:xfrm>
            <a:off x="1742876" y="2096014"/>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5" name="Rectangle 5"/>
          <p:cNvSpPr>
            <a:spLocks noChangeArrowheads="1"/>
          </p:cNvSpPr>
          <p:nvPr/>
        </p:nvSpPr>
        <p:spPr bwMode="auto">
          <a:xfrm>
            <a:off x="3038276" y="2096014"/>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A2   </a:t>
            </a:r>
          </a:p>
        </p:txBody>
      </p:sp>
      <p:sp>
        <p:nvSpPr>
          <p:cNvPr id="26" name="Line 6"/>
          <p:cNvSpPr>
            <a:spLocks noChangeShapeType="1"/>
          </p:cNvSpPr>
          <p:nvPr/>
        </p:nvSpPr>
        <p:spPr bwMode="auto">
          <a:xfrm>
            <a:off x="3724076" y="2096014"/>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7" name="Rectangle 7"/>
          <p:cNvSpPr>
            <a:spLocks noChangeArrowheads="1"/>
          </p:cNvSpPr>
          <p:nvPr/>
        </p:nvSpPr>
        <p:spPr bwMode="auto">
          <a:xfrm>
            <a:off x="5019476" y="2162944"/>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28" name="Line 8"/>
          <p:cNvSpPr>
            <a:spLocks noChangeShapeType="1"/>
          </p:cNvSpPr>
          <p:nvPr/>
        </p:nvSpPr>
        <p:spPr bwMode="auto">
          <a:xfrm>
            <a:off x="5705276" y="2096014"/>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9" name="Rectangle 9"/>
          <p:cNvSpPr>
            <a:spLocks noChangeArrowheads="1"/>
          </p:cNvSpPr>
          <p:nvPr/>
        </p:nvSpPr>
        <p:spPr bwMode="auto">
          <a:xfrm>
            <a:off x="7000676" y="2096014"/>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2400">
              <a:latin typeface="+mn-lt"/>
              <a:ea typeface="SimSun" panose="02010600030101010101" pitchFamily="2" charset="-122"/>
            </a:endParaRPr>
          </a:p>
        </p:txBody>
      </p:sp>
      <p:sp>
        <p:nvSpPr>
          <p:cNvPr id="30" name="Line 10"/>
          <p:cNvSpPr>
            <a:spLocks noChangeShapeType="1"/>
          </p:cNvSpPr>
          <p:nvPr/>
        </p:nvSpPr>
        <p:spPr bwMode="auto">
          <a:xfrm>
            <a:off x="7762676" y="2096014"/>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1" name="Text Box 11"/>
          <p:cNvSpPr txBox="1">
            <a:spLocks noChangeArrowheads="1"/>
          </p:cNvSpPr>
          <p:nvPr/>
        </p:nvSpPr>
        <p:spPr bwMode="auto">
          <a:xfrm>
            <a:off x="2428676" y="3467614"/>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head</a:t>
            </a:r>
          </a:p>
        </p:txBody>
      </p:sp>
      <p:sp>
        <p:nvSpPr>
          <p:cNvPr id="32" name="Text Box 12"/>
          <p:cNvSpPr txBox="1">
            <a:spLocks noChangeArrowheads="1"/>
          </p:cNvSpPr>
          <p:nvPr/>
        </p:nvSpPr>
        <p:spPr bwMode="auto">
          <a:xfrm>
            <a:off x="4546401" y="3467614"/>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current</a:t>
            </a:r>
          </a:p>
        </p:txBody>
      </p:sp>
      <p:sp>
        <p:nvSpPr>
          <p:cNvPr id="33" name="Line 13"/>
          <p:cNvSpPr>
            <a:spLocks noChangeShapeType="1"/>
          </p:cNvSpPr>
          <p:nvPr/>
        </p:nvSpPr>
        <p:spPr bwMode="auto">
          <a:xfrm>
            <a:off x="1971476" y="2477014"/>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4" name="Line 14"/>
          <p:cNvSpPr>
            <a:spLocks noChangeShapeType="1"/>
          </p:cNvSpPr>
          <p:nvPr/>
        </p:nvSpPr>
        <p:spPr bwMode="auto">
          <a:xfrm>
            <a:off x="3952676" y="2477014"/>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5" name="Line 16"/>
          <p:cNvSpPr>
            <a:spLocks noChangeShapeType="1"/>
          </p:cNvSpPr>
          <p:nvPr/>
        </p:nvSpPr>
        <p:spPr bwMode="auto">
          <a:xfrm flipH="1" flipV="1">
            <a:off x="1666676" y="2934214"/>
            <a:ext cx="76200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6" name="Line 18"/>
          <p:cNvSpPr>
            <a:spLocks noChangeShapeType="1"/>
          </p:cNvSpPr>
          <p:nvPr/>
        </p:nvSpPr>
        <p:spPr bwMode="auto">
          <a:xfrm>
            <a:off x="5933876" y="2477014"/>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7" name="Line 19"/>
          <p:cNvSpPr>
            <a:spLocks noChangeShapeType="1"/>
          </p:cNvSpPr>
          <p:nvPr/>
        </p:nvSpPr>
        <p:spPr bwMode="auto">
          <a:xfrm flipV="1">
            <a:off x="5019476" y="2858014"/>
            <a:ext cx="533400" cy="6096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Tree>
    <p:extLst>
      <p:ext uri="{BB962C8B-B14F-4D97-AF65-F5344CB8AC3E}">
        <p14:creationId xmlns:p14="http://schemas.microsoft.com/office/powerpoint/2010/main" val="246738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Insertion After The Last Element (3)</a:t>
            </a:r>
          </a:p>
        </p:txBody>
      </p:sp>
      <p:sp>
        <p:nvSpPr>
          <p:cNvPr id="3" name="Content Placeholder 2"/>
          <p:cNvSpPr>
            <a:spLocks noGrp="1"/>
          </p:cNvSpPr>
          <p:nvPr>
            <p:ph idx="1"/>
          </p:nvPr>
        </p:nvSpPr>
        <p:spPr>
          <a:xfrm>
            <a:off x="323850" y="1124744"/>
            <a:ext cx="8496300" cy="832370"/>
          </a:xfrm>
        </p:spPr>
        <p:txBody>
          <a:bodyPr/>
          <a:lstStyle/>
          <a:p>
            <a:r>
              <a:rPr lang="en-US" dirty="0"/>
              <a:t>Suppose </a:t>
            </a:r>
            <a:r>
              <a:rPr lang="en-US" dirty="0">
                <a:solidFill>
                  <a:srgbClr val="0070C0"/>
                </a:solidFill>
                <a:latin typeface="Courier New" panose="02070309020205020404" pitchFamily="49" charset="0"/>
                <a:cs typeface="Courier New" panose="02070309020205020404" pitchFamily="49" charset="0"/>
              </a:rPr>
              <a:t>current</a:t>
            </a:r>
            <a:r>
              <a:rPr lang="en-US" dirty="0">
                <a:solidFill>
                  <a:srgbClr val="0070C0"/>
                </a:solidFill>
              </a:rPr>
              <a:t> </a:t>
            </a:r>
            <a:r>
              <a:rPr lang="en-US" dirty="0"/>
              <a:t>points to the last element of the list </a:t>
            </a:r>
          </a:p>
          <a:p>
            <a:pPr lvl="1"/>
            <a:r>
              <a:rPr lang="en-US" dirty="0"/>
              <a:t>We can add a new last item x by doing this</a:t>
            </a:r>
          </a:p>
        </p:txBody>
      </p:sp>
      <p:sp>
        <p:nvSpPr>
          <p:cNvPr id="5" name="Slide Number Placeholder 4"/>
          <p:cNvSpPr>
            <a:spLocks noGrp="1"/>
          </p:cNvSpPr>
          <p:nvPr>
            <p:ph type="sldNum" sz="quarter" idx="11"/>
          </p:nvPr>
        </p:nvSpPr>
        <p:spPr/>
        <p:txBody>
          <a:bodyPr/>
          <a:lstStyle/>
          <a:p>
            <a:fld id="{63C8D6E8-E2D4-466A-B54E-56FCD6F950CE}" type="slidenum">
              <a:rPr lang="en-GB" smtClean="0">
                <a:latin typeface="+mn-lt"/>
              </a:rPr>
              <a:pPr/>
              <a:t>14</a:t>
            </a:fld>
            <a:endParaRPr lang="en-GB">
              <a:latin typeface="+mn-lt"/>
            </a:endParaRPr>
          </a:p>
        </p:txBody>
      </p:sp>
      <p:sp>
        <p:nvSpPr>
          <p:cNvPr id="19" name="TextBox 18"/>
          <p:cNvSpPr txBox="1"/>
          <p:nvPr/>
        </p:nvSpPr>
        <p:spPr>
          <a:xfrm>
            <a:off x="445097" y="4458628"/>
            <a:ext cx="3679778"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current-&gt;next = new Node();</a:t>
            </a:r>
          </a:p>
          <a:p>
            <a:r>
              <a:rPr lang="en-US" b="1" dirty="0">
                <a:solidFill>
                  <a:srgbClr val="0070C0"/>
                </a:solidFill>
                <a:latin typeface="Courier New" panose="02070309020205020404" pitchFamily="49" charset="0"/>
                <a:cs typeface="Courier New" panose="02070309020205020404" pitchFamily="49" charset="0"/>
              </a:rPr>
              <a:t>current = current-&gt;next;</a:t>
            </a:r>
          </a:p>
          <a:p>
            <a:r>
              <a:rPr lang="en-US" dirty="0">
                <a:latin typeface="Courier New" panose="02070309020205020404" pitchFamily="49" charset="0"/>
                <a:cs typeface="Courier New" panose="02070309020205020404" pitchFamily="49" charset="0"/>
              </a:rPr>
              <a:t>current-&gt;data = x;</a:t>
            </a:r>
          </a:p>
          <a:p>
            <a:r>
              <a:rPr lang="en-US" dirty="0">
                <a:latin typeface="Courier New" panose="02070309020205020404" pitchFamily="49" charset="0"/>
                <a:cs typeface="Courier New" panose="02070309020205020404" pitchFamily="49" charset="0"/>
              </a:rPr>
              <a:t>current-&gt;next = null;</a:t>
            </a:r>
          </a:p>
        </p:txBody>
      </p:sp>
      <p:sp>
        <p:nvSpPr>
          <p:cNvPr id="22" name="Rectangle 21"/>
          <p:cNvSpPr/>
          <p:nvPr/>
        </p:nvSpPr>
        <p:spPr>
          <a:xfrm>
            <a:off x="4419121" y="3983313"/>
            <a:ext cx="4454172" cy="2308324"/>
          </a:xfrm>
          <a:prstGeom prst="rect">
            <a:avLst/>
          </a:prstGeom>
          <a:ln w="12700">
            <a:solidFill>
              <a:schemeClr val="tx1"/>
            </a:solidFill>
          </a:ln>
        </p:spPr>
        <p:txBody>
          <a:bodyPr wrap="square">
            <a:spAutoFit/>
          </a:bodyPr>
          <a:lstStyle/>
          <a:p>
            <a:r>
              <a:rPr lang="en-US" dirty="0">
                <a:solidFill>
                  <a:srgbClr val="0070C0"/>
                </a:solidFill>
                <a:latin typeface="+mn-lt"/>
              </a:rPr>
              <a:t>Steps</a:t>
            </a:r>
          </a:p>
          <a:p>
            <a:pPr marL="457200" indent="-457200" algn="just">
              <a:buFont typeface="Arial" panose="020B0604020202020204" pitchFamily="34" charset="0"/>
              <a:buChar char="•"/>
            </a:pPr>
            <a:r>
              <a:rPr lang="en-US" dirty="0">
                <a:solidFill>
                  <a:schemeClr val="bg1">
                    <a:lumMod val="50000"/>
                  </a:schemeClr>
                </a:solidFill>
                <a:latin typeface="+mn-lt"/>
              </a:rPr>
              <a:t>Locate the index element </a:t>
            </a:r>
          </a:p>
          <a:p>
            <a:pPr marL="457200" indent="-457200" algn="just">
              <a:buFont typeface="Arial" panose="020B0604020202020204" pitchFamily="34" charset="0"/>
              <a:buChar char="•"/>
            </a:pPr>
            <a:r>
              <a:rPr lang="en-US" dirty="0">
                <a:latin typeface="+mn-lt"/>
              </a:rPr>
              <a:t>Allocate memory for the new node</a:t>
            </a:r>
          </a:p>
          <a:p>
            <a:pPr marL="457200" indent="-457200" algn="just">
              <a:buFont typeface="Arial" panose="020B0604020202020204" pitchFamily="34" charset="0"/>
              <a:buChar char="•"/>
            </a:pPr>
            <a:r>
              <a:rPr lang="en-US" dirty="0">
                <a:latin typeface="+mn-lt"/>
              </a:rPr>
              <a:t>Copy data into node</a:t>
            </a:r>
          </a:p>
          <a:p>
            <a:pPr marL="457200" indent="-457200" algn="just">
              <a:buFont typeface="Arial" panose="020B0604020202020204" pitchFamily="34" charset="0"/>
              <a:buChar char="•"/>
            </a:pPr>
            <a:r>
              <a:rPr lang="en-US" dirty="0">
                <a:latin typeface="+mn-lt"/>
              </a:rPr>
              <a:t>Point the new node to its successor (next node)</a:t>
            </a:r>
          </a:p>
          <a:p>
            <a:pPr marL="457200" indent="-457200" algn="just">
              <a:buFont typeface="Arial" panose="020B0604020202020204" pitchFamily="34" charset="0"/>
              <a:buChar char="•"/>
            </a:pPr>
            <a:r>
              <a:rPr lang="en-US" dirty="0">
                <a:latin typeface="+mn-lt"/>
              </a:rPr>
              <a:t>Point the new node’s predecessor (preceding node) to the new node</a:t>
            </a:r>
          </a:p>
        </p:txBody>
      </p:sp>
      <p:sp>
        <p:nvSpPr>
          <p:cNvPr id="38" name="Rectangle 3"/>
          <p:cNvSpPr>
            <a:spLocks noChangeArrowheads="1"/>
          </p:cNvSpPr>
          <p:nvPr/>
        </p:nvSpPr>
        <p:spPr bwMode="auto">
          <a:xfrm>
            <a:off x="1004664" y="2146335"/>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A1   </a:t>
            </a:r>
          </a:p>
        </p:txBody>
      </p:sp>
      <p:sp>
        <p:nvSpPr>
          <p:cNvPr id="39" name="Line 4"/>
          <p:cNvSpPr>
            <a:spLocks noChangeShapeType="1"/>
          </p:cNvSpPr>
          <p:nvPr/>
        </p:nvSpPr>
        <p:spPr bwMode="auto">
          <a:xfrm>
            <a:off x="1690464" y="2146335"/>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0" name="Rectangle 5"/>
          <p:cNvSpPr>
            <a:spLocks noChangeArrowheads="1"/>
          </p:cNvSpPr>
          <p:nvPr/>
        </p:nvSpPr>
        <p:spPr bwMode="auto">
          <a:xfrm>
            <a:off x="2985864" y="2146335"/>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A2   </a:t>
            </a:r>
          </a:p>
        </p:txBody>
      </p:sp>
      <p:sp>
        <p:nvSpPr>
          <p:cNvPr id="41" name="Line 6"/>
          <p:cNvSpPr>
            <a:spLocks noChangeShapeType="1"/>
          </p:cNvSpPr>
          <p:nvPr/>
        </p:nvSpPr>
        <p:spPr bwMode="auto">
          <a:xfrm>
            <a:off x="3671664" y="2146335"/>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2" name="Rectangle 7"/>
          <p:cNvSpPr>
            <a:spLocks noChangeArrowheads="1"/>
          </p:cNvSpPr>
          <p:nvPr/>
        </p:nvSpPr>
        <p:spPr bwMode="auto">
          <a:xfrm>
            <a:off x="4967064" y="2146335"/>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43" name="Line 8"/>
          <p:cNvSpPr>
            <a:spLocks noChangeShapeType="1"/>
          </p:cNvSpPr>
          <p:nvPr/>
        </p:nvSpPr>
        <p:spPr bwMode="auto">
          <a:xfrm>
            <a:off x="5652864" y="2146335"/>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4" name="Rectangle 9"/>
          <p:cNvSpPr>
            <a:spLocks noChangeArrowheads="1"/>
          </p:cNvSpPr>
          <p:nvPr/>
        </p:nvSpPr>
        <p:spPr bwMode="auto">
          <a:xfrm>
            <a:off x="6948264" y="2146335"/>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2400">
              <a:latin typeface="+mn-lt"/>
              <a:ea typeface="SimSun" panose="02010600030101010101" pitchFamily="2" charset="-122"/>
            </a:endParaRPr>
          </a:p>
        </p:txBody>
      </p:sp>
      <p:sp>
        <p:nvSpPr>
          <p:cNvPr id="45" name="Line 10"/>
          <p:cNvSpPr>
            <a:spLocks noChangeShapeType="1"/>
          </p:cNvSpPr>
          <p:nvPr/>
        </p:nvSpPr>
        <p:spPr bwMode="auto">
          <a:xfrm>
            <a:off x="7710264" y="2146335"/>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6" name="Text Box 11"/>
          <p:cNvSpPr txBox="1">
            <a:spLocks noChangeArrowheads="1"/>
          </p:cNvSpPr>
          <p:nvPr/>
        </p:nvSpPr>
        <p:spPr bwMode="auto">
          <a:xfrm>
            <a:off x="2376264" y="351793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head</a:t>
            </a:r>
          </a:p>
        </p:txBody>
      </p:sp>
      <p:sp>
        <p:nvSpPr>
          <p:cNvPr id="47" name="Text Box 12"/>
          <p:cNvSpPr txBox="1">
            <a:spLocks noChangeArrowheads="1"/>
          </p:cNvSpPr>
          <p:nvPr/>
        </p:nvSpPr>
        <p:spPr bwMode="auto">
          <a:xfrm>
            <a:off x="4493989" y="3517935"/>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current</a:t>
            </a:r>
          </a:p>
        </p:txBody>
      </p:sp>
      <p:sp>
        <p:nvSpPr>
          <p:cNvPr id="48" name="Line 13"/>
          <p:cNvSpPr>
            <a:spLocks noChangeShapeType="1"/>
          </p:cNvSpPr>
          <p:nvPr/>
        </p:nvSpPr>
        <p:spPr bwMode="auto">
          <a:xfrm>
            <a:off x="1919064" y="2527335"/>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9" name="Line 14"/>
          <p:cNvSpPr>
            <a:spLocks noChangeShapeType="1"/>
          </p:cNvSpPr>
          <p:nvPr/>
        </p:nvSpPr>
        <p:spPr bwMode="auto">
          <a:xfrm>
            <a:off x="3900264" y="2527335"/>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50" name="Line 15"/>
          <p:cNvSpPr>
            <a:spLocks noChangeShapeType="1"/>
          </p:cNvSpPr>
          <p:nvPr/>
        </p:nvSpPr>
        <p:spPr bwMode="auto">
          <a:xfrm flipV="1">
            <a:off x="4967064" y="2984535"/>
            <a:ext cx="190500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51" name="Line 16"/>
          <p:cNvSpPr>
            <a:spLocks noChangeShapeType="1"/>
          </p:cNvSpPr>
          <p:nvPr/>
        </p:nvSpPr>
        <p:spPr bwMode="auto">
          <a:xfrm flipH="1" flipV="1">
            <a:off x="1614264" y="2984535"/>
            <a:ext cx="76200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52" name="Line 17"/>
          <p:cNvSpPr>
            <a:spLocks noChangeShapeType="1"/>
          </p:cNvSpPr>
          <p:nvPr/>
        </p:nvSpPr>
        <p:spPr bwMode="auto">
          <a:xfrm>
            <a:off x="5881464" y="2527335"/>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53" name="Line 19"/>
          <p:cNvSpPr>
            <a:spLocks noChangeShapeType="1"/>
          </p:cNvSpPr>
          <p:nvPr/>
        </p:nvSpPr>
        <p:spPr bwMode="auto">
          <a:xfrm flipV="1">
            <a:off x="4967064" y="2908335"/>
            <a:ext cx="533400" cy="609600"/>
          </a:xfrm>
          <a:prstGeom prst="line">
            <a:avLst/>
          </a:prstGeom>
          <a:noFill/>
          <a:ln w="12700">
            <a:solidFill>
              <a:srgbClr val="00206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Tree>
    <p:extLst>
      <p:ext uri="{BB962C8B-B14F-4D97-AF65-F5344CB8AC3E}">
        <p14:creationId xmlns:p14="http://schemas.microsoft.com/office/powerpoint/2010/main" val="2525974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Insertion After The Last Element (4)</a:t>
            </a:r>
          </a:p>
        </p:txBody>
      </p:sp>
      <p:sp>
        <p:nvSpPr>
          <p:cNvPr id="3" name="Content Placeholder 2"/>
          <p:cNvSpPr>
            <a:spLocks noGrp="1"/>
          </p:cNvSpPr>
          <p:nvPr>
            <p:ph idx="1"/>
          </p:nvPr>
        </p:nvSpPr>
        <p:spPr>
          <a:xfrm>
            <a:off x="323850" y="1124744"/>
            <a:ext cx="8496300" cy="832370"/>
          </a:xfrm>
        </p:spPr>
        <p:txBody>
          <a:bodyPr/>
          <a:lstStyle/>
          <a:p>
            <a:r>
              <a:rPr lang="en-US" dirty="0"/>
              <a:t>Suppose </a:t>
            </a:r>
            <a:r>
              <a:rPr lang="en-US" dirty="0">
                <a:solidFill>
                  <a:srgbClr val="0070C0"/>
                </a:solidFill>
                <a:latin typeface="Courier New" panose="02070309020205020404" pitchFamily="49" charset="0"/>
                <a:cs typeface="Courier New" panose="02070309020205020404" pitchFamily="49" charset="0"/>
              </a:rPr>
              <a:t>current</a:t>
            </a:r>
            <a:r>
              <a:rPr lang="en-US" dirty="0">
                <a:solidFill>
                  <a:srgbClr val="0070C0"/>
                </a:solidFill>
              </a:rPr>
              <a:t> </a:t>
            </a:r>
            <a:r>
              <a:rPr lang="en-US" dirty="0"/>
              <a:t>points to the last element of the list </a:t>
            </a:r>
          </a:p>
          <a:p>
            <a:pPr lvl="1"/>
            <a:r>
              <a:rPr lang="en-US" dirty="0"/>
              <a:t>We can add a new last item x by doing this</a:t>
            </a:r>
          </a:p>
        </p:txBody>
      </p:sp>
      <p:sp>
        <p:nvSpPr>
          <p:cNvPr id="5" name="Slide Number Placeholder 4"/>
          <p:cNvSpPr>
            <a:spLocks noGrp="1"/>
          </p:cNvSpPr>
          <p:nvPr>
            <p:ph type="sldNum" sz="quarter" idx="11"/>
          </p:nvPr>
        </p:nvSpPr>
        <p:spPr/>
        <p:txBody>
          <a:bodyPr/>
          <a:lstStyle/>
          <a:p>
            <a:fld id="{63C8D6E8-E2D4-466A-B54E-56FCD6F950CE}" type="slidenum">
              <a:rPr lang="en-GB" smtClean="0">
                <a:latin typeface="+mn-lt"/>
              </a:rPr>
              <a:pPr/>
              <a:t>15</a:t>
            </a:fld>
            <a:endParaRPr lang="en-GB">
              <a:latin typeface="+mn-lt"/>
            </a:endParaRPr>
          </a:p>
        </p:txBody>
      </p:sp>
      <p:sp>
        <p:nvSpPr>
          <p:cNvPr id="19" name="TextBox 18"/>
          <p:cNvSpPr txBox="1"/>
          <p:nvPr/>
        </p:nvSpPr>
        <p:spPr>
          <a:xfrm>
            <a:off x="445097" y="4458628"/>
            <a:ext cx="3679778"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current-&gt;next = new Node();</a:t>
            </a:r>
          </a:p>
          <a:p>
            <a:r>
              <a:rPr lang="en-US" dirty="0">
                <a:latin typeface="Courier New" panose="02070309020205020404" pitchFamily="49" charset="0"/>
                <a:cs typeface="Courier New" panose="02070309020205020404" pitchFamily="49" charset="0"/>
              </a:rPr>
              <a:t>current = current-&gt;next;</a:t>
            </a:r>
          </a:p>
          <a:p>
            <a:r>
              <a:rPr lang="en-US" b="1" dirty="0">
                <a:solidFill>
                  <a:srgbClr val="0070C0"/>
                </a:solidFill>
                <a:latin typeface="Courier New" panose="02070309020205020404" pitchFamily="49" charset="0"/>
                <a:cs typeface="Courier New" panose="02070309020205020404" pitchFamily="49" charset="0"/>
              </a:rPr>
              <a:t>current-&gt;data = x;</a:t>
            </a:r>
          </a:p>
          <a:p>
            <a:r>
              <a:rPr lang="en-US" dirty="0">
                <a:latin typeface="Courier New" panose="02070309020205020404" pitchFamily="49" charset="0"/>
                <a:cs typeface="Courier New" panose="02070309020205020404" pitchFamily="49" charset="0"/>
              </a:rPr>
              <a:t>current-&gt;next = null;</a:t>
            </a:r>
          </a:p>
        </p:txBody>
      </p:sp>
      <p:sp>
        <p:nvSpPr>
          <p:cNvPr id="22" name="Rectangle 21"/>
          <p:cNvSpPr/>
          <p:nvPr/>
        </p:nvSpPr>
        <p:spPr>
          <a:xfrm>
            <a:off x="4419121" y="3983313"/>
            <a:ext cx="4454172" cy="2308324"/>
          </a:xfrm>
          <a:prstGeom prst="rect">
            <a:avLst/>
          </a:prstGeom>
          <a:ln w="12700">
            <a:solidFill>
              <a:schemeClr val="tx1"/>
            </a:solidFill>
          </a:ln>
        </p:spPr>
        <p:txBody>
          <a:bodyPr wrap="square">
            <a:spAutoFit/>
          </a:bodyPr>
          <a:lstStyle/>
          <a:p>
            <a:r>
              <a:rPr lang="en-US" dirty="0">
                <a:solidFill>
                  <a:srgbClr val="0070C0"/>
                </a:solidFill>
                <a:latin typeface="+mn-lt"/>
              </a:rPr>
              <a:t>Steps</a:t>
            </a:r>
          </a:p>
          <a:p>
            <a:pPr marL="457200" indent="-457200" algn="just">
              <a:buFont typeface="Arial" panose="020B0604020202020204" pitchFamily="34" charset="0"/>
              <a:buChar char="•"/>
            </a:pPr>
            <a:r>
              <a:rPr lang="en-US" dirty="0">
                <a:solidFill>
                  <a:schemeClr val="bg1">
                    <a:lumMod val="50000"/>
                  </a:schemeClr>
                </a:solidFill>
                <a:latin typeface="+mn-lt"/>
              </a:rPr>
              <a:t>Locate the index element </a:t>
            </a:r>
          </a:p>
          <a:p>
            <a:pPr marL="457200" indent="-457200" algn="just">
              <a:buFont typeface="Arial" panose="020B0604020202020204" pitchFamily="34" charset="0"/>
              <a:buChar char="•"/>
            </a:pPr>
            <a:r>
              <a:rPr lang="en-US" dirty="0">
                <a:latin typeface="+mn-lt"/>
              </a:rPr>
              <a:t>Allocate memory for the new node</a:t>
            </a:r>
          </a:p>
          <a:p>
            <a:pPr marL="457200" indent="-457200" algn="just">
              <a:buFont typeface="Arial" panose="020B0604020202020204" pitchFamily="34" charset="0"/>
              <a:buChar char="•"/>
            </a:pPr>
            <a:r>
              <a:rPr lang="en-US" dirty="0">
                <a:solidFill>
                  <a:srgbClr val="0070C0"/>
                </a:solidFill>
                <a:latin typeface="+mn-lt"/>
              </a:rPr>
              <a:t>Copy data into node</a:t>
            </a:r>
          </a:p>
          <a:p>
            <a:pPr marL="457200" indent="-457200" algn="just">
              <a:buFont typeface="Arial" panose="020B0604020202020204" pitchFamily="34" charset="0"/>
              <a:buChar char="•"/>
            </a:pPr>
            <a:r>
              <a:rPr lang="en-US" dirty="0">
                <a:latin typeface="+mn-lt"/>
              </a:rPr>
              <a:t>Point the new node to its successor (next node)</a:t>
            </a:r>
          </a:p>
          <a:p>
            <a:pPr marL="457200" indent="-457200" algn="just">
              <a:buFont typeface="Arial" panose="020B0604020202020204" pitchFamily="34" charset="0"/>
              <a:buChar char="•"/>
            </a:pPr>
            <a:r>
              <a:rPr lang="en-US" dirty="0">
                <a:latin typeface="+mn-lt"/>
              </a:rPr>
              <a:t>Point the new node’s predecessor (preceding node) to the new node</a:t>
            </a:r>
          </a:p>
        </p:txBody>
      </p:sp>
      <p:sp>
        <p:nvSpPr>
          <p:cNvPr id="21" name="Rectangle 3"/>
          <p:cNvSpPr>
            <a:spLocks noChangeArrowheads="1"/>
          </p:cNvSpPr>
          <p:nvPr/>
        </p:nvSpPr>
        <p:spPr bwMode="auto">
          <a:xfrm>
            <a:off x="1148680" y="211534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A1   </a:t>
            </a:r>
          </a:p>
        </p:txBody>
      </p:sp>
      <p:sp>
        <p:nvSpPr>
          <p:cNvPr id="23" name="Line 4"/>
          <p:cNvSpPr>
            <a:spLocks noChangeShapeType="1"/>
          </p:cNvSpPr>
          <p:nvPr/>
        </p:nvSpPr>
        <p:spPr bwMode="auto">
          <a:xfrm>
            <a:off x="1834480" y="211534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4" name="Rectangle 5"/>
          <p:cNvSpPr>
            <a:spLocks noChangeArrowheads="1"/>
          </p:cNvSpPr>
          <p:nvPr/>
        </p:nvSpPr>
        <p:spPr bwMode="auto">
          <a:xfrm>
            <a:off x="3129880" y="211534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A2   </a:t>
            </a:r>
          </a:p>
        </p:txBody>
      </p:sp>
      <p:sp>
        <p:nvSpPr>
          <p:cNvPr id="25" name="Line 6"/>
          <p:cNvSpPr>
            <a:spLocks noChangeShapeType="1"/>
          </p:cNvSpPr>
          <p:nvPr/>
        </p:nvSpPr>
        <p:spPr bwMode="auto">
          <a:xfrm>
            <a:off x="3815680" y="211534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6" name="Rectangle 7"/>
          <p:cNvSpPr>
            <a:spLocks noChangeArrowheads="1"/>
          </p:cNvSpPr>
          <p:nvPr/>
        </p:nvSpPr>
        <p:spPr bwMode="auto">
          <a:xfrm>
            <a:off x="5111080" y="211534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27" name="Line 8"/>
          <p:cNvSpPr>
            <a:spLocks noChangeShapeType="1"/>
          </p:cNvSpPr>
          <p:nvPr/>
        </p:nvSpPr>
        <p:spPr bwMode="auto">
          <a:xfrm>
            <a:off x="5796880" y="211534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8" name="Rectangle 9"/>
          <p:cNvSpPr>
            <a:spLocks noChangeArrowheads="1"/>
          </p:cNvSpPr>
          <p:nvPr/>
        </p:nvSpPr>
        <p:spPr bwMode="auto">
          <a:xfrm>
            <a:off x="7092280" y="211534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x   </a:t>
            </a:r>
          </a:p>
        </p:txBody>
      </p:sp>
      <p:sp>
        <p:nvSpPr>
          <p:cNvPr id="29" name="Line 10"/>
          <p:cNvSpPr>
            <a:spLocks noChangeShapeType="1"/>
          </p:cNvSpPr>
          <p:nvPr/>
        </p:nvSpPr>
        <p:spPr bwMode="auto">
          <a:xfrm>
            <a:off x="7854280" y="211534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0" name="Text Box 11"/>
          <p:cNvSpPr txBox="1">
            <a:spLocks noChangeArrowheads="1"/>
          </p:cNvSpPr>
          <p:nvPr/>
        </p:nvSpPr>
        <p:spPr bwMode="auto">
          <a:xfrm>
            <a:off x="2520280" y="3486943"/>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head</a:t>
            </a:r>
          </a:p>
        </p:txBody>
      </p:sp>
      <p:sp>
        <p:nvSpPr>
          <p:cNvPr id="31" name="Text Box 12"/>
          <p:cNvSpPr txBox="1">
            <a:spLocks noChangeArrowheads="1"/>
          </p:cNvSpPr>
          <p:nvPr/>
        </p:nvSpPr>
        <p:spPr bwMode="auto">
          <a:xfrm>
            <a:off x="4638005" y="3486943"/>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current</a:t>
            </a:r>
          </a:p>
        </p:txBody>
      </p:sp>
      <p:sp>
        <p:nvSpPr>
          <p:cNvPr id="32" name="Line 13"/>
          <p:cNvSpPr>
            <a:spLocks noChangeShapeType="1"/>
          </p:cNvSpPr>
          <p:nvPr/>
        </p:nvSpPr>
        <p:spPr bwMode="auto">
          <a:xfrm>
            <a:off x="2063080" y="2496343"/>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3" name="Line 14"/>
          <p:cNvSpPr>
            <a:spLocks noChangeShapeType="1"/>
          </p:cNvSpPr>
          <p:nvPr/>
        </p:nvSpPr>
        <p:spPr bwMode="auto">
          <a:xfrm>
            <a:off x="4044280" y="2496343"/>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4" name="Line 15"/>
          <p:cNvSpPr>
            <a:spLocks noChangeShapeType="1"/>
          </p:cNvSpPr>
          <p:nvPr/>
        </p:nvSpPr>
        <p:spPr bwMode="auto">
          <a:xfrm flipV="1">
            <a:off x="5111080" y="2953543"/>
            <a:ext cx="190500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5" name="Line 16"/>
          <p:cNvSpPr>
            <a:spLocks noChangeShapeType="1"/>
          </p:cNvSpPr>
          <p:nvPr/>
        </p:nvSpPr>
        <p:spPr bwMode="auto">
          <a:xfrm flipH="1" flipV="1">
            <a:off x="1758280" y="2953543"/>
            <a:ext cx="76200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6" name="Line 17"/>
          <p:cNvSpPr>
            <a:spLocks noChangeShapeType="1"/>
          </p:cNvSpPr>
          <p:nvPr/>
        </p:nvSpPr>
        <p:spPr bwMode="auto">
          <a:xfrm>
            <a:off x="6025480" y="2496343"/>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Tree>
    <p:extLst>
      <p:ext uri="{BB962C8B-B14F-4D97-AF65-F5344CB8AC3E}">
        <p14:creationId xmlns:p14="http://schemas.microsoft.com/office/powerpoint/2010/main" val="3839482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Insertion After The Last Element (4)</a:t>
            </a:r>
          </a:p>
        </p:txBody>
      </p:sp>
      <p:sp>
        <p:nvSpPr>
          <p:cNvPr id="3" name="Content Placeholder 2"/>
          <p:cNvSpPr>
            <a:spLocks noGrp="1"/>
          </p:cNvSpPr>
          <p:nvPr>
            <p:ph idx="1"/>
          </p:nvPr>
        </p:nvSpPr>
        <p:spPr>
          <a:xfrm>
            <a:off x="323850" y="1124744"/>
            <a:ext cx="8496300" cy="832370"/>
          </a:xfrm>
        </p:spPr>
        <p:txBody>
          <a:bodyPr/>
          <a:lstStyle/>
          <a:p>
            <a:r>
              <a:rPr lang="en-US" dirty="0"/>
              <a:t>Suppose </a:t>
            </a:r>
            <a:r>
              <a:rPr lang="en-US" dirty="0">
                <a:solidFill>
                  <a:srgbClr val="0070C0"/>
                </a:solidFill>
                <a:latin typeface="Courier New" panose="02070309020205020404" pitchFamily="49" charset="0"/>
                <a:cs typeface="Courier New" panose="02070309020205020404" pitchFamily="49" charset="0"/>
              </a:rPr>
              <a:t>current</a:t>
            </a:r>
            <a:r>
              <a:rPr lang="en-US" dirty="0">
                <a:solidFill>
                  <a:srgbClr val="0070C0"/>
                </a:solidFill>
              </a:rPr>
              <a:t> </a:t>
            </a:r>
            <a:r>
              <a:rPr lang="en-US" dirty="0"/>
              <a:t>points to the last element of the list </a:t>
            </a:r>
          </a:p>
          <a:p>
            <a:pPr lvl="1"/>
            <a:r>
              <a:rPr lang="en-US" dirty="0"/>
              <a:t>We can add a new last item x by doing this</a:t>
            </a:r>
          </a:p>
        </p:txBody>
      </p:sp>
      <p:sp>
        <p:nvSpPr>
          <p:cNvPr id="5" name="Slide Number Placeholder 4"/>
          <p:cNvSpPr>
            <a:spLocks noGrp="1"/>
          </p:cNvSpPr>
          <p:nvPr>
            <p:ph type="sldNum" sz="quarter" idx="11"/>
          </p:nvPr>
        </p:nvSpPr>
        <p:spPr/>
        <p:txBody>
          <a:bodyPr/>
          <a:lstStyle/>
          <a:p>
            <a:fld id="{63C8D6E8-E2D4-466A-B54E-56FCD6F950CE}" type="slidenum">
              <a:rPr lang="en-GB" smtClean="0">
                <a:latin typeface="+mn-lt"/>
              </a:rPr>
              <a:pPr/>
              <a:t>16</a:t>
            </a:fld>
            <a:endParaRPr lang="en-GB">
              <a:latin typeface="+mn-lt"/>
            </a:endParaRPr>
          </a:p>
        </p:txBody>
      </p:sp>
      <p:sp>
        <p:nvSpPr>
          <p:cNvPr id="19" name="TextBox 18"/>
          <p:cNvSpPr txBox="1"/>
          <p:nvPr/>
        </p:nvSpPr>
        <p:spPr>
          <a:xfrm>
            <a:off x="445097" y="4458628"/>
            <a:ext cx="3679778"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current-&gt;next = new Node();</a:t>
            </a:r>
          </a:p>
          <a:p>
            <a:r>
              <a:rPr lang="en-US" dirty="0">
                <a:latin typeface="Courier New" panose="02070309020205020404" pitchFamily="49" charset="0"/>
                <a:cs typeface="Courier New" panose="02070309020205020404" pitchFamily="49" charset="0"/>
              </a:rPr>
              <a:t>current = current-&gt;next;</a:t>
            </a:r>
          </a:p>
          <a:p>
            <a:r>
              <a:rPr lang="en-US" dirty="0">
                <a:latin typeface="Courier New" panose="02070309020205020404" pitchFamily="49" charset="0"/>
                <a:cs typeface="Courier New" panose="02070309020205020404" pitchFamily="49" charset="0"/>
              </a:rPr>
              <a:t>current-&gt;data = x;</a:t>
            </a:r>
          </a:p>
          <a:p>
            <a:r>
              <a:rPr lang="en-US" b="1" dirty="0">
                <a:solidFill>
                  <a:srgbClr val="0070C0"/>
                </a:solidFill>
                <a:latin typeface="Courier New" panose="02070309020205020404" pitchFamily="49" charset="0"/>
                <a:cs typeface="Courier New" panose="02070309020205020404" pitchFamily="49" charset="0"/>
              </a:rPr>
              <a:t>current-&gt;next = null;</a:t>
            </a:r>
          </a:p>
        </p:txBody>
      </p:sp>
      <p:sp>
        <p:nvSpPr>
          <p:cNvPr id="22" name="Rectangle 21"/>
          <p:cNvSpPr/>
          <p:nvPr/>
        </p:nvSpPr>
        <p:spPr>
          <a:xfrm>
            <a:off x="4419121" y="3983313"/>
            <a:ext cx="4454172" cy="2308324"/>
          </a:xfrm>
          <a:prstGeom prst="rect">
            <a:avLst/>
          </a:prstGeom>
          <a:ln w="12700">
            <a:solidFill>
              <a:schemeClr val="tx1"/>
            </a:solidFill>
          </a:ln>
        </p:spPr>
        <p:txBody>
          <a:bodyPr wrap="square">
            <a:spAutoFit/>
          </a:bodyPr>
          <a:lstStyle/>
          <a:p>
            <a:r>
              <a:rPr lang="en-US" dirty="0">
                <a:solidFill>
                  <a:srgbClr val="0070C0"/>
                </a:solidFill>
                <a:latin typeface="+mn-lt"/>
              </a:rPr>
              <a:t>Steps</a:t>
            </a:r>
          </a:p>
          <a:p>
            <a:pPr marL="457200" indent="-457200" algn="just">
              <a:buFont typeface="Arial" panose="020B0604020202020204" pitchFamily="34" charset="0"/>
              <a:buChar char="•"/>
            </a:pPr>
            <a:r>
              <a:rPr lang="en-US" dirty="0">
                <a:solidFill>
                  <a:schemeClr val="bg1">
                    <a:lumMod val="50000"/>
                  </a:schemeClr>
                </a:solidFill>
                <a:latin typeface="+mn-lt"/>
              </a:rPr>
              <a:t>Locate the index element </a:t>
            </a:r>
          </a:p>
          <a:p>
            <a:pPr marL="457200" indent="-457200" algn="just">
              <a:buFont typeface="Arial" panose="020B0604020202020204" pitchFamily="34" charset="0"/>
              <a:buChar char="•"/>
            </a:pPr>
            <a:r>
              <a:rPr lang="en-US" dirty="0">
                <a:latin typeface="+mn-lt"/>
              </a:rPr>
              <a:t>Allocate memory for the new node</a:t>
            </a:r>
          </a:p>
          <a:p>
            <a:pPr marL="457200" indent="-457200" algn="just">
              <a:buFont typeface="Arial" panose="020B0604020202020204" pitchFamily="34" charset="0"/>
              <a:buChar char="•"/>
            </a:pPr>
            <a:r>
              <a:rPr lang="en-US" dirty="0">
                <a:latin typeface="+mn-lt"/>
              </a:rPr>
              <a:t>Copy data into node</a:t>
            </a:r>
          </a:p>
          <a:p>
            <a:pPr marL="457200" indent="-457200" algn="just">
              <a:buFont typeface="Arial" panose="020B0604020202020204" pitchFamily="34" charset="0"/>
              <a:buChar char="•"/>
            </a:pPr>
            <a:r>
              <a:rPr lang="en-US" dirty="0">
                <a:solidFill>
                  <a:srgbClr val="0070C0"/>
                </a:solidFill>
                <a:latin typeface="+mn-lt"/>
              </a:rPr>
              <a:t>Point the new node to its successor (next node)</a:t>
            </a:r>
          </a:p>
          <a:p>
            <a:pPr marL="457200" indent="-457200" algn="just">
              <a:buFont typeface="Arial" panose="020B0604020202020204" pitchFamily="34" charset="0"/>
              <a:buChar char="•"/>
            </a:pPr>
            <a:r>
              <a:rPr lang="en-US" dirty="0">
                <a:latin typeface="+mn-lt"/>
              </a:rPr>
              <a:t>Point the new node’s predecessor (preceding node) to the new node</a:t>
            </a:r>
          </a:p>
        </p:txBody>
      </p:sp>
      <p:sp>
        <p:nvSpPr>
          <p:cNvPr id="37" name="Rectangle 3"/>
          <p:cNvSpPr>
            <a:spLocks noChangeArrowheads="1"/>
          </p:cNvSpPr>
          <p:nvPr/>
        </p:nvSpPr>
        <p:spPr bwMode="auto">
          <a:xfrm>
            <a:off x="1004664" y="2061011"/>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A1   </a:t>
            </a:r>
          </a:p>
        </p:txBody>
      </p:sp>
      <p:sp>
        <p:nvSpPr>
          <p:cNvPr id="38" name="Line 4"/>
          <p:cNvSpPr>
            <a:spLocks noChangeShapeType="1"/>
          </p:cNvSpPr>
          <p:nvPr/>
        </p:nvSpPr>
        <p:spPr bwMode="auto">
          <a:xfrm>
            <a:off x="1690464" y="2061011"/>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9" name="Rectangle 5"/>
          <p:cNvSpPr>
            <a:spLocks noChangeArrowheads="1"/>
          </p:cNvSpPr>
          <p:nvPr/>
        </p:nvSpPr>
        <p:spPr bwMode="auto">
          <a:xfrm>
            <a:off x="2985864" y="2061011"/>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A2   </a:t>
            </a:r>
          </a:p>
        </p:txBody>
      </p:sp>
      <p:sp>
        <p:nvSpPr>
          <p:cNvPr id="40" name="Line 6"/>
          <p:cNvSpPr>
            <a:spLocks noChangeShapeType="1"/>
          </p:cNvSpPr>
          <p:nvPr/>
        </p:nvSpPr>
        <p:spPr bwMode="auto">
          <a:xfrm>
            <a:off x="3671664" y="2061011"/>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1" name="Rectangle 7"/>
          <p:cNvSpPr>
            <a:spLocks noChangeArrowheads="1"/>
          </p:cNvSpPr>
          <p:nvPr/>
        </p:nvSpPr>
        <p:spPr bwMode="auto">
          <a:xfrm>
            <a:off x="4967064" y="2061011"/>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42" name="Line 8"/>
          <p:cNvSpPr>
            <a:spLocks noChangeShapeType="1"/>
          </p:cNvSpPr>
          <p:nvPr/>
        </p:nvSpPr>
        <p:spPr bwMode="auto">
          <a:xfrm>
            <a:off x="5652864" y="2061011"/>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3" name="Rectangle 9"/>
          <p:cNvSpPr>
            <a:spLocks noChangeArrowheads="1"/>
          </p:cNvSpPr>
          <p:nvPr/>
        </p:nvSpPr>
        <p:spPr bwMode="auto">
          <a:xfrm>
            <a:off x="6948264" y="2061011"/>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x   </a:t>
            </a:r>
          </a:p>
        </p:txBody>
      </p:sp>
      <p:sp>
        <p:nvSpPr>
          <p:cNvPr id="44" name="Line 10"/>
          <p:cNvSpPr>
            <a:spLocks noChangeShapeType="1"/>
          </p:cNvSpPr>
          <p:nvPr/>
        </p:nvSpPr>
        <p:spPr bwMode="auto">
          <a:xfrm>
            <a:off x="7710264" y="2061011"/>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5" name="Text Box 11"/>
          <p:cNvSpPr txBox="1">
            <a:spLocks noChangeArrowheads="1"/>
          </p:cNvSpPr>
          <p:nvPr/>
        </p:nvSpPr>
        <p:spPr bwMode="auto">
          <a:xfrm>
            <a:off x="2376264" y="3432611"/>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head</a:t>
            </a:r>
          </a:p>
        </p:txBody>
      </p:sp>
      <p:sp>
        <p:nvSpPr>
          <p:cNvPr id="46" name="Text Box 12"/>
          <p:cNvSpPr txBox="1">
            <a:spLocks noChangeArrowheads="1"/>
          </p:cNvSpPr>
          <p:nvPr/>
        </p:nvSpPr>
        <p:spPr bwMode="auto">
          <a:xfrm>
            <a:off x="4493989" y="3432611"/>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current</a:t>
            </a:r>
          </a:p>
        </p:txBody>
      </p:sp>
      <p:sp>
        <p:nvSpPr>
          <p:cNvPr id="47" name="Line 13"/>
          <p:cNvSpPr>
            <a:spLocks noChangeShapeType="1"/>
          </p:cNvSpPr>
          <p:nvPr/>
        </p:nvSpPr>
        <p:spPr bwMode="auto">
          <a:xfrm>
            <a:off x="1919064" y="2442011"/>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8" name="Line 14"/>
          <p:cNvSpPr>
            <a:spLocks noChangeShapeType="1"/>
          </p:cNvSpPr>
          <p:nvPr/>
        </p:nvSpPr>
        <p:spPr bwMode="auto">
          <a:xfrm>
            <a:off x="3900264" y="2442011"/>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9" name="Line 15"/>
          <p:cNvSpPr>
            <a:spLocks noChangeShapeType="1"/>
          </p:cNvSpPr>
          <p:nvPr/>
        </p:nvSpPr>
        <p:spPr bwMode="auto">
          <a:xfrm flipV="1">
            <a:off x="4967064" y="2899211"/>
            <a:ext cx="190500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50" name="Line 16"/>
          <p:cNvSpPr>
            <a:spLocks noChangeShapeType="1"/>
          </p:cNvSpPr>
          <p:nvPr/>
        </p:nvSpPr>
        <p:spPr bwMode="auto">
          <a:xfrm flipH="1" flipV="1">
            <a:off x="1614264" y="2899211"/>
            <a:ext cx="76200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51" name="Line 17"/>
          <p:cNvSpPr>
            <a:spLocks noChangeShapeType="1"/>
          </p:cNvSpPr>
          <p:nvPr/>
        </p:nvSpPr>
        <p:spPr bwMode="auto">
          <a:xfrm>
            <a:off x="5881464" y="2442011"/>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52" name="Oval 18"/>
          <p:cNvSpPr>
            <a:spLocks noChangeAspect="1" noChangeArrowheads="1"/>
          </p:cNvSpPr>
          <p:nvPr/>
        </p:nvSpPr>
        <p:spPr bwMode="auto">
          <a:xfrm>
            <a:off x="7862664" y="2442011"/>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latin typeface="+mn-lt"/>
              <a:ea typeface="SimSun" panose="02010600030101010101" pitchFamily="2" charset="-122"/>
            </a:endParaRPr>
          </a:p>
        </p:txBody>
      </p:sp>
    </p:spTree>
    <p:extLst>
      <p:ext uri="{BB962C8B-B14F-4D97-AF65-F5344CB8AC3E}">
        <p14:creationId xmlns:p14="http://schemas.microsoft.com/office/powerpoint/2010/main" val="1750499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Insertion At The Middle (1)</a:t>
            </a:r>
          </a:p>
        </p:txBody>
      </p:sp>
      <p:sp>
        <p:nvSpPr>
          <p:cNvPr id="3" name="Content Placeholder 2"/>
          <p:cNvSpPr>
            <a:spLocks noGrp="1"/>
          </p:cNvSpPr>
          <p:nvPr>
            <p:ph idx="1"/>
          </p:nvPr>
        </p:nvSpPr>
        <p:spPr>
          <a:xfrm>
            <a:off x="323850" y="1124744"/>
            <a:ext cx="8496300" cy="792088"/>
          </a:xfrm>
        </p:spPr>
        <p:txBody>
          <a:bodyPr/>
          <a:lstStyle/>
          <a:p>
            <a:r>
              <a:rPr lang="en-US" dirty="0"/>
              <a:t>Suppose </a:t>
            </a:r>
            <a:r>
              <a:rPr lang="en-US" dirty="0">
                <a:solidFill>
                  <a:srgbClr val="0070C0"/>
                </a:solidFill>
                <a:latin typeface="Courier New" panose="020703090202050204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middle element of the list </a:t>
            </a:r>
          </a:p>
          <a:p>
            <a:pPr lvl="1"/>
            <a:r>
              <a:rPr lang="en-US" dirty="0"/>
              <a:t>We can add a new item x by doing this</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latin typeface="+mn-lt"/>
              </a:rPr>
              <a:pPr/>
              <a:t>17</a:t>
            </a:fld>
            <a:endParaRPr lang="en-GB">
              <a:latin typeface="+mn-lt"/>
            </a:endParaRPr>
          </a:p>
        </p:txBody>
      </p:sp>
      <p:sp>
        <p:nvSpPr>
          <p:cNvPr id="6" name="Rectangle 3"/>
          <p:cNvSpPr>
            <a:spLocks noChangeArrowheads="1"/>
          </p:cNvSpPr>
          <p:nvPr/>
        </p:nvSpPr>
        <p:spPr bwMode="auto">
          <a:xfrm>
            <a:off x="1333128" y="2028056"/>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A1   </a:t>
            </a:r>
          </a:p>
        </p:txBody>
      </p:sp>
      <p:sp>
        <p:nvSpPr>
          <p:cNvPr id="7" name="Line 4"/>
          <p:cNvSpPr>
            <a:spLocks noChangeShapeType="1"/>
          </p:cNvSpPr>
          <p:nvPr/>
        </p:nvSpPr>
        <p:spPr bwMode="auto">
          <a:xfrm>
            <a:off x="2018928" y="2028056"/>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 name="Rectangle 5"/>
          <p:cNvSpPr>
            <a:spLocks noChangeArrowheads="1"/>
          </p:cNvSpPr>
          <p:nvPr/>
        </p:nvSpPr>
        <p:spPr bwMode="auto">
          <a:xfrm>
            <a:off x="3923928" y="2028056"/>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A2   </a:t>
            </a:r>
          </a:p>
        </p:txBody>
      </p:sp>
      <p:sp>
        <p:nvSpPr>
          <p:cNvPr id="9" name="Line 6"/>
          <p:cNvSpPr>
            <a:spLocks noChangeShapeType="1"/>
          </p:cNvSpPr>
          <p:nvPr/>
        </p:nvSpPr>
        <p:spPr bwMode="auto">
          <a:xfrm>
            <a:off x="4609728" y="2028056"/>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0" name="Rectangle 7"/>
          <p:cNvSpPr>
            <a:spLocks noChangeArrowheads="1"/>
          </p:cNvSpPr>
          <p:nvPr/>
        </p:nvSpPr>
        <p:spPr bwMode="auto">
          <a:xfrm>
            <a:off x="6667128" y="2028056"/>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11" name="Line 8"/>
          <p:cNvSpPr>
            <a:spLocks noChangeShapeType="1"/>
          </p:cNvSpPr>
          <p:nvPr/>
        </p:nvSpPr>
        <p:spPr bwMode="auto">
          <a:xfrm>
            <a:off x="7352928" y="2028056"/>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2" name="Text Box 9"/>
          <p:cNvSpPr txBox="1">
            <a:spLocks noChangeArrowheads="1"/>
          </p:cNvSpPr>
          <p:nvPr/>
        </p:nvSpPr>
        <p:spPr bwMode="auto">
          <a:xfrm>
            <a:off x="875928" y="3475856"/>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head</a:t>
            </a:r>
          </a:p>
        </p:txBody>
      </p:sp>
      <p:sp>
        <p:nvSpPr>
          <p:cNvPr id="13" name="Line 11"/>
          <p:cNvSpPr>
            <a:spLocks noChangeShapeType="1"/>
          </p:cNvSpPr>
          <p:nvPr/>
        </p:nvSpPr>
        <p:spPr bwMode="auto">
          <a:xfrm>
            <a:off x="2247528" y="2409056"/>
            <a:ext cx="16764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4" name="Line 12"/>
          <p:cNvSpPr>
            <a:spLocks noChangeShapeType="1"/>
          </p:cNvSpPr>
          <p:nvPr/>
        </p:nvSpPr>
        <p:spPr bwMode="auto">
          <a:xfrm>
            <a:off x="4838328" y="2409056"/>
            <a:ext cx="1828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5" name="Line 14"/>
          <p:cNvSpPr>
            <a:spLocks noChangeShapeType="1"/>
          </p:cNvSpPr>
          <p:nvPr/>
        </p:nvSpPr>
        <p:spPr bwMode="auto">
          <a:xfrm flipV="1">
            <a:off x="1256928" y="2790056"/>
            <a:ext cx="7620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6" name="Oval 15"/>
          <p:cNvSpPr>
            <a:spLocks noChangeAspect="1" noChangeArrowheads="1"/>
          </p:cNvSpPr>
          <p:nvPr/>
        </p:nvSpPr>
        <p:spPr bwMode="auto">
          <a:xfrm>
            <a:off x="7505328" y="2409056"/>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latin typeface="+mn-lt"/>
              <a:ea typeface="SimSun" panose="02010600030101010101" pitchFamily="2" charset="-122"/>
            </a:endParaRPr>
          </a:p>
        </p:txBody>
      </p:sp>
      <p:sp>
        <p:nvSpPr>
          <p:cNvPr id="17" name="Text Box 17"/>
          <p:cNvSpPr txBox="1">
            <a:spLocks noChangeArrowheads="1"/>
          </p:cNvSpPr>
          <p:nvPr/>
        </p:nvSpPr>
        <p:spPr bwMode="auto">
          <a:xfrm>
            <a:off x="3238128" y="3399656"/>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a:latin typeface="+mn-lt"/>
                <a:ea typeface="SimSun" panose="02010600030101010101" pitchFamily="2" charset="-122"/>
              </a:rPr>
              <a:t>current</a:t>
            </a:r>
          </a:p>
        </p:txBody>
      </p:sp>
      <p:sp>
        <p:nvSpPr>
          <p:cNvPr id="18" name="Line 18"/>
          <p:cNvSpPr>
            <a:spLocks noChangeShapeType="1"/>
          </p:cNvSpPr>
          <p:nvPr/>
        </p:nvSpPr>
        <p:spPr bwMode="auto">
          <a:xfrm flipH="1" flipV="1">
            <a:off x="3923928" y="2790056"/>
            <a:ext cx="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9" name="TextBox 18"/>
          <p:cNvSpPr txBox="1"/>
          <p:nvPr/>
        </p:nvSpPr>
        <p:spPr>
          <a:xfrm>
            <a:off x="5066588" y="5229200"/>
            <a:ext cx="3679778" cy="1096454"/>
          </a:xfrm>
          <a:prstGeom prst="rect">
            <a:avLst/>
          </a:prstGeom>
          <a:noFill/>
        </p:spPr>
        <p:txBody>
          <a:bodyPr wrap="square" rtlCol="0">
            <a:spAutoFit/>
          </a:bodyPr>
          <a:lstStyle/>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 = </a:t>
            </a:r>
            <a:r>
              <a:rPr lang="en-US" altLang="zh-CN" dirty="0">
                <a:solidFill>
                  <a:srgbClr val="0000C0"/>
                </a:solidFill>
                <a:latin typeface="Courier New" panose="02070309020205020404" pitchFamily="49" charset="0"/>
                <a:ea typeface="SimSun" panose="02010600030101010101" pitchFamily="2" charset="-122"/>
                <a:cs typeface="Courier New" panose="02070309020205020404" pitchFamily="49" charset="0"/>
              </a:rPr>
              <a:t>new </a:t>
            </a:r>
            <a:r>
              <a:rPr lang="en-US" altLang="zh-CN" dirty="0">
                <a:latin typeface="Courier New" panose="02070309020205020404" pitchFamily="49" charset="0"/>
                <a:ea typeface="SimSun" panose="02010600030101010101" pitchFamily="2" charset="-122"/>
                <a:cs typeface="Courier New" panose="02070309020205020404" pitchFamily="49" charset="0"/>
              </a:rPr>
              <a:t>Node();</a:t>
            </a:r>
          </a:p>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-&gt;data= x;</a:t>
            </a:r>
          </a:p>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-&gt;next = current-&gt;next;</a:t>
            </a:r>
          </a:p>
          <a:p>
            <a:pPr eaLnBrk="1" hangingPunct="1">
              <a:lnSpc>
                <a:spcPct val="50000"/>
              </a:lnSpc>
              <a:spcBef>
                <a:spcPct val="50000"/>
              </a:spcBef>
            </a:pPr>
            <a:r>
              <a:rPr lang="en-US" altLang="zh-CN" dirty="0">
                <a:latin typeface="Courier New" panose="02070309020205020404" pitchFamily="49" charset="0"/>
                <a:ea typeface="SimSun" panose="02010600030101010101" pitchFamily="2" charset="-122"/>
                <a:cs typeface="Courier New" panose="02070309020205020404" pitchFamily="49" charset="0"/>
              </a:rPr>
              <a:t>current-&gt;next = </a:t>
            </a: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17338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Insertion At The Middle (1)</a:t>
            </a:r>
          </a:p>
        </p:txBody>
      </p:sp>
      <p:sp>
        <p:nvSpPr>
          <p:cNvPr id="3" name="Content Placeholder 2"/>
          <p:cNvSpPr>
            <a:spLocks noGrp="1"/>
          </p:cNvSpPr>
          <p:nvPr>
            <p:ph idx="1"/>
          </p:nvPr>
        </p:nvSpPr>
        <p:spPr>
          <a:xfrm>
            <a:off x="323850" y="1124744"/>
            <a:ext cx="8496300" cy="792088"/>
          </a:xfrm>
        </p:spPr>
        <p:txBody>
          <a:bodyPr/>
          <a:lstStyle/>
          <a:p>
            <a:r>
              <a:rPr lang="en-US" dirty="0"/>
              <a:t>Suppose </a:t>
            </a:r>
            <a:r>
              <a:rPr lang="en-US" dirty="0">
                <a:solidFill>
                  <a:srgbClr val="0070C0"/>
                </a:solidFill>
                <a:latin typeface="Courier New" panose="020703090202050204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middle element of the list </a:t>
            </a:r>
          </a:p>
          <a:p>
            <a:pPr lvl="1"/>
            <a:r>
              <a:rPr lang="en-US" dirty="0"/>
              <a:t>We can add a new item x by doing this</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latin typeface="+mn-lt"/>
              </a:rPr>
              <a:pPr/>
              <a:t>18</a:t>
            </a:fld>
            <a:endParaRPr lang="en-GB">
              <a:latin typeface="+mn-lt"/>
            </a:endParaRPr>
          </a:p>
        </p:txBody>
      </p:sp>
      <p:sp>
        <p:nvSpPr>
          <p:cNvPr id="19" name="TextBox 18"/>
          <p:cNvSpPr txBox="1"/>
          <p:nvPr/>
        </p:nvSpPr>
        <p:spPr>
          <a:xfrm>
            <a:off x="5029282" y="5248729"/>
            <a:ext cx="3679778" cy="1096454"/>
          </a:xfrm>
          <a:prstGeom prst="rect">
            <a:avLst/>
          </a:prstGeom>
          <a:noFill/>
        </p:spPr>
        <p:txBody>
          <a:bodyPr wrap="square" rtlCol="0">
            <a:spAutoFit/>
          </a:bodyPr>
          <a:lstStyle/>
          <a:p>
            <a:pPr eaLnBrk="1" hangingPunct="1">
              <a:lnSpc>
                <a:spcPct val="50000"/>
              </a:lnSpc>
              <a:spcBef>
                <a:spcPct val="50000"/>
              </a:spcBef>
            </a:pPr>
            <a:r>
              <a:rPr lang="en-US" altLang="zh-CN" b="1" dirty="0" err="1">
                <a:solidFill>
                  <a:srgbClr val="0070C0"/>
                </a:solidFill>
                <a:latin typeface="Courier New" panose="02070309020205020404" pitchFamily="49" charset="0"/>
                <a:ea typeface="SimSun" panose="02010600030101010101" pitchFamily="2" charset="-122"/>
                <a:cs typeface="Courier New" panose="02070309020205020404" pitchFamily="49" charset="0"/>
              </a:rPr>
              <a:t>tmp</a:t>
            </a:r>
            <a:r>
              <a:rPr lang="en-US" altLang="zh-CN" b="1" dirty="0">
                <a:solidFill>
                  <a:srgbClr val="0070C0"/>
                </a:solidFill>
                <a:latin typeface="Courier New" panose="02070309020205020404" pitchFamily="49" charset="0"/>
                <a:ea typeface="SimSun" panose="02010600030101010101" pitchFamily="2" charset="-122"/>
                <a:cs typeface="Courier New" panose="02070309020205020404" pitchFamily="49" charset="0"/>
              </a:rPr>
              <a:t> = new Node();</a:t>
            </a:r>
          </a:p>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-&gt;data= x;</a:t>
            </a:r>
          </a:p>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-&gt;next = current-&gt;next;</a:t>
            </a:r>
          </a:p>
          <a:p>
            <a:pPr eaLnBrk="1" hangingPunct="1">
              <a:lnSpc>
                <a:spcPct val="50000"/>
              </a:lnSpc>
              <a:spcBef>
                <a:spcPct val="50000"/>
              </a:spcBef>
            </a:pPr>
            <a:r>
              <a:rPr lang="en-US" altLang="zh-CN" dirty="0">
                <a:latin typeface="Courier New" panose="02070309020205020404" pitchFamily="49" charset="0"/>
                <a:ea typeface="SimSun" panose="02010600030101010101" pitchFamily="2" charset="-122"/>
                <a:cs typeface="Courier New" panose="02070309020205020404" pitchFamily="49" charset="0"/>
              </a:rPr>
              <a:t>current-&gt;next = </a:t>
            </a: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a:t>
            </a:r>
          </a:p>
        </p:txBody>
      </p:sp>
      <p:sp>
        <p:nvSpPr>
          <p:cNvPr id="20" name="Rectangle 19"/>
          <p:cNvSpPr/>
          <p:nvPr/>
        </p:nvSpPr>
        <p:spPr>
          <a:xfrm>
            <a:off x="288630" y="4005064"/>
            <a:ext cx="4454172" cy="2308324"/>
          </a:xfrm>
          <a:prstGeom prst="rect">
            <a:avLst/>
          </a:prstGeom>
          <a:ln w="12700">
            <a:solidFill>
              <a:schemeClr val="tx1"/>
            </a:solidFill>
          </a:ln>
        </p:spPr>
        <p:txBody>
          <a:bodyPr wrap="square">
            <a:spAutoFit/>
          </a:bodyPr>
          <a:lstStyle/>
          <a:p>
            <a:r>
              <a:rPr lang="en-US" dirty="0">
                <a:solidFill>
                  <a:srgbClr val="0070C0"/>
                </a:solidFill>
                <a:latin typeface="+mn-lt"/>
              </a:rPr>
              <a:t>Steps</a:t>
            </a:r>
          </a:p>
          <a:p>
            <a:pPr marL="457200" indent="-457200" algn="just">
              <a:buFont typeface="Arial" panose="020B0604020202020204" pitchFamily="34" charset="0"/>
              <a:buChar char="•"/>
            </a:pPr>
            <a:r>
              <a:rPr lang="en-US" dirty="0">
                <a:solidFill>
                  <a:schemeClr val="bg1">
                    <a:lumMod val="50000"/>
                  </a:schemeClr>
                </a:solidFill>
                <a:latin typeface="+mn-lt"/>
              </a:rPr>
              <a:t>Locate the index element </a:t>
            </a:r>
          </a:p>
          <a:p>
            <a:pPr marL="457200" indent="-457200" algn="just">
              <a:buFont typeface="Arial" panose="020B0604020202020204" pitchFamily="34" charset="0"/>
              <a:buChar char="•"/>
            </a:pPr>
            <a:r>
              <a:rPr lang="en-US" dirty="0">
                <a:solidFill>
                  <a:srgbClr val="0070C0"/>
                </a:solidFill>
                <a:latin typeface="+mn-lt"/>
              </a:rPr>
              <a:t>Allocate memory for the new node</a:t>
            </a:r>
          </a:p>
          <a:p>
            <a:pPr marL="457200" indent="-457200" algn="just">
              <a:buFont typeface="Arial" panose="020B0604020202020204" pitchFamily="34" charset="0"/>
              <a:buChar char="•"/>
            </a:pPr>
            <a:r>
              <a:rPr lang="en-US" dirty="0">
                <a:latin typeface="+mn-lt"/>
              </a:rPr>
              <a:t>Copy data into node</a:t>
            </a:r>
          </a:p>
          <a:p>
            <a:pPr marL="457200" indent="-457200" algn="just">
              <a:buFont typeface="Arial" panose="020B0604020202020204" pitchFamily="34" charset="0"/>
              <a:buChar char="•"/>
            </a:pPr>
            <a:r>
              <a:rPr lang="en-US" dirty="0">
                <a:latin typeface="+mn-lt"/>
              </a:rPr>
              <a:t>Point the new node to its successor (next node)</a:t>
            </a:r>
          </a:p>
          <a:p>
            <a:pPr marL="457200" indent="-457200" algn="just">
              <a:buFont typeface="Arial" panose="020B0604020202020204" pitchFamily="34" charset="0"/>
              <a:buChar char="•"/>
            </a:pPr>
            <a:r>
              <a:rPr lang="en-US" dirty="0">
                <a:latin typeface="+mn-lt"/>
              </a:rPr>
              <a:t>Point the new node’s predecessor (preceding node) to the new node</a:t>
            </a:r>
          </a:p>
        </p:txBody>
      </p:sp>
      <p:sp>
        <p:nvSpPr>
          <p:cNvPr id="21" name="Rectangle 3"/>
          <p:cNvSpPr>
            <a:spLocks noChangeArrowheads="1"/>
          </p:cNvSpPr>
          <p:nvPr/>
        </p:nvSpPr>
        <p:spPr bwMode="auto">
          <a:xfrm>
            <a:off x="1693168" y="1987816"/>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A1   </a:t>
            </a:r>
          </a:p>
        </p:txBody>
      </p:sp>
      <p:sp>
        <p:nvSpPr>
          <p:cNvPr id="22" name="Line 4"/>
          <p:cNvSpPr>
            <a:spLocks noChangeShapeType="1"/>
          </p:cNvSpPr>
          <p:nvPr/>
        </p:nvSpPr>
        <p:spPr bwMode="auto">
          <a:xfrm>
            <a:off x="2378968" y="1987816"/>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3" name="Rectangle 5"/>
          <p:cNvSpPr>
            <a:spLocks noChangeArrowheads="1"/>
          </p:cNvSpPr>
          <p:nvPr/>
        </p:nvSpPr>
        <p:spPr bwMode="auto">
          <a:xfrm>
            <a:off x="4283968" y="1987816"/>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A2   </a:t>
            </a:r>
          </a:p>
        </p:txBody>
      </p:sp>
      <p:sp>
        <p:nvSpPr>
          <p:cNvPr id="24" name="Line 6"/>
          <p:cNvSpPr>
            <a:spLocks noChangeShapeType="1"/>
          </p:cNvSpPr>
          <p:nvPr/>
        </p:nvSpPr>
        <p:spPr bwMode="auto">
          <a:xfrm>
            <a:off x="4969768" y="1987816"/>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5" name="Rectangle 7"/>
          <p:cNvSpPr>
            <a:spLocks noChangeArrowheads="1"/>
          </p:cNvSpPr>
          <p:nvPr/>
        </p:nvSpPr>
        <p:spPr bwMode="auto">
          <a:xfrm>
            <a:off x="7027168" y="1987816"/>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26" name="Line 8"/>
          <p:cNvSpPr>
            <a:spLocks noChangeShapeType="1"/>
          </p:cNvSpPr>
          <p:nvPr/>
        </p:nvSpPr>
        <p:spPr bwMode="auto">
          <a:xfrm>
            <a:off x="7712968" y="1987816"/>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7" name="Text Box 9"/>
          <p:cNvSpPr txBox="1">
            <a:spLocks noChangeArrowheads="1"/>
          </p:cNvSpPr>
          <p:nvPr/>
        </p:nvSpPr>
        <p:spPr bwMode="auto">
          <a:xfrm>
            <a:off x="1235968" y="3435616"/>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head</a:t>
            </a:r>
          </a:p>
        </p:txBody>
      </p:sp>
      <p:sp>
        <p:nvSpPr>
          <p:cNvPr id="28" name="Line 11"/>
          <p:cNvSpPr>
            <a:spLocks noChangeShapeType="1"/>
          </p:cNvSpPr>
          <p:nvPr/>
        </p:nvSpPr>
        <p:spPr bwMode="auto">
          <a:xfrm>
            <a:off x="2607568" y="2368816"/>
            <a:ext cx="16764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9" name="Line 12"/>
          <p:cNvSpPr>
            <a:spLocks noChangeShapeType="1"/>
          </p:cNvSpPr>
          <p:nvPr/>
        </p:nvSpPr>
        <p:spPr bwMode="auto">
          <a:xfrm>
            <a:off x="5198368" y="2368816"/>
            <a:ext cx="1828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0" name="Line 14"/>
          <p:cNvSpPr>
            <a:spLocks noChangeShapeType="1"/>
          </p:cNvSpPr>
          <p:nvPr/>
        </p:nvSpPr>
        <p:spPr bwMode="auto">
          <a:xfrm flipV="1">
            <a:off x="1616968" y="2749816"/>
            <a:ext cx="7620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1" name="Oval 15"/>
          <p:cNvSpPr>
            <a:spLocks noChangeAspect="1" noChangeArrowheads="1"/>
          </p:cNvSpPr>
          <p:nvPr/>
        </p:nvSpPr>
        <p:spPr bwMode="auto">
          <a:xfrm>
            <a:off x="7865368" y="2368816"/>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latin typeface="+mn-lt"/>
              <a:ea typeface="SimSun" panose="02010600030101010101" pitchFamily="2" charset="-122"/>
            </a:endParaRPr>
          </a:p>
        </p:txBody>
      </p:sp>
      <p:sp>
        <p:nvSpPr>
          <p:cNvPr id="32" name="Text Box 17"/>
          <p:cNvSpPr txBox="1">
            <a:spLocks noChangeArrowheads="1"/>
          </p:cNvSpPr>
          <p:nvPr/>
        </p:nvSpPr>
        <p:spPr bwMode="auto">
          <a:xfrm>
            <a:off x="3598168" y="3359416"/>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a:latin typeface="+mn-lt"/>
                <a:ea typeface="SimSun" panose="02010600030101010101" pitchFamily="2" charset="-122"/>
              </a:rPr>
              <a:t>current</a:t>
            </a:r>
          </a:p>
        </p:txBody>
      </p:sp>
      <p:sp>
        <p:nvSpPr>
          <p:cNvPr id="33" name="Line 18"/>
          <p:cNvSpPr>
            <a:spLocks noChangeShapeType="1"/>
          </p:cNvSpPr>
          <p:nvPr/>
        </p:nvSpPr>
        <p:spPr bwMode="auto">
          <a:xfrm flipH="1" flipV="1">
            <a:off x="4283968" y="2749816"/>
            <a:ext cx="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4" name="Rectangle 19"/>
          <p:cNvSpPr>
            <a:spLocks noChangeArrowheads="1"/>
          </p:cNvSpPr>
          <p:nvPr/>
        </p:nvSpPr>
        <p:spPr bwMode="auto">
          <a:xfrm>
            <a:off x="5503168" y="3359416"/>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2400">
              <a:latin typeface="+mn-lt"/>
              <a:ea typeface="SimSun" panose="02010600030101010101" pitchFamily="2" charset="-122"/>
            </a:endParaRPr>
          </a:p>
        </p:txBody>
      </p:sp>
      <p:sp>
        <p:nvSpPr>
          <p:cNvPr id="35" name="Line 20"/>
          <p:cNvSpPr>
            <a:spLocks noChangeShapeType="1"/>
          </p:cNvSpPr>
          <p:nvPr/>
        </p:nvSpPr>
        <p:spPr bwMode="auto">
          <a:xfrm>
            <a:off x="6188968" y="3359416"/>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6" name="Text Box 22"/>
          <p:cNvSpPr txBox="1">
            <a:spLocks noChangeArrowheads="1"/>
          </p:cNvSpPr>
          <p:nvPr/>
        </p:nvSpPr>
        <p:spPr bwMode="auto">
          <a:xfrm>
            <a:off x="5274568" y="4654816"/>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a:latin typeface="+mn-lt"/>
                <a:ea typeface="SimSun" panose="02010600030101010101" pitchFamily="2" charset="-122"/>
              </a:rPr>
              <a:t>tmp</a:t>
            </a:r>
          </a:p>
        </p:txBody>
      </p:sp>
      <p:sp>
        <p:nvSpPr>
          <p:cNvPr id="37" name="Line 24"/>
          <p:cNvSpPr>
            <a:spLocks noChangeShapeType="1"/>
          </p:cNvSpPr>
          <p:nvPr/>
        </p:nvSpPr>
        <p:spPr bwMode="auto">
          <a:xfrm flipV="1">
            <a:off x="5503168" y="4197616"/>
            <a:ext cx="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Tree>
    <p:extLst>
      <p:ext uri="{BB962C8B-B14F-4D97-AF65-F5344CB8AC3E}">
        <p14:creationId xmlns:p14="http://schemas.microsoft.com/office/powerpoint/2010/main" val="2100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Insertion At The Middle (1)</a:t>
            </a:r>
          </a:p>
        </p:txBody>
      </p:sp>
      <p:sp>
        <p:nvSpPr>
          <p:cNvPr id="3" name="Content Placeholder 2"/>
          <p:cNvSpPr>
            <a:spLocks noGrp="1"/>
          </p:cNvSpPr>
          <p:nvPr>
            <p:ph idx="1"/>
          </p:nvPr>
        </p:nvSpPr>
        <p:spPr>
          <a:xfrm>
            <a:off x="323850" y="1124744"/>
            <a:ext cx="8496300" cy="792088"/>
          </a:xfrm>
        </p:spPr>
        <p:txBody>
          <a:bodyPr/>
          <a:lstStyle/>
          <a:p>
            <a:r>
              <a:rPr lang="en-US" dirty="0"/>
              <a:t>Suppose </a:t>
            </a:r>
            <a:r>
              <a:rPr lang="en-US" dirty="0">
                <a:solidFill>
                  <a:srgbClr val="0070C0"/>
                </a:solidFill>
                <a:latin typeface="Courier New" panose="020703090202050204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middle element of the list </a:t>
            </a:r>
          </a:p>
          <a:p>
            <a:pPr lvl="1"/>
            <a:r>
              <a:rPr lang="en-US" dirty="0"/>
              <a:t>We can add a new item x by doing this</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latin typeface="+mn-lt"/>
              </a:rPr>
              <a:pPr/>
              <a:t>19</a:t>
            </a:fld>
            <a:endParaRPr lang="en-GB">
              <a:latin typeface="+mn-lt"/>
            </a:endParaRPr>
          </a:p>
        </p:txBody>
      </p:sp>
      <p:sp>
        <p:nvSpPr>
          <p:cNvPr id="19" name="TextBox 18"/>
          <p:cNvSpPr txBox="1"/>
          <p:nvPr/>
        </p:nvSpPr>
        <p:spPr>
          <a:xfrm>
            <a:off x="5029282" y="5248729"/>
            <a:ext cx="3679778" cy="1096454"/>
          </a:xfrm>
          <a:prstGeom prst="rect">
            <a:avLst/>
          </a:prstGeom>
          <a:noFill/>
        </p:spPr>
        <p:txBody>
          <a:bodyPr wrap="square" rtlCol="0">
            <a:spAutoFit/>
          </a:bodyPr>
          <a:lstStyle/>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 = new Node();</a:t>
            </a:r>
          </a:p>
          <a:p>
            <a:pPr eaLnBrk="1" hangingPunct="1">
              <a:lnSpc>
                <a:spcPct val="50000"/>
              </a:lnSpc>
              <a:spcBef>
                <a:spcPct val="50000"/>
              </a:spcBef>
            </a:pPr>
            <a:r>
              <a:rPr lang="en-US" altLang="zh-CN" b="1" dirty="0" err="1">
                <a:solidFill>
                  <a:srgbClr val="0070C0"/>
                </a:solidFill>
                <a:latin typeface="Courier New" panose="02070309020205020404" pitchFamily="49" charset="0"/>
                <a:ea typeface="SimSun" panose="02010600030101010101" pitchFamily="2" charset="-122"/>
                <a:cs typeface="Courier New" panose="02070309020205020404" pitchFamily="49" charset="0"/>
              </a:rPr>
              <a:t>tmp</a:t>
            </a:r>
            <a:r>
              <a:rPr lang="en-US" altLang="zh-CN" b="1" dirty="0">
                <a:solidFill>
                  <a:srgbClr val="0070C0"/>
                </a:solidFill>
                <a:latin typeface="Courier New" panose="02070309020205020404" pitchFamily="49" charset="0"/>
                <a:ea typeface="SimSun" panose="02010600030101010101" pitchFamily="2" charset="-122"/>
                <a:cs typeface="Courier New" panose="02070309020205020404" pitchFamily="49" charset="0"/>
              </a:rPr>
              <a:t>-&gt;data= x;</a:t>
            </a:r>
          </a:p>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-&gt;next = current-&gt;next;</a:t>
            </a:r>
          </a:p>
          <a:p>
            <a:pPr eaLnBrk="1" hangingPunct="1">
              <a:lnSpc>
                <a:spcPct val="50000"/>
              </a:lnSpc>
              <a:spcBef>
                <a:spcPct val="50000"/>
              </a:spcBef>
            </a:pPr>
            <a:r>
              <a:rPr lang="en-US" altLang="zh-CN" dirty="0">
                <a:latin typeface="Courier New" panose="02070309020205020404" pitchFamily="49" charset="0"/>
                <a:ea typeface="SimSun" panose="02010600030101010101" pitchFamily="2" charset="-122"/>
                <a:cs typeface="Courier New" panose="02070309020205020404" pitchFamily="49" charset="0"/>
              </a:rPr>
              <a:t>current-&gt;next = </a:t>
            </a: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a:t>
            </a:r>
          </a:p>
        </p:txBody>
      </p:sp>
      <p:sp>
        <p:nvSpPr>
          <p:cNvPr id="20" name="Rectangle 19"/>
          <p:cNvSpPr/>
          <p:nvPr/>
        </p:nvSpPr>
        <p:spPr>
          <a:xfrm>
            <a:off x="288630" y="4005064"/>
            <a:ext cx="4454172" cy="2308324"/>
          </a:xfrm>
          <a:prstGeom prst="rect">
            <a:avLst/>
          </a:prstGeom>
          <a:ln w="12700">
            <a:solidFill>
              <a:schemeClr val="tx1"/>
            </a:solidFill>
          </a:ln>
        </p:spPr>
        <p:txBody>
          <a:bodyPr wrap="square">
            <a:spAutoFit/>
          </a:bodyPr>
          <a:lstStyle/>
          <a:p>
            <a:r>
              <a:rPr lang="en-US" dirty="0">
                <a:solidFill>
                  <a:srgbClr val="0070C0"/>
                </a:solidFill>
                <a:latin typeface="+mn-lt"/>
              </a:rPr>
              <a:t>Steps</a:t>
            </a:r>
          </a:p>
          <a:p>
            <a:pPr marL="457200" indent="-457200" algn="just">
              <a:buFont typeface="Arial" panose="020B0604020202020204" pitchFamily="34" charset="0"/>
              <a:buChar char="•"/>
            </a:pPr>
            <a:r>
              <a:rPr lang="en-US" dirty="0">
                <a:solidFill>
                  <a:schemeClr val="bg1">
                    <a:lumMod val="50000"/>
                  </a:schemeClr>
                </a:solidFill>
                <a:latin typeface="+mn-lt"/>
              </a:rPr>
              <a:t>Locate the index element </a:t>
            </a:r>
          </a:p>
          <a:p>
            <a:pPr marL="457200" indent="-457200" algn="just">
              <a:buFont typeface="Arial" panose="020B0604020202020204" pitchFamily="34" charset="0"/>
              <a:buChar char="•"/>
            </a:pPr>
            <a:r>
              <a:rPr lang="en-US" dirty="0">
                <a:latin typeface="+mn-lt"/>
              </a:rPr>
              <a:t>Allocate memory for the new node</a:t>
            </a:r>
          </a:p>
          <a:p>
            <a:pPr marL="457200" indent="-457200" algn="just">
              <a:buFont typeface="Arial" panose="020B0604020202020204" pitchFamily="34" charset="0"/>
              <a:buChar char="•"/>
            </a:pPr>
            <a:r>
              <a:rPr lang="en-US" dirty="0">
                <a:solidFill>
                  <a:srgbClr val="0070C0"/>
                </a:solidFill>
                <a:latin typeface="+mn-lt"/>
              </a:rPr>
              <a:t>Copy data into node</a:t>
            </a:r>
          </a:p>
          <a:p>
            <a:pPr marL="457200" indent="-457200" algn="just">
              <a:buFont typeface="Arial" panose="020B0604020202020204" pitchFamily="34" charset="0"/>
              <a:buChar char="•"/>
            </a:pPr>
            <a:r>
              <a:rPr lang="en-US" dirty="0">
                <a:latin typeface="+mn-lt"/>
              </a:rPr>
              <a:t>Point the new node to its successor (next node)</a:t>
            </a:r>
          </a:p>
          <a:p>
            <a:pPr marL="457200" indent="-457200" algn="just">
              <a:buFont typeface="Arial" panose="020B0604020202020204" pitchFamily="34" charset="0"/>
              <a:buChar char="•"/>
            </a:pPr>
            <a:r>
              <a:rPr lang="en-US" dirty="0">
                <a:latin typeface="+mn-lt"/>
              </a:rPr>
              <a:t>Point the new node’s predecessor (preceding node) to the new node</a:t>
            </a:r>
          </a:p>
        </p:txBody>
      </p:sp>
      <p:sp>
        <p:nvSpPr>
          <p:cNvPr id="38" name="Rectangle 3"/>
          <p:cNvSpPr>
            <a:spLocks noChangeArrowheads="1"/>
          </p:cNvSpPr>
          <p:nvPr/>
        </p:nvSpPr>
        <p:spPr bwMode="auto">
          <a:xfrm>
            <a:off x="1618602" y="1985194"/>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A1   </a:t>
            </a:r>
          </a:p>
        </p:txBody>
      </p:sp>
      <p:sp>
        <p:nvSpPr>
          <p:cNvPr id="39" name="Line 4"/>
          <p:cNvSpPr>
            <a:spLocks noChangeShapeType="1"/>
          </p:cNvSpPr>
          <p:nvPr/>
        </p:nvSpPr>
        <p:spPr bwMode="auto">
          <a:xfrm>
            <a:off x="2304402" y="1985194"/>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0" name="Rectangle 5"/>
          <p:cNvSpPr>
            <a:spLocks noChangeArrowheads="1"/>
          </p:cNvSpPr>
          <p:nvPr/>
        </p:nvSpPr>
        <p:spPr bwMode="auto">
          <a:xfrm>
            <a:off x="4209402" y="1985194"/>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A2   </a:t>
            </a:r>
          </a:p>
        </p:txBody>
      </p:sp>
      <p:sp>
        <p:nvSpPr>
          <p:cNvPr id="41" name="Line 6"/>
          <p:cNvSpPr>
            <a:spLocks noChangeShapeType="1"/>
          </p:cNvSpPr>
          <p:nvPr/>
        </p:nvSpPr>
        <p:spPr bwMode="auto">
          <a:xfrm>
            <a:off x="4895202" y="1985194"/>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2" name="Rectangle 7"/>
          <p:cNvSpPr>
            <a:spLocks noChangeArrowheads="1"/>
          </p:cNvSpPr>
          <p:nvPr/>
        </p:nvSpPr>
        <p:spPr bwMode="auto">
          <a:xfrm>
            <a:off x="6952602" y="1985194"/>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43" name="Line 8"/>
          <p:cNvSpPr>
            <a:spLocks noChangeShapeType="1"/>
          </p:cNvSpPr>
          <p:nvPr/>
        </p:nvSpPr>
        <p:spPr bwMode="auto">
          <a:xfrm>
            <a:off x="7638402" y="1985194"/>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4" name="Text Box 9"/>
          <p:cNvSpPr txBox="1">
            <a:spLocks noChangeArrowheads="1"/>
          </p:cNvSpPr>
          <p:nvPr/>
        </p:nvSpPr>
        <p:spPr bwMode="auto">
          <a:xfrm>
            <a:off x="1161402" y="3432994"/>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head</a:t>
            </a:r>
          </a:p>
        </p:txBody>
      </p:sp>
      <p:sp>
        <p:nvSpPr>
          <p:cNvPr id="45" name="Line 11"/>
          <p:cNvSpPr>
            <a:spLocks noChangeShapeType="1"/>
          </p:cNvSpPr>
          <p:nvPr/>
        </p:nvSpPr>
        <p:spPr bwMode="auto">
          <a:xfrm>
            <a:off x="2533002" y="2366194"/>
            <a:ext cx="16764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6" name="Line 12"/>
          <p:cNvSpPr>
            <a:spLocks noChangeShapeType="1"/>
          </p:cNvSpPr>
          <p:nvPr/>
        </p:nvSpPr>
        <p:spPr bwMode="auto">
          <a:xfrm>
            <a:off x="5123802" y="2366194"/>
            <a:ext cx="1828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7" name="Line 14"/>
          <p:cNvSpPr>
            <a:spLocks noChangeShapeType="1"/>
          </p:cNvSpPr>
          <p:nvPr/>
        </p:nvSpPr>
        <p:spPr bwMode="auto">
          <a:xfrm flipV="1">
            <a:off x="1542402" y="2747194"/>
            <a:ext cx="7620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8" name="Oval 15"/>
          <p:cNvSpPr>
            <a:spLocks noChangeAspect="1" noChangeArrowheads="1"/>
          </p:cNvSpPr>
          <p:nvPr/>
        </p:nvSpPr>
        <p:spPr bwMode="auto">
          <a:xfrm>
            <a:off x="7790802" y="2366194"/>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latin typeface="+mn-lt"/>
              <a:ea typeface="SimSun" panose="02010600030101010101" pitchFamily="2" charset="-122"/>
            </a:endParaRPr>
          </a:p>
        </p:txBody>
      </p:sp>
      <p:sp>
        <p:nvSpPr>
          <p:cNvPr id="49" name="Text Box 17"/>
          <p:cNvSpPr txBox="1">
            <a:spLocks noChangeArrowheads="1"/>
          </p:cNvSpPr>
          <p:nvPr/>
        </p:nvSpPr>
        <p:spPr bwMode="auto">
          <a:xfrm>
            <a:off x="3523602" y="3356794"/>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a:latin typeface="+mn-lt"/>
                <a:ea typeface="SimSun" panose="02010600030101010101" pitchFamily="2" charset="-122"/>
              </a:rPr>
              <a:t>current</a:t>
            </a:r>
          </a:p>
        </p:txBody>
      </p:sp>
      <p:sp>
        <p:nvSpPr>
          <p:cNvPr id="50" name="Line 18"/>
          <p:cNvSpPr>
            <a:spLocks noChangeShapeType="1"/>
          </p:cNvSpPr>
          <p:nvPr/>
        </p:nvSpPr>
        <p:spPr bwMode="auto">
          <a:xfrm flipH="1" flipV="1">
            <a:off x="4209402" y="2747194"/>
            <a:ext cx="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51" name="Rectangle 19"/>
          <p:cNvSpPr>
            <a:spLocks noChangeArrowheads="1"/>
          </p:cNvSpPr>
          <p:nvPr/>
        </p:nvSpPr>
        <p:spPr bwMode="auto">
          <a:xfrm>
            <a:off x="5428602" y="3356794"/>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x   </a:t>
            </a:r>
          </a:p>
        </p:txBody>
      </p:sp>
      <p:sp>
        <p:nvSpPr>
          <p:cNvPr id="52" name="Line 20"/>
          <p:cNvSpPr>
            <a:spLocks noChangeShapeType="1"/>
          </p:cNvSpPr>
          <p:nvPr/>
        </p:nvSpPr>
        <p:spPr bwMode="auto">
          <a:xfrm>
            <a:off x="6114402" y="3356794"/>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53" name="Text Box 22"/>
          <p:cNvSpPr txBox="1">
            <a:spLocks noChangeArrowheads="1"/>
          </p:cNvSpPr>
          <p:nvPr/>
        </p:nvSpPr>
        <p:spPr bwMode="auto">
          <a:xfrm>
            <a:off x="5200002" y="4652194"/>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a:latin typeface="+mn-lt"/>
                <a:ea typeface="SimSun" panose="02010600030101010101" pitchFamily="2" charset="-122"/>
              </a:rPr>
              <a:t>tmp</a:t>
            </a:r>
          </a:p>
        </p:txBody>
      </p:sp>
      <p:sp>
        <p:nvSpPr>
          <p:cNvPr id="54" name="Line 23"/>
          <p:cNvSpPr>
            <a:spLocks noChangeShapeType="1"/>
          </p:cNvSpPr>
          <p:nvPr/>
        </p:nvSpPr>
        <p:spPr bwMode="auto">
          <a:xfrm flipV="1">
            <a:off x="5428602" y="4194994"/>
            <a:ext cx="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Tree>
    <p:extLst>
      <p:ext uri="{BB962C8B-B14F-4D97-AF65-F5344CB8AC3E}">
        <p14:creationId xmlns:p14="http://schemas.microsoft.com/office/powerpoint/2010/main" val="379992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7194-07F8-4F19-B8B7-F7352E44062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A6A380C-850B-4BC4-93E8-6B41855B3012}"/>
              </a:ext>
            </a:extLst>
          </p:cNvPr>
          <p:cNvSpPr>
            <a:spLocks noGrp="1"/>
          </p:cNvSpPr>
          <p:nvPr>
            <p:ph idx="1"/>
          </p:nvPr>
        </p:nvSpPr>
        <p:spPr/>
        <p:txBody>
          <a:bodyPr/>
          <a:lstStyle/>
          <a:p>
            <a:endParaRPr lang="en-US" dirty="0"/>
          </a:p>
          <a:p>
            <a:r>
              <a:rPr lang="en-US" sz="2800" dirty="0"/>
              <a:t>Review to the previous concepts</a:t>
            </a:r>
          </a:p>
          <a:p>
            <a:pPr lvl="2"/>
            <a:r>
              <a:rPr lang="en-US" sz="2400" dirty="0"/>
              <a:t>Search (Array)</a:t>
            </a:r>
          </a:p>
          <a:p>
            <a:pPr lvl="2"/>
            <a:r>
              <a:rPr lang="en-US" sz="2400" dirty="0"/>
              <a:t>Insertion (Array)</a:t>
            </a:r>
          </a:p>
          <a:p>
            <a:pPr lvl="2"/>
            <a:r>
              <a:rPr lang="en-US" sz="2400" dirty="0"/>
              <a:t>Deletion (Array)</a:t>
            </a:r>
          </a:p>
          <a:p>
            <a:pPr lvl="2"/>
            <a:r>
              <a:rPr lang="en-US" sz="2400" dirty="0"/>
              <a:t>Issues with Arrays</a:t>
            </a:r>
          </a:p>
          <a:p>
            <a:r>
              <a:rPr lang="en-US" sz="2800" dirty="0"/>
              <a:t>Linked lists (pointer-based implementation)</a:t>
            </a:r>
          </a:p>
          <a:p>
            <a:pPr lvl="1"/>
            <a:r>
              <a:rPr lang="en-US" sz="2600" dirty="0"/>
              <a:t>Insertion (start, middle, and end of the list)</a:t>
            </a:r>
          </a:p>
          <a:p>
            <a:pPr lvl="1"/>
            <a:r>
              <a:rPr lang="en-US" sz="2600" dirty="0"/>
              <a:t>Deletion (start, middle, and end of the list)</a:t>
            </a:r>
          </a:p>
          <a:p>
            <a:pPr lvl="1"/>
            <a:r>
              <a:rPr lang="en-US" sz="2600" dirty="0"/>
              <a:t>Searching</a:t>
            </a:r>
          </a:p>
          <a:p>
            <a:pPr lvl="1"/>
            <a:r>
              <a:rPr lang="en-US" sz="2600" dirty="0"/>
              <a:t>Destroying a list</a:t>
            </a:r>
          </a:p>
          <a:p>
            <a:pPr lvl="1"/>
            <a:endParaRPr lang="en-US" sz="2600" dirty="0"/>
          </a:p>
          <a:p>
            <a:pPr lvl="1"/>
            <a:endParaRPr lang="en-US" sz="2600" dirty="0"/>
          </a:p>
          <a:p>
            <a:pPr marL="914400" lvl="2" indent="0">
              <a:buNone/>
            </a:pPr>
            <a:endParaRPr lang="en-US" sz="2400" dirty="0"/>
          </a:p>
          <a:p>
            <a:endParaRPr lang="en-US" sz="2800" dirty="0"/>
          </a:p>
          <a:p>
            <a:endParaRPr lang="en-US" sz="2800" dirty="0"/>
          </a:p>
          <a:p>
            <a:endParaRPr lang="en-US" sz="2800" dirty="0"/>
          </a:p>
        </p:txBody>
      </p:sp>
      <p:sp>
        <p:nvSpPr>
          <p:cNvPr id="5" name="Slide Number Placeholder 4">
            <a:extLst>
              <a:ext uri="{FF2B5EF4-FFF2-40B4-BE49-F238E27FC236}">
                <a16:creationId xmlns:a16="http://schemas.microsoft.com/office/drawing/2014/main" id="{E9550CD6-F0BE-45BD-A831-516AAA5C900A}"/>
              </a:ext>
            </a:extLst>
          </p:cNvPr>
          <p:cNvSpPr>
            <a:spLocks noGrp="1"/>
          </p:cNvSpPr>
          <p:nvPr>
            <p:ph type="sldNum" sz="quarter" idx="11"/>
          </p:nvPr>
        </p:nvSpPr>
        <p:spPr/>
        <p:txBody>
          <a:bodyPr/>
          <a:lstStyle/>
          <a:p>
            <a:fld id="{63C8D6E8-E2D4-466A-B54E-56FCD6F950CE}" type="slidenum">
              <a:rPr lang="en-GB" smtClean="0"/>
              <a:pPr/>
              <a:t>2</a:t>
            </a:fld>
            <a:endParaRPr lang="en-GB"/>
          </a:p>
        </p:txBody>
      </p:sp>
    </p:spTree>
    <p:extLst>
      <p:ext uri="{BB962C8B-B14F-4D97-AF65-F5344CB8AC3E}">
        <p14:creationId xmlns:p14="http://schemas.microsoft.com/office/powerpoint/2010/main" val="2220081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Insertion At The Middle (1)</a:t>
            </a:r>
          </a:p>
        </p:txBody>
      </p:sp>
      <p:sp>
        <p:nvSpPr>
          <p:cNvPr id="3" name="Content Placeholder 2"/>
          <p:cNvSpPr>
            <a:spLocks noGrp="1"/>
          </p:cNvSpPr>
          <p:nvPr>
            <p:ph idx="1"/>
          </p:nvPr>
        </p:nvSpPr>
        <p:spPr>
          <a:xfrm>
            <a:off x="323850" y="1124744"/>
            <a:ext cx="8496300" cy="792088"/>
          </a:xfrm>
        </p:spPr>
        <p:txBody>
          <a:bodyPr/>
          <a:lstStyle/>
          <a:p>
            <a:r>
              <a:rPr lang="en-US" dirty="0"/>
              <a:t>Suppose </a:t>
            </a:r>
            <a:r>
              <a:rPr lang="en-US" dirty="0">
                <a:solidFill>
                  <a:srgbClr val="0070C0"/>
                </a:solidFill>
                <a:latin typeface="Courier New" panose="020703090202050204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middle element of the list </a:t>
            </a:r>
          </a:p>
          <a:p>
            <a:pPr lvl="1"/>
            <a:r>
              <a:rPr lang="en-US" dirty="0"/>
              <a:t>We can add a new item x by doing this</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latin typeface="+mn-lt"/>
              </a:rPr>
              <a:pPr/>
              <a:t>20</a:t>
            </a:fld>
            <a:endParaRPr lang="en-GB">
              <a:latin typeface="+mn-lt"/>
            </a:endParaRPr>
          </a:p>
        </p:txBody>
      </p:sp>
      <p:sp>
        <p:nvSpPr>
          <p:cNvPr id="19" name="TextBox 18"/>
          <p:cNvSpPr txBox="1"/>
          <p:nvPr/>
        </p:nvSpPr>
        <p:spPr>
          <a:xfrm>
            <a:off x="5029282" y="5248729"/>
            <a:ext cx="3679778" cy="1096454"/>
          </a:xfrm>
          <a:prstGeom prst="rect">
            <a:avLst/>
          </a:prstGeom>
          <a:noFill/>
        </p:spPr>
        <p:txBody>
          <a:bodyPr wrap="square" rtlCol="0">
            <a:spAutoFit/>
          </a:bodyPr>
          <a:lstStyle/>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 = new Node();</a:t>
            </a:r>
          </a:p>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-&gt;data= x;</a:t>
            </a:r>
          </a:p>
          <a:p>
            <a:pPr eaLnBrk="1" hangingPunct="1">
              <a:lnSpc>
                <a:spcPct val="50000"/>
              </a:lnSpc>
              <a:spcBef>
                <a:spcPct val="50000"/>
              </a:spcBef>
            </a:pPr>
            <a:r>
              <a:rPr lang="en-US" altLang="zh-CN" b="1" dirty="0" err="1">
                <a:solidFill>
                  <a:srgbClr val="0070C0"/>
                </a:solidFill>
                <a:latin typeface="Courier New" panose="02070309020205020404" pitchFamily="49" charset="0"/>
                <a:ea typeface="SimSun" panose="02010600030101010101" pitchFamily="2" charset="-122"/>
                <a:cs typeface="Courier New" panose="02070309020205020404" pitchFamily="49" charset="0"/>
              </a:rPr>
              <a:t>tmp</a:t>
            </a:r>
            <a:r>
              <a:rPr lang="en-US" altLang="zh-CN" b="1" dirty="0">
                <a:solidFill>
                  <a:srgbClr val="0070C0"/>
                </a:solidFill>
                <a:latin typeface="Courier New" panose="02070309020205020404" pitchFamily="49" charset="0"/>
                <a:ea typeface="SimSun" panose="02010600030101010101" pitchFamily="2" charset="-122"/>
                <a:cs typeface="Courier New" panose="02070309020205020404" pitchFamily="49" charset="0"/>
              </a:rPr>
              <a:t>-&gt;next = current-&gt;next;</a:t>
            </a:r>
          </a:p>
          <a:p>
            <a:pPr eaLnBrk="1" hangingPunct="1">
              <a:lnSpc>
                <a:spcPct val="50000"/>
              </a:lnSpc>
              <a:spcBef>
                <a:spcPct val="50000"/>
              </a:spcBef>
            </a:pPr>
            <a:r>
              <a:rPr lang="en-US" altLang="zh-CN" dirty="0">
                <a:latin typeface="Courier New" panose="02070309020205020404" pitchFamily="49" charset="0"/>
                <a:ea typeface="SimSun" panose="02010600030101010101" pitchFamily="2" charset="-122"/>
                <a:cs typeface="Courier New" panose="02070309020205020404" pitchFamily="49" charset="0"/>
              </a:rPr>
              <a:t>current-&gt;next = </a:t>
            </a: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a:t>
            </a:r>
          </a:p>
        </p:txBody>
      </p:sp>
      <p:sp>
        <p:nvSpPr>
          <p:cNvPr id="20" name="Rectangle 19"/>
          <p:cNvSpPr/>
          <p:nvPr/>
        </p:nvSpPr>
        <p:spPr>
          <a:xfrm>
            <a:off x="288630" y="4005064"/>
            <a:ext cx="4454172" cy="2308324"/>
          </a:xfrm>
          <a:prstGeom prst="rect">
            <a:avLst/>
          </a:prstGeom>
          <a:ln w="12700">
            <a:solidFill>
              <a:schemeClr val="tx1"/>
            </a:solidFill>
          </a:ln>
        </p:spPr>
        <p:txBody>
          <a:bodyPr wrap="square">
            <a:spAutoFit/>
          </a:bodyPr>
          <a:lstStyle/>
          <a:p>
            <a:r>
              <a:rPr lang="en-US" dirty="0">
                <a:solidFill>
                  <a:srgbClr val="0070C0"/>
                </a:solidFill>
                <a:latin typeface="+mn-lt"/>
              </a:rPr>
              <a:t>Steps</a:t>
            </a:r>
          </a:p>
          <a:p>
            <a:pPr marL="457200" indent="-457200" algn="just">
              <a:buFont typeface="Arial" panose="020B0604020202020204" pitchFamily="34" charset="0"/>
              <a:buChar char="•"/>
            </a:pPr>
            <a:r>
              <a:rPr lang="en-US" dirty="0">
                <a:solidFill>
                  <a:schemeClr val="bg1">
                    <a:lumMod val="50000"/>
                  </a:schemeClr>
                </a:solidFill>
                <a:latin typeface="+mn-lt"/>
              </a:rPr>
              <a:t>Locate the index element </a:t>
            </a:r>
          </a:p>
          <a:p>
            <a:pPr marL="457200" indent="-457200" algn="just">
              <a:buFont typeface="Arial" panose="020B0604020202020204" pitchFamily="34" charset="0"/>
              <a:buChar char="•"/>
            </a:pPr>
            <a:r>
              <a:rPr lang="en-US" dirty="0">
                <a:latin typeface="+mn-lt"/>
              </a:rPr>
              <a:t>Allocate memory for the new node</a:t>
            </a:r>
          </a:p>
          <a:p>
            <a:pPr marL="457200" indent="-457200" algn="just">
              <a:buFont typeface="Arial" panose="020B0604020202020204" pitchFamily="34" charset="0"/>
              <a:buChar char="•"/>
            </a:pPr>
            <a:r>
              <a:rPr lang="en-US" dirty="0">
                <a:latin typeface="+mn-lt"/>
              </a:rPr>
              <a:t>Copy data into node</a:t>
            </a:r>
          </a:p>
          <a:p>
            <a:pPr marL="457200" indent="-457200" algn="just">
              <a:buFont typeface="Arial" panose="020B0604020202020204" pitchFamily="34" charset="0"/>
              <a:buChar char="•"/>
            </a:pPr>
            <a:r>
              <a:rPr lang="en-US" dirty="0">
                <a:solidFill>
                  <a:srgbClr val="0070C0"/>
                </a:solidFill>
                <a:latin typeface="+mn-lt"/>
              </a:rPr>
              <a:t>Point the new node to its successor (next node)</a:t>
            </a:r>
          </a:p>
          <a:p>
            <a:pPr marL="457200" indent="-457200" algn="just">
              <a:buFont typeface="Arial" panose="020B0604020202020204" pitchFamily="34" charset="0"/>
              <a:buChar char="•"/>
            </a:pPr>
            <a:r>
              <a:rPr lang="en-US" dirty="0">
                <a:latin typeface="+mn-lt"/>
              </a:rPr>
              <a:t>Point the new node’s predecessor (preceding node) to the new node</a:t>
            </a:r>
          </a:p>
        </p:txBody>
      </p:sp>
      <p:sp>
        <p:nvSpPr>
          <p:cNvPr id="25" name="Rectangle 3"/>
          <p:cNvSpPr>
            <a:spLocks noChangeArrowheads="1"/>
          </p:cNvSpPr>
          <p:nvPr/>
        </p:nvSpPr>
        <p:spPr bwMode="auto">
          <a:xfrm>
            <a:off x="1693168" y="1949970"/>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A1   </a:t>
            </a:r>
          </a:p>
        </p:txBody>
      </p:sp>
      <p:sp>
        <p:nvSpPr>
          <p:cNvPr id="26" name="Line 4"/>
          <p:cNvSpPr>
            <a:spLocks noChangeShapeType="1"/>
          </p:cNvSpPr>
          <p:nvPr/>
        </p:nvSpPr>
        <p:spPr bwMode="auto">
          <a:xfrm>
            <a:off x="2378968" y="1949970"/>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7" name="Rectangle 5"/>
          <p:cNvSpPr>
            <a:spLocks noChangeArrowheads="1"/>
          </p:cNvSpPr>
          <p:nvPr/>
        </p:nvSpPr>
        <p:spPr bwMode="auto">
          <a:xfrm>
            <a:off x="4283968" y="1949970"/>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A2   </a:t>
            </a:r>
          </a:p>
        </p:txBody>
      </p:sp>
      <p:sp>
        <p:nvSpPr>
          <p:cNvPr id="28" name="Line 6"/>
          <p:cNvSpPr>
            <a:spLocks noChangeShapeType="1"/>
          </p:cNvSpPr>
          <p:nvPr/>
        </p:nvSpPr>
        <p:spPr bwMode="auto">
          <a:xfrm>
            <a:off x="4969768" y="1949970"/>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9" name="Rectangle 7"/>
          <p:cNvSpPr>
            <a:spLocks noChangeArrowheads="1"/>
          </p:cNvSpPr>
          <p:nvPr/>
        </p:nvSpPr>
        <p:spPr bwMode="auto">
          <a:xfrm>
            <a:off x="7027168" y="1949970"/>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30" name="Line 8"/>
          <p:cNvSpPr>
            <a:spLocks noChangeShapeType="1"/>
          </p:cNvSpPr>
          <p:nvPr/>
        </p:nvSpPr>
        <p:spPr bwMode="auto">
          <a:xfrm>
            <a:off x="7712968" y="1949970"/>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1" name="Text Box 9"/>
          <p:cNvSpPr txBox="1">
            <a:spLocks noChangeArrowheads="1"/>
          </p:cNvSpPr>
          <p:nvPr/>
        </p:nvSpPr>
        <p:spPr bwMode="auto">
          <a:xfrm>
            <a:off x="1235968" y="3397770"/>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head</a:t>
            </a:r>
          </a:p>
        </p:txBody>
      </p:sp>
      <p:sp>
        <p:nvSpPr>
          <p:cNvPr id="32" name="Line 11"/>
          <p:cNvSpPr>
            <a:spLocks noChangeShapeType="1"/>
          </p:cNvSpPr>
          <p:nvPr/>
        </p:nvSpPr>
        <p:spPr bwMode="auto">
          <a:xfrm>
            <a:off x="2607568" y="2330970"/>
            <a:ext cx="16764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3" name="Line 12"/>
          <p:cNvSpPr>
            <a:spLocks noChangeShapeType="1"/>
          </p:cNvSpPr>
          <p:nvPr/>
        </p:nvSpPr>
        <p:spPr bwMode="auto">
          <a:xfrm>
            <a:off x="5198368" y="2330970"/>
            <a:ext cx="1828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4" name="Line 14"/>
          <p:cNvSpPr>
            <a:spLocks noChangeShapeType="1"/>
          </p:cNvSpPr>
          <p:nvPr/>
        </p:nvSpPr>
        <p:spPr bwMode="auto">
          <a:xfrm flipV="1">
            <a:off x="1616968" y="2711970"/>
            <a:ext cx="7620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5" name="Oval 15"/>
          <p:cNvSpPr>
            <a:spLocks noChangeAspect="1" noChangeArrowheads="1"/>
          </p:cNvSpPr>
          <p:nvPr/>
        </p:nvSpPr>
        <p:spPr bwMode="auto">
          <a:xfrm>
            <a:off x="7865368" y="2330970"/>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latin typeface="+mn-lt"/>
              <a:ea typeface="SimSun" panose="02010600030101010101" pitchFamily="2" charset="-122"/>
            </a:endParaRPr>
          </a:p>
        </p:txBody>
      </p:sp>
      <p:sp>
        <p:nvSpPr>
          <p:cNvPr id="36" name="Text Box 17"/>
          <p:cNvSpPr txBox="1">
            <a:spLocks noChangeArrowheads="1"/>
          </p:cNvSpPr>
          <p:nvPr/>
        </p:nvSpPr>
        <p:spPr bwMode="auto">
          <a:xfrm>
            <a:off x="3598168" y="3321570"/>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a:latin typeface="+mn-lt"/>
                <a:ea typeface="SimSun" panose="02010600030101010101" pitchFamily="2" charset="-122"/>
              </a:rPr>
              <a:t>current</a:t>
            </a:r>
          </a:p>
        </p:txBody>
      </p:sp>
      <p:sp>
        <p:nvSpPr>
          <p:cNvPr id="37" name="Line 18"/>
          <p:cNvSpPr>
            <a:spLocks noChangeShapeType="1"/>
          </p:cNvSpPr>
          <p:nvPr/>
        </p:nvSpPr>
        <p:spPr bwMode="auto">
          <a:xfrm flipH="1" flipV="1">
            <a:off x="4283968" y="2711970"/>
            <a:ext cx="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55" name="Rectangle 19"/>
          <p:cNvSpPr>
            <a:spLocks noChangeArrowheads="1"/>
          </p:cNvSpPr>
          <p:nvPr/>
        </p:nvSpPr>
        <p:spPr bwMode="auto">
          <a:xfrm>
            <a:off x="5503168" y="3321570"/>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x   </a:t>
            </a:r>
          </a:p>
        </p:txBody>
      </p:sp>
      <p:sp>
        <p:nvSpPr>
          <p:cNvPr id="56" name="Line 20"/>
          <p:cNvSpPr>
            <a:spLocks noChangeShapeType="1"/>
          </p:cNvSpPr>
          <p:nvPr/>
        </p:nvSpPr>
        <p:spPr bwMode="auto">
          <a:xfrm>
            <a:off x="6188968" y="3321570"/>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57" name="Line 22"/>
          <p:cNvSpPr>
            <a:spLocks noChangeShapeType="1"/>
          </p:cNvSpPr>
          <p:nvPr/>
        </p:nvSpPr>
        <p:spPr bwMode="auto">
          <a:xfrm flipV="1">
            <a:off x="6417568" y="2788170"/>
            <a:ext cx="609600" cy="914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58" name="Text Box 23"/>
          <p:cNvSpPr txBox="1">
            <a:spLocks noChangeArrowheads="1"/>
          </p:cNvSpPr>
          <p:nvPr/>
        </p:nvSpPr>
        <p:spPr bwMode="auto">
          <a:xfrm>
            <a:off x="5274568" y="4616970"/>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a:latin typeface="+mn-lt"/>
                <a:ea typeface="SimSun" panose="02010600030101010101" pitchFamily="2" charset="-122"/>
              </a:rPr>
              <a:t>tmp</a:t>
            </a:r>
          </a:p>
        </p:txBody>
      </p:sp>
      <p:sp>
        <p:nvSpPr>
          <p:cNvPr id="59" name="Line 24"/>
          <p:cNvSpPr>
            <a:spLocks noChangeShapeType="1"/>
          </p:cNvSpPr>
          <p:nvPr/>
        </p:nvSpPr>
        <p:spPr bwMode="auto">
          <a:xfrm flipV="1">
            <a:off x="5503168" y="4159770"/>
            <a:ext cx="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Tree>
    <p:extLst>
      <p:ext uri="{BB962C8B-B14F-4D97-AF65-F5344CB8AC3E}">
        <p14:creationId xmlns:p14="http://schemas.microsoft.com/office/powerpoint/2010/main" val="3083656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Insertion At The Middle (1)</a:t>
            </a:r>
          </a:p>
        </p:txBody>
      </p:sp>
      <p:sp>
        <p:nvSpPr>
          <p:cNvPr id="3" name="Content Placeholder 2"/>
          <p:cNvSpPr>
            <a:spLocks noGrp="1"/>
          </p:cNvSpPr>
          <p:nvPr>
            <p:ph idx="1"/>
          </p:nvPr>
        </p:nvSpPr>
        <p:spPr>
          <a:xfrm>
            <a:off x="323850" y="1124744"/>
            <a:ext cx="8496300" cy="792088"/>
          </a:xfrm>
        </p:spPr>
        <p:txBody>
          <a:bodyPr/>
          <a:lstStyle/>
          <a:p>
            <a:r>
              <a:rPr lang="en-US" dirty="0"/>
              <a:t>Suppose </a:t>
            </a:r>
            <a:r>
              <a:rPr lang="en-US" dirty="0">
                <a:solidFill>
                  <a:srgbClr val="0070C0"/>
                </a:solidFill>
                <a:latin typeface="Courier New" panose="020703090202050204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middle element of the list </a:t>
            </a:r>
          </a:p>
          <a:p>
            <a:pPr lvl="1"/>
            <a:r>
              <a:rPr lang="en-US" dirty="0"/>
              <a:t>We can add a new item x by doing this</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latin typeface="+mn-lt"/>
              </a:rPr>
              <a:pPr/>
              <a:t>21</a:t>
            </a:fld>
            <a:endParaRPr lang="en-GB">
              <a:latin typeface="+mn-lt"/>
            </a:endParaRPr>
          </a:p>
        </p:txBody>
      </p:sp>
      <p:sp>
        <p:nvSpPr>
          <p:cNvPr id="19" name="TextBox 18"/>
          <p:cNvSpPr txBox="1"/>
          <p:nvPr/>
        </p:nvSpPr>
        <p:spPr>
          <a:xfrm>
            <a:off x="5029282" y="5248729"/>
            <a:ext cx="3679778" cy="1096454"/>
          </a:xfrm>
          <a:prstGeom prst="rect">
            <a:avLst/>
          </a:prstGeom>
          <a:noFill/>
        </p:spPr>
        <p:txBody>
          <a:bodyPr wrap="square" rtlCol="0">
            <a:spAutoFit/>
          </a:bodyPr>
          <a:lstStyle/>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 = new Node();</a:t>
            </a:r>
          </a:p>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-&gt;data= x;</a:t>
            </a:r>
          </a:p>
          <a:p>
            <a:pPr eaLnBrk="1" hangingPunct="1">
              <a:lnSpc>
                <a:spcPct val="50000"/>
              </a:lnSpc>
              <a:spcBef>
                <a:spcPct val="50000"/>
              </a:spcBef>
            </a:pPr>
            <a:r>
              <a:rPr lang="en-US" altLang="zh-CN" dirty="0" err="1">
                <a:latin typeface="Courier New" panose="02070309020205020404" pitchFamily="49" charset="0"/>
                <a:ea typeface="SimSun" panose="02010600030101010101" pitchFamily="2" charset="-122"/>
                <a:cs typeface="Courier New" panose="02070309020205020404" pitchFamily="49" charset="0"/>
              </a:rPr>
              <a:t>tmp</a:t>
            </a:r>
            <a:r>
              <a:rPr lang="en-US" altLang="zh-CN" dirty="0">
                <a:latin typeface="Courier New" panose="02070309020205020404" pitchFamily="49" charset="0"/>
                <a:ea typeface="SimSun" panose="02010600030101010101" pitchFamily="2" charset="-122"/>
                <a:cs typeface="Courier New" panose="02070309020205020404" pitchFamily="49" charset="0"/>
              </a:rPr>
              <a:t>-&gt;next = current-&gt;next;</a:t>
            </a:r>
          </a:p>
          <a:p>
            <a:pPr eaLnBrk="1" hangingPunct="1">
              <a:lnSpc>
                <a:spcPct val="50000"/>
              </a:lnSpc>
              <a:spcBef>
                <a:spcPct val="50000"/>
              </a:spcBef>
            </a:pPr>
            <a:r>
              <a:rPr lang="en-US" altLang="zh-CN" b="1" dirty="0">
                <a:solidFill>
                  <a:srgbClr val="0070C0"/>
                </a:solidFill>
                <a:latin typeface="Courier New" panose="02070309020205020404" pitchFamily="49" charset="0"/>
                <a:ea typeface="SimSun" panose="02010600030101010101" pitchFamily="2" charset="-122"/>
                <a:cs typeface="Courier New" panose="02070309020205020404" pitchFamily="49" charset="0"/>
              </a:rPr>
              <a:t>current-&gt;next = </a:t>
            </a:r>
            <a:r>
              <a:rPr lang="en-US" altLang="zh-CN" b="1" dirty="0" err="1">
                <a:solidFill>
                  <a:srgbClr val="0070C0"/>
                </a:solidFill>
                <a:latin typeface="Courier New" panose="02070309020205020404" pitchFamily="49" charset="0"/>
                <a:ea typeface="SimSun" panose="02010600030101010101" pitchFamily="2" charset="-122"/>
                <a:cs typeface="Courier New" panose="02070309020205020404" pitchFamily="49" charset="0"/>
              </a:rPr>
              <a:t>tmp</a:t>
            </a:r>
            <a:r>
              <a:rPr lang="en-US" altLang="zh-CN" b="1" dirty="0">
                <a:solidFill>
                  <a:srgbClr val="0070C0"/>
                </a:solidFill>
                <a:latin typeface="Courier New" panose="02070309020205020404" pitchFamily="49" charset="0"/>
                <a:ea typeface="SimSun" panose="02010600030101010101" pitchFamily="2" charset="-122"/>
                <a:cs typeface="Courier New" panose="02070309020205020404" pitchFamily="49" charset="0"/>
              </a:rPr>
              <a:t>;</a:t>
            </a:r>
          </a:p>
        </p:txBody>
      </p:sp>
      <p:sp>
        <p:nvSpPr>
          <p:cNvPr id="20" name="Rectangle 19"/>
          <p:cNvSpPr/>
          <p:nvPr/>
        </p:nvSpPr>
        <p:spPr>
          <a:xfrm>
            <a:off x="288630" y="4005064"/>
            <a:ext cx="4454172" cy="2308324"/>
          </a:xfrm>
          <a:prstGeom prst="rect">
            <a:avLst/>
          </a:prstGeom>
          <a:ln w="12700">
            <a:solidFill>
              <a:schemeClr val="tx1"/>
            </a:solidFill>
          </a:ln>
        </p:spPr>
        <p:txBody>
          <a:bodyPr wrap="square">
            <a:spAutoFit/>
          </a:bodyPr>
          <a:lstStyle/>
          <a:p>
            <a:r>
              <a:rPr lang="en-US" dirty="0">
                <a:solidFill>
                  <a:srgbClr val="0070C0"/>
                </a:solidFill>
                <a:latin typeface="+mn-lt"/>
              </a:rPr>
              <a:t>Steps</a:t>
            </a:r>
          </a:p>
          <a:p>
            <a:pPr marL="457200" indent="-457200" algn="just">
              <a:buFont typeface="Arial" panose="020B0604020202020204" pitchFamily="34" charset="0"/>
              <a:buChar char="•"/>
            </a:pPr>
            <a:r>
              <a:rPr lang="en-US" dirty="0">
                <a:solidFill>
                  <a:schemeClr val="bg1">
                    <a:lumMod val="50000"/>
                  </a:schemeClr>
                </a:solidFill>
                <a:latin typeface="+mn-lt"/>
              </a:rPr>
              <a:t>Locate the index element </a:t>
            </a:r>
          </a:p>
          <a:p>
            <a:pPr marL="457200" indent="-457200" algn="just">
              <a:buFont typeface="Arial" panose="020B0604020202020204" pitchFamily="34" charset="0"/>
              <a:buChar char="•"/>
            </a:pPr>
            <a:r>
              <a:rPr lang="en-US" dirty="0">
                <a:latin typeface="+mn-lt"/>
              </a:rPr>
              <a:t>Allocate memory for the new node</a:t>
            </a:r>
          </a:p>
          <a:p>
            <a:pPr marL="457200" indent="-457200" algn="just">
              <a:buFont typeface="Arial" panose="020B0604020202020204" pitchFamily="34" charset="0"/>
              <a:buChar char="•"/>
            </a:pPr>
            <a:r>
              <a:rPr lang="en-US" dirty="0">
                <a:latin typeface="+mn-lt"/>
              </a:rPr>
              <a:t>Copy data into node</a:t>
            </a:r>
          </a:p>
          <a:p>
            <a:pPr marL="457200" indent="-457200" algn="just">
              <a:buFont typeface="Arial" panose="020B0604020202020204" pitchFamily="34" charset="0"/>
              <a:buChar char="•"/>
            </a:pPr>
            <a:r>
              <a:rPr lang="en-US" dirty="0">
                <a:latin typeface="+mn-lt"/>
              </a:rPr>
              <a:t>Point the new node to its successor (next node)</a:t>
            </a:r>
          </a:p>
          <a:p>
            <a:pPr marL="457200" indent="-457200" algn="just">
              <a:buFont typeface="Arial" panose="020B0604020202020204" pitchFamily="34" charset="0"/>
              <a:buChar char="•"/>
            </a:pPr>
            <a:r>
              <a:rPr lang="en-US" dirty="0">
                <a:solidFill>
                  <a:srgbClr val="0070C0"/>
                </a:solidFill>
                <a:latin typeface="+mn-lt"/>
              </a:rPr>
              <a:t>Point the new node’s predecessor (preceding node) to the new node</a:t>
            </a:r>
          </a:p>
        </p:txBody>
      </p:sp>
      <p:sp>
        <p:nvSpPr>
          <p:cNvPr id="38" name="Rectangle 3"/>
          <p:cNvSpPr>
            <a:spLocks noChangeArrowheads="1"/>
          </p:cNvSpPr>
          <p:nvPr/>
        </p:nvSpPr>
        <p:spPr bwMode="auto">
          <a:xfrm>
            <a:off x="1626096" y="1945221"/>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A1   </a:t>
            </a:r>
          </a:p>
        </p:txBody>
      </p:sp>
      <p:sp>
        <p:nvSpPr>
          <p:cNvPr id="39" name="Line 4"/>
          <p:cNvSpPr>
            <a:spLocks noChangeShapeType="1"/>
          </p:cNvSpPr>
          <p:nvPr/>
        </p:nvSpPr>
        <p:spPr bwMode="auto">
          <a:xfrm>
            <a:off x="2311896" y="1945221"/>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0" name="Rectangle 5"/>
          <p:cNvSpPr>
            <a:spLocks noChangeArrowheads="1"/>
          </p:cNvSpPr>
          <p:nvPr/>
        </p:nvSpPr>
        <p:spPr bwMode="auto">
          <a:xfrm>
            <a:off x="4216896" y="1945221"/>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A2   </a:t>
            </a:r>
          </a:p>
        </p:txBody>
      </p:sp>
      <p:sp>
        <p:nvSpPr>
          <p:cNvPr id="41" name="Line 6"/>
          <p:cNvSpPr>
            <a:spLocks noChangeShapeType="1"/>
          </p:cNvSpPr>
          <p:nvPr/>
        </p:nvSpPr>
        <p:spPr bwMode="auto">
          <a:xfrm>
            <a:off x="4902696" y="1945221"/>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2" name="Rectangle 7"/>
          <p:cNvSpPr>
            <a:spLocks noChangeArrowheads="1"/>
          </p:cNvSpPr>
          <p:nvPr/>
        </p:nvSpPr>
        <p:spPr bwMode="auto">
          <a:xfrm>
            <a:off x="6960096" y="1945221"/>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43" name="Line 8"/>
          <p:cNvSpPr>
            <a:spLocks noChangeShapeType="1"/>
          </p:cNvSpPr>
          <p:nvPr/>
        </p:nvSpPr>
        <p:spPr bwMode="auto">
          <a:xfrm>
            <a:off x="7645896" y="1945221"/>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4" name="Text Box 9"/>
          <p:cNvSpPr txBox="1">
            <a:spLocks noChangeArrowheads="1"/>
          </p:cNvSpPr>
          <p:nvPr/>
        </p:nvSpPr>
        <p:spPr bwMode="auto">
          <a:xfrm>
            <a:off x="1168896" y="3393021"/>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a:latin typeface="+mn-lt"/>
                <a:ea typeface="SimSun" panose="02010600030101010101" pitchFamily="2" charset="-122"/>
              </a:rPr>
              <a:t>head</a:t>
            </a:r>
          </a:p>
        </p:txBody>
      </p:sp>
      <p:sp>
        <p:nvSpPr>
          <p:cNvPr id="45" name="Line 11"/>
          <p:cNvSpPr>
            <a:spLocks noChangeShapeType="1"/>
          </p:cNvSpPr>
          <p:nvPr/>
        </p:nvSpPr>
        <p:spPr bwMode="auto">
          <a:xfrm>
            <a:off x="2540496" y="2326221"/>
            <a:ext cx="16764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6" name="Line 12"/>
          <p:cNvSpPr>
            <a:spLocks noChangeShapeType="1"/>
          </p:cNvSpPr>
          <p:nvPr/>
        </p:nvSpPr>
        <p:spPr bwMode="auto">
          <a:xfrm>
            <a:off x="5207496" y="2478621"/>
            <a:ext cx="228600" cy="8382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7" name="Line 14"/>
          <p:cNvSpPr>
            <a:spLocks noChangeShapeType="1"/>
          </p:cNvSpPr>
          <p:nvPr/>
        </p:nvSpPr>
        <p:spPr bwMode="auto">
          <a:xfrm flipV="1">
            <a:off x="1549896" y="2707221"/>
            <a:ext cx="76200" cy="685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8" name="Oval 15"/>
          <p:cNvSpPr>
            <a:spLocks noChangeAspect="1" noChangeArrowheads="1"/>
          </p:cNvSpPr>
          <p:nvPr/>
        </p:nvSpPr>
        <p:spPr bwMode="auto">
          <a:xfrm>
            <a:off x="7798296" y="2326221"/>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latin typeface="+mn-lt"/>
              <a:ea typeface="SimSun" panose="02010600030101010101" pitchFamily="2" charset="-122"/>
            </a:endParaRPr>
          </a:p>
        </p:txBody>
      </p:sp>
      <p:sp>
        <p:nvSpPr>
          <p:cNvPr id="49" name="Text Box 17"/>
          <p:cNvSpPr txBox="1">
            <a:spLocks noChangeArrowheads="1"/>
          </p:cNvSpPr>
          <p:nvPr/>
        </p:nvSpPr>
        <p:spPr bwMode="auto">
          <a:xfrm>
            <a:off x="3531096" y="3316821"/>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a:latin typeface="+mn-lt"/>
                <a:ea typeface="SimSun" panose="02010600030101010101" pitchFamily="2" charset="-122"/>
              </a:rPr>
              <a:t>current</a:t>
            </a:r>
          </a:p>
        </p:txBody>
      </p:sp>
      <p:sp>
        <p:nvSpPr>
          <p:cNvPr id="50" name="Line 18"/>
          <p:cNvSpPr>
            <a:spLocks noChangeShapeType="1"/>
          </p:cNvSpPr>
          <p:nvPr/>
        </p:nvSpPr>
        <p:spPr bwMode="auto">
          <a:xfrm flipH="1" flipV="1">
            <a:off x="4216896" y="2707221"/>
            <a:ext cx="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51" name="Rectangle 19"/>
          <p:cNvSpPr>
            <a:spLocks noChangeArrowheads="1"/>
          </p:cNvSpPr>
          <p:nvPr/>
        </p:nvSpPr>
        <p:spPr bwMode="auto">
          <a:xfrm>
            <a:off x="5436096" y="3316821"/>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x   </a:t>
            </a:r>
          </a:p>
        </p:txBody>
      </p:sp>
      <p:sp>
        <p:nvSpPr>
          <p:cNvPr id="52" name="Line 20"/>
          <p:cNvSpPr>
            <a:spLocks noChangeShapeType="1"/>
          </p:cNvSpPr>
          <p:nvPr/>
        </p:nvSpPr>
        <p:spPr bwMode="auto">
          <a:xfrm>
            <a:off x="6121896" y="3316821"/>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53" name="Line 22"/>
          <p:cNvSpPr>
            <a:spLocks noChangeShapeType="1"/>
          </p:cNvSpPr>
          <p:nvPr/>
        </p:nvSpPr>
        <p:spPr bwMode="auto">
          <a:xfrm flipV="1">
            <a:off x="6350496" y="2783421"/>
            <a:ext cx="609600" cy="914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54" name="Text Box 25"/>
          <p:cNvSpPr txBox="1">
            <a:spLocks noChangeArrowheads="1"/>
          </p:cNvSpPr>
          <p:nvPr/>
        </p:nvSpPr>
        <p:spPr bwMode="auto">
          <a:xfrm>
            <a:off x="5207496" y="4612221"/>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400" dirty="0" err="1">
                <a:latin typeface="+mn-lt"/>
                <a:ea typeface="SimSun" panose="02010600030101010101" pitchFamily="2" charset="-122"/>
              </a:rPr>
              <a:t>tmp</a:t>
            </a:r>
            <a:endParaRPr lang="en-US" altLang="zh-CN" sz="2400" dirty="0">
              <a:latin typeface="+mn-lt"/>
              <a:ea typeface="SimSun" panose="02010600030101010101" pitchFamily="2" charset="-122"/>
            </a:endParaRPr>
          </a:p>
        </p:txBody>
      </p:sp>
      <p:sp>
        <p:nvSpPr>
          <p:cNvPr id="60" name="Line 26"/>
          <p:cNvSpPr>
            <a:spLocks noChangeShapeType="1"/>
          </p:cNvSpPr>
          <p:nvPr/>
        </p:nvSpPr>
        <p:spPr bwMode="auto">
          <a:xfrm flipV="1">
            <a:off x="5436096" y="4155021"/>
            <a:ext cx="0" cy="5334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1" name="Line 27"/>
          <p:cNvSpPr>
            <a:spLocks noChangeShapeType="1"/>
          </p:cNvSpPr>
          <p:nvPr/>
        </p:nvSpPr>
        <p:spPr bwMode="auto">
          <a:xfrm>
            <a:off x="5131296" y="2326221"/>
            <a:ext cx="1828800" cy="0"/>
          </a:xfrm>
          <a:prstGeom prst="line">
            <a:avLst/>
          </a:prstGeom>
          <a:noFill/>
          <a:ln w="12700">
            <a:solidFill>
              <a:srgbClr val="00206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Tree>
    <p:extLst>
      <p:ext uri="{BB962C8B-B14F-4D97-AF65-F5344CB8AC3E}">
        <p14:creationId xmlns:p14="http://schemas.microsoft.com/office/powerpoint/2010/main" val="3772981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New Node (2)</a:t>
            </a:r>
          </a:p>
        </p:txBody>
      </p:sp>
      <p:sp>
        <p:nvSpPr>
          <p:cNvPr id="3" name="Content Placeholder 2"/>
          <p:cNvSpPr>
            <a:spLocks noGrp="1"/>
          </p:cNvSpPr>
          <p:nvPr>
            <p:ph idx="1"/>
          </p:nvPr>
        </p:nvSpPr>
        <p:spPr/>
        <p:txBody>
          <a:bodyPr/>
          <a:lstStyle/>
          <a:p>
            <a:r>
              <a:rPr lang="en-US" dirty="0"/>
              <a:t>Possible cases of </a:t>
            </a:r>
            <a:r>
              <a:rPr lang="en-US" dirty="0">
                <a:latin typeface="Courier New" panose="02070309020205020404" pitchFamily="49" charset="0"/>
                <a:cs typeface="Courier New" panose="02070309020205020404" pitchFamily="49" charset="0"/>
              </a:rPr>
              <a:t>Insert</a:t>
            </a:r>
          </a:p>
          <a:p>
            <a:pPr marL="914400" lvl="1" indent="-457200">
              <a:buFont typeface="+mj-lt"/>
              <a:buAutoNum type="arabicPeriod"/>
            </a:pPr>
            <a:r>
              <a:rPr lang="en-US" dirty="0"/>
              <a:t>Insert into an empty list</a:t>
            </a:r>
          </a:p>
          <a:p>
            <a:pPr marL="914400" lvl="1" indent="-457200">
              <a:buFont typeface="+mj-lt"/>
              <a:buAutoNum type="arabicPeriod"/>
            </a:pPr>
            <a:r>
              <a:rPr lang="en-US" dirty="0"/>
              <a:t>Insert at front</a:t>
            </a:r>
          </a:p>
          <a:p>
            <a:pPr marL="914400" lvl="1" indent="-457200">
              <a:buFont typeface="+mj-lt"/>
              <a:buAutoNum type="arabicPeriod"/>
            </a:pPr>
            <a:r>
              <a:rPr lang="en-US" dirty="0"/>
              <a:t>Insert at back</a:t>
            </a:r>
          </a:p>
          <a:p>
            <a:pPr marL="914400" lvl="1" indent="-457200">
              <a:buFont typeface="+mj-lt"/>
              <a:buAutoNum type="arabicPeriod"/>
            </a:pPr>
            <a:r>
              <a:rPr lang="en-US" dirty="0"/>
              <a:t>Insert in middle</a:t>
            </a:r>
          </a:p>
          <a:p>
            <a:endParaRPr lang="en-US" dirty="0"/>
          </a:p>
          <a:p>
            <a:r>
              <a:rPr lang="en-US" dirty="0"/>
              <a:t>In fact, only need to handle two cases</a:t>
            </a:r>
          </a:p>
          <a:p>
            <a:pPr lvl="1"/>
            <a:r>
              <a:rPr lang="en-US" dirty="0"/>
              <a:t>Insert as the first node (Case 1 and Case 2)</a:t>
            </a:r>
          </a:p>
          <a:p>
            <a:pPr lvl="1"/>
            <a:r>
              <a:rPr lang="en-US" dirty="0"/>
              <a:t>Insert in the middle or at the end of the list (Case 3 and Case 4)</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22</a:t>
            </a:fld>
            <a:endParaRPr lang="en-GB"/>
          </a:p>
        </p:txBody>
      </p:sp>
    </p:spTree>
    <p:extLst>
      <p:ext uri="{BB962C8B-B14F-4D97-AF65-F5344CB8AC3E}">
        <p14:creationId xmlns:p14="http://schemas.microsoft.com/office/powerpoint/2010/main" val="1284190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New Node (3)</a:t>
            </a:r>
          </a:p>
        </p:txBody>
      </p:sp>
      <p:sp>
        <p:nvSpPr>
          <p:cNvPr id="3" name="Content Placeholder 2"/>
          <p:cNvSpPr>
            <a:spLocks noGrp="1"/>
          </p:cNvSpPr>
          <p:nvPr>
            <p:ph idx="1"/>
          </p:nvPr>
        </p:nvSpPr>
        <p:spPr/>
        <p:txBody>
          <a:bodyPr/>
          <a:lstStyle/>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bool List::Insert(</a:t>
            </a:r>
            <a:r>
              <a:rPr lang="en-US" altLang="zh-CN" sz="1300" b="1" dirty="0" err="1">
                <a:solidFill>
                  <a:srgbClr val="000000"/>
                </a:solidFill>
                <a:latin typeface="Courier New" panose="02070309020205020404" pitchFamily="49" charset="0"/>
                <a:cs typeface="Courier New" panose="02070309020205020404" pitchFamily="49" charset="0"/>
              </a:rPr>
              <a:t>int</a:t>
            </a:r>
            <a:r>
              <a:rPr lang="en-US" altLang="zh-CN" sz="1300" b="1" dirty="0">
                <a:solidFill>
                  <a:srgbClr val="000000"/>
                </a:solidFill>
                <a:latin typeface="Courier New" panose="02070309020205020404" pitchFamily="49" charset="0"/>
                <a:cs typeface="Courier New" panose="02070309020205020404" pitchFamily="49" charset="0"/>
              </a:rPr>
              <a:t> index, double x)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&lt;= 0) return false;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int</a:t>
            </a: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   =	2;</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Node* current  =	head;</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while (current &amp;&amp; index &gt;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current	= current-&gt;next;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&gt; 1 &amp;&amp; current == NULL) return false;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Node*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 =  new Node;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-&gt;data =  x;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 1)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-&gt;next  =	head;</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head	      =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else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-&gt;next   =	current-&gt;next;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current-&gt;next  =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return true;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fld id="{63C8D6E8-E2D4-466A-B54E-56FCD6F950CE}" type="slidenum">
              <a:rPr lang="en-GB" smtClean="0"/>
              <a:pPr/>
              <a:t>23</a:t>
            </a:fld>
            <a:endParaRPr lang="en-GB"/>
          </a:p>
        </p:txBody>
      </p:sp>
      <p:sp>
        <p:nvSpPr>
          <p:cNvPr id="6" name="Rectangle 5"/>
          <p:cNvSpPr/>
          <p:nvPr/>
        </p:nvSpPr>
        <p:spPr>
          <a:xfrm>
            <a:off x="539552" y="1401901"/>
            <a:ext cx="5256584" cy="43204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36913" y="1202426"/>
            <a:ext cx="2664296" cy="1077218"/>
          </a:xfrm>
          <a:prstGeom prst="rect">
            <a:avLst/>
          </a:prstGeom>
          <a:noFill/>
        </p:spPr>
        <p:txBody>
          <a:bodyPr wrap="square" rtlCol="0">
            <a:spAutoFit/>
          </a:bodyPr>
          <a:lstStyle/>
          <a:p>
            <a:r>
              <a:rPr lang="en-US" sz="1600" dirty="0"/>
              <a:t>Return false for negative index values.  Return false signal to show index has negative value</a:t>
            </a:r>
          </a:p>
        </p:txBody>
      </p:sp>
    </p:spTree>
    <p:extLst>
      <p:ext uri="{BB962C8B-B14F-4D97-AF65-F5344CB8AC3E}">
        <p14:creationId xmlns:p14="http://schemas.microsoft.com/office/powerpoint/2010/main" val="790729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New Node (3)</a:t>
            </a:r>
          </a:p>
        </p:txBody>
      </p:sp>
      <p:sp>
        <p:nvSpPr>
          <p:cNvPr id="3" name="Content Placeholder 2"/>
          <p:cNvSpPr>
            <a:spLocks noGrp="1"/>
          </p:cNvSpPr>
          <p:nvPr>
            <p:ph idx="1"/>
          </p:nvPr>
        </p:nvSpPr>
        <p:spPr/>
        <p:txBody>
          <a:bodyPr/>
          <a:lstStyle/>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bool List::Insert(</a:t>
            </a:r>
            <a:r>
              <a:rPr lang="en-US" altLang="zh-CN" sz="1300" b="1" dirty="0" err="1">
                <a:solidFill>
                  <a:srgbClr val="000000"/>
                </a:solidFill>
                <a:latin typeface="Courier New" panose="02070309020205020404" pitchFamily="49" charset="0"/>
                <a:cs typeface="Courier New" panose="02070309020205020404" pitchFamily="49" charset="0"/>
              </a:rPr>
              <a:t>int</a:t>
            </a:r>
            <a:r>
              <a:rPr lang="en-US" altLang="zh-CN" sz="1300" b="1" dirty="0">
                <a:solidFill>
                  <a:srgbClr val="000000"/>
                </a:solidFill>
                <a:latin typeface="Courier New" panose="02070309020205020404" pitchFamily="49" charset="0"/>
                <a:cs typeface="Courier New" panose="02070309020205020404" pitchFamily="49" charset="0"/>
              </a:rPr>
              <a:t> index, double x)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&lt;= 0) return false;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int</a:t>
            </a: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   =	2;</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Node* current  =	head;</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while (current &amp;&amp; index &gt;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current	= current-&gt;next;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&gt; 1 &amp;&amp; current == NULL) return false;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Node*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 =  new Node;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-&gt;data =  x;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 1)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-&gt;next  =	head;</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head	      =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else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-&gt;next   =	current-&gt;next;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current-&gt;next  =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return true;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fld id="{63C8D6E8-E2D4-466A-B54E-56FCD6F950CE}" type="slidenum">
              <a:rPr lang="en-GB" smtClean="0"/>
              <a:pPr/>
              <a:t>24</a:t>
            </a:fld>
            <a:endParaRPr lang="en-GB"/>
          </a:p>
        </p:txBody>
      </p:sp>
      <p:sp>
        <p:nvSpPr>
          <p:cNvPr id="6" name="Rectangle 5"/>
          <p:cNvSpPr/>
          <p:nvPr/>
        </p:nvSpPr>
        <p:spPr>
          <a:xfrm>
            <a:off x="971600" y="1844824"/>
            <a:ext cx="5256584" cy="172819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28184" y="2293421"/>
            <a:ext cx="2664296" cy="830997"/>
          </a:xfrm>
          <a:prstGeom prst="rect">
            <a:avLst/>
          </a:prstGeom>
          <a:noFill/>
        </p:spPr>
        <p:txBody>
          <a:bodyPr wrap="square" rtlCol="0">
            <a:spAutoFit/>
          </a:bodyPr>
          <a:lstStyle/>
          <a:p>
            <a:r>
              <a:rPr lang="en-US" sz="1600" dirty="0"/>
              <a:t>Try to locate </a:t>
            </a:r>
            <a:r>
              <a:rPr lang="en-US" sz="1600" dirty="0" err="1"/>
              <a:t>index’th</a:t>
            </a:r>
            <a:r>
              <a:rPr lang="en-US" sz="1600" dirty="0"/>
              <a:t> node. If it doesn’t exist, return false</a:t>
            </a:r>
          </a:p>
        </p:txBody>
      </p:sp>
    </p:spTree>
    <p:extLst>
      <p:ext uri="{BB962C8B-B14F-4D97-AF65-F5344CB8AC3E}">
        <p14:creationId xmlns:p14="http://schemas.microsoft.com/office/powerpoint/2010/main" val="234854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New Node (3)</a:t>
            </a:r>
          </a:p>
        </p:txBody>
      </p:sp>
      <p:sp>
        <p:nvSpPr>
          <p:cNvPr id="5" name="Slide Number Placeholder 4"/>
          <p:cNvSpPr>
            <a:spLocks noGrp="1"/>
          </p:cNvSpPr>
          <p:nvPr>
            <p:ph type="sldNum" sz="quarter" idx="11"/>
          </p:nvPr>
        </p:nvSpPr>
        <p:spPr/>
        <p:txBody>
          <a:bodyPr/>
          <a:lstStyle/>
          <a:p>
            <a:fld id="{63C8D6E8-E2D4-466A-B54E-56FCD6F950CE}" type="slidenum">
              <a:rPr lang="en-GB" smtClean="0"/>
              <a:pPr/>
              <a:t>25</a:t>
            </a:fld>
            <a:endParaRPr lang="en-GB"/>
          </a:p>
        </p:txBody>
      </p:sp>
      <p:sp>
        <p:nvSpPr>
          <p:cNvPr id="6" name="Rectangle 5"/>
          <p:cNvSpPr/>
          <p:nvPr/>
        </p:nvSpPr>
        <p:spPr>
          <a:xfrm>
            <a:off x="971600" y="1844824"/>
            <a:ext cx="5256584" cy="172819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66498" y="3734920"/>
            <a:ext cx="5261686" cy="50847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228184" y="3819878"/>
            <a:ext cx="2664296" cy="338554"/>
          </a:xfrm>
          <a:prstGeom prst="rect">
            <a:avLst/>
          </a:prstGeom>
          <a:noFill/>
        </p:spPr>
        <p:txBody>
          <a:bodyPr wrap="square" rtlCol="0">
            <a:spAutoFit/>
          </a:bodyPr>
          <a:lstStyle/>
          <a:p>
            <a:r>
              <a:rPr lang="en-US" sz="1600" dirty="0"/>
              <a:t>Create a new node</a:t>
            </a:r>
          </a:p>
        </p:txBody>
      </p:sp>
      <p:sp>
        <p:nvSpPr>
          <p:cNvPr id="11" name="Content Placeholder 2"/>
          <p:cNvSpPr txBox="1">
            <a:spLocks/>
          </p:cNvSpPr>
          <p:nvPr/>
        </p:nvSpPr>
        <p:spPr bwMode="auto">
          <a:xfrm>
            <a:off x="323528" y="1124744"/>
            <a:ext cx="6264696" cy="51125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Char char="•"/>
              <a:defRPr sz="21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Tahoma" pitchFamily="34" charset="0"/>
              <a:buChar char="–"/>
              <a:defRPr sz="1900">
                <a:solidFill>
                  <a:schemeClr val="tx1"/>
                </a:solidFill>
                <a:latin typeface="+mn-lt"/>
              </a:defRPr>
            </a:lvl2pPr>
            <a:lvl3pPr marL="1143000" indent="-228600" algn="l" rtl="0" fontAlgn="base">
              <a:spcBef>
                <a:spcPct val="20000"/>
              </a:spcBef>
              <a:spcAft>
                <a:spcPct val="0"/>
              </a:spcAft>
              <a:buFont typeface="Wingdings" pitchFamily="2" charset="2"/>
              <a:buChar char="Ø"/>
              <a:defRPr sz="1700">
                <a:solidFill>
                  <a:schemeClr val="tx1"/>
                </a:solidFill>
                <a:latin typeface="+mn-lt"/>
              </a:defRPr>
            </a:lvl3pPr>
            <a:lvl4pPr marL="1600200" indent="-228600" algn="l" rtl="0" fontAlgn="base">
              <a:spcBef>
                <a:spcPct val="20000"/>
              </a:spcBef>
              <a:spcAft>
                <a:spcPct val="0"/>
              </a:spcAft>
              <a:buFont typeface="Tahoma" pitchFamily="34" charset="0"/>
              <a:buChar char="»"/>
              <a:defRPr sz="1600">
                <a:solidFill>
                  <a:schemeClr val="tx1"/>
                </a:solidFill>
                <a:latin typeface="+mn-lt"/>
              </a:defRPr>
            </a:lvl4pPr>
            <a:lvl5pPr marL="2057400" indent="-228600" algn="l" rtl="0" fontAlgn="base">
              <a:spcBef>
                <a:spcPct val="20000"/>
              </a:spcBef>
              <a:spcAft>
                <a:spcPct val="0"/>
              </a:spcAft>
              <a:buFont typeface="Wingdings" pitchFamily="2" charset="2"/>
              <a:buChar char="v"/>
              <a:defRPr sz="1500">
                <a:solidFill>
                  <a:schemeClr val="tx1"/>
                </a:solidFill>
                <a:latin typeface="+mn-lt"/>
              </a:defRPr>
            </a:lvl5pPr>
            <a:lvl6pPr marL="2514600" indent="-228600" algn="l" rtl="0" fontAlgn="base">
              <a:spcBef>
                <a:spcPct val="20000"/>
              </a:spcBef>
              <a:spcAft>
                <a:spcPct val="0"/>
              </a:spcAft>
              <a:buFont typeface="Wingdings" pitchFamily="2" charset="2"/>
              <a:buChar char="v"/>
              <a:defRPr sz="1600">
                <a:solidFill>
                  <a:schemeClr val="tx1"/>
                </a:solidFill>
                <a:latin typeface="+mn-lt"/>
              </a:defRPr>
            </a:lvl6pPr>
            <a:lvl7pPr marL="2971800" indent="-228600" algn="l" rtl="0" fontAlgn="base">
              <a:spcBef>
                <a:spcPct val="20000"/>
              </a:spcBef>
              <a:spcAft>
                <a:spcPct val="0"/>
              </a:spcAft>
              <a:buFont typeface="Wingdings" pitchFamily="2" charset="2"/>
              <a:buChar char="v"/>
              <a:defRPr sz="1600">
                <a:solidFill>
                  <a:schemeClr val="tx1"/>
                </a:solidFill>
                <a:latin typeface="+mn-lt"/>
              </a:defRPr>
            </a:lvl7pPr>
            <a:lvl8pPr marL="3429000" indent="-228600" algn="l" rtl="0" fontAlgn="base">
              <a:spcBef>
                <a:spcPct val="20000"/>
              </a:spcBef>
              <a:spcAft>
                <a:spcPct val="0"/>
              </a:spcAft>
              <a:buFont typeface="Wingdings" pitchFamily="2" charset="2"/>
              <a:buChar char="v"/>
              <a:defRPr sz="1600">
                <a:solidFill>
                  <a:schemeClr val="tx1"/>
                </a:solidFill>
                <a:latin typeface="+mn-lt"/>
              </a:defRPr>
            </a:lvl8pPr>
            <a:lvl9pPr marL="3886200" indent="-228600" algn="l" rtl="0" fontAlgn="base">
              <a:spcBef>
                <a:spcPct val="20000"/>
              </a:spcBef>
              <a:spcAft>
                <a:spcPct val="0"/>
              </a:spcAft>
              <a:buFont typeface="Wingdings" pitchFamily="2" charset="2"/>
              <a:buChar char="v"/>
              <a:defRPr sz="1600">
                <a:solidFill>
                  <a:schemeClr val="tx1"/>
                </a:solidFill>
                <a:latin typeface="+mn-lt"/>
              </a:defRPr>
            </a:lvl9pPr>
          </a:lstStyle>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bool List::Insert(</a:t>
            </a:r>
            <a:r>
              <a:rPr lang="en-US" altLang="zh-CN" sz="1300" b="1" dirty="0" err="1">
                <a:solidFill>
                  <a:srgbClr val="000000"/>
                </a:solidFill>
                <a:latin typeface="Courier New" panose="02070309020205020404" pitchFamily="49" charset="0"/>
                <a:cs typeface="Courier New" panose="02070309020205020404" pitchFamily="49" charset="0"/>
              </a:rPr>
              <a:t>int</a:t>
            </a:r>
            <a:r>
              <a:rPr lang="en-US" altLang="zh-CN" sz="1300" b="1" dirty="0">
                <a:solidFill>
                  <a:srgbClr val="000000"/>
                </a:solidFill>
                <a:latin typeface="Courier New" panose="02070309020205020404" pitchFamily="49" charset="0"/>
                <a:cs typeface="Courier New" panose="02070309020205020404" pitchFamily="49" charset="0"/>
              </a:rPr>
              <a:t> index, double x)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&lt;= 0) return false;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int</a:t>
            </a: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   =	2;</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Node* current  =	head;</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while (current &amp;&amp; index &gt;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current	= current-&gt;next;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&gt; 1 &amp;&amp; current == NULL) return false;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Node*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 =  new Node;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-&gt;data =  x;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 1)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-&gt;next  =	head;</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head	      =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else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-&gt;next   =	current-&gt;next;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current-&gt;next  =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return true;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
        <p:nvSpPr>
          <p:cNvPr id="10" name="TextBox 9"/>
          <p:cNvSpPr txBox="1"/>
          <p:nvPr/>
        </p:nvSpPr>
        <p:spPr>
          <a:xfrm>
            <a:off x="6228184" y="2293421"/>
            <a:ext cx="2664296" cy="830997"/>
          </a:xfrm>
          <a:prstGeom prst="rect">
            <a:avLst/>
          </a:prstGeom>
          <a:noFill/>
        </p:spPr>
        <p:txBody>
          <a:bodyPr wrap="square" rtlCol="0">
            <a:spAutoFit/>
          </a:bodyPr>
          <a:lstStyle/>
          <a:p>
            <a:r>
              <a:rPr lang="en-US" sz="1600" dirty="0"/>
              <a:t>Try to locate </a:t>
            </a:r>
            <a:r>
              <a:rPr lang="en-US" sz="1600" dirty="0" err="1"/>
              <a:t>index’th</a:t>
            </a:r>
            <a:r>
              <a:rPr lang="en-US" sz="1600" dirty="0"/>
              <a:t> node. If it doesn’t exist, return false</a:t>
            </a:r>
          </a:p>
        </p:txBody>
      </p:sp>
    </p:spTree>
    <p:extLst>
      <p:ext uri="{BB962C8B-B14F-4D97-AF65-F5344CB8AC3E}">
        <p14:creationId xmlns:p14="http://schemas.microsoft.com/office/powerpoint/2010/main" val="2669981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New Node (3)</a:t>
            </a:r>
          </a:p>
        </p:txBody>
      </p:sp>
      <p:sp>
        <p:nvSpPr>
          <p:cNvPr id="24" name="Content Placeholder 2"/>
          <p:cNvSpPr>
            <a:spLocks noGrp="1"/>
          </p:cNvSpPr>
          <p:nvPr>
            <p:ph idx="1"/>
          </p:nvPr>
        </p:nvSpPr>
        <p:spPr/>
        <p:txBody>
          <a:bodyPr/>
          <a:lstStyle/>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bool List::Insert(</a:t>
            </a:r>
            <a:r>
              <a:rPr lang="en-US" altLang="zh-CN" sz="1300" b="1" dirty="0" err="1">
                <a:solidFill>
                  <a:srgbClr val="000000"/>
                </a:solidFill>
                <a:latin typeface="Courier New" panose="02070309020205020404" pitchFamily="49" charset="0"/>
                <a:cs typeface="Courier New" panose="02070309020205020404" pitchFamily="49" charset="0"/>
              </a:rPr>
              <a:t>int</a:t>
            </a:r>
            <a:r>
              <a:rPr lang="en-US" altLang="zh-CN" sz="1300" b="1" dirty="0">
                <a:solidFill>
                  <a:srgbClr val="000000"/>
                </a:solidFill>
                <a:latin typeface="Courier New" panose="02070309020205020404" pitchFamily="49" charset="0"/>
                <a:cs typeface="Courier New" panose="02070309020205020404" pitchFamily="49" charset="0"/>
              </a:rPr>
              <a:t> index, double x)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&lt;= 0) return false;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int</a:t>
            </a: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   =	2;</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Node* current  =	head;</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while (current &amp;&amp; index &gt;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current	= current-&gt;next;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&gt; 1 &amp;&amp; current == NULL) return false;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Node*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 =  new Node;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-&gt;data =  x;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 1)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-&gt;next  =	head;</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head	      =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else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-&gt;next   =	current-&gt;next;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current-&gt;next  =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return true;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fld id="{63C8D6E8-E2D4-466A-B54E-56FCD6F950CE}" type="slidenum">
              <a:rPr lang="en-GB" smtClean="0"/>
              <a:pPr/>
              <a:t>26</a:t>
            </a:fld>
            <a:endParaRPr lang="en-GB"/>
          </a:p>
        </p:txBody>
      </p:sp>
      <p:sp>
        <p:nvSpPr>
          <p:cNvPr id="6" name="Rectangle 5"/>
          <p:cNvSpPr/>
          <p:nvPr/>
        </p:nvSpPr>
        <p:spPr>
          <a:xfrm>
            <a:off x="971600" y="1844824"/>
            <a:ext cx="5256584" cy="172819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66498" y="3734920"/>
            <a:ext cx="5261686" cy="50847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228184" y="3819878"/>
            <a:ext cx="2664296" cy="338554"/>
          </a:xfrm>
          <a:prstGeom prst="rect">
            <a:avLst/>
          </a:prstGeom>
          <a:noFill/>
        </p:spPr>
        <p:txBody>
          <a:bodyPr wrap="square" rtlCol="0">
            <a:spAutoFit/>
          </a:bodyPr>
          <a:lstStyle/>
          <a:p>
            <a:r>
              <a:rPr lang="en-US" sz="1600" dirty="0"/>
              <a:t>Create a new node</a:t>
            </a:r>
          </a:p>
        </p:txBody>
      </p:sp>
      <p:sp>
        <p:nvSpPr>
          <p:cNvPr id="10" name="Rectangle 9"/>
          <p:cNvSpPr/>
          <p:nvPr/>
        </p:nvSpPr>
        <p:spPr>
          <a:xfrm>
            <a:off x="966498" y="4243390"/>
            <a:ext cx="5261686" cy="9858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239440" y="4600296"/>
            <a:ext cx="2664296" cy="338554"/>
          </a:xfrm>
          <a:prstGeom prst="rect">
            <a:avLst/>
          </a:prstGeom>
          <a:noFill/>
        </p:spPr>
        <p:txBody>
          <a:bodyPr wrap="square" rtlCol="0">
            <a:spAutoFit/>
          </a:bodyPr>
          <a:lstStyle/>
          <a:p>
            <a:r>
              <a:rPr lang="en-US" sz="1600" dirty="0"/>
              <a:t>Insert as first element</a:t>
            </a:r>
          </a:p>
        </p:txBody>
      </p:sp>
      <p:sp>
        <p:nvSpPr>
          <p:cNvPr id="12" name="Rectangle 6"/>
          <p:cNvSpPr>
            <a:spLocks noChangeArrowheads="1"/>
          </p:cNvSpPr>
          <p:nvPr/>
        </p:nvSpPr>
        <p:spPr bwMode="auto">
          <a:xfrm>
            <a:off x="7699507" y="5193085"/>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13" name="Rectangle 8"/>
          <p:cNvSpPr>
            <a:spLocks noChangeArrowheads="1"/>
          </p:cNvSpPr>
          <p:nvPr/>
        </p:nvSpPr>
        <p:spPr bwMode="auto">
          <a:xfrm>
            <a:off x="7318507" y="5199435"/>
            <a:ext cx="381000" cy="381000"/>
          </a:xfrm>
          <a:prstGeom prst="rect">
            <a:avLst/>
          </a:prstGeom>
          <a:solidFill>
            <a:schemeClr val="folHlink"/>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14" name="Text Box 12"/>
          <p:cNvSpPr txBox="1">
            <a:spLocks noChangeArrowheads="1"/>
          </p:cNvSpPr>
          <p:nvPr/>
        </p:nvSpPr>
        <p:spPr bwMode="auto">
          <a:xfrm>
            <a:off x="6567620" y="4888285"/>
            <a:ext cx="584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400">
                <a:solidFill>
                  <a:srgbClr val="000000"/>
                </a:solidFill>
                <a:ea typeface="SimSun" panose="02010600030101010101" pitchFamily="2" charset="-122"/>
              </a:rPr>
              <a:t>head</a:t>
            </a:r>
          </a:p>
        </p:txBody>
      </p:sp>
      <p:sp>
        <p:nvSpPr>
          <p:cNvPr id="15" name="Rectangle 13"/>
          <p:cNvSpPr>
            <a:spLocks noChangeArrowheads="1"/>
          </p:cNvSpPr>
          <p:nvPr/>
        </p:nvSpPr>
        <p:spPr bwMode="auto">
          <a:xfrm>
            <a:off x="6708907" y="5199435"/>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16" name="Line 11"/>
          <p:cNvSpPr>
            <a:spLocks noChangeShapeType="1"/>
          </p:cNvSpPr>
          <p:nvPr/>
        </p:nvSpPr>
        <p:spPr bwMode="auto">
          <a:xfrm flipV="1">
            <a:off x="6918457" y="5383585"/>
            <a:ext cx="371475" cy="9525"/>
          </a:xfrm>
          <a:prstGeom prst="line">
            <a:avLst/>
          </a:prstGeom>
          <a:noFill/>
          <a:ln w="28575"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 name="Rectangle 14"/>
          <p:cNvSpPr>
            <a:spLocks noChangeArrowheads="1"/>
          </p:cNvSpPr>
          <p:nvPr/>
        </p:nvSpPr>
        <p:spPr bwMode="auto">
          <a:xfrm>
            <a:off x="7251832" y="5843960"/>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18" name="Rectangle 15"/>
          <p:cNvSpPr>
            <a:spLocks noChangeArrowheads="1"/>
          </p:cNvSpPr>
          <p:nvPr/>
        </p:nvSpPr>
        <p:spPr bwMode="auto">
          <a:xfrm>
            <a:off x="6870832" y="5850310"/>
            <a:ext cx="381000" cy="381000"/>
          </a:xfrm>
          <a:prstGeom prst="rect">
            <a:avLst/>
          </a:prstGeom>
          <a:solidFill>
            <a:schemeClr val="folHlink"/>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19" name="Line 16"/>
          <p:cNvSpPr>
            <a:spLocks noChangeShapeType="1"/>
          </p:cNvSpPr>
          <p:nvPr/>
        </p:nvSpPr>
        <p:spPr bwMode="auto">
          <a:xfrm flipV="1">
            <a:off x="7918582" y="5374060"/>
            <a:ext cx="371475" cy="9525"/>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 name="Text Box 17"/>
          <p:cNvSpPr txBox="1">
            <a:spLocks noChangeArrowheads="1"/>
          </p:cNvSpPr>
          <p:nvPr/>
        </p:nvSpPr>
        <p:spPr bwMode="auto">
          <a:xfrm>
            <a:off x="6708907" y="6259885"/>
            <a:ext cx="105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400">
                <a:solidFill>
                  <a:srgbClr val="000000"/>
                </a:solidFill>
                <a:latin typeface="Courier New" panose="02070309020205020404" pitchFamily="49" charset="0"/>
                <a:ea typeface="SimSun" panose="02010600030101010101" pitchFamily="2" charset="-122"/>
              </a:rPr>
              <a:t>newNode</a:t>
            </a:r>
          </a:p>
        </p:txBody>
      </p:sp>
      <p:sp>
        <p:nvSpPr>
          <p:cNvPr id="21" name="Line 18"/>
          <p:cNvSpPr>
            <a:spLocks noChangeShapeType="1"/>
          </p:cNvSpPr>
          <p:nvPr/>
        </p:nvSpPr>
        <p:spPr bwMode="auto">
          <a:xfrm>
            <a:off x="6937507" y="5497885"/>
            <a:ext cx="0" cy="323850"/>
          </a:xfrm>
          <a:prstGeom prst="line">
            <a:avLst/>
          </a:prstGeom>
          <a:noFill/>
          <a:ln w="28575">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 name="Line 19"/>
          <p:cNvSpPr>
            <a:spLocks noChangeShapeType="1"/>
          </p:cNvSpPr>
          <p:nvPr/>
        </p:nvSpPr>
        <p:spPr bwMode="auto">
          <a:xfrm flipV="1">
            <a:off x="7470907" y="5574085"/>
            <a:ext cx="0" cy="457200"/>
          </a:xfrm>
          <a:prstGeom prst="line">
            <a:avLst/>
          </a:prstGeom>
          <a:noFill/>
          <a:ln w="28575">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 name="TextBox 22"/>
          <p:cNvSpPr txBox="1"/>
          <p:nvPr/>
        </p:nvSpPr>
        <p:spPr>
          <a:xfrm>
            <a:off x="6228184" y="2293421"/>
            <a:ext cx="2664296" cy="830997"/>
          </a:xfrm>
          <a:prstGeom prst="rect">
            <a:avLst/>
          </a:prstGeom>
          <a:noFill/>
        </p:spPr>
        <p:txBody>
          <a:bodyPr wrap="square" rtlCol="0">
            <a:spAutoFit/>
          </a:bodyPr>
          <a:lstStyle/>
          <a:p>
            <a:r>
              <a:rPr lang="en-US" sz="1600" dirty="0"/>
              <a:t>Try to locate </a:t>
            </a:r>
            <a:r>
              <a:rPr lang="en-US" sz="1600" dirty="0" err="1"/>
              <a:t>index’th</a:t>
            </a:r>
            <a:r>
              <a:rPr lang="en-US" sz="1600" dirty="0"/>
              <a:t> node. If it doesn’t exist, return false</a:t>
            </a:r>
          </a:p>
        </p:txBody>
      </p:sp>
    </p:spTree>
    <p:extLst>
      <p:ext uri="{BB962C8B-B14F-4D97-AF65-F5344CB8AC3E}">
        <p14:creationId xmlns:p14="http://schemas.microsoft.com/office/powerpoint/2010/main" val="3731327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New Node (3)</a:t>
            </a:r>
          </a:p>
        </p:txBody>
      </p:sp>
      <p:sp>
        <p:nvSpPr>
          <p:cNvPr id="35" name="Content Placeholder 2"/>
          <p:cNvSpPr>
            <a:spLocks noGrp="1"/>
          </p:cNvSpPr>
          <p:nvPr>
            <p:ph idx="1"/>
          </p:nvPr>
        </p:nvSpPr>
        <p:spPr/>
        <p:txBody>
          <a:bodyPr/>
          <a:lstStyle/>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bool List::Insert(</a:t>
            </a:r>
            <a:r>
              <a:rPr lang="en-US" altLang="zh-CN" sz="1300" b="1" dirty="0" err="1">
                <a:solidFill>
                  <a:srgbClr val="000000"/>
                </a:solidFill>
                <a:latin typeface="Courier New" panose="02070309020205020404" pitchFamily="49" charset="0"/>
                <a:cs typeface="Courier New" panose="02070309020205020404" pitchFamily="49" charset="0"/>
              </a:rPr>
              <a:t>int</a:t>
            </a:r>
            <a:r>
              <a:rPr lang="en-US" altLang="zh-CN" sz="1300" b="1" dirty="0">
                <a:solidFill>
                  <a:srgbClr val="000000"/>
                </a:solidFill>
                <a:latin typeface="Courier New" panose="02070309020205020404" pitchFamily="49" charset="0"/>
                <a:cs typeface="Courier New" panose="02070309020205020404" pitchFamily="49" charset="0"/>
              </a:rPr>
              <a:t> index, double x)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&lt;= 0) return false;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int</a:t>
            </a: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   =	2;</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Node* current  =	head;</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while (current &amp;&amp; index &gt;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current	= current-&gt;next;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currIndex</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&gt; 1 &amp;&amp; current == NULL) return false;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Node*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 =  new Node;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-&gt;data =  x;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if (index == 1)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-&gt;next  =	head;</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head	      =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else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-&gt;next   =	current-&gt;next;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current-&gt;next  =	</a:t>
            </a:r>
            <a:r>
              <a:rPr lang="en-US" altLang="zh-CN" sz="1300" b="1" dirty="0" err="1">
                <a:solidFill>
                  <a:srgbClr val="000000"/>
                </a:solidFill>
                <a:latin typeface="Courier New" panose="02070309020205020404" pitchFamily="49" charset="0"/>
                <a:cs typeface="Courier New" panose="02070309020205020404" pitchFamily="49" charset="0"/>
              </a:rPr>
              <a:t>newNode</a:t>
            </a:r>
            <a:r>
              <a:rPr lang="en-US" altLang="zh-CN" sz="1300" b="1" dirty="0">
                <a:solidFill>
                  <a:srgbClr val="000000"/>
                </a:solidFill>
                <a:latin typeface="Courier New" panose="02070309020205020404" pitchFamily="49" charset="0"/>
                <a:cs typeface="Courier New" panose="02070309020205020404" pitchFamily="49" charset="0"/>
              </a:rPr>
              <a:t>;</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	return true;</a:t>
            </a:r>
          </a:p>
          <a:p>
            <a:pPr marL="0" indent="0" eaLnBrk="1" hangingPunct="1">
              <a:buNone/>
            </a:pPr>
            <a:r>
              <a:rPr lang="en-US" altLang="zh-CN" sz="1300" b="1" dirty="0">
                <a:solidFill>
                  <a:srgbClr val="000000"/>
                </a:solidFill>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fld id="{63C8D6E8-E2D4-466A-B54E-56FCD6F950CE}" type="slidenum">
              <a:rPr lang="en-GB" smtClean="0"/>
              <a:pPr/>
              <a:t>27</a:t>
            </a:fld>
            <a:endParaRPr lang="en-GB"/>
          </a:p>
        </p:txBody>
      </p:sp>
      <p:sp>
        <p:nvSpPr>
          <p:cNvPr id="6" name="Rectangle 5"/>
          <p:cNvSpPr/>
          <p:nvPr/>
        </p:nvSpPr>
        <p:spPr>
          <a:xfrm>
            <a:off x="971600" y="1844824"/>
            <a:ext cx="5256584" cy="172819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28184" y="2293421"/>
            <a:ext cx="2664296" cy="830997"/>
          </a:xfrm>
          <a:prstGeom prst="rect">
            <a:avLst/>
          </a:prstGeom>
          <a:noFill/>
        </p:spPr>
        <p:txBody>
          <a:bodyPr wrap="square" rtlCol="0">
            <a:spAutoFit/>
          </a:bodyPr>
          <a:lstStyle/>
          <a:p>
            <a:r>
              <a:rPr lang="en-US" sz="1600" dirty="0"/>
              <a:t>Try to locate </a:t>
            </a:r>
            <a:r>
              <a:rPr lang="en-US" sz="1600" dirty="0" err="1"/>
              <a:t>index’th</a:t>
            </a:r>
            <a:r>
              <a:rPr lang="en-US" sz="1600" dirty="0"/>
              <a:t> node. If it doesn’t exist, return false</a:t>
            </a:r>
          </a:p>
        </p:txBody>
      </p:sp>
      <p:sp>
        <p:nvSpPr>
          <p:cNvPr id="8" name="Rectangle 7"/>
          <p:cNvSpPr/>
          <p:nvPr/>
        </p:nvSpPr>
        <p:spPr>
          <a:xfrm>
            <a:off x="966498" y="3734920"/>
            <a:ext cx="5261686" cy="50847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228184" y="3819878"/>
            <a:ext cx="2664296" cy="338554"/>
          </a:xfrm>
          <a:prstGeom prst="rect">
            <a:avLst/>
          </a:prstGeom>
          <a:noFill/>
        </p:spPr>
        <p:txBody>
          <a:bodyPr wrap="square" rtlCol="0">
            <a:spAutoFit/>
          </a:bodyPr>
          <a:lstStyle/>
          <a:p>
            <a:r>
              <a:rPr lang="en-US" sz="1600" dirty="0"/>
              <a:t>Create a new node</a:t>
            </a:r>
          </a:p>
        </p:txBody>
      </p:sp>
      <p:sp>
        <p:nvSpPr>
          <p:cNvPr id="10" name="Rectangle 9"/>
          <p:cNvSpPr/>
          <p:nvPr/>
        </p:nvSpPr>
        <p:spPr>
          <a:xfrm>
            <a:off x="966498" y="5197382"/>
            <a:ext cx="5261686" cy="9858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72200" y="4859318"/>
            <a:ext cx="2664296" cy="338554"/>
          </a:xfrm>
          <a:prstGeom prst="rect">
            <a:avLst/>
          </a:prstGeom>
          <a:noFill/>
        </p:spPr>
        <p:txBody>
          <a:bodyPr wrap="square" rtlCol="0">
            <a:spAutoFit/>
          </a:bodyPr>
          <a:lstStyle/>
          <a:p>
            <a:r>
              <a:rPr lang="en-US" sz="1600" dirty="0"/>
              <a:t>Insert after </a:t>
            </a:r>
            <a:r>
              <a:rPr lang="en-US" sz="1600" dirty="0">
                <a:latin typeface="Courier New" panose="02070309020205020404" pitchFamily="49" charset="0"/>
                <a:cs typeface="Courier New" panose="02070309020205020404" pitchFamily="49" charset="0"/>
              </a:rPr>
              <a:t>current</a:t>
            </a:r>
          </a:p>
        </p:txBody>
      </p:sp>
      <p:sp>
        <p:nvSpPr>
          <p:cNvPr id="23" name="Rectangle 6"/>
          <p:cNvSpPr>
            <a:spLocks noChangeArrowheads="1"/>
          </p:cNvSpPr>
          <p:nvPr/>
        </p:nvSpPr>
        <p:spPr bwMode="auto">
          <a:xfrm>
            <a:off x="7996279" y="5440004"/>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24" name="Rectangle 7"/>
          <p:cNvSpPr>
            <a:spLocks noChangeArrowheads="1"/>
          </p:cNvSpPr>
          <p:nvPr/>
        </p:nvSpPr>
        <p:spPr bwMode="auto">
          <a:xfrm>
            <a:off x="7615279" y="5441591"/>
            <a:ext cx="381000" cy="381000"/>
          </a:xfrm>
          <a:prstGeom prst="rect">
            <a:avLst/>
          </a:prstGeom>
          <a:solidFill>
            <a:schemeClr val="folHlink"/>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25" name="Rectangle 11"/>
          <p:cNvSpPr>
            <a:spLocks noChangeArrowheads="1"/>
          </p:cNvSpPr>
          <p:nvPr/>
        </p:nvSpPr>
        <p:spPr bwMode="auto">
          <a:xfrm>
            <a:off x="7548604" y="6086116"/>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26" name="Rectangle 12"/>
          <p:cNvSpPr>
            <a:spLocks noChangeArrowheads="1"/>
          </p:cNvSpPr>
          <p:nvPr/>
        </p:nvSpPr>
        <p:spPr bwMode="auto">
          <a:xfrm>
            <a:off x="7167604" y="6092466"/>
            <a:ext cx="381000" cy="381000"/>
          </a:xfrm>
          <a:prstGeom prst="rect">
            <a:avLst/>
          </a:prstGeom>
          <a:solidFill>
            <a:schemeClr val="folHlink"/>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27" name="Line 13"/>
          <p:cNvSpPr>
            <a:spLocks noChangeShapeType="1"/>
          </p:cNvSpPr>
          <p:nvPr/>
        </p:nvSpPr>
        <p:spPr bwMode="auto">
          <a:xfrm flipV="1">
            <a:off x="8215354" y="5616216"/>
            <a:ext cx="371475" cy="9525"/>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 name="Text Box 14"/>
          <p:cNvSpPr txBox="1">
            <a:spLocks noChangeArrowheads="1"/>
          </p:cNvSpPr>
          <p:nvPr/>
        </p:nvSpPr>
        <p:spPr bwMode="auto">
          <a:xfrm>
            <a:off x="7005679" y="6502041"/>
            <a:ext cx="105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400">
                <a:solidFill>
                  <a:srgbClr val="000000"/>
                </a:solidFill>
                <a:latin typeface="Courier New" panose="02070309020205020404" pitchFamily="49" charset="0"/>
                <a:ea typeface="SimSun" panose="02010600030101010101" pitchFamily="2" charset="-122"/>
              </a:rPr>
              <a:t>newNode</a:t>
            </a:r>
          </a:p>
        </p:txBody>
      </p:sp>
      <p:sp>
        <p:nvSpPr>
          <p:cNvPr id="29" name="Line 16"/>
          <p:cNvSpPr>
            <a:spLocks noChangeShapeType="1"/>
          </p:cNvSpPr>
          <p:nvPr/>
        </p:nvSpPr>
        <p:spPr bwMode="auto">
          <a:xfrm flipV="1">
            <a:off x="7767679" y="5816241"/>
            <a:ext cx="0" cy="457200"/>
          </a:xfrm>
          <a:prstGeom prst="line">
            <a:avLst/>
          </a:prstGeom>
          <a:noFill/>
          <a:ln w="28575">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 name="Rectangle 20"/>
          <p:cNvSpPr>
            <a:spLocks noChangeArrowheads="1"/>
          </p:cNvSpPr>
          <p:nvPr/>
        </p:nvSpPr>
        <p:spPr bwMode="auto">
          <a:xfrm>
            <a:off x="6980279" y="5440004"/>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31" name="Rectangle 21"/>
          <p:cNvSpPr>
            <a:spLocks noChangeArrowheads="1"/>
          </p:cNvSpPr>
          <p:nvPr/>
        </p:nvSpPr>
        <p:spPr bwMode="auto">
          <a:xfrm>
            <a:off x="6599279" y="5441591"/>
            <a:ext cx="381000" cy="381000"/>
          </a:xfrm>
          <a:prstGeom prst="rect">
            <a:avLst/>
          </a:prstGeom>
          <a:solidFill>
            <a:schemeClr val="folHlink"/>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fr-FR" altLang="en-US">
              <a:solidFill>
                <a:srgbClr val="000000"/>
              </a:solidFill>
            </a:endParaRPr>
          </a:p>
        </p:txBody>
      </p:sp>
      <p:sp>
        <p:nvSpPr>
          <p:cNvPr id="32" name="Line 22"/>
          <p:cNvSpPr>
            <a:spLocks noChangeShapeType="1"/>
          </p:cNvSpPr>
          <p:nvPr/>
        </p:nvSpPr>
        <p:spPr bwMode="auto">
          <a:xfrm flipV="1">
            <a:off x="7199354" y="5616216"/>
            <a:ext cx="371475" cy="9525"/>
          </a:xfrm>
          <a:prstGeom prst="line">
            <a:avLst/>
          </a:prstGeom>
          <a:noFill/>
          <a:ln w="28575"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 name="Line 15"/>
          <p:cNvSpPr>
            <a:spLocks noChangeShapeType="1"/>
          </p:cNvSpPr>
          <p:nvPr/>
        </p:nvSpPr>
        <p:spPr bwMode="auto">
          <a:xfrm>
            <a:off x="7234279" y="5740041"/>
            <a:ext cx="0" cy="323850"/>
          </a:xfrm>
          <a:prstGeom prst="line">
            <a:avLst/>
          </a:prstGeom>
          <a:noFill/>
          <a:ln w="28575">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 name="Text Box 23"/>
          <p:cNvSpPr txBox="1">
            <a:spLocks noChangeArrowheads="1"/>
          </p:cNvSpPr>
          <p:nvPr/>
        </p:nvSpPr>
        <p:spPr bwMode="auto">
          <a:xfrm>
            <a:off x="6480217" y="5130441"/>
            <a:ext cx="1058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400" dirty="0">
                <a:solidFill>
                  <a:srgbClr val="000000"/>
                </a:solidFill>
                <a:latin typeface="Courier New" panose="02070309020205020404" pitchFamily="49" charset="0"/>
                <a:ea typeface="SimSun" panose="02010600030101010101" pitchFamily="2" charset="-122"/>
              </a:rPr>
              <a:t>current</a:t>
            </a:r>
          </a:p>
        </p:txBody>
      </p:sp>
    </p:spTree>
    <p:extLst>
      <p:ext uri="{BB962C8B-B14F-4D97-AF65-F5344CB8AC3E}">
        <p14:creationId xmlns:p14="http://schemas.microsoft.com/office/powerpoint/2010/main" val="2620128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2C55-E450-4CFE-9B31-3BA090899602}"/>
              </a:ext>
            </a:extLst>
          </p:cNvPr>
          <p:cNvSpPr>
            <a:spLocks noGrp="1"/>
          </p:cNvSpPr>
          <p:nvPr>
            <p:ph type="title"/>
          </p:nvPr>
        </p:nvSpPr>
        <p:spPr/>
        <p:txBody>
          <a:bodyPr/>
          <a:lstStyle/>
          <a:p>
            <a:r>
              <a:rPr lang="en-US" dirty="0"/>
              <a:t>A Quick Home Work</a:t>
            </a:r>
          </a:p>
        </p:txBody>
      </p:sp>
      <p:sp>
        <p:nvSpPr>
          <p:cNvPr id="3" name="Content Placeholder 2">
            <a:extLst>
              <a:ext uri="{FF2B5EF4-FFF2-40B4-BE49-F238E27FC236}">
                <a16:creationId xmlns:a16="http://schemas.microsoft.com/office/drawing/2014/main" id="{D78AB4F2-E971-438D-B635-8BC0CBBBC797}"/>
              </a:ext>
            </a:extLst>
          </p:cNvPr>
          <p:cNvSpPr>
            <a:spLocks noGrp="1"/>
          </p:cNvSpPr>
          <p:nvPr>
            <p:ph idx="1"/>
          </p:nvPr>
        </p:nvSpPr>
        <p:spPr/>
        <p:txBody>
          <a:bodyPr/>
          <a:lstStyle/>
          <a:p>
            <a:endParaRPr lang="en-US" dirty="0"/>
          </a:p>
          <a:p>
            <a:r>
              <a:rPr lang="en-US" dirty="0"/>
              <a:t>Create a linked list of five node</a:t>
            </a:r>
          </a:p>
          <a:p>
            <a:endParaRPr lang="en-US" dirty="0"/>
          </a:p>
          <a:p>
            <a:r>
              <a:rPr lang="en-US" dirty="0"/>
              <a:t>Dry run the following cases</a:t>
            </a:r>
          </a:p>
          <a:p>
            <a:pPr marL="914400" lvl="1" indent="-457200">
              <a:buFont typeface="+mj-lt"/>
              <a:buAutoNum type="arabicPeriod"/>
            </a:pPr>
            <a:r>
              <a:rPr lang="en-US" dirty="0"/>
              <a:t>Add a new node at the beginning i.e., at index 1</a:t>
            </a:r>
          </a:p>
          <a:p>
            <a:pPr marL="914400" lvl="1" indent="-457200">
              <a:buFont typeface="+mj-lt"/>
              <a:buAutoNum type="arabicPeriod"/>
            </a:pPr>
            <a:r>
              <a:rPr lang="en-US" dirty="0"/>
              <a:t>Add a new node at the end (i.e., 7</a:t>
            </a:r>
            <a:r>
              <a:rPr lang="en-US" baseline="30000" dirty="0"/>
              <a:t>th</a:t>
            </a:r>
            <a:r>
              <a:rPr lang="en-US" dirty="0"/>
              <a:t> index :- including insertion in step 1)</a:t>
            </a:r>
          </a:p>
          <a:p>
            <a:pPr marL="914400" lvl="1" indent="-457200">
              <a:buFont typeface="+mj-lt"/>
              <a:buAutoNum type="arabicPeriod"/>
            </a:pPr>
            <a:r>
              <a:rPr lang="en-US" dirty="0"/>
              <a:t>Add node at index 2</a:t>
            </a:r>
          </a:p>
          <a:p>
            <a:pPr marL="914400" lvl="1" indent="-457200">
              <a:buFont typeface="+mj-lt"/>
              <a:buAutoNum type="arabicPeriod"/>
            </a:pPr>
            <a:r>
              <a:rPr lang="en-US" dirty="0"/>
              <a:t>Add new node at index 3</a:t>
            </a:r>
          </a:p>
          <a:p>
            <a:pPr marL="914400" lvl="1" indent="-457200">
              <a:buFont typeface="+mj-lt"/>
              <a:buAutoNum type="arabicPeriod"/>
            </a:pPr>
            <a:r>
              <a:rPr lang="en-US" dirty="0"/>
              <a:t>Add a new node at index 5</a:t>
            </a:r>
          </a:p>
          <a:p>
            <a:pPr marL="914400" lvl="1" indent="-457200">
              <a:buFont typeface="+mj-lt"/>
              <a:buAutoNum type="arabicPeriod"/>
            </a:pPr>
            <a:r>
              <a:rPr lang="en-US" dirty="0"/>
              <a:t>Try Adding a new node index 17</a:t>
            </a:r>
          </a:p>
          <a:p>
            <a:pPr marL="914400" lvl="1" indent="-457200">
              <a:buFont typeface="+mj-lt"/>
              <a:buAutoNum type="arabicPeriod"/>
            </a:pPr>
            <a:r>
              <a:rPr lang="en-US" dirty="0"/>
              <a:t>Try to print all the items in the list </a:t>
            </a:r>
          </a:p>
          <a:p>
            <a:pPr marL="57150" indent="0">
              <a:buNone/>
            </a:pPr>
            <a:endParaRPr lang="en-US" dirty="0"/>
          </a:p>
        </p:txBody>
      </p:sp>
      <p:sp>
        <p:nvSpPr>
          <p:cNvPr id="5" name="Slide Number Placeholder 4">
            <a:extLst>
              <a:ext uri="{FF2B5EF4-FFF2-40B4-BE49-F238E27FC236}">
                <a16:creationId xmlns:a16="http://schemas.microsoft.com/office/drawing/2014/main" id="{DA6ADABF-4EF1-4D8F-A758-8D6CBE72CD45}"/>
              </a:ext>
            </a:extLst>
          </p:cNvPr>
          <p:cNvSpPr>
            <a:spLocks noGrp="1"/>
          </p:cNvSpPr>
          <p:nvPr>
            <p:ph type="sldNum" sz="quarter" idx="11"/>
          </p:nvPr>
        </p:nvSpPr>
        <p:spPr/>
        <p:txBody>
          <a:bodyPr/>
          <a:lstStyle/>
          <a:p>
            <a:fld id="{63C8D6E8-E2D4-466A-B54E-56FCD6F950CE}" type="slidenum">
              <a:rPr lang="en-GB" smtClean="0"/>
              <a:pPr/>
              <a:t>28</a:t>
            </a:fld>
            <a:endParaRPr lang="en-GB"/>
          </a:p>
        </p:txBody>
      </p:sp>
    </p:spTree>
    <p:extLst>
      <p:ext uri="{BB962C8B-B14F-4D97-AF65-F5344CB8AC3E}">
        <p14:creationId xmlns:p14="http://schemas.microsoft.com/office/powerpoint/2010/main" val="1850103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Node</a:t>
            </a:r>
          </a:p>
        </p:txBody>
      </p:sp>
      <p:sp>
        <p:nvSpPr>
          <p:cNvPr id="3" name="Content Placeholder 2"/>
          <p:cNvSpPr>
            <a:spLocks noGrp="1"/>
          </p:cNvSpPr>
          <p:nvPr>
            <p:ph idx="1"/>
          </p:nvPr>
        </p:nvSpPr>
        <p:spPr>
          <a:xfrm>
            <a:off x="323850" y="1124744"/>
            <a:ext cx="8496300" cy="1728192"/>
          </a:xfrm>
        </p:spPr>
        <p:txBody>
          <a:bodyPr/>
          <a:lstStyle/>
          <a:p>
            <a:r>
              <a:rPr lang="en-US" b="1" dirty="0" err="1">
                <a:solidFill>
                  <a:srgbClr val="0070C0"/>
                </a:solidFill>
                <a:latin typeface="Courier New" panose="02070309020205020404" pitchFamily="49" charset="0"/>
                <a:cs typeface="Courier New" panose="02070309020205020404" pitchFamily="49" charset="0"/>
              </a:rPr>
              <a:t>int</a:t>
            </a:r>
            <a:r>
              <a:rPr lang="en-US" b="1" dirty="0">
                <a:solidFill>
                  <a:srgbClr val="0070C0"/>
                </a:solidFill>
                <a:latin typeface="Courier New" panose="02070309020205020404" pitchFamily="49" charset="0"/>
                <a:cs typeface="Courier New" panose="02070309020205020404" pitchFamily="49" charset="0"/>
              </a:rPr>
              <a:t> Find(double x)</a:t>
            </a:r>
          </a:p>
          <a:p>
            <a:pPr lvl="1"/>
            <a:r>
              <a:rPr lang="en-US" dirty="0"/>
              <a:t>Search for a node with the value equal to x in the list</a:t>
            </a:r>
          </a:p>
          <a:p>
            <a:pPr lvl="1"/>
            <a:r>
              <a:rPr lang="en-US" dirty="0"/>
              <a:t>If such a node is found</a:t>
            </a:r>
          </a:p>
          <a:p>
            <a:pPr lvl="2"/>
            <a:r>
              <a:rPr lang="en-US" dirty="0"/>
              <a:t>Return its position</a:t>
            </a:r>
          </a:p>
          <a:p>
            <a:pPr lvl="2"/>
            <a:r>
              <a:rPr lang="en-US" dirty="0"/>
              <a:t>Otherwise, return 0</a:t>
            </a:r>
          </a:p>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TextBox 5"/>
          <p:cNvSpPr txBox="1"/>
          <p:nvPr/>
        </p:nvSpPr>
        <p:spPr>
          <a:xfrm>
            <a:off x="1115616" y="3068960"/>
            <a:ext cx="6984776" cy="3139321"/>
          </a:xfrm>
          <a:prstGeom prst="rect">
            <a:avLst/>
          </a:prstGeom>
          <a:noFill/>
          <a:ln>
            <a:solidFill>
              <a:srgbClr val="0070C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int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List::Find(double x)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Node* current = head;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int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currIndex</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1;</a:t>
            </a:r>
            <a:endParaRPr kumimoji="0" lang="en-US" altLang="zh-CN"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while (current &amp;&amp; current-&gt;data != x)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current = current-&gt;next;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currIndex</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if (current) return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currIndex</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return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415522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Operations</a:t>
            </a:r>
          </a:p>
        </p:txBody>
      </p:sp>
      <p:sp>
        <p:nvSpPr>
          <p:cNvPr id="3" name="Content Placeholder 2"/>
          <p:cNvSpPr>
            <a:spLocks noGrp="1"/>
          </p:cNvSpPr>
          <p:nvPr>
            <p:ph idx="1"/>
          </p:nvPr>
        </p:nvSpPr>
        <p:spPr/>
        <p:txBody>
          <a:bodyPr/>
          <a:lstStyle/>
          <a:p>
            <a:r>
              <a:rPr lang="en-US" b="1" dirty="0"/>
              <a:t>Insertion</a:t>
            </a:r>
          </a:p>
          <a:p>
            <a:pPr lvl="1"/>
            <a:r>
              <a:rPr lang="en-US" dirty="0"/>
              <a:t>Operation of </a:t>
            </a:r>
            <a:r>
              <a:rPr lang="en-US" dirty="0">
                <a:solidFill>
                  <a:srgbClr val="0070C0"/>
                </a:solidFill>
              </a:rPr>
              <a:t>adding</a:t>
            </a:r>
            <a:r>
              <a:rPr lang="en-US" dirty="0"/>
              <a:t> another element to an array</a:t>
            </a:r>
          </a:p>
          <a:p>
            <a:pPr lvl="1"/>
            <a:r>
              <a:rPr lang="en-US" dirty="0"/>
              <a:t>How many steps in terms of </a:t>
            </a:r>
            <a:r>
              <a:rPr lang="en-US" dirty="0">
                <a:solidFill>
                  <a:srgbClr val="0070C0"/>
                </a:solidFill>
              </a:rPr>
              <a:t>n</a:t>
            </a:r>
            <a:r>
              <a:rPr lang="en-US" dirty="0"/>
              <a:t> (number of elements in array)?</a:t>
            </a:r>
          </a:p>
          <a:p>
            <a:pPr lvl="2"/>
            <a:r>
              <a:rPr lang="en-US" dirty="0"/>
              <a:t>At the end</a:t>
            </a:r>
          </a:p>
          <a:p>
            <a:pPr lvl="2"/>
            <a:r>
              <a:rPr lang="en-US" dirty="0"/>
              <a:t>In the middle</a:t>
            </a:r>
          </a:p>
          <a:p>
            <a:pPr lvl="2"/>
            <a:r>
              <a:rPr lang="en-US" dirty="0"/>
              <a:t>In the beginning </a:t>
            </a:r>
          </a:p>
          <a:p>
            <a:pPr lvl="1"/>
            <a:r>
              <a:rPr lang="en-US" dirty="0">
                <a:solidFill>
                  <a:srgbClr val="0070C0"/>
                </a:solidFill>
              </a:rPr>
              <a:t>n steps </a:t>
            </a:r>
            <a:r>
              <a:rPr lang="en-US" dirty="0"/>
              <a:t>at </a:t>
            </a:r>
            <a:r>
              <a:rPr lang="en-US" dirty="0">
                <a:solidFill>
                  <a:srgbClr val="0070C0"/>
                </a:solidFill>
              </a:rPr>
              <a:t>maximum</a:t>
            </a:r>
            <a:r>
              <a:rPr lang="en-US" dirty="0"/>
              <a:t> (move items to insert at given location)</a:t>
            </a:r>
          </a:p>
          <a:p>
            <a:r>
              <a:rPr lang="en-US" b="1" dirty="0"/>
              <a:t>Deletion</a:t>
            </a:r>
          </a:p>
          <a:p>
            <a:pPr lvl="1"/>
            <a:r>
              <a:rPr lang="en-US" dirty="0"/>
              <a:t>Operation of </a:t>
            </a:r>
            <a:r>
              <a:rPr lang="en-US" dirty="0">
                <a:solidFill>
                  <a:srgbClr val="0070C0"/>
                </a:solidFill>
              </a:rPr>
              <a:t>removing</a:t>
            </a:r>
            <a:r>
              <a:rPr lang="en-US" dirty="0"/>
              <a:t> one of the elements from an array</a:t>
            </a:r>
          </a:p>
          <a:p>
            <a:pPr lvl="1"/>
            <a:r>
              <a:rPr lang="en-US" dirty="0"/>
              <a:t>How many steps in terms of </a:t>
            </a:r>
            <a:r>
              <a:rPr lang="en-US" dirty="0">
                <a:solidFill>
                  <a:srgbClr val="0070C0"/>
                </a:solidFill>
              </a:rPr>
              <a:t>n</a:t>
            </a:r>
            <a:r>
              <a:rPr lang="en-US" dirty="0"/>
              <a:t> (number of elements in array)?</a:t>
            </a:r>
          </a:p>
          <a:p>
            <a:pPr lvl="2"/>
            <a:r>
              <a:rPr lang="en-US" dirty="0"/>
              <a:t>At the end</a:t>
            </a:r>
          </a:p>
          <a:p>
            <a:pPr lvl="2"/>
            <a:r>
              <a:rPr lang="en-US" dirty="0"/>
              <a:t>In the middle</a:t>
            </a:r>
          </a:p>
          <a:p>
            <a:pPr lvl="2"/>
            <a:r>
              <a:rPr lang="en-US" dirty="0"/>
              <a:t>In the beginning </a:t>
            </a:r>
          </a:p>
          <a:p>
            <a:pPr lvl="1"/>
            <a:r>
              <a:rPr lang="en-US" dirty="0">
                <a:solidFill>
                  <a:srgbClr val="0070C0"/>
                </a:solidFill>
              </a:rPr>
              <a:t>n steps </a:t>
            </a:r>
            <a:r>
              <a:rPr lang="en-US" dirty="0"/>
              <a:t>at </a:t>
            </a:r>
            <a:r>
              <a:rPr lang="en-US" dirty="0">
                <a:solidFill>
                  <a:srgbClr val="0070C0"/>
                </a:solidFill>
              </a:rPr>
              <a:t>maximum</a:t>
            </a:r>
            <a:r>
              <a:rPr lang="en-US" dirty="0"/>
              <a:t> (move items back to take place of deleted item)</a:t>
            </a:r>
          </a:p>
          <a:p>
            <a:pPr lvl="1"/>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a:t>
            </a:fld>
            <a:endParaRPr lang="en-GB"/>
          </a:p>
        </p:txBody>
      </p:sp>
    </p:spTree>
    <p:extLst>
      <p:ext uri="{BB962C8B-B14F-4D97-AF65-F5344CB8AC3E}">
        <p14:creationId xmlns:p14="http://schemas.microsoft.com/office/powerpoint/2010/main" val="3183917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 Example (1)</a:t>
            </a:r>
          </a:p>
        </p:txBody>
      </p:sp>
      <p:sp>
        <p:nvSpPr>
          <p:cNvPr id="3" name="Content Placeholder 2"/>
          <p:cNvSpPr>
            <a:spLocks noGrp="1"/>
          </p:cNvSpPr>
          <p:nvPr>
            <p:ph idx="1"/>
          </p:nvPr>
        </p:nvSpPr>
        <p:spPr>
          <a:xfrm>
            <a:off x="323850" y="1124744"/>
            <a:ext cx="8496300" cy="576064"/>
          </a:xfrm>
        </p:spPr>
        <p:txBody>
          <a:bodyPr/>
          <a:lstStyle/>
          <a:p>
            <a:r>
              <a:rPr lang="en-US" dirty="0"/>
              <a:t>Deleting item A2 from the list</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17" name="Rectangle 3"/>
          <p:cNvSpPr>
            <a:spLocks noChangeArrowheads="1"/>
          </p:cNvSpPr>
          <p:nvPr/>
        </p:nvSpPr>
        <p:spPr bwMode="auto">
          <a:xfrm>
            <a:off x="1261120"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A1   </a:t>
            </a:r>
          </a:p>
        </p:txBody>
      </p:sp>
      <p:sp>
        <p:nvSpPr>
          <p:cNvPr id="18" name="Line 4"/>
          <p:cNvSpPr>
            <a:spLocks noChangeShapeType="1"/>
          </p:cNvSpPr>
          <p:nvPr/>
        </p:nvSpPr>
        <p:spPr bwMode="auto">
          <a:xfrm>
            <a:off x="1946920"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19" name="Rectangle 5"/>
          <p:cNvSpPr>
            <a:spLocks noChangeArrowheads="1"/>
          </p:cNvSpPr>
          <p:nvPr/>
        </p:nvSpPr>
        <p:spPr bwMode="auto">
          <a:xfrm>
            <a:off x="3851920"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A2   </a:t>
            </a:r>
          </a:p>
        </p:txBody>
      </p:sp>
      <p:sp>
        <p:nvSpPr>
          <p:cNvPr id="20" name="Line 6"/>
          <p:cNvSpPr>
            <a:spLocks noChangeShapeType="1"/>
          </p:cNvSpPr>
          <p:nvPr/>
        </p:nvSpPr>
        <p:spPr bwMode="auto">
          <a:xfrm>
            <a:off x="4537720"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1" name="Rectangle 7"/>
          <p:cNvSpPr>
            <a:spLocks noChangeArrowheads="1"/>
          </p:cNvSpPr>
          <p:nvPr/>
        </p:nvSpPr>
        <p:spPr bwMode="auto">
          <a:xfrm>
            <a:off x="6595120"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A3   </a:t>
            </a:r>
          </a:p>
        </p:txBody>
      </p:sp>
      <p:sp>
        <p:nvSpPr>
          <p:cNvPr id="22" name="Line 8"/>
          <p:cNvSpPr>
            <a:spLocks noChangeShapeType="1"/>
          </p:cNvSpPr>
          <p:nvPr/>
        </p:nvSpPr>
        <p:spPr bwMode="auto">
          <a:xfrm>
            <a:off x="7280920"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3" name="Line 11"/>
          <p:cNvSpPr>
            <a:spLocks noChangeShapeType="1"/>
          </p:cNvSpPr>
          <p:nvPr/>
        </p:nvSpPr>
        <p:spPr bwMode="auto">
          <a:xfrm>
            <a:off x="2175520" y="2240037"/>
            <a:ext cx="16764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4" name="Line 12"/>
          <p:cNvSpPr>
            <a:spLocks noChangeShapeType="1"/>
          </p:cNvSpPr>
          <p:nvPr/>
        </p:nvSpPr>
        <p:spPr bwMode="auto">
          <a:xfrm>
            <a:off x="4766320" y="2240037"/>
            <a:ext cx="1828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5" name="Oval 15"/>
          <p:cNvSpPr>
            <a:spLocks noChangeAspect="1" noChangeArrowheads="1"/>
          </p:cNvSpPr>
          <p:nvPr/>
        </p:nvSpPr>
        <p:spPr bwMode="auto">
          <a:xfrm>
            <a:off x="7433320" y="2240037"/>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a:ea typeface="SimSun" panose="02010600030101010101" pitchFamily="2" charset="-122"/>
              <a:cs typeface="+mn-cs"/>
            </a:endParaRPr>
          </a:p>
        </p:txBody>
      </p:sp>
      <p:sp>
        <p:nvSpPr>
          <p:cNvPr id="26" name="Text Box 17"/>
          <p:cNvSpPr txBox="1">
            <a:spLocks noChangeArrowheads="1"/>
          </p:cNvSpPr>
          <p:nvPr/>
        </p:nvSpPr>
        <p:spPr bwMode="auto">
          <a:xfrm>
            <a:off x="976958" y="3306837"/>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ahoma"/>
                <a:ea typeface="SimSun" panose="02010600030101010101" pitchFamily="2" charset="-122"/>
                <a:cs typeface="+mn-cs"/>
              </a:rPr>
              <a:t>current</a:t>
            </a:r>
          </a:p>
        </p:txBody>
      </p:sp>
      <p:sp>
        <p:nvSpPr>
          <p:cNvPr id="27" name="Line 18"/>
          <p:cNvSpPr>
            <a:spLocks noChangeShapeType="1"/>
          </p:cNvSpPr>
          <p:nvPr/>
        </p:nvSpPr>
        <p:spPr bwMode="auto">
          <a:xfrm flipH="1" flipV="1">
            <a:off x="1261120" y="2697237"/>
            <a:ext cx="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4286044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 Example (2)</a:t>
            </a:r>
          </a:p>
        </p:txBody>
      </p:sp>
      <p:sp>
        <p:nvSpPr>
          <p:cNvPr id="3" name="Content Placeholder 2"/>
          <p:cNvSpPr>
            <a:spLocks noGrp="1"/>
          </p:cNvSpPr>
          <p:nvPr>
            <p:ph idx="1"/>
          </p:nvPr>
        </p:nvSpPr>
        <p:spPr>
          <a:xfrm>
            <a:off x="323850" y="1124744"/>
            <a:ext cx="8496300" cy="576064"/>
          </a:xfrm>
        </p:spPr>
        <p:txBody>
          <a:bodyPr/>
          <a:lstStyle/>
          <a:p>
            <a:r>
              <a:rPr lang="en-US" dirty="0"/>
              <a:t>Deleting item A2 from the list</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TextBox 5"/>
          <p:cNvSpPr txBox="1"/>
          <p:nvPr/>
        </p:nvSpPr>
        <p:spPr>
          <a:xfrm>
            <a:off x="907058" y="4454302"/>
            <a:ext cx="5179218"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current-&gt;next = current-&gt;next-&gt;next;</a:t>
            </a:r>
          </a:p>
        </p:txBody>
      </p:sp>
      <p:sp>
        <p:nvSpPr>
          <p:cNvPr id="28" name="Rectangle 3"/>
          <p:cNvSpPr>
            <a:spLocks noChangeArrowheads="1"/>
          </p:cNvSpPr>
          <p:nvPr/>
        </p:nvSpPr>
        <p:spPr bwMode="auto">
          <a:xfrm>
            <a:off x="14771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A1   </a:t>
            </a:r>
          </a:p>
        </p:txBody>
      </p:sp>
      <p:sp>
        <p:nvSpPr>
          <p:cNvPr id="29" name="Line 4"/>
          <p:cNvSpPr>
            <a:spLocks noChangeShapeType="1"/>
          </p:cNvSpPr>
          <p:nvPr/>
        </p:nvSpPr>
        <p:spPr bwMode="auto">
          <a:xfrm>
            <a:off x="21629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0" name="Rectangle 5"/>
          <p:cNvSpPr>
            <a:spLocks noChangeArrowheads="1"/>
          </p:cNvSpPr>
          <p:nvPr/>
        </p:nvSpPr>
        <p:spPr bwMode="auto">
          <a:xfrm>
            <a:off x="40679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A2   </a:t>
            </a:r>
          </a:p>
        </p:txBody>
      </p:sp>
      <p:sp>
        <p:nvSpPr>
          <p:cNvPr id="31" name="Line 6"/>
          <p:cNvSpPr>
            <a:spLocks noChangeShapeType="1"/>
          </p:cNvSpPr>
          <p:nvPr/>
        </p:nvSpPr>
        <p:spPr bwMode="auto">
          <a:xfrm>
            <a:off x="47537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2" name="Rectangle 7"/>
          <p:cNvSpPr>
            <a:spLocks noChangeArrowheads="1"/>
          </p:cNvSpPr>
          <p:nvPr/>
        </p:nvSpPr>
        <p:spPr bwMode="auto">
          <a:xfrm>
            <a:off x="68111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A3   </a:t>
            </a:r>
          </a:p>
        </p:txBody>
      </p:sp>
      <p:sp>
        <p:nvSpPr>
          <p:cNvPr id="33" name="Line 8"/>
          <p:cNvSpPr>
            <a:spLocks noChangeShapeType="1"/>
          </p:cNvSpPr>
          <p:nvPr/>
        </p:nvSpPr>
        <p:spPr bwMode="auto">
          <a:xfrm>
            <a:off x="74969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4" name="Line 10"/>
          <p:cNvSpPr>
            <a:spLocks noChangeShapeType="1"/>
          </p:cNvSpPr>
          <p:nvPr/>
        </p:nvSpPr>
        <p:spPr bwMode="auto">
          <a:xfrm>
            <a:off x="2391544" y="2240037"/>
            <a:ext cx="1676400" cy="0"/>
          </a:xfrm>
          <a:prstGeom prst="line">
            <a:avLst/>
          </a:prstGeom>
          <a:noFill/>
          <a:ln w="12700">
            <a:solidFill>
              <a:srgbClr val="002060"/>
            </a:solidFill>
            <a:prstDash val="dash"/>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5" name="Line 11"/>
          <p:cNvSpPr>
            <a:spLocks noChangeShapeType="1"/>
          </p:cNvSpPr>
          <p:nvPr/>
        </p:nvSpPr>
        <p:spPr bwMode="auto">
          <a:xfrm>
            <a:off x="4982344" y="2240037"/>
            <a:ext cx="1828800" cy="0"/>
          </a:xfrm>
          <a:prstGeom prst="line">
            <a:avLst/>
          </a:prstGeom>
          <a:noFill/>
          <a:ln w="12700">
            <a:solidFill>
              <a:srgbClr val="002060"/>
            </a:solidFill>
            <a:prstDash val="dash"/>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6" name="Oval 13"/>
          <p:cNvSpPr>
            <a:spLocks noChangeAspect="1" noChangeArrowheads="1"/>
          </p:cNvSpPr>
          <p:nvPr/>
        </p:nvSpPr>
        <p:spPr bwMode="auto">
          <a:xfrm>
            <a:off x="7649344" y="2240037"/>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a:ea typeface="SimSun" panose="02010600030101010101" pitchFamily="2" charset="-122"/>
              <a:cs typeface="+mn-cs"/>
            </a:endParaRPr>
          </a:p>
        </p:txBody>
      </p:sp>
      <p:sp>
        <p:nvSpPr>
          <p:cNvPr id="37" name="Text Box 15"/>
          <p:cNvSpPr txBox="1">
            <a:spLocks noChangeArrowheads="1"/>
          </p:cNvSpPr>
          <p:nvPr/>
        </p:nvSpPr>
        <p:spPr bwMode="auto">
          <a:xfrm>
            <a:off x="1192982" y="3230637"/>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ahoma"/>
                <a:ea typeface="SimSun" panose="02010600030101010101" pitchFamily="2" charset="-122"/>
                <a:cs typeface="+mn-cs"/>
              </a:rPr>
              <a:t>current</a:t>
            </a:r>
          </a:p>
        </p:txBody>
      </p:sp>
      <p:sp>
        <p:nvSpPr>
          <p:cNvPr id="38" name="Line 16"/>
          <p:cNvSpPr>
            <a:spLocks noChangeShapeType="1"/>
          </p:cNvSpPr>
          <p:nvPr/>
        </p:nvSpPr>
        <p:spPr bwMode="auto">
          <a:xfrm flipH="1" flipV="1">
            <a:off x="1477144" y="2621037"/>
            <a:ext cx="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9" name="Line 17"/>
          <p:cNvSpPr>
            <a:spLocks noChangeShapeType="1"/>
          </p:cNvSpPr>
          <p:nvPr/>
        </p:nvSpPr>
        <p:spPr bwMode="auto">
          <a:xfrm>
            <a:off x="2391544" y="2316237"/>
            <a:ext cx="990600" cy="7620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40" name="Line 18"/>
          <p:cNvSpPr>
            <a:spLocks noChangeShapeType="1"/>
          </p:cNvSpPr>
          <p:nvPr/>
        </p:nvSpPr>
        <p:spPr bwMode="auto">
          <a:xfrm>
            <a:off x="3382144" y="3078237"/>
            <a:ext cx="23622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41" name="Line 19"/>
          <p:cNvSpPr>
            <a:spLocks noChangeShapeType="1"/>
          </p:cNvSpPr>
          <p:nvPr/>
        </p:nvSpPr>
        <p:spPr bwMode="auto">
          <a:xfrm flipV="1">
            <a:off x="5744344" y="2392437"/>
            <a:ext cx="99060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723657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 Example (3)</a:t>
            </a:r>
          </a:p>
        </p:txBody>
      </p:sp>
      <p:sp>
        <p:nvSpPr>
          <p:cNvPr id="3" name="Content Placeholder 2"/>
          <p:cNvSpPr>
            <a:spLocks noGrp="1"/>
          </p:cNvSpPr>
          <p:nvPr>
            <p:ph idx="1"/>
          </p:nvPr>
        </p:nvSpPr>
        <p:spPr>
          <a:xfrm>
            <a:off x="323850" y="1124744"/>
            <a:ext cx="8496300" cy="576064"/>
          </a:xfrm>
        </p:spPr>
        <p:txBody>
          <a:bodyPr/>
          <a:lstStyle/>
          <a:p>
            <a:r>
              <a:rPr lang="en-US" dirty="0"/>
              <a:t>Deleting item A2 from the list</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TextBox 5"/>
          <p:cNvSpPr txBox="1"/>
          <p:nvPr/>
        </p:nvSpPr>
        <p:spPr>
          <a:xfrm>
            <a:off x="907058" y="4454302"/>
            <a:ext cx="5179218"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current-&gt;next = </a:t>
            </a:r>
            <a:r>
              <a:rPr kumimoji="0" lang="en-US" altLang="zh-CN" sz="1800" b="1" i="0" u="none" strike="noStrike" kern="1200" cap="none" spc="0" normalizeH="0" baseline="0" noProof="0" dirty="0">
                <a:ln>
                  <a:noFill/>
                </a:ln>
                <a:solidFill>
                  <a:srgbClr val="0070C0"/>
                </a:solidFill>
                <a:effectLst/>
                <a:uLnTx/>
                <a:uFillTx/>
                <a:latin typeface="Courier New" panose="02070309020205020404" pitchFamily="49" charset="0"/>
                <a:ea typeface="SimSun" panose="02010600030101010101" pitchFamily="2" charset="-122"/>
                <a:cs typeface="Courier New" panose="02070309020205020404" pitchFamily="49" charset="0"/>
              </a:rPr>
              <a:t>current-&gt;next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-&gt;next;</a:t>
            </a:r>
          </a:p>
        </p:txBody>
      </p:sp>
      <p:sp>
        <p:nvSpPr>
          <p:cNvPr id="28" name="Rectangle 3"/>
          <p:cNvSpPr>
            <a:spLocks noChangeArrowheads="1"/>
          </p:cNvSpPr>
          <p:nvPr/>
        </p:nvSpPr>
        <p:spPr bwMode="auto">
          <a:xfrm>
            <a:off x="14771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A1   </a:t>
            </a:r>
          </a:p>
        </p:txBody>
      </p:sp>
      <p:sp>
        <p:nvSpPr>
          <p:cNvPr id="29" name="Line 4"/>
          <p:cNvSpPr>
            <a:spLocks noChangeShapeType="1"/>
          </p:cNvSpPr>
          <p:nvPr/>
        </p:nvSpPr>
        <p:spPr bwMode="auto">
          <a:xfrm>
            <a:off x="21629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0" name="Rectangle 5"/>
          <p:cNvSpPr>
            <a:spLocks noChangeArrowheads="1"/>
          </p:cNvSpPr>
          <p:nvPr/>
        </p:nvSpPr>
        <p:spPr bwMode="auto">
          <a:xfrm>
            <a:off x="40679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A2   </a:t>
            </a:r>
          </a:p>
        </p:txBody>
      </p:sp>
      <p:sp>
        <p:nvSpPr>
          <p:cNvPr id="31" name="Line 6"/>
          <p:cNvSpPr>
            <a:spLocks noChangeShapeType="1"/>
          </p:cNvSpPr>
          <p:nvPr/>
        </p:nvSpPr>
        <p:spPr bwMode="auto">
          <a:xfrm>
            <a:off x="47537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2" name="Rectangle 7"/>
          <p:cNvSpPr>
            <a:spLocks noChangeArrowheads="1"/>
          </p:cNvSpPr>
          <p:nvPr/>
        </p:nvSpPr>
        <p:spPr bwMode="auto">
          <a:xfrm>
            <a:off x="68111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A3   </a:t>
            </a:r>
          </a:p>
        </p:txBody>
      </p:sp>
      <p:sp>
        <p:nvSpPr>
          <p:cNvPr id="33" name="Line 8"/>
          <p:cNvSpPr>
            <a:spLocks noChangeShapeType="1"/>
          </p:cNvSpPr>
          <p:nvPr/>
        </p:nvSpPr>
        <p:spPr bwMode="auto">
          <a:xfrm>
            <a:off x="74969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4" name="Line 10"/>
          <p:cNvSpPr>
            <a:spLocks noChangeShapeType="1"/>
          </p:cNvSpPr>
          <p:nvPr/>
        </p:nvSpPr>
        <p:spPr bwMode="auto">
          <a:xfrm>
            <a:off x="2391544" y="2240037"/>
            <a:ext cx="1676400" cy="0"/>
          </a:xfrm>
          <a:prstGeom prst="line">
            <a:avLst/>
          </a:prstGeom>
          <a:noFill/>
          <a:ln w="12700">
            <a:solidFill>
              <a:srgbClr val="002060"/>
            </a:solidFill>
            <a:prstDash val="dash"/>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5" name="Line 11"/>
          <p:cNvSpPr>
            <a:spLocks noChangeShapeType="1"/>
          </p:cNvSpPr>
          <p:nvPr/>
        </p:nvSpPr>
        <p:spPr bwMode="auto">
          <a:xfrm>
            <a:off x="4982344" y="2240037"/>
            <a:ext cx="1828800" cy="0"/>
          </a:xfrm>
          <a:prstGeom prst="line">
            <a:avLst/>
          </a:prstGeom>
          <a:noFill/>
          <a:ln w="12700">
            <a:solidFill>
              <a:srgbClr val="002060"/>
            </a:solidFill>
            <a:prstDash val="dash"/>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6" name="Oval 13"/>
          <p:cNvSpPr>
            <a:spLocks noChangeAspect="1" noChangeArrowheads="1"/>
          </p:cNvSpPr>
          <p:nvPr/>
        </p:nvSpPr>
        <p:spPr bwMode="auto">
          <a:xfrm>
            <a:off x="7649344" y="2240037"/>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a:ea typeface="SimSun" panose="02010600030101010101" pitchFamily="2" charset="-122"/>
              <a:cs typeface="+mn-cs"/>
            </a:endParaRPr>
          </a:p>
        </p:txBody>
      </p:sp>
      <p:sp>
        <p:nvSpPr>
          <p:cNvPr id="37" name="Text Box 15"/>
          <p:cNvSpPr txBox="1">
            <a:spLocks noChangeArrowheads="1"/>
          </p:cNvSpPr>
          <p:nvPr/>
        </p:nvSpPr>
        <p:spPr bwMode="auto">
          <a:xfrm>
            <a:off x="1192982" y="3230637"/>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ahoma"/>
                <a:ea typeface="SimSun" panose="02010600030101010101" pitchFamily="2" charset="-122"/>
                <a:cs typeface="+mn-cs"/>
              </a:rPr>
              <a:t>current</a:t>
            </a:r>
          </a:p>
        </p:txBody>
      </p:sp>
      <p:sp>
        <p:nvSpPr>
          <p:cNvPr id="38" name="Line 16"/>
          <p:cNvSpPr>
            <a:spLocks noChangeShapeType="1"/>
          </p:cNvSpPr>
          <p:nvPr/>
        </p:nvSpPr>
        <p:spPr bwMode="auto">
          <a:xfrm flipH="1" flipV="1">
            <a:off x="1477144" y="2621037"/>
            <a:ext cx="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9" name="Line 17"/>
          <p:cNvSpPr>
            <a:spLocks noChangeShapeType="1"/>
          </p:cNvSpPr>
          <p:nvPr/>
        </p:nvSpPr>
        <p:spPr bwMode="auto">
          <a:xfrm>
            <a:off x="2391544" y="2316237"/>
            <a:ext cx="990600" cy="7620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40" name="Line 18"/>
          <p:cNvSpPr>
            <a:spLocks noChangeShapeType="1"/>
          </p:cNvSpPr>
          <p:nvPr/>
        </p:nvSpPr>
        <p:spPr bwMode="auto">
          <a:xfrm>
            <a:off x="3382144" y="3078237"/>
            <a:ext cx="23622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41" name="Line 19"/>
          <p:cNvSpPr>
            <a:spLocks noChangeShapeType="1"/>
          </p:cNvSpPr>
          <p:nvPr/>
        </p:nvSpPr>
        <p:spPr bwMode="auto">
          <a:xfrm flipV="1">
            <a:off x="5744344" y="2392437"/>
            <a:ext cx="99060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7" name="TextBox 6"/>
          <p:cNvSpPr txBox="1"/>
          <p:nvPr/>
        </p:nvSpPr>
        <p:spPr>
          <a:xfrm>
            <a:off x="6239644" y="4454302"/>
            <a:ext cx="2376264"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Tahoma" pitchFamily="34" charset="0"/>
                <a:ea typeface="+mn-ea"/>
                <a:cs typeface="+mn-cs"/>
                <a:sym typeface="Wingdings" panose="05000000000000000000" pitchFamily="2" charset="2"/>
              </a:rPr>
              <a:t> </a:t>
            </a:r>
            <a:r>
              <a:rPr kumimoji="0" lang="en-US" sz="1800" b="0" i="0" u="none" strike="noStrike" kern="1200" cap="none" spc="0" normalizeH="0" baseline="0" noProof="0" dirty="0">
                <a:ln>
                  <a:noFill/>
                </a:ln>
                <a:solidFill>
                  <a:srgbClr val="0070C0"/>
                </a:solidFill>
                <a:effectLst/>
                <a:uLnTx/>
                <a:uFillTx/>
                <a:latin typeface="Tahoma" pitchFamily="34" charset="0"/>
                <a:ea typeface="+mn-ea"/>
                <a:cs typeface="+mn-cs"/>
              </a:rPr>
              <a:t>Memory Leak</a:t>
            </a:r>
          </a:p>
        </p:txBody>
      </p:sp>
      <p:sp>
        <p:nvSpPr>
          <p:cNvPr id="9" name="Freeform 8"/>
          <p:cNvSpPr/>
          <p:nvPr/>
        </p:nvSpPr>
        <p:spPr>
          <a:xfrm>
            <a:off x="4149493" y="2665141"/>
            <a:ext cx="400205" cy="1828800"/>
          </a:xfrm>
          <a:custGeom>
            <a:avLst/>
            <a:gdLst>
              <a:gd name="connsiteX0" fmla="*/ 400205 w 400205"/>
              <a:gd name="connsiteY0" fmla="*/ 0 h 1828800"/>
              <a:gd name="connsiteX1" fmla="*/ 9912 w 400205"/>
              <a:gd name="connsiteY1" fmla="*/ 713679 h 1828800"/>
              <a:gd name="connsiteX2" fmla="*/ 154878 w 400205"/>
              <a:gd name="connsiteY2" fmla="*/ 1828800 h 1828800"/>
            </a:gdLst>
            <a:ahLst/>
            <a:cxnLst>
              <a:cxn ang="0">
                <a:pos x="connsiteX0" y="connsiteY0"/>
              </a:cxn>
              <a:cxn ang="0">
                <a:pos x="connsiteX1" y="connsiteY1"/>
              </a:cxn>
              <a:cxn ang="0">
                <a:pos x="connsiteX2" y="connsiteY2"/>
              </a:cxn>
            </a:cxnLst>
            <a:rect l="l" t="t" r="r" b="b"/>
            <a:pathLst>
              <a:path w="400205" h="1828800">
                <a:moveTo>
                  <a:pt x="400205" y="0"/>
                </a:moveTo>
                <a:cubicBezTo>
                  <a:pt x="225502" y="204439"/>
                  <a:pt x="50800" y="408879"/>
                  <a:pt x="9912" y="713679"/>
                </a:cubicBezTo>
                <a:cubicBezTo>
                  <a:pt x="-30976" y="1018479"/>
                  <a:pt x="61951" y="1423639"/>
                  <a:pt x="154878" y="1828800"/>
                </a:cubicBezTo>
              </a:path>
            </a:pathLst>
          </a:custGeom>
          <a:noFill/>
          <a:ln w="12700">
            <a:solidFill>
              <a:srgbClr val="0070C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Tree>
    <p:extLst>
      <p:ext uri="{BB962C8B-B14F-4D97-AF65-F5344CB8AC3E}">
        <p14:creationId xmlns:p14="http://schemas.microsoft.com/office/powerpoint/2010/main" val="409004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 Example (4)</a:t>
            </a:r>
          </a:p>
        </p:txBody>
      </p:sp>
      <p:sp>
        <p:nvSpPr>
          <p:cNvPr id="3" name="Content Placeholder 2"/>
          <p:cNvSpPr>
            <a:spLocks noGrp="1"/>
          </p:cNvSpPr>
          <p:nvPr>
            <p:ph idx="1"/>
          </p:nvPr>
        </p:nvSpPr>
        <p:spPr>
          <a:xfrm>
            <a:off x="323850" y="1124744"/>
            <a:ext cx="8496300" cy="576064"/>
          </a:xfrm>
        </p:spPr>
        <p:txBody>
          <a:bodyPr/>
          <a:lstStyle/>
          <a:p>
            <a:r>
              <a:rPr lang="en-US" dirty="0"/>
              <a:t>Deleting item A2 from the list</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TextBox 5"/>
          <p:cNvSpPr txBox="1"/>
          <p:nvPr/>
        </p:nvSpPr>
        <p:spPr>
          <a:xfrm>
            <a:off x="907058" y="4454302"/>
            <a:ext cx="5179218" cy="9233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Node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deletedNode</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 = current-&gt;next;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current-&gt;next = current-&gt;next-&gt;next;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delete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deletedNode</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a:t>
            </a:r>
          </a:p>
        </p:txBody>
      </p:sp>
      <p:sp>
        <p:nvSpPr>
          <p:cNvPr id="28" name="Rectangle 3"/>
          <p:cNvSpPr>
            <a:spLocks noChangeArrowheads="1"/>
          </p:cNvSpPr>
          <p:nvPr/>
        </p:nvSpPr>
        <p:spPr bwMode="auto">
          <a:xfrm>
            <a:off x="14771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A1   </a:t>
            </a:r>
          </a:p>
        </p:txBody>
      </p:sp>
      <p:sp>
        <p:nvSpPr>
          <p:cNvPr id="29" name="Line 4"/>
          <p:cNvSpPr>
            <a:spLocks noChangeShapeType="1"/>
          </p:cNvSpPr>
          <p:nvPr/>
        </p:nvSpPr>
        <p:spPr bwMode="auto">
          <a:xfrm>
            <a:off x="21629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0" name="Rectangle 5"/>
          <p:cNvSpPr>
            <a:spLocks noChangeArrowheads="1"/>
          </p:cNvSpPr>
          <p:nvPr/>
        </p:nvSpPr>
        <p:spPr bwMode="auto">
          <a:xfrm>
            <a:off x="40679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A2   </a:t>
            </a:r>
          </a:p>
        </p:txBody>
      </p:sp>
      <p:sp>
        <p:nvSpPr>
          <p:cNvPr id="31" name="Line 6"/>
          <p:cNvSpPr>
            <a:spLocks noChangeShapeType="1"/>
          </p:cNvSpPr>
          <p:nvPr/>
        </p:nvSpPr>
        <p:spPr bwMode="auto">
          <a:xfrm>
            <a:off x="47537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2" name="Rectangle 7"/>
          <p:cNvSpPr>
            <a:spLocks noChangeArrowheads="1"/>
          </p:cNvSpPr>
          <p:nvPr/>
        </p:nvSpPr>
        <p:spPr bwMode="auto">
          <a:xfrm>
            <a:off x="68111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A3   </a:t>
            </a:r>
          </a:p>
        </p:txBody>
      </p:sp>
      <p:sp>
        <p:nvSpPr>
          <p:cNvPr id="33" name="Line 8"/>
          <p:cNvSpPr>
            <a:spLocks noChangeShapeType="1"/>
          </p:cNvSpPr>
          <p:nvPr/>
        </p:nvSpPr>
        <p:spPr bwMode="auto">
          <a:xfrm>
            <a:off x="74969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4" name="Line 10"/>
          <p:cNvSpPr>
            <a:spLocks noChangeShapeType="1"/>
          </p:cNvSpPr>
          <p:nvPr/>
        </p:nvSpPr>
        <p:spPr bwMode="auto">
          <a:xfrm>
            <a:off x="2391544" y="2240037"/>
            <a:ext cx="1676400" cy="0"/>
          </a:xfrm>
          <a:prstGeom prst="line">
            <a:avLst/>
          </a:prstGeom>
          <a:noFill/>
          <a:ln w="12700">
            <a:solidFill>
              <a:srgbClr val="002060"/>
            </a:solidFill>
            <a:prstDash val="dash"/>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5" name="Line 11"/>
          <p:cNvSpPr>
            <a:spLocks noChangeShapeType="1"/>
          </p:cNvSpPr>
          <p:nvPr/>
        </p:nvSpPr>
        <p:spPr bwMode="auto">
          <a:xfrm>
            <a:off x="4982344" y="2240037"/>
            <a:ext cx="1828800" cy="0"/>
          </a:xfrm>
          <a:prstGeom prst="line">
            <a:avLst/>
          </a:prstGeom>
          <a:noFill/>
          <a:ln w="12700">
            <a:solidFill>
              <a:srgbClr val="002060"/>
            </a:solidFill>
            <a:prstDash val="dash"/>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6" name="Oval 13"/>
          <p:cNvSpPr>
            <a:spLocks noChangeAspect="1" noChangeArrowheads="1"/>
          </p:cNvSpPr>
          <p:nvPr/>
        </p:nvSpPr>
        <p:spPr bwMode="auto">
          <a:xfrm>
            <a:off x="7649344" y="2240037"/>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a:ea typeface="SimSun" panose="02010600030101010101" pitchFamily="2" charset="-122"/>
              <a:cs typeface="+mn-cs"/>
            </a:endParaRPr>
          </a:p>
        </p:txBody>
      </p:sp>
      <p:sp>
        <p:nvSpPr>
          <p:cNvPr id="37" name="Text Box 15"/>
          <p:cNvSpPr txBox="1">
            <a:spLocks noChangeArrowheads="1"/>
          </p:cNvSpPr>
          <p:nvPr/>
        </p:nvSpPr>
        <p:spPr bwMode="auto">
          <a:xfrm>
            <a:off x="1192982" y="3230637"/>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ahoma"/>
                <a:ea typeface="SimSun" panose="02010600030101010101" pitchFamily="2" charset="-122"/>
                <a:cs typeface="+mn-cs"/>
              </a:rPr>
              <a:t>current</a:t>
            </a:r>
          </a:p>
        </p:txBody>
      </p:sp>
      <p:sp>
        <p:nvSpPr>
          <p:cNvPr id="38" name="Line 16"/>
          <p:cNvSpPr>
            <a:spLocks noChangeShapeType="1"/>
          </p:cNvSpPr>
          <p:nvPr/>
        </p:nvSpPr>
        <p:spPr bwMode="auto">
          <a:xfrm flipH="1" flipV="1">
            <a:off x="1477144" y="2621037"/>
            <a:ext cx="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9" name="Line 17"/>
          <p:cNvSpPr>
            <a:spLocks noChangeShapeType="1"/>
          </p:cNvSpPr>
          <p:nvPr/>
        </p:nvSpPr>
        <p:spPr bwMode="auto">
          <a:xfrm>
            <a:off x="2391544" y="2316237"/>
            <a:ext cx="990600" cy="7620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40" name="Line 18"/>
          <p:cNvSpPr>
            <a:spLocks noChangeShapeType="1"/>
          </p:cNvSpPr>
          <p:nvPr/>
        </p:nvSpPr>
        <p:spPr bwMode="auto">
          <a:xfrm>
            <a:off x="3382144" y="3078237"/>
            <a:ext cx="23622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41" name="Line 19"/>
          <p:cNvSpPr>
            <a:spLocks noChangeShapeType="1"/>
          </p:cNvSpPr>
          <p:nvPr/>
        </p:nvSpPr>
        <p:spPr bwMode="auto">
          <a:xfrm flipV="1">
            <a:off x="5744344" y="2392437"/>
            <a:ext cx="99060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8" name="Freeform 7"/>
          <p:cNvSpPr/>
          <p:nvPr/>
        </p:nvSpPr>
        <p:spPr>
          <a:xfrm>
            <a:off x="2570825" y="2687444"/>
            <a:ext cx="1956570" cy="1839951"/>
          </a:xfrm>
          <a:custGeom>
            <a:avLst/>
            <a:gdLst>
              <a:gd name="connsiteX0" fmla="*/ 1956570 w 1956570"/>
              <a:gd name="connsiteY0" fmla="*/ 0 h 1839951"/>
              <a:gd name="connsiteX1" fmla="*/ 1555126 w 1956570"/>
              <a:gd name="connsiteY1" fmla="*/ 959005 h 1839951"/>
              <a:gd name="connsiteX2" fmla="*/ 239282 w 1956570"/>
              <a:gd name="connsiteY2" fmla="*/ 1025912 h 1839951"/>
              <a:gd name="connsiteX3" fmla="*/ 5107 w 1956570"/>
              <a:gd name="connsiteY3" fmla="*/ 1839951 h 1839951"/>
            </a:gdLst>
            <a:ahLst/>
            <a:cxnLst>
              <a:cxn ang="0">
                <a:pos x="connsiteX0" y="connsiteY0"/>
              </a:cxn>
              <a:cxn ang="0">
                <a:pos x="connsiteX1" y="connsiteY1"/>
              </a:cxn>
              <a:cxn ang="0">
                <a:pos x="connsiteX2" y="connsiteY2"/>
              </a:cxn>
              <a:cxn ang="0">
                <a:pos x="connsiteX3" y="connsiteY3"/>
              </a:cxn>
            </a:cxnLst>
            <a:rect l="l" t="t" r="r" b="b"/>
            <a:pathLst>
              <a:path w="1956570" h="1839951">
                <a:moveTo>
                  <a:pt x="1956570" y="0"/>
                </a:moveTo>
                <a:cubicBezTo>
                  <a:pt x="1898955" y="394010"/>
                  <a:pt x="1841341" y="788020"/>
                  <a:pt x="1555126" y="959005"/>
                </a:cubicBezTo>
                <a:cubicBezTo>
                  <a:pt x="1268911" y="1129990"/>
                  <a:pt x="497618" y="879088"/>
                  <a:pt x="239282" y="1025912"/>
                </a:cubicBezTo>
                <a:cubicBezTo>
                  <a:pt x="-19055" y="1172736"/>
                  <a:pt x="-6974" y="1506343"/>
                  <a:pt x="5107" y="1839951"/>
                </a:cubicBezTo>
              </a:path>
            </a:pathLst>
          </a:custGeom>
          <a:noFill/>
          <a:ln w="12700">
            <a:solidFill>
              <a:srgbClr val="0070C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21" name="TextBox 20">
            <a:extLst>
              <a:ext uri="{FF2B5EF4-FFF2-40B4-BE49-F238E27FC236}">
                <a16:creationId xmlns:a16="http://schemas.microsoft.com/office/drawing/2014/main" id="{B505201E-605B-4860-941E-CC82FB0720D1}"/>
              </a:ext>
            </a:extLst>
          </p:cNvPr>
          <p:cNvSpPr txBox="1"/>
          <p:nvPr/>
        </p:nvSpPr>
        <p:spPr>
          <a:xfrm>
            <a:off x="5011969" y="5026146"/>
            <a:ext cx="2376264"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Tahoma" pitchFamily="34" charset="0"/>
                <a:ea typeface="+mn-ea"/>
                <a:cs typeface="+mn-cs"/>
                <a:sym typeface="Wingdings" panose="05000000000000000000" pitchFamily="2" charset="2"/>
              </a:rPr>
              <a:t> No Memory leak but </a:t>
            </a:r>
            <a:r>
              <a:rPr lang="en-US" dirty="0">
                <a:solidFill>
                  <a:srgbClr val="0070C0"/>
                </a:solidFill>
                <a:sym typeface="Wingdings" panose="05000000000000000000" pitchFamily="2" charset="2"/>
              </a:rPr>
              <a:t>Dangling Pointer</a:t>
            </a:r>
            <a:endParaRPr kumimoji="0" lang="en-US" sz="1800" b="0" i="0" u="none" strike="noStrike" kern="1200" cap="none" spc="0" normalizeH="0" baseline="0" noProof="0" dirty="0">
              <a:ln>
                <a:noFill/>
              </a:ln>
              <a:solidFill>
                <a:srgbClr val="0070C0"/>
              </a:solidFill>
              <a:effectLst/>
              <a:uLnTx/>
              <a:uFillTx/>
              <a:latin typeface="Tahoma" pitchFamily="34" charset="0"/>
              <a:ea typeface="+mn-ea"/>
              <a:cs typeface="+mn-cs"/>
            </a:endParaRPr>
          </a:p>
        </p:txBody>
      </p:sp>
    </p:spTree>
    <p:extLst>
      <p:ext uri="{BB962C8B-B14F-4D97-AF65-F5344CB8AC3E}">
        <p14:creationId xmlns:p14="http://schemas.microsoft.com/office/powerpoint/2010/main" val="5756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 Example (4)</a:t>
            </a:r>
          </a:p>
        </p:txBody>
      </p:sp>
      <p:sp>
        <p:nvSpPr>
          <p:cNvPr id="3" name="Content Placeholder 2"/>
          <p:cNvSpPr>
            <a:spLocks noGrp="1"/>
          </p:cNvSpPr>
          <p:nvPr>
            <p:ph idx="1"/>
          </p:nvPr>
        </p:nvSpPr>
        <p:spPr>
          <a:xfrm>
            <a:off x="323850" y="1124744"/>
            <a:ext cx="8496300" cy="576064"/>
          </a:xfrm>
        </p:spPr>
        <p:txBody>
          <a:bodyPr/>
          <a:lstStyle/>
          <a:p>
            <a:r>
              <a:rPr lang="en-US" dirty="0"/>
              <a:t>Deleting item A2 from the list</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TextBox 5"/>
          <p:cNvSpPr txBox="1"/>
          <p:nvPr/>
        </p:nvSpPr>
        <p:spPr>
          <a:xfrm>
            <a:off x="907058" y="4454302"/>
            <a:ext cx="5179218"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Node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deletedNode</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 = current-&gt;next;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current-&gt;next = current-&gt;next-&gt;next;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delete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deletedNode</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rPr>
              <a:t>;</a:t>
            </a:r>
          </a:p>
          <a:p>
            <a:pPr>
              <a:defRPr/>
            </a:pPr>
            <a:r>
              <a:rPr lang="en-US" altLang="zh-CN" dirty="0" err="1">
                <a:solidFill>
                  <a:srgbClr val="000000"/>
                </a:solidFill>
                <a:latin typeface="Courier New" panose="02070309020205020404" pitchFamily="49" charset="0"/>
                <a:ea typeface="SimSun" panose="02010600030101010101" pitchFamily="2" charset="-122"/>
                <a:cs typeface="Courier New" panose="02070309020205020404" pitchFamily="49" charset="0"/>
              </a:rPr>
              <a:t>deletedNode</a:t>
            </a:r>
            <a:r>
              <a:rPr lang="en-US" altLang="zh-CN" dirty="0">
                <a:solidFill>
                  <a:srgbClr val="000000"/>
                </a:solidFill>
                <a:latin typeface="Courier New" panose="02070309020205020404" pitchFamily="49" charset="0"/>
                <a:ea typeface="SimSun" panose="02010600030101010101" pitchFamily="2" charset="-122"/>
                <a:cs typeface="Courier New" panose="02070309020205020404" pitchFamily="49" charset="0"/>
              </a:rPr>
              <a:t>= NULL;</a:t>
            </a:r>
            <a:endPar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SimSun" panose="02010600030101010101" pitchFamily="2" charset="-122"/>
              <a:cs typeface="Courier New" panose="02070309020205020404" pitchFamily="49" charset="0"/>
            </a:endParaRPr>
          </a:p>
        </p:txBody>
      </p:sp>
      <p:sp>
        <p:nvSpPr>
          <p:cNvPr id="28" name="Rectangle 3"/>
          <p:cNvSpPr>
            <a:spLocks noChangeArrowheads="1"/>
          </p:cNvSpPr>
          <p:nvPr/>
        </p:nvSpPr>
        <p:spPr bwMode="auto">
          <a:xfrm>
            <a:off x="14771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A1   </a:t>
            </a:r>
          </a:p>
        </p:txBody>
      </p:sp>
      <p:sp>
        <p:nvSpPr>
          <p:cNvPr id="29" name="Line 4"/>
          <p:cNvSpPr>
            <a:spLocks noChangeShapeType="1"/>
          </p:cNvSpPr>
          <p:nvPr/>
        </p:nvSpPr>
        <p:spPr bwMode="auto">
          <a:xfrm>
            <a:off x="21629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0" name="Rectangle 5"/>
          <p:cNvSpPr>
            <a:spLocks noChangeArrowheads="1"/>
          </p:cNvSpPr>
          <p:nvPr/>
        </p:nvSpPr>
        <p:spPr bwMode="auto">
          <a:xfrm>
            <a:off x="40679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A2   </a:t>
            </a:r>
          </a:p>
        </p:txBody>
      </p:sp>
      <p:sp>
        <p:nvSpPr>
          <p:cNvPr id="31" name="Line 6"/>
          <p:cNvSpPr>
            <a:spLocks noChangeShapeType="1"/>
          </p:cNvSpPr>
          <p:nvPr/>
        </p:nvSpPr>
        <p:spPr bwMode="auto">
          <a:xfrm>
            <a:off x="47537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2" name="Rectangle 7"/>
          <p:cNvSpPr>
            <a:spLocks noChangeArrowheads="1"/>
          </p:cNvSpPr>
          <p:nvPr/>
        </p:nvSpPr>
        <p:spPr bwMode="auto">
          <a:xfrm>
            <a:off x="6811144" y="1859037"/>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A3   </a:t>
            </a:r>
          </a:p>
        </p:txBody>
      </p:sp>
      <p:sp>
        <p:nvSpPr>
          <p:cNvPr id="33" name="Line 8"/>
          <p:cNvSpPr>
            <a:spLocks noChangeShapeType="1"/>
          </p:cNvSpPr>
          <p:nvPr/>
        </p:nvSpPr>
        <p:spPr bwMode="auto">
          <a:xfrm>
            <a:off x="7496944" y="1859037"/>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4" name="Line 10"/>
          <p:cNvSpPr>
            <a:spLocks noChangeShapeType="1"/>
          </p:cNvSpPr>
          <p:nvPr/>
        </p:nvSpPr>
        <p:spPr bwMode="auto">
          <a:xfrm>
            <a:off x="2391544" y="2240037"/>
            <a:ext cx="1676400" cy="0"/>
          </a:xfrm>
          <a:prstGeom prst="line">
            <a:avLst/>
          </a:prstGeom>
          <a:noFill/>
          <a:ln w="12700">
            <a:solidFill>
              <a:srgbClr val="002060"/>
            </a:solidFill>
            <a:prstDash val="dash"/>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5" name="Line 11"/>
          <p:cNvSpPr>
            <a:spLocks noChangeShapeType="1"/>
          </p:cNvSpPr>
          <p:nvPr/>
        </p:nvSpPr>
        <p:spPr bwMode="auto">
          <a:xfrm>
            <a:off x="4982344" y="2240037"/>
            <a:ext cx="1828800" cy="0"/>
          </a:xfrm>
          <a:prstGeom prst="line">
            <a:avLst/>
          </a:prstGeom>
          <a:noFill/>
          <a:ln w="12700">
            <a:solidFill>
              <a:srgbClr val="002060"/>
            </a:solidFill>
            <a:prstDash val="dash"/>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6" name="Oval 13"/>
          <p:cNvSpPr>
            <a:spLocks noChangeAspect="1" noChangeArrowheads="1"/>
          </p:cNvSpPr>
          <p:nvPr/>
        </p:nvSpPr>
        <p:spPr bwMode="auto">
          <a:xfrm>
            <a:off x="7649344" y="2240037"/>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a:ea typeface="SimSun" panose="02010600030101010101" pitchFamily="2" charset="-122"/>
              <a:cs typeface="+mn-cs"/>
            </a:endParaRPr>
          </a:p>
        </p:txBody>
      </p:sp>
      <p:sp>
        <p:nvSpPr>
          <p:cNvPr id="37" name="Text Box 15"/>
          <p:cNvSpPr txBox="1">
            <a:spLocks noChangeArrowheads="1"/>
          </p:cNvSpPr>
          <p:nvPr/>
        </p:nvSpPr>
        <p:spPr bwMode="auto">
          <a:xfrm>
            <a:off x="1192982" y="3230637"/>
            <a:ext cx="1154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ahoma"/>
                <a:ea typeface="SimSun" panose="02010600030101010101" pitchFamily="2" charset="-122"/>
                <a:cs typeface="+mn-cs"/>
              </a:rPr>
              <a:t>current</a:t>
            </a:r>
          </a:p>
        </p:txBody>
      </p:sp>
      <p:sp>
        <p:nvSpPr>
          <p:cNvPr id="38" name="Line 16"/>
          <p:cNvSpPr>
            <a:spLocks noChangeShapeType="1"/>
          </p:cNvSpPr>
          <p:nvPr/>
        </p:nvSpPr>
        <p:spPr bwMode="auto">
          <a:xfrm flipH="1" flipV="1">
            <a:off x="1477144" y="2621037"/>
            <a:ext cx="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9" name="Line 17"/>
          <p:cNvSpPr>
            <a:spLocks noChangeShapeType="1"/>
          </p:cNvSpPr>
          <p:nvPr/>
        </p:nvSpPr>
        <p:spPr bwMode="auto">
          <a:xfrm>
            <a:off x="2391544" y="2316237"/>
            <a:ext cx="990600" cy="7620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40" name="Line 18"/>
          <p:cNvSpPr>
            <a:spLocks noChangeShapeType="1"/>
          </p:cNvSpPr>
          <p:nvPr/>
        </p:nvSpPr>
        <p:spPr bwMode="auto">
          <a:xfrm>
            <a:off x="3382144" y="3078237"/>
            <a:ext cx="23622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41" name="Line 19"/>
          <p:cNvSpPr>
            <a:spLocks noChangeShapeType="1"/>
          </p:cNvSpPr>
          <p:nvPr/>
        </p:nvSpPr>
        <p:spPr bwMode="auto">
          <a:xfrm flipV="1">
            <a:off x="5744344" y="2392437"/>
            <a:ext cx="990600" cy="6858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8" name="Freeform 7"/>
          <p:cNvSpPr/>
          <p:nvPr/>
        </p:nvSpPr>
        <p:spPr>
          <a:xfrm>
            <a:off x="2570825" y="2687444"/>
            <a:ext cx="1956570" cy="1839951"/>
          </a:xfrm>
          <a:custGeom>
            <a:avLst/>
            <a:gdLst>
              <a:gd name="connsiteX0" fmla="*/ 1956570 w 1956570"/>
              <a:gd name="connsiteY0" fmla="*/ 0 h 1839951"/>
              <a:gd name="connsiteX1" fmla="*/ 1555126 w 1956570"/>
              <a:gd name="connsiteY1" fmla="*/ 959005 h 1839951"/>
              <a:gd name="connsiteX2" fmla="*/ 239282 w 1956570"/>
              <a:gd name="connsiteY2" fmla="*/ 1025912 h 1839951"/>
              <a:gd name="connsiteX3" fmla="*/ 5107 w 1956570"/>
              <a:gd name="connsiteY3" fmla="*/ 1839951 h 1839951"/>
            </a:gdLst>
            <a:ahLst/>
            <a:cxnLst>
              <a:cxn ang="0">
                <a:pos x="connsiteX0" y="connsiteY0"/>
              </a:cxn>
              <a:cxn ang="0">
                <a:pos x="connsiteX1" y="connsiteY1"/>
              </a:cxn>
              <a:cxn ang="0">
                <a:pos x="connsiteX2" y="connsiteY2"/>
              </a:cxn>
              <a:cxn ang="0">
                <a:pos x="connsiteX3" y="connsiteY3"/>
              </a:cxn>
            </a:cxnLst>
            <a:rect l="l" t="t" r="r" b="b"/>
            <a:pathLst>
              <a:path w="1956570" h="1839951">
                <a:moveTo>
                  <a:pt x="1956570" y="0"/>
                </a:moveTo>
                <a:cubicBezTo>
                  <a:pt x="1898955" y="394010"/>
                  <a:pt x="1841341" y="788020"/>
                  <a:pt x="1555126" y="959005"/>
                </a:cubicBezTo>
                <a:cubicBezTo>
                  <a:pt x="1268911" y="1129990"/>
                  <a:pt x="497618" y="879088"/>
                  <a:pt x="239282" y="1025912"/>
                </a:cubicBezTo>
                <a:cubicBezTo>
                  <a:pt x="-19055" y="1172736"/>
                  <a:pt x="-6974" y="1506343"/>
                  <a:pt x="5107" y="1839951"/>
                </a:cubicBezTo>
              </a:path>
            </a:pathLst>
          </a:custGeom>
          <a:noFill/>
          <a:ln w="12700">
            <a:solidFill>
              <a:srgbClr val="0070C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Tree>
    <p:extLst>
      <p:ext uri="{BB962C8B-B14F-4D97-AF65-F5344CB8AC3E}">
        <p14:creationId xmlns:p14="http://schemas.microsoft.com/office/powerpoint/2010/main" val="2680334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a:t>
            </a:r>
          </a:p>
        </p:txBody>
      </p:sp>
      <p:sp>
        <p:nvSpPr>
          <p:cNvPr id="3" name="Content Placeholder 2"/>
          <p:cNvSpPr>
            <a:spLocks noGrp="1"/>
          </p:cNvSpPr>
          <p:nvPr>
            <p:ph idx="1"/>
          </p:nvPr>
        </p:nvSpPr>
        <p:spPr/>
        <p:txBody>
          <a:bodyPr/>
          <a:lstStyle/>
          <a:p>
            <a:r>
              <a:rPr lang="en-US" b="1" dirty="0" err="1">
                <a:solidFill>
                  <a:srgbClr val="0070C0"/>
                </a:solidFill>
                <a:latin typeface="Courier New" panose="02070309020205020404" pitchFamily="49" charset="0"/>
                <a:cs typeface="Courier New" panose="02070309020205020404" pitchFamily="49" charset="0"/>
              </a:rPr>
              <a:t>int</a:t>
            </a:r>
            <a:r>
              <a:rPr lang="en-US" b="1" dirty="0">
                <a:solidFill>
                  <a:srgbClr val="0070C0"/>
                </a:solidFill>
                <a:latin typeface="Courier New" panose="02070309020205020404" pitchFamily="49" charset="0"/>
                <a:cs typeface="Courier New" panose="02070309020205020404" pitchFamily="49" charset="0"/>
              </a:rPr>
              <a:t> Delete(double x)</a:t>
            </a:r>
          </a:p>
          <a:p>
            <a:pPr lvl="1"/>
            <a:r>
              <a:rPr lang="en-US" dirty="0"/>
              <a:t>Delete a node with the value equal to x from the list</a:t>
            </a:r>
          </a:p>
          <a:p>
            <a:pPr lvl="1"/>
            <a:r>
              <a:rPr lang="en-US" dirty="0"/>
              <a:t>If such a node is found return its position</a:t>
            </a:r>
          </a:p>
          <a:p>
            <a:pPr lvl="2"/>
            <a:r>
              <a:rPr lang="en-US" dirty="0"/>
              <a:t>Otherwise, return 0</a:t>
            </a:r>
          </a:p>
          <a:p>
            <a:pPr lvl="4"/>
            <a:endParaRPr lang="en-US" dirty="0"/>
          </a:p>
          <a:p>
            <a:r>
              <a:rPr lang="en-US" dirty="0">
                <a:solidFill>
                  <a:srgbClr val="0070C0"/>
                </a:solidFill>
              </a:rPr>
              <a:t>Steps</a:t>
            </a:r>
          </a:p>
          <a:p>
            <a:pPr lvl="1"/>
            <a:r>
              <a:rPr lang="en-US" dirty="0"/>
              <a:t>Find the desirable node (similar to </a:t>
            </a:r>
            <a:r>
              <a:rPr lang="en-US" dirty="0">
                <a:latin typeface="Courier New" panose="02070309020205020404" pitchFamily="49" charset="0"/>
                <a:cs typeface="Courier New" panose="02070309020205020404" pitchFamily="49" charset="0"/>
              </a:rPr>
              <a:t>Find</a:t>
            </a:r>
            <a:r>
              <a:rPr lang="en-US" dirty="0"/>
              <a:t>)</a:t>
            </a:r>
          </a:p>
          <a:p>
            <a:pPr lvl="1"/>
            <a:r>
              <a:rPr lang="en-US" dirty="0"/>
              <a:t>Set the pointer of the predecessor of the found node to the successor of the found node</a:t>
            </a:r>
          </a:p>
          <a:p>
            <a:pPr lvl="1"/>
            <a:r>
              <a:rPr lang="en-US" dirty="0"/>
              <a:t>Release the memory occupied by the found node</a:t>
            </a:r>
          </a:p>
          <a:p>
            <a:pPr lvl="4"/>
            <a:endParaRPr lang="en-US" dirty="0"/>
          </a:p>
          <a:p>
            <a:r>
              <a:rPr lang="en-US" dirty="0"/>
              <a:t>Like </a:t>
            </a:r>
            <a:r>
              <a:rPr lang="en-US" dirty="0">
                <a:latin typeface="Courier New" panose="02070309020205020404" pitchFamily="49" charset="0"/>
                <a:cs typeface="Courier New" panose="02070309020205020404" pitchFamily="49" charset="0"/>
              </a:rPr>
              <a:t>Insert</a:t>
            </a:r>
            <a:r>
              <a:rPr lang="en-US" dirty="0"/>
              <a:t>, there are </a:t>
            </a:r>
            <a:r>
              <a:rPr lang="en-US" dirty="0">
                <a:solidFill>
                  <a:srgbClr val="0070C0"/>
                </a:solidFill>
              </a:rPr>
              <a:t>two special cases</a:t>
            </a:r>
          </a:p>
          <a:p>
            <a:pPr lvl="1"/>
            <a:r>
              <a:rPr lang="en-US" dirty="0"/>
              <a:t>Delete first node</a:t>
            </a:r>
          </a:p>
          <a:p>
            <a:pPr lvl="1"/>
            <a:r>
              <a:rPr lang="en-US" dirty="0"/>
              <a:t>Delete the node in middle or at the end of the list</a:t>
            </a:r>
          </a:p>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Tree>
    <p:extLst>
      <p:ext uri="{BB962C8B-B14F-4D97-AF65-F5344CB8AC3E}">
        <p14:creationId xmlns:p14="http://schemas.microsoft.com/office/powerpoint/2010/main" val="2252991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 Implementation (1)</a:t>
            </a:r>
          </a:p>
        </p:txBody>
      </p:sp>
      <p:sp>
        <p:nvSpPr>
          <p:cNvPr id="3" name="Content Placeholder 2"/>
          <p:cNvSpPr>
            <a:spLocks noGrp="1"/>
          </p:cNvSpPr>
          <p:nvPr>
            <p:ph idx="1"/>
          </p:nvPr>
        </p:nvSpPr>
        <p:spPr/>
        <p:txBody>
          <a:bodyPr/>
          <a:lstStyle/>
          <a:p>
            <a:pPr marL="0" indent="0">
              <a:buNone/>
            </a:pPr>
            <a:r>
              <a:rPr lang="en-US" sz="1400" b="1" dirty="0">
                <a:latin typeface="Courier New" panose="02070309020205020404" pitchFamily="49" charset="0"/>
                <a:cs typeface="Courier New" panose="02070309020205020404" pitchFamily="49" charset="0"/>
              </a:rPr>
              <a:t>int List::Delete(double x) {</a:t>
            </a:r>
          </a:p>
          <a:p>
            <a:pPr marL="0" indent="0">
              <a:buNone/>
            </a:pPr>
            <a:r>
              <a:rPr lang="en-US" sz="1400" b="1" dirty="0">
                <a:latin typeface="Courier New" panose="02070309020205020404" pitchFamily="49" charset="0"/>
                <a:cs typeface="Courier New" panose="02070309020205020404" pitchFamily="49" charset="0"/>
              </a:rPr>
              <a:t>	Node*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	= NULL;</a:t>
            </a:r>
          </a:p>
          <a:p>
            <a:pPr marL="0" indent="0">
              <a:buNone/>
            </a:pPr>
            <a:r>
              <a:rPr lang="en-US" sz="1400" b="1" dirty="0">
                <a:latin typeface="Courier New" panose="02070309020205020404" pitchFamily="49" charset="0"/>
                <a:cs typeface="Courier New" panose="02070309020205020404" pitchFamily="49" charset="0"/>
              </a:rPr>
              <a:t>	Node* current	= head;</a:t>
            </a:r>
          </a:p>
          <a:p>
            <a:pPr marL="0" indent="0">
              <a:buNone/>
            </a:pPr>
            <a:r>
              <a:rPr lang="en-US" sz="1400" b="1" dirty="0">
                <a:latin typeface="Courier New" panose="02070309020205020404" pitchFamily="49" charset="0"/>
                <a:cs typeface="Courier New" panose="02070309020205020404" pitchFamily="49" charset="0"/>
              </a:rPr>
              <a:t>	int </a:t>
            </a:r>
            <a:r>
              <a:rPr lang="en-US" sz="1400" b="1" dirty="0" err="1">
                <a:latin typeface="Courier New" panose="02070309020205020404" pitchFamily="49" charset="0"/>
                <a:cs typeface="Courier New" panose="02070309020205020404" pitchFamily="49" charset="0"/>
              </a:rPr>
              <a:t>currIndex</a:t>
            </a:r>
            <a:r>
              <a:rPr lang="en-US" sz="1400" b="1" dirty="0">
                <a:latin typeface="Courier New" panose="02070309020205020404" pitchFamily="49" charset="0"/>
                <a:cs typeface="Courier New" panose="02070309020205020404" pitchFamily="49" charset="0"/>
              </a:rPr>
              <a:t>	= 1;</a:t>
            </a:r>
          </a:p>
          <a:p>
            <a:pPr marL="0" indent="0">
              <a:buNone/>
            </a:pPr>
            <a:r>
              <a:rPr lang="en-US" sz="1400" b="1" dirty="0">
                <a:latin typeface="Courier New" panose="02070309020205020404" pitchFamily="49" charset="0"/>
                <a:cs typeface="Courier New" panose="02070309020205020404" pitchFamily="49" charset="0"/>
              </a:rPr>
              <a:t>	while (current &amp;&amp; current-&gt;data != x)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   = current;</a:t>
            </a:r>
          </a:p>
          <a:p>
            <a:pPr marL="0" indent="0">
              <a:buNone/>
            </a:pPr>
            <a:r>
              <a:rPr lang="en-US" sz="1400" b="1" dirty="0">
                <a:latin typeface="Courier New" panose="02070309020205020404" pitchFamily="49" charset="0"/>
                <a:cs typeface="Courier New" panose="02070309020205020404" pitchFamily="49" charset="0"/>
              </a:rPr>
              <a:t>		current   = current-&gt;next;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currIndex</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if (current) {</a:t>
            </a:r>
          </a:p>
          <a:p>
            <a:pPr marL="0" indent="0">
              <a:buNone/>
            </a:pPr>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-&gt;next	=  current-&gt;next;</a:t>
            </a:r>
          </a:p>
          <a:p>
            <a:pPr marL="0" indent="0">
              <a:buNone/>
            </a:pPr>
            <a:r>
              <a:rPr lang="en-US" sz="1400" b="1" dirty="0">
                <a:latin typeface="Courier New" panose="02070309020205020404" pitchFamily="49" charset="0"/>
                <a:cs typeface="Courier New" panose="02070309020205020404" pitchFamily="49" charset="0"/>
              </a:rPr>
              <a:t>			delete current;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else {</a:t>
            </a:r>
          </a:p>
          <a:p>
            <a:pPr marL="0" indent="0">
              <a:buNone/>
            </a:pPr>
            <a:r>
              <a:rPr lang="en-US" sz="1400" b="1" dirty="0">
                <a:latin typeface="Courier New" panose="02070309020205020404" pitchFamily="49" charset="0"/>
                <a:cs typeface="Courier New" panose="02070309020205020404" pitchFamily="49" charset="0"/>
              </a:rPr>
              <a:t>			head  =  current-&gt;next;</a:t>
            </a:r>
          </a:p>
          <a:p>
            <a:pPr marL="0" indent="0">
              <a:buNone/>
            </a:pPr>
            <a:r>
              <a:rPr lang="en-US" sz="1400" b="1" dirty="0">
                <a:latin typeface="Courier New" panose="02070309020205020404" pitchFamily="49" charset="0"/>
                <a:cs typeface="Courier New" panose="02070309020205020404" pitchFamily="49" charset="0"/>
              </a:rPr>
              <a:t>			delete current;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currIndex</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return 0;</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Rectangle 5"/>
          <p:cNvSpPr/>
          <p:nvPr/>
        </p:nvSpPr>
        <p:spPr>
          <a:xfrm>
            <a:off x="1115615" y="1429325"/>
            <a:ext cx="4824537" cy="199967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extBox 6"/>
          <p:cNvSpPr txBox="1"/>
          <p:nvPr/>
        </p:nvSpPr>
        <p:spPr>
          <a:xfrm>
            <a:off x="6086276" y="2172777"/>
            <a:ext cx="2664296"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pitchFamily="34" charset="0"/>
                <a:ea typeface="+mn-ea"/>
                <a:cs typeface="+mn-cs"/>
              </a:rPr>
              <a:t>Try to find node with its value equal to x. </a:t>
            </a:r>
          </a:p>
        </p:txBody>
      </p:sp>
    </p:spTree>
    <p:extLst>
      <p:ext uri="{BB962C8B-B14F-4D97-AF65-F5344CB8AC3E}">
        <p14:creationId xmlns:p14="http://schemas.microsoft.com/office/powerpoint/2010/main" val="196121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 Implementation (2)</a:t>
            </a:r>
          </a:p>
        </p:txBody>
      </p:sp>
      <p:sp>
        <p:nvSpPr>
          <p:cNvPr id="3" name="Content Placeholder 2"/>
          <p:cNvSpPr>
            <a:spLocks noGrp="1"/>
          </p:cNvSpPr>
          <p:nvPr>
            <p:ph idx="1"/>
          </p:nvPr>
        </p:nvSpPr>
        <p:spPr/>
        <p:txBody>
          <a:bodyPr/>
          <a:lstStyle/>
          <a:p>
            <a:pPr marL="0" indent="0">
              <a:buNone/>
            </a:pPr>
            <a:r>
              <a:rPr lang="en-US" sz="1400" b="1" dirty="0">
                <a:latin typeface="Courier New" panose="02070309020205020404" pitchFamily="49" charset="0"/>
                <a:cs typeface="Courier New" panose="02070309020205020404" pitchFamily="49" charset="0"/>
              </a:rPr>
              <a:t>int List::Delete(double x) {</a:t>
            </a:r>
          </a:p>
          <a:p>
            <a:pPr marL="0" indent="0">
              <a:buNone/>
            </a:pPr>
            <a:r>
              <a:rPr lang="en-US" sz="1400" b="1" dirty="0">
                <a:latin typeface="Courier New" panose="02070309020205020404" pitchFamily="49" charset="0"/>
                <a:cs typeface="Courier New" panose="02070309020205020404" pitchFamily="49" charset="0"/>
              </a:rPr>
              <a:t>	Node*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	= NULL;</a:t>
            </a:r>
          </a:p>
          <a:p>
            <a:pPr marL="0" indent="0">
              <a:buNone/>
            </a:pPr>
            <a:r>
              <a:rPr lang="en-US" sz="1400" b="1" dirty="0">
                <a:latin typeface="Courier New" panose="02070309020205020404" pitchFamily="49" charset="0"/>
                <a:cs typeface="Courier New" panose="02070309020205020404" pitchFamily="49" charset="0"/>
              </a:rPr>
              <a:t>	Node* current	= head;</a:t>
            </a:r>
          </a:p>
          <a:p>
            <a:pPr marL="0" indent="0">
              <a:buNone/>
            </a:pPr>
            <a:r>
              <a:rPr lang="en-US" sz="1400" b="1" dirty="0">
                <a:latin typeface="Courier New" panose="02070309020205020404" pitchFamily="49" charset="0"/>
                <a:cs typeface="Courier New" panose="02070309020205020404" pitchFamily="49" charset="0"/>
              </a:rPr>
              <a:t>	int </a:t>
            </a:r>
            <a:r>
              <a:rPr lang="en-US" sz="1400" b="1" dirty="0" err="1">
                <a:latin typeface="Courier New" panose="02070309020205020404" pitchFamily="49" charset="0"/>
                <a:cs typeface="Courier New" panose="02070309020205020404" pitchFamily="49" charset="0"/>
              </a:rPr>
              <a:t>currIndex</a:t>
            </a:r>
            <a:r>
              <a:rPr lang="en-US" sz="1400" b="1" dirty="0">
                <a:latin typeface="Courier New" panose="02070309020205020404" pitchFamily="49" charset="0"/>
                <a:cs typeface="Courier New" panose="02070309020205020404" pitchFamily="49" charset="0"/>
              </a:rPr>
              <a:t>	= 1;</a:t>
            </a:r>
          </a:p>
          <a:p>
            <a:pPr marL="0" indent="0">
              <a:buNone/>
            </a:pPr>
            <a:r>
              <a:rPr lang="en-US" sz="1400" b="1" dirty="0">
                <a:latin typeface="Courier New" panose="02070309020205020404" pitchFamily="49" charset="0"/>
                <a:cs typeface="Courier New" panose="02070309020205020404" pitchFamily="49" charset="0"/>
              </a:rPr>
              <a:t>	while (current &amp;&amp; current-&gt;data != x)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   = current;</a:t>
            </a:r>
          </a:p>
          <a:p>
            <a:pPr marL="0" indent="0">
              <a:buNone/>
            </a:pPr>
            <a:r>
              <a:rPr lang="en-US" sz="1400" b="1" dirty="0">
                <a:latin typeface="Courier New" panose="02070309020205020404" pitchFamily="49" charset="0"/>
                <a:cs typeface="Courier New" panose="02070309020205020404" pitchFamily="49" charset="0"/>
              </a:rPr>
              <a:t>		current   = current-&gt;next;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currIndex</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if (current) {</a:t>
            </a:r>
          </a:p>
          <a:p>
            <a:pPr marL="0" indent="0">
              <a:buNone/>
            </a:pPr>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-&gt;next	=  current-&gt;next;</a:t>
            </a:r>
          </a:p>
          <a:p>
            <a:pPr marL="0" indent="0">
              <a:buNone/>
            </a:pPr>
            <a:r>
              <a:rPr lang="en-US" sz="1400" b="1" dirty="0">
                <a:latin typeface="Courier New" panose="02070309020205020404" pitchFamily="49" charset="0"/>
                <a:cs typeface="Courier New" panose="02070309020205020404" pitchFamily="49" charset="0"/>
              </a:rPr>
              <a:t>			delete current;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else {</a:t>
            </a:r>
          </a:p>
          <a:p>
            <a:pPr marL="0" indent="0">
              <a:buNone/>
            </a:pPr>
            <a:r>
              <a:rPr lang="en-US" sz="1400" b="1" dirty="0">
                <a:latin typeface="Courier New" panose="02070309020205020404" pitchFamily="49" charset="0"/>
                <a:cs typeface="Courier New" panose="02070309020205020404" pitchFamily="49" charset="0"/>
              </a:rPr>
              <a:t>			head  =  current-&gt;next;</a:t>
            </a:r>
          </a:p>
          <a:p>
            <a:pPr marL="0" indent="0">
              <a:buNone/>
            </a:pPr>
            <a:r>
              <a:rPr lang="en-US" sz="1400" b="1" dirty="0">
                <a:latin typeface="Courier New" panose="02070309020205020404" pitchFamily="49" charset="0"/>
                <a:cs typeface="Courier New" panose="02070309020205020404" pitchFamily="49" charset="0"/>
              </a:rPr>
              <a:t>			delete current;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currIndex</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return 0;</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Rectangle 5"/>
          <p:cNvSpPr/>
          <p:nvPr/>
        </p:nvSpPr>
        <p:spPr>
          <a:xfrm>
            <a:off x="2051720" y="3697756"/>
            <a:ext cx="5040560" cy="10273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8" name="Text Box 16"/>
          <p:cNvSpPr txBox="1">
            <a:spLocks noChangeArrowheads="1"/>
          </p:cNvSpPr>
          <p:nvPr/>
        </p:nvSpPr>
        <p:spPr bwMode="auto">
          <a:xfrm>
            <a:off x="6996452" y="2649330"/>
            <a:ext cx="105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current</a:t>
            </a:r>
          </a:p>
        </p:txBody>
      </p:sp>
      <p:sp>
        <p:nvSpPr>
          <p:cNvPr id="9" name="Rectangle 17"/>
          <p:cNvSpPr>
            <a:spLocks noChangeArrowheads="1"/>
          </p:cNvSpPr>
          <p:nvPr/>
        </p:nvSpPr>
        <p:spPr bwMode="auto">
          <a:xfrm>
            <a:off x="6539252" y="2928730"/>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0" name="Rectangle 18"/>
          <p:cNvSpPr>
            <a:spLocks noChangeArrowheads="1"/>
          </p:cNvSpPr>
          <p:nvPr/>
        </p:nvSpPr>
        <p:spPr bwMode="auto">
          <a:xfrm>
            <a:off x="6158252" y="2935080"/>
            <a:ext cx="381000" cy="381000"/>
          </a:xfrm>
          <a:prstGeom prst="rect">
            <a:avLst/>
          </a:prstGeom>
          <a:solidFill>
            <a:schemeClr val="folHlink"/>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1" name="Line 19"/>
          <p:cNvSpPr>
            <a:spLocks noChangeShapeType="1"/>
          </p:cNvSpPr>
          <p:nvPr/>
        </p:nvSpPr>
        <p:spPr bwMode="auto">
          <a:xfrm flipV="1">
            <a:off x="6758327" y="3109705"/>
            <a:ext cx="371475" cy="9525"/>
          </a:xfrm>
          <a:prstGeom prst="line">
            <a:avLst/>
          </a:prstGeom>
          <a:noFill/>
          <a:ln w="28575"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12" name="Rectangle 20"/>
          <p:cNvSpPr>
            <a:spLocks noChangeArrowheads="1"/>
          </p:cNvSpPr>
          <p:nvPr/>
        </p:nvSpPr>
        <p:spPr bwMode="auto">
          <a:xfrm>
            <a:off x="7529852" y="2928730"/>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3" name="Rectangle 21"/>
          <p:cNvSpPr>
            <a:spLocks noChangeArrowheads="1"/>
          </p:cNvSpPr>
          <p:nvPr/>
        </p:nvSpPr>
        <p:spPr bwMode="auto">
          <a:xfrm>
            <a:off x="7148852" y="2935080"/>
            <a:ext cx="381000" cy="381000"/>
          </a:xfrm>
          <a:prstGeom prst="rect">
            <a:avLst/>
          </a:prstGeom>
          <a:solidFill>
            <a:schemeClr val="folHlink"/>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4" name="Line 22"/>
          <p:cNvSpPr>
            <a:spLocks noChangeShapeType="1"/>
          </p:cNvSpPr>
          <p:nvPr/>
        </p:nvSpPr>
        <p:spPr bwMode="auto">
          <a:xfrm flipV="1">
            <a:off x="7748927" y="3109705"/>
            <a:ext cx="371475" cy="9525"/>
          </a:xfrm>
          <a:prstGeom prst="line">
            <a:avLst/>
          </a:prstGeom>
          <a:noFill/>
          <a:ln w="28575"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15" name="Rectangle 23"/>
          <p:cNvSpPr>
            <a:spLocks noChangeArrowheads="1"/>
          </p:cNvSpPr>
          <p:nvPr/>
        </p:nvSpPr>
        <p:spPr bwMode="auto">
          <a:xfrm>
            <a:off x="8520452" y="2928730"/>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6" name="Rectangle 24"/>
          <p:cNvSpPr>
            <a:spLocks noChangeArrowheads="1"/>
          </p:cNvSpPr>
          <p:nvPr/>
        </p:nvSpPr>
        <p:spPr bwMode="auto">
          <a:xfrm>
            <a:off x="8139452" y="2935080"/>
            <a:ext cx="381000" cy="381000"/>
          </a:xfrm>
          <a:prstGeom prst="rect">
            <a:avLst/>
          </a:prstGeom>
          <a:solidFill>
            <a:schemeClr val="folHlink"/>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7" name="Line 25"/>
          <p:cNvSpPr>
            <a:spLocks noChangeShapeType="1"/>
          </p:cNvSpPr>
          <p:nvPr/>
        </p:nvSpPr>
        <p:spPr bwMode="auto">
          <a:xfrm flipV="1">
            <a:off x="8739527" y="3109705"/>
            <a:ext cx="371475" cy="9525"/>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18" name="Text Box 26"/>
          <p:cNvSpPr txBox="1">
            <a:spLocks noChangeArrowheads="1"/>
          </p:cNvSpPr>
          <p:nvPr/>
        </p:nvSpPr>
        <p:spPr bwMode="auto">
          <a:xfrm>
            <a:off x="6005852" y="2649330"/>
            <a:ext cx="105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ahoma"/>
                <a:ea typeface="SimSun" panose="02010600030101010101" pitchFamily="2" charset="-122"/>
                <a:cs typeface="+mn-cs"/>
              </a:rPr>
              <a:t>prevNode</a:t>
            </a:r>
          </a:p>
        </p:txBody>
      </p:sp>
      <p:sp>
        <p:nvSpPr>
          <p:cNvPr id="19" name="Line 27"/>
          <p:cNvSpPr>
            <a:spLocks noChangeShapeType="1"/>
          </p:cNvSpPr>
          <p:nvPr/>
        </p:nvSpPr>
        <p:spPr bwMode="auto">
          <a:xfrm>
            <a:off x="6767852" y="3157330"/>
            <a:ext cx="0" cy="381000"/>
          </a:xfrm>
          <a:prstGeom prst="line">
            <a:avLst/>
          </a:prstGeom>
          <a:noFill/>
          <a:ln w="31750">
            <a:solidFill>
              <a:schemeClr val="accent2"/>
            </a:solidFill>
            <a:round/>
            <a:headEnd type="oval" w="med" len="med"/>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0" name="Line 28"/>
          <p:cNvSpPr>
            <a:spLocks noChangeShapeType="1"/>
          </p:cNvSpPr>
          <p:nvPr/>
        </p:nvSpPr>
        <p:spPr bwMode="auto">
          <a:xfrm>
            <a:off x="6767852" y="3538330"/>
            <a:ext cx="1524000" cy="0"/>
          </a:xfrm>
          <a:prstGeom prst="line">
            <a:avLst/>
          </a:prstGeom>
          <a:noFill/>
          <a:ln w="317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1" name="Line 29"/>
          <p:cNvSpPr>
            <a:spLocks noChangeShapeType="1"/>
          </p:cNvSpPr>
          <p:nvPr/>
        </p:nvSpPr>
        <p:spPr bwMode="auto">
          <a:xfrm flipV="1">
            <a:off x="8291852" y="3309730"/>
            <a:ext cx="0" cy="228600"/>
          </a:xfrm>
          <a:prstGeom prst="line">
            <a:avLst/>
          </a:prstGeom>
          <a:noFill/>
          <a:ln w="3175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822296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 Implementation (3)</a:t>
            </a:r>
          </a:p>
        </p:txBody>
      </p:sp>
      <p:sp>
        <p:nvSpPr>
          <p:cNvPr id="3" name="Content Placeholder 2"/>
          <p:cNvSpPr>
            <a:spLocks noGrp="1"/>
          </p:cNvSpPr>
          <p:nvPr>
            <p:ph idx="1"/>
          </p:nvPr>
        </p:nvSpPr>
        <p:spPr/>
        <p:txBody>
          <a:bodyPr/>
          <a:lstStyle/>
          <a:p>
            <a:pPr marL="0" indent="0">
              <a:buNone/>
            </a:pPr>
            <a:r>
              <a:rPr lang="en-US" sz="1400" b="1" dirty="0">
                <a:latin typeface="Courier New" panose="02070309020205020404" pitchFamily="49" charset="0"/>
                <a:cs typeface="Courier New" panose="02070309020205020404" pitchFamily="49" charset="0"/>
              </a:rPr>
              <a:t>int List::Delete(double x) {</a:t>
            </a:r>
          </a:p>
          <a:p>
            <a:pPr marL="0" indent="0">
              <a:buNone/>
            </a:pPr>
            <a:r>
              <a:rPr lang="en-US" sz="1400" b="1" dirty="0">
                <a:latin typeface="Courier New" panose="02070309020205020404" pitchFamily="49" charset="0"/>
                <a:cs typeface="Courier New" panose="02070309020205020404" pitchFamily="49" charset="0"/>
              </a:rPr>
              <a:t>	Node*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	= NULL;</a:t>
            </a:r>
          </a:p>
          <a:p>
            <a:pPr marL="0" indent="0">
              <a:buNone/>
            </a:pPr>
            <a:r>
              <a:rPr lang="en-US" sz="1400" b="1" dirty="0">
                <a:latin typeface="Courier New" panose="02070309020205020404" pitchFamily="49" charset="0"/>
                <a:cs typeface="Courier New" panose="02070309020205020404" pitchFamily="49" charset="0"/>
              </a:rPr>
              <a:t>	Node* current	= head;</a:t>
            </a:r>
          </a:p>
          <a:p>
            <a:pPr marL="0" indent="0">
              <a:buNone/>
            </a:pPr>
            <a:r>
              <a:rPr lang="en-US" sz="1400" b="1" dirty="0">
                <a:latin typeface="Courier New" panose="02070309020205020404" pitchFamily="49" charset="0"/>
                <a:cs typeface="Courier New" panose="02070309020205020404" pitchFamily="49" charset="0"/>
              </a:rPr>
              <a:t>	int </a:t>
            </a:r>
            <a:r>
              <a:rPr lang="en-US" sz="1400" b="1" dirty="0" err="1">
                <a:latin typeface="Courier New" panose="02070309020205020404" pitchFamily="49" charset="0"/>
                <a:cs typeface="Courier New" panose="02070309020205020404" pitchFamily="49" charset="0"/>
              </a:rPr>
              <a:t>currIndex</a:t>
            </a:r>
            <a:r>
              <a:rPr lang="en-US" sz="1400" b="1" dirty="0">
                <a:latin typeface="Courier New" panose="02070309020205020404" pitchFamily="49" charset="0"/>
                <a:cs typeface="Courier New" panose="02070309020205020404" pitchFamily="49" charset="0"/>
              </a:rPr>
              <a:t>	= 1;</a:t>
            </a:r>
          </a:p>
          <a:p>
            <a:pPr marL="0" indent="0">
              <a:buNone/>
            </a:pPr>
            <a:r>
              <a:rPr lang="en-US" sz="1400" b="1" dirty="0">
                <a:latin typeface="Courier New" panose="02070309020205020404" pitchFamily="49" charset="0"/>
                <a:cs typeface="Courier New" panose="02070309020205020404" pitchFamily="49" charset="0"/>
              </a:rPr>
              <a:t>	while (current &amp;&amp; current-&gt;data != x)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   = current;</a:t>
            </a:r>
          </a:p>
          <a:p>
            <a:pPr marL="0" indent="0">
              <a:buNone/>
            </a:pPr>
            <a:r>
              <a:rPr lang="en-US" sz="1400" b="1" dirty="0">
                <a:latin typeface="Courier New" panose="02070309020205020404" pitchFamily="49" charset="0"/>
                <a:cs typeface="Courier New" panose="02070309020205020404" pitchFamily="49" charset="0"/>
              </a:rPr>
              <a:t>		current   = current-&gt;next;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currIndex</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if (current) {</a:t>
            </a:r>
          </a:p>
          <a:p>
            <a:pPr marL="0" indent="0">
              <a:buNone/>
            </a:pPr>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prevNode</a:t>
            </a:r>
            <a:r>
              <a:rPr lang="en-US" sz="1400" b="1" dirty="0">
                <a:latin typeface="Courier New" panose="02070309020205020404" pitchFamily="49" charset="0"/>
                <a:cs typeface="Courier New" panose="02070309020205020404" pitchFamily="49" charset="0"/>
              </a:rPr>
              <a:t>-&gt;next	=  current-&gt;next;</a:t>
            </a:r>
          </a:p>
          <a:p>
            <a:pPr marL="0" indent="0">
              <a:buNone/>
            </a:pPr>
            <a:r>
              <a:rPr lang="en-US" sz="1400" b="1" dirty="0">
                <a:latin typeface="Courier New" panose="02070309020205020404" pitchFamily="49" charset="0"/>
                <a:cs typeface="Courier New" panose="02070309020205020404" pitchFamily="49" charset="0"/>
              </a:rPr>
              <a:t>			delete current;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else {</a:t>
            </a:r>
          </a:p>
          <a:p>
            <a:pPr marL="0" indent="0">
              <a:buNone/>
            </a:pPr>
            <a:r>
              <a:rPr lang="en-US" sz="1400" b="1" dirty="0">
                <a:latin typeface="Courier New" panose="02070309020205020404" pitchFamily="49" charset="0"/>
                <a:cs typeface="Courier New" panose="02070309020205020404" pitchFamily="49" charset="0"/>
              </a:rPr>
              <a:t>			head  =  current-&gt;next;</a:t>
            </a:r>
          </a:p>
          <a:p>
            <a:pPr marL="0" indent="0">
              <a:buNone/>
            </a:pPr>
            <a:r>
              <a:rPr lang="en-US" sz="1400" b="1" dirty="0">
                <a:latin typeface="Courier New" panose="02070309020205020404" pitchFamily="49" charset="0"/>
                <a:cs typeface="Courier New" panose="02070309020205020404" pitchFamily="49" charset="0"/>
              </a:rPr>
              <a:t>			delete current;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currIndex</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return 0;</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8" name="Rectangle 7"/>
          <p:cNvSpPr/>
          <p:nvPr/>
        </p:nvSpPr>
        <p:spPr>
          <a:xfrm>
            <a:off x="2051720" y="4725144"/>
            <a:ext cx="4536504" cy="106789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9" name="Text Box 5"/>
          <p:cNvSpPr txBox="1">
            <a:spLocks noChangeArrowheads="1"/>
          </p:cNvSpPr>
          <p:nvPr/>
        </p:nvSpPr>
        <p:spPr bwMode="auto">
          <a:xfrm>
            <a:off x="6007100" y="5789468"/>
            <a:ext cx="105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current</a:t>
            </a:r>
          </a:p>
        </p:txBody>
      </p:sp>
      <p:sp>
        <p:nvSpPr>
          <p:cNvPr id="10" name="Rectangle 6"/>
          <p:cNvSpPr>
            <a:spLocks noChangeArrowheads="1"/>
          </p:cNvSpPr>
          <p:nvPr/>
        </p:nvSpPr>
        <p:spPr bwMode="auto">
          <a:xfrm>
            <a:off x="5549900" y="6068868"/>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1" name="Line 8"/>
          <p:cNvSpPr>
            <a:spLocks noChangeShapeType="1"/>
          </p:cNvSpPr>
          <p:nvPr/>
        </p:nvSpPr>
        <p:spPr bwMode="auto">
          <a:xfrm flipV="1">
            <a:off x="5768975" y="6249843"/>
            <a:ext cx="371475" cy="9525"/>
          </a:xfrm>
          <a:prstGeom prst="line">
            <a:avLst/>
          </a:prstGeom>
          <a:noFill/>
          <a:ln w="28575"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12" name="Rectangle 9"/>
          <p:cNvSpPr>
            <a:spLocks noChangeArrowheads="1"/>
          </p:cNvSpPr>
          <p:nvPr/>
        </p:nvSpPr>
        <p:spPr bwMode="auto">
          <a:xfrm>
            <a:off x="6540500" y="6068868"/>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3" name="Rectangle 10"/>
          <p:cNvSpPr>
            <a:spLocks noChangeArrowheads="1"/>
          </p:cNvSpPr>
          <p:nvPr/>
        </p:nvSpPr>
        <p:spPr bwMode="auto">
          <a:xfrm>
            <a:off x="6159500" y="6075218"/>
            <a:ext cx="381000" cy="381000"/>
          </a:xfrm>
          <a:prstGeom prst="rect">
            <a:avLst/>
          </a:prstGeom>
          <a:solidFill>
            <a:schemeClr val="folHlink"/>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4" name="Line 11"/>
          <p:cNvSpPr>
            <a:spLocks noChangeShapeType="1"/>
          </p:cNvSpPr>
          <p:nvPr/>
        </p:nvSpPr>
        <p:spPr bwMode="auto">
          <a:xfrm flipV="1">
            <a:off x="6759575" y="6249843"/>
            <a:ext cx="371475" cy="9525"/>
          </a:xfrm>
          <a:prstGeom prst="line">
            <a:avLst/>
          </a:prstGeom>
          <a:noFill/>
          <a:ln w="28575"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15" name="Rectangle 12"/>
          <p:cNvSpPr>
            <a:spLocks noChangeArrowheads="1"/>
          </p:cNvSpPr>
          <p:nvPr/>
        </p:nvSpPr>
        <p:spPr bwMode="auto">
          <a:xfrm>
            <a:off x="7531100" y="6068868"/>
            <a:ext cx="384175" cy="384175"/>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6" name="Rectangle 13"/>
          <p:cNvSpPr>
            <a:spLocks noChangeArrowheads="1"/>
          </p:cNvSpPr>
          <p:nvPr/>
        </p:nvSpPr>
        <p:spPr bwMode="auto">
          <a:xfrm>
            <a:off x="7150100" y="6075218"/>
            <a:ext cx="381000" cy="381000"/>
          </a:xfrm>
          <a:prstGeom prst="rect">
            <a:avLst/>
          </a:prstGeom>
          <a:solidFill>
            <a:schemeClr val="folHlink"/>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en-US" sz="1800" b="0" i="0" u="none" strike="noStrike" kern="1200" cap="none" spc="0" normalizeH="0" baseline="0" noProof="0">
              <a:ln>
                <a:noFill/>
              </a:ln>
              <a:solidFill>
                <a:srgbClr val="000000"/>
              </a:solidFill>
              <a:effectLst/>
              <a:uLnTx/>
              <a:uFillTx/>
              <a:latin typeface="Tahoma"/>
              <a:ea typeface="ＭＳ Ｐゴシック" panose="020B0600070205080204" pitchFamily="34" charset="-128"/>
              <a:cs typeface="+mn-cs"/>
            </a:endParaRPr>
          </a:p>
        </p:txBody>
      </p:sp>
      <p:sp>
        <p:nvSpPr>
          <p:cNvPr id="17" name="Line 14"/>
          <p:cNvSpPr>
            <a:spLocks noChangeShapeType="1"/>
          </p:cNvSpPr>
          <p:nvPr/>
        </p:nvSpPr>
        <p:spPr bwMode="auto">
          <a:xfrm flipV="1">
            <a:off x="7750175" y="6249843"/>
            <a:ext cx="371475" cy="9525"/>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18" name="Text Box 15"/>
          <p:cNvSpPr txBox="1">
            <a:spLocks noChangeArrowheads="1"/>
          </p:cNvSpPr>
          <p:nvPr/>
        </p:nvSpPr>
        <p:spPr bwMode="auto">
          <a:xfrm>
            <a:off x="5397500" y="5789468"/>
            <a:ext cx="677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ahoma"/>
                <a:ea typeface="SimSun" panose="02010600030101010101" pitchFamily="2" charset="-122"/>
                <a:cs typeface="+mn-cs"/>
              </a:rPr>
              <a:t>head</a:t>
            </a:r>
          </a:p>
        </p:txBody>
      </p:sp>
      <p:sp>
        <p:nvSpPr>
          <p:cNvPr id="19" name="Line 16"/>
          <p:cNvSpPr>
            <a:spLocks noChangeShapeType="1"/>
          </p:cNvSpPr>
          <p:nvPr/>
        </p:nvSpPr>
        <p:spPr bwMode="auto">
          <a:xfrm>
            <a:off x="5778500" y="6297468"/>
            <a:ext cx="0" cy="381000"/>
          </a:xfrm>
          <a:prstGeom prst="line">
            <a:avLst/>
          </a:prstGeom>
          <a:noFill/>
          <a:ln w="31750">
            <a:solidFill>
              <a:schemeClr val="accent2"/>
            </a:solidFill>
            <a:round/>
            <a:headEnd type="oval" w="med" len="med"/>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0" name="Line 17"/>
          <p:cNvSpPr>
            <a:spLocks noChangeShapeType="1"/>
          </p:cNvSpPr>
          <p:nvPr/>
        </p:nvSpPr>
        <p:spPr bwMode="auto">
          <a:xfrm>
            <a:off x="5778500" y="6678468"/>
            <a:ext cx="1524000" cy="0"/>
          </a:xfrm>
          <a:prstGeom prst="line">
            <a:avLst/>
          </a:prstGeom>
          <a:noFill/>
          <a:ln w="317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1" name="Line 18"/>
          <p:cNvSpPr>
            <a:spLocks noChangeShapeType="1"/>
          </p:cNvSpPr>
          <p:nvPr/>
        </p:nvSpPr>
        <p:spPr bwMode="auto">
          <a:xfrm flipV="1">
            <a:off x="7302500" y="6449868"/>
            <a:ext cx="0" cy="228600"/>
          </a:xfrm>
          <a:prstGeom prst="line">
            <a:avLst/>
          </a:prstGeom>
          <a:noFill/>
          <a:ln w="3175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2579680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2C55-E450-4CFE-9B31-3BA090899602}"/>
              </a:ext>
            </a:extLst>
          </p:cNvPr>
          <p:cNvSpPr>
            <a:spLocks noGrp="1"/>
          </p:cNvSpPr>
          <p:nvPr>
            <p:ph type="title"/>
          </p:nvPr>
        </p:nvSpPr>
        <p:spPr/>
        <p:txBody>
          <a:bodyPr/>
          <a:lstStyle/>
          <a:p>
            <a:r>
              <a:rPr lang="en-US" dirty="0"/>
              <a:t>Quick Participation-2</a:t>
            </a:r>
          </a:p>
        </p:txBody>
      </p:sp>
      <p:sp>
        <p:nvSpPr>
          <p:cNvPr id="3" name="Content Placeholder 2">
            <a:extLst>
              <a:ext uri="{FF2B5EF4-FFF2-40B4-BE49-F238E27FC236}">
                <a16:creationId xmlns:a16="http://schemas.microsoft.com/office/drawing/2014/main" id="{D78AB4F2-E971-438D-B635-8BC0CBBBC797}"/>
              </a:ext>
            </a:extLst>
          </p:cNvPr>
          <p:cNvSpPr>
            <a:spLocks noGrp="1"/>
          </p:cNvSpPr>
          <p:nvPr>
            <p:ph idx="1"/>
          </p:nvPr>
        </p:nvSpPr>
        <p:spPr/>
        <p:txBody>
          <a:bodyPr/>
          <a:lstStyle/>
          <a:p>
            <a:endParaRPr lang="en-US" dirty="0"/>
          </a:p>
          <a:p>
            <a:pPr marL="514350" indent="-457200">
              <a:buFont typeface="+mj-lt"/>
              <a:buAutoNum type="arabicPeriod"/>
            </a:pPr>
            <a:r>
              <a:rPr lang="en-US" sz="2400" dirty="0"/>
              <a:t>Assuming that your list is empty try deleting a node with data=15.5 (i.e., call </a:t>
            </a:r>
            <a:r>
              <a:rPr lang="en-US" sz="2400" i="1" dirty="0"/>
              <a:t>delete(15.5)</a:t>
            </a:r>
            <a:r>
              <a:rPr lang="en-US" sz="2400" dirty="0"/>
              <a:t> )</a:t>
            </a:r>
          </a:p>
          <a:p>
            <a:pPr marL="514350" indent="-457200">
              <a:buFont typeface="+mj-lt"/>
              <a:buAutoNum type="arabicPeriod"/>
            </a:pPr>
            <a:r>
              <a:rPr lang="en-US" sz="2400" dirty="0"/>
              <a:t>For the following disjoint tasks assume the list be:</a:t>
            </a:r>
          </a:p>
          <a:p>
            <a:pPr marL="514350" indent="-457200">
              <a:buFont typeface="+mj-lt"/>
              <a:buAutoNum type="arabicPeriod"/>
            </a:pPr>
            <a:endParaRPr lang="en-US" dirty="0"/>
          </a:p>
          <a:p>
            <a:pPr marL="514350" indent="-457200">
              <a:buFont typeface="+mj-lt"/>
              <a:buAutoNum type="arabicPeriod"/>
            </a:pPr>
            <a:endParaRPr lang="en-US" dirty="0"/>
          </a:p>
          <a:p>
            <a:pPr marL="514350" indent="-457200">
              <a:buFont typeface="+mj-lt"/>
              <a:buAutoNum type="arabicPeriod"/>
            </a:pPr>
            <a:endParaRPr lang="en-US" dirty="0"/>
          </a:p>
          <a:p>
            <a:pPr marL="57150" indent="0">
              <a:buNone/>
            </a:pPr>
            <a:r>
              <a:rPr lang="en-US" dirty="0"/>
              <a:t>	head		0x800		     0x100		0x200</a:t>
            </a:r>
          </a:p>
          <a:p>
            <a:pPr marL="457200" lvl="1" indent="0">
              <a:buNone/>
            </a:pPr>
            <a:endParaRPr lang="en-US" dirty="0"/>
          </a:p>
          <a:p>
            <a:pPr marL="971550" lvl="1" indent="-514350">
              <a:buFont typeface="+mj-lt"/>
              <a:buAutoNum type="romanLcPeriod"/>
            </a:pPr>
            <a:r>
              <a:rPr lang="en-US" sz="2400" dirty="0"/>
              <a:t>Try deleting node with data=15</a:t>
            </a:r>
          </a:p>
          <a:p>
            <a:pPr marL="971550" lvl="1" indent="-514350">
              <a:buFont typeface="+mj-lt"/>
              <a:buAutoNum type="romanLcPeriod"/>
            </a:pPr>
            <a:r>
              <a:rPr lang="en-US" sz="2400" dirty="0"/>
              <a:t>Try deleting node with data=16</a:t>
            </a:r>
          </a:p>
          <a:p>
            <a:pPr marL="971550" lvl="1" indent="-514350">
              <a:buFont typeface="+mj-lt"/>
              <a:buAutoNum type="romanLcPeriod"/>
            </a:pPr>
            <a:r>
              <a:rPr lang="en-US" sz="2400" dirty="0"/>
              <a:t>Try deleting node with data=17</a:t>
            </a:r>
          </a:p>
        </p:txBody>
      </p:sp>
      <p:sp>
        <p:nvSpPr>
          <p:cNvPr id="5" name="Slide Number Placeholder 4">
            <a:extLst>
              <a:ext uri="{FF2B5EF4-FFF2-40B4-BE49-F238E27FC236}">
                <a16:creationId xmlns:a16="http://schemas.microsoft.com/office/drawing/2014/main" id="{DA6ADABF-4EF1-4D8F-A758-8D6CBE72CD45}"/>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 name="Rectangle 3">
            <a:extLst>
              <a:ext uri="{FF2B5EF4-FFF2-40B4-BE49-F238E27FC236}">
                <a16:creationId xmlns:a16="http://schemas.microsoft.com/office/drawing/2014/main" id="{02C6E2C1-04F7-45A1-8EC8-108E30515165}"/>
              </a:ext>
            </a:extLst>
          </p:cNvPr>
          <p:cNvSpPr>
            <a:spLocks noChangeArrowheads="1"/>
          </p:cNvSpPr>
          <p:nvPr/>
        </p:nvSpPr>
        <p:spPr bwMode="auto">
          <a:xfrm>
            <a:off x="2916756" y="3048000"/>
            <a:ext cx="1652202"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15  0x100 </a:t>
            </a:r>
          </a:p>
        </p:txBody>
      </p:sp>
      <p:sp>
        <p:nvSpPr>
          <p:cNvPr id="9" name="Line 4">
            <a:extLst>
              <a:ext uri="{FF2B5EF4-FFF2-40B4-BE49-F238E27FC236}">
                <a16:creationId xmlns:a16="http://schemas.microsoft.com/office/drawing/2014/main" id="{D3C96197-CB5B-416A-A45F-94A80089DC44}"/>
              </a:ext>
            </a:extLst>
          </p:cNvPr>
          <p:cNvSpPr>
            <a:spLocks noChangeShapeType="1"/>
          </p:cNvSpPr>
          <p:nvPr/>
        </p:nvSpPr>
        <p:spPr bwMode="auto">
          <a:xfrm>
            <a:off x="3491880" y="3109528"/>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11" name="Rectangle 5">
            <a:extLst>
              <a:ext uri="{FF2B5EF4-FFF2-40B4-BE49-F238E27FC236}">
                <a16:creationId xmlns:a16="http://schemas.microsoft.com/office/drawing/2014/main" id="{3EC3342F-548B-4A43-970F-D970BD3B4F80}"/>
              </a:ext>
            </a:extLst>
          </p:cNvPr>
          <p:cNvSpPr>
            <a:spLocks noChangeArrowheads="1"/>
          </p:cNvSpPr>
          <p:nvPr/>
        </p:nvSpPr>
        <p:spPr bwMode="auto">
          <a:xfrm>
            <a:off x="5073953" y="3048000"/>
            <a:ext cx="1517218"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16   0x200</a:t>
            </a:r>
          </a:p>
        </p:txBody>
      </p:sp>
      <p:sp>
        <p:nvSpPr>
          <p:cNvPr id="13" name="Line 6">
            <a:extLst>
              <a:ext uri="{FF2B5EF4-FFF2-40B4-BE49-F238E27FC236}">
                <a16:creationId xmlns:a16="http://schemas.microsoft.com/office/drawing/2014/main" id="{55ABCE3E-5AF0-4876-BE58-F2EA06EA38CA}"/>
              </a:ext>
            </a:extLst>
          </p:cNvPr>
          <p:cNvSpPr>
            <a:spLocks noChangeShapeType="1"/>
          </p:cNvSpPr>
          <p:nvPr/>
        </p:nvSpPr>
        <p:spPr bwMode="auto">
          <a:xfrm>
            <a:off x="5652120" y="3048000"/>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ahoma"/>
              <a:ea typeface="+mn-ea"/>
              <a:cs typeface="+mn-cs"/>
            </a:endParaRPr>
          </a:p>
        </p:txBody>
      </p:sp>
      <p:sp>
        <p:nvSpPr>
          <p:cNvPr id="15" name="Rectangle 7">
            <a:extLst>
              <a:ext uri="{FF2B5EF4-FFF2-40B4-BE49-F238E27FC236}">
                <a16:creationId xmlns:a16="http://schemas.microsoft.com/office/drawing/2014/main" id="{756D25B1-C952-47BB-9F49-0F3D86B26234}"/>
              </a:ext>
            </a:extLst>
          </p:cNvPr>
          <p:cNvSpPr>
            <a:spLocks noChangeArrowheads="1"/>
          </p:cNvSpPr>
          <p:nvPr/>
        </p:nvSpPr>
        <p:spPr bwMode="auto">
          <a:xfrm>
            <a:off x="7149479" y="3048000"/>
            <a:ext cx="1670671"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17   NULL</a:t>
            </a:r>
          </a:p>
        </p:txBody>
      </p:sp>
      <p:sp>
        <p:nvSpPr>
          <p:cNvPr id="17" name="Line 8">
            <a:extLst>
              <a:ext uri="{FF2B5EF4-FFF2-40B4-BE49-F238E27FC236}">
                <a16:creationId xmlns:a16="http://schemas.microsoft.com/office/drawing/2014/main" id="{98F6EF71-E47E-4B36-BD22-65F9CB0AAAFA}"/>
              </a:ext>
            </a:extLst>
          </p:cNvPr>
          <p:cNvSpPr>
            <a:spLocks noChangeShapeType="1"/>
          </p:cNvSpPr>
          <p:nvPr/>
        </p:nvSpPr>
        <p:spPr bwMode="auto">
          <a:xfrm>
            <a:off x="7740352" y="3048000"/>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19" name="Line 11">
            <a:extLst>
              <a:ext uri="{FF2B5EF4-FFF2-40B4-BE49-F238E27FC236}">
                <a16:creationId xmlns:a16="http://schemas.microsoft.com/office/drawing/2014/main" id="{F3C01908-7074-4FEA-9C44-0CE8A2593B6C}"/>
              </a:ext>
            </a:extLst>
          </p:cNvPr>
          <p:cNvSpPr>
            <a:spLocks noChangeShapeType="1"/>
          </p:cNvSpPr>
          <p:nvPr/>
        </p:nvSpPr>
        <p:spPr bwMode="auto">
          <a:xfrm>
            <a:off x="4515645" y="3429000"/>
            <a:ext cx="466065"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1" name="Line 12">
            <a:extLst>
              <a:ext uri="{FF2B5EF4-FFF2-40B4-BE49-F238E27FC236}">
                <a16:creationId xmlns:a16="http://schemas.microsoft.com/office/drawing/2014/main" id="{BD380114-4541-448A-A255-2F624BFF94F3}"/>
              </a:ext>
            </a:extLst>
          </p:cNvPr>
          <p:cNvSpPr>
            <a:spLocks noChangeShapeType="1"/>
          </p:cNvSpPr>
          <p:nvPr/>
        </p:nvSpPr>
        <p:spPr bwMode="auto">
          <a:xfrm>
            <a:off x="6591172" y="3429000"/>
            <a:ext cx="46606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5" name="Line 11">
            <a:extLst>
              <a:ext uri="{FF2B5EF4-FFF2-40B4-BE49-F238E27FC236}">
                <a16:creationId xmlns:a16="http://schemas.microsoft.com/office/drawing/2014/main" id="{B6E75EB9-D9D3-4623-967A-F234846AA278}"/>
              </a:ext>
            </a:extLst>
          </p:cNvPr>
          <p:cNvSpPr>
            <a:spLocks noChangeShapeType="1"/>
          </p:cNvSpPr>
          <p:nvPr/>
        </p:nvSpPr>
        <p:spPr bwMode="auto">
          <a:xfrm>
            <a:off x="2075759" y="3429000"/>
            <a:ext cx="840997" cy="61528"/>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27" name="Rectangle 3">
            <a:extLst>
              <a:ext uri="{FF2B5EF4-FFF2-40B4-BE49-F238E27FC236}">
                <a16:creationId xmlns:a16="http://schemas.microsoft.com/office/drawing/2014/main" id="{92DD9BF3-872A-4694-B1B8-F7E58F3F6C8D}"/>
              </a:ext>
            </a:extLst>
          </p:cNvPr>
          <p:cNvSpPr>
            <a:spLocks noChangeArrowheads="1"/>
          </p:cNvSpPr>
          <p:nvPr/>
        </p:nvSpPr>
        <p:spPr bwMode="auto">
          <a:xfrm>
            <a:off x="817176" y="2995228"/>
            <a:ext cx="1258583"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ahoma"/>
                <a:ea typeface="SimSun" panose="02010600030101010101" pitchFamily="2" charset="-122"/>
                <a:cs typeface="+mn-cs"/>
              </a:rPr>
              <a:t>0x800</a:t>
            </a:r>
          </a:p>
        </p:txBody>
      </p:sp>
    </p:spTree>
    <p:extLst>
      <p:ext uri="{BB962C8B-B14F-4D97-AF65-F5344CB8AC3E}">
        <p14:creationId xmlns:p14="http://schemas.microsoft.com/office/powerpoint/2010/main" val="298638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Operations: </a:t>
            </a:r>
            <a:r>
              <a:rPr lang="en-US" b="1" dirty="0"/>
              <a:t>Search Algorithms</a:t>
            </a:r>
          </a:p>
        </p:txBody>
      </p:sp>
      <p:sp>
        <p:nvSpPr>
          <p:cNvPr id="3" name="Content Placeholder 2"/>
          <p:cNvSpPr>
            <a:spLocks noGrp="1"/>
          </p:cNvSpPr>
          <p:nvPr>
            <p:ph idx="1"/>
          </p:nvPr>
        </p:nvSpPr>
        <p:spPr/>
        <p:txBody>
          <a:bodyPr/>
          <a:lstStyle/>
          <a:p>
            <a:endParaRPr lang="en-US" sz="2800" dirty="0"/>
          </a:p>
          <a:p>
            <a:r>
              <a:rPr lang="en-US" sz="2800" dirty="0"/>
              <a:t>Linear or Sequential Search</a:t>
            </a:r>
          </a:p>
          <a:p>
            <a:pPr lvl="1"/>
            <a:r>
              <a:rPr lang="en-US" sz="2400" dirty="0"/>
              <a:t>Best case: constant time</a:t>
            </a:r>
          </a:p>
          <a:p>
            <a:pPr lvl="1"/>
            <a:r>
              <a:rPr lang="en-US" sz="2400" dirty="0"/>
              <a:t>Worst case: O(n)</a:t>
            </a:r>
          </a:p>
          <a:p>
            <a:pPr lvl="1"/>
            <a:r>
              <a:rPr lang="en-US" sz="2400" dirty="0"/>
              <a:t>Easy to implement and understand</a:t>
            </a:r>
          </a:p>
          <a:p>
            <a:pPr lvl="1"/>
            <a:r>
              <a:rPr lang="en-US" sz="2400" dirty="0"/>
              <a:t>Does not require any pre-sorted array.</a:t>
            </a:r>
            <a:endParaRPr lang="en-US" sz="2800" dirty="0"/>
          </a:p>
          <a:p>
            <a:r>
              <a:rPr lang="en-US" sz="2800" dirty="0"/>
              <a:t>Binary Search</a:t>
            </a:r>
          </a:p>
          <a:p>
            <a:pPr lvl="1"/>
            <a:r>
              <a:rPr lang="en-US" sz="2400" dirty="0"/>
              <a:t>Best case: constant time</a:t>
            </a:r>
          </a:p>
          <a:p>
            <a:pPr lvl="1"/>
            <a:r>
              <a:rPr lang="en-US" sz="2400" dirty="0"/>
              <a:t>Worst case: O(log(n))</a:t>
            </a:r>
          </a:p>
          <a:p>
            <a:pPr lvl="1"/>
            <a:r>
              <a:rPr lang="en-US" sz="2400" dirty="0"/>
              <a:t>Relatively difficult to implement </a:t>
            </a:r>
          </a:p>
          <a:p>
            <a:pPr lvl="1"/>
            <a:r>
              <a:rPr lang="en-US" sz="2400" dirty="0"/>
              <a:t>requires sorted array</a:t>
            </a:r>
          </a:p>
          <a:p>
            <a:pPr marL="457200" lvl="1" indent="0">
              <a:buNone/>
            </a:pPr>
            <a:endParaRPr lang="en-US" sz="2600"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4</a:t>
            </a:fld>
            <a:endParaRPr lang="en-GB"/>
          </a:p>
        </p:txBody>
      </p:sp>
    </p:spTree>
    <p:extLst>
      <p:ext uri="{BB962C8B-B14F-4D97-AF65-F5344CB8AC3E}">
        <p14:creationId xmlns:p14="http://schemas.microsoft.com/office/powerpoint/2010/main" val="3398881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All The Elements</a:t>
            </a:r>
          </a:p>
        </p:txBody>
      </p:sp>
      <p:sp>
        <p:nvSpPr>
          <p:cNvPr id="3" name="Content Placeholder 2"/>
          <p:cNvSpPr>
            <a:spLocks noGrp="1"/>
          </p:cNvSpPr>
          <p:nvPr>
            <p:ph idx="1"/>
          </p:nvPr>
        </p:nvSpPr>
        <p:spPr>
          <a:xfrm>
            <a:off x="323850" y="1124744"/>
            <a:ext cx="8496300" cy="1152128"/>
          </a:xfrm>
        </p:spPr>
        <p:txBody>
          <a:bodyPr/>
          <a:lstStyle/>
          <a:p>
            <a:r>
              <a:rPr lang="en-US" b="1" dirty="0">
                <a:solidFill>
                  <a:srgbClr val="0070C0"/>
                </a:solidFill>
                <a:latin typeface="Courier New" panose="02070309020205020404" pitchFamily="49" charset="0"/>
                <a:cs typeface="Courier New" panose="02070309020205020404" pitchFamily="49" charset="0"/>
              </a:rPr>
              <a:t>void </a:t>
            </a:r>
            <a:r>
              <a:rPr lang="en-US" b="1" dirty="0" err="1">
                <a:solidFill>
                  <a:srgbClr val="0070C0"/>
                </a:solidFill>
                <a:latin typeface="Courier New" panose="02070309020205020404" pitchFamily="49" charset="0"/>
                <a:cs typeface="Courier New" panose="02070309020205020404" pitchFamily="49" charset="0"/>
              </a:rPr>
              <a:t>DisplayList</a:t>
            </a:r>
            <a:r>
              <a:rPr lang="en-US" b="1" dirty="0">
                <a:solidFill>
                  <a:srgbClr val="0070C0"/>
                </a:solidFill>
                <a:latin typeface="Courier New" panose="02070309020205020404" pitchFamily="49" charset="0"/>
                <a:cs typeface="Courier New" panose="02070309020205020404" pitchFamily="49" charset="0"/>
              </a:rPr>
              <a:t>(void)</a:t>
            </a:r>
          </a:p>
          <a:p>
            <a:pPr lvl="1"/>
            <a:r>
              <a:rPr lang="en-US" dirty="0"/>
              <a:t>Print the data of all the elements </a:t>
            </a:r>
          </a:p>
          <a:p>
            <a:pPr lvl="1"/>
            <a:r>
              <a:rPr lang="en-US" dirty="0"/>
              <a:t>Print the number of the nodes in the list</a:t>
            </a:r>
          </a:p>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TextBox 5"/>
          <p:cNvSpPr txBox="1"/>
          <p:nvPr/>
        </p:nvSpPr>
        <p:spPr>
          <a:xfrm>
            <a:off x="503709" y="2521927"/>
            <a:ext cx="8136582" cy="3139321"/>
          </a:xfrm>
          <a:prstGeom prst="rect">
            <a:avLst/>
          </a:prstGeom>
          <a:noFill/>
          <a:ln>
            <a:solidFill>
              <a:srgbClr val="0070C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void List::</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DisplayList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num</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Node* current =	head;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while (current !=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cout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&lt;&lt; current-&gt;data &lt;&lt;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endl</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current = current-&gt;next;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num</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cout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&lt;&lt; "Number of nodes in the list: " &lt;&lt;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num</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&lt;&lt;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endl</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721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Destroying the List</a:t>
            </a:r>
          </a:p>
        </p:txBody>
      </p:sp>
      <p:sp>
        <p:nvSpPr>
          <p:cNvPr id="3" name="Content Placeholder 2"/>
          <p:cNvSpPr>
            <a:spLocks noGrp="1"/>
          </p:cNvSpPr>
          <p:nvPr>
            <p:ph idx="1"/>
          </p:nvPr>
        </p:nvSpPr>
        <p:spPr>
          <a:xfrm>
            <a:off x="323850" y="1124744"/>
            <a:ext cx="8496300" cy="1224136"/>
          </a:xfrm>
        </p:spPr>
        <p:txBody>
          <a:bodyPr/>
          <a:lstStyle/>
          <a:p>
            <a:r>
              <a:rPr lang="en-US" b="1" dirty="0">
                <a:solidFill>
                  <a:srgbClr val="0070C0"/>
                </a:solidFill>
                <a:latin typeface="Courier New" panose="02070309020205020404" pitchFamily="49" charset="0"/>
                <a:cs typeface="Courier New" panose="02070309020205020404" pitchFamily="49" charset="0"/>
              </a:rPr>
              <a:t>~List(void)</a:t>
            </a:r>
          </a:p>
          <a:p>
            <a:pPr lvl="1"/>
            <a:r>
              <a:rPr lang="en-US" dirty="0"/>
              <a:t>Use the destructor to release all the memory used by the list</a:t>
            </a:r>
          </a:p>
          <a:p>
            <a:pPr lvl="1"/>
            <a:r>
              <a:rPr lang="en-US" dirty="0"/>
              <a:t>Step through the list and delete each node one by one</a:t>
            </a:r>
          </a:p>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TextBox 5"/>
          <p:cNvSpPr txBox="1"/>
          <p:nvPr/>
        </p:nvSpPr>
        <p:spPr>
          <a:xfrm>
            <a:off x="971600" y="2852936"/>
            <a:ext cx="7200800" cy="2862322"/>
          </a:xfrm>
          <a:prstGeom prst="rect">
            <a:avLst/>
          </a:prstGeom>
          <a:noFill/>
          <a:ln>
            <a:solidFill>
              <a:srgbClr val="0070C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List::~List(void)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Node* current = head;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Node*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nextNode</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while (current !=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nextNode</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current-&gt;next;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delete current; </a:t>
            </a:r>
            <a:r>
              <a:rPr kumimoji="0" lang="en-US" altLang="zh-CN" sz="1800" b="0"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destroy the current node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current  =  </a:t>
            </a:r>
            <a:r>
              <a:rPr kumimoji="0" lang="en-US" altLang="zh-CN" sz="18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nextNode</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21168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List (1)</a:t>
            </a:r>
          </a:p>
        </p:txBody>
      </p:sp>
      <p:sp>
        <p:nvSpPr>
          <p:cNvPr id="3" name="Content Placeholder 2"/>
          <p:cNvSpPr>
            <a:spLocks noGrp="1"/>
          </p:cNvSpPr>
          <p:nvPr>
            <p:ph idx="1"/>
          </p:nvPr>
        </p:nvSpPr>
        <p:spPr/>
        <p:txBody>
          <a:body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List </a:t>
            </a:r>
            <a:r>
              <a:rPr lang="en-US" sz="1600" b="1" dirty="0" err="1">
                <a:latin typeface="Courier New" panose="02070309020205020404" pitchFamily="49" charset="0"/>
                <a:cs typeface="Courier New" panose="02070309020205020404" pitchFamily="49" charset="0"/>
              </a:rPr>
              <a:t>list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list.Insert</a:t>
            </a:r>
            <a:r>
              <a:rPr lang="en-US" sz="1600" b="1" dirty="0">
                <a:latin typeface="Courier New" panose="02070309020205020404" pitchFamily="49" charset="0"/>
                <a:cs typeface="Courier New" panose="02070309020205020404" pitchFamily="49" charset="0"/>
              </a:rPr>
              <a:t>(1, 7.0);	// successful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list.Insert</a:t>
            </a:r>
            <a:r>
              <a:rPr lang="en-US" sz="1600" b="1" dirty="0">
                <a:latin typeface="Courier New" panose="02070309020205020404" pitchFamily="49" charset="0"/>
                <a:cs typeface="Courier New" panose="02070309020205020404" pitchFamily="49" charset="0"/>
              </a:rPr>
              <a:t>(2, 5.0);	// successful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list.Insert</a:t>
            </a:r>
            <a:r>
              <a:rPr lang="en-US" sz="1600" b="1" dirty="0">
                <a:latin typeface="Courier New" panose="02070309020205020404" pitchFamily="49" charset="0"/>
                <a:cs typeface="Courier New" panose="02070309020205020404" pitchFamily="49" charset="0"/>
              </a:rPr>
              <a:t>(-1, 5.0);	// unsuccessful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list.Insert</a:t>
            </a:r>
            <a:r>
              <a:rPr lang="en-US" sz="1600" b="1" dirty="0">
                <a:latin typeface="Courier New" panose="02070309020205020404" pitchFamily="49" charset="0"/>
                <a:cs typeface="Courier New" panose="02070309020205020404" pitchFamily="49" charset="0"/>
              </a:rPr>
              <a:t>(1, 6.0);	// successful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list.Insert</a:t>
            </a:r>
            <a:r>
              <a:rPr lang="en-US" sz="1600" b="1" dirty="0">
                <a:latin typeface="Courier New" panose="02070309020205020404" pitchFamily="49" charset="0"/>
                <a:cs typeface="Courier New" panose="02070309020205020404" pitchFamily="49" charset="0"/>
              </a:rPr>
              <a:t>(8, 4.0);	// unsuccessful</a:t>
            </a:r>
          </a:p>
          <a:p>
            <a:pPr marL="0" indent="0">
              <a:buNone/>
            </a:pPr>
            <a:r>
              <a:rPr lang="en-US" sz="1600" b="1" dirty="0">
                <a:latin typeface="Courier New" panose="02070309020205020404" pitchFamily="49" charset="0"/>
                <a:cs typeface="Courier New" panose="02070309020205020404" pitchFamily="49" charset="0"/>
              </a:rPr>
              <a:t>   // print all the elements</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list.DisplayList</a:t>
            </a:r>
            <a:r>
              <a:rPr lang="en-US" sz="1600" b="1"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endParaRPr lang="en-US" sz="1600" dirty="0"/>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Folded Corner 5"/>
          <p:cNvSpPr/>
          <p:nvPr/>
        </p:nvSpPr>
        <p:spPr>
          <a:xfrm>
            <a:off x="6012160" y="1141718"/>
            <a:ext cx="3024336" cy="1512168"/>
          </a:xfrm>
          <a:prstGeom prst="foldedCorner">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Number of nodes in the list: 3</a:t>
            </a:r>
          </a:p>
        </p:txBody>
      </p:sp>
    </p:spTree>
    <p:extLst>
      <p:ext uri="{BB962C8B-B14F-4D97-AF65-F5344CB8AC3E}">
        <p14:creationId xmlns:p14="http://schemas.microsoft.com/office/powerpoint/2010/main" val="216177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List (2)</a:t>
            </a:r>
          </a:p>
        </p:txBody>
      </p:sp>
      <p:sp>
        <p:nvSpPr>
          <p:cNvPr id="3" name="Content Placeholder 2"/>
          <p:cNvSpPr>
            <a:spLocks noGrp="1"/>
          </p:cNvSpPr>
          <p:nvPr>
            <p:ph idx="1"/>
          </p:nvPr>
        </p:nvSpPr>
        <p:spPr/>
        <p:txBody>
          <a:body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List </a:t>
            </a:r>
            <a:r>
              <a:rPr lang="en-US" sz="1600" dirty="0" err="1">
                <a:latin typeface="Courier New" panose="02070309020205020404" pitchFamily="49" charset="0"/>
                <a:cs typeface="Courier New" panose="02070309020205020404" pitchFamily="49" charset="0"/>
              </a:rPr>
              <a:t>list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list.Insert</a:t>
            </a:r>
            <a:r>
              <a:rPr lang="en-US" sz="1600" dirty="0">
                <a:latin typeface="Courier New" panose="02070309020205020404" pitchFamily="49" charset="0"/>
                <a:cs typeface="Courier New" panose="02070309020205020404" pitchFamily="49" charset="0"/>
              </a:rPr>
              <a:t>(1, 7.0);	// successful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list.Insert</a:t>
            </a:r>
            <a:r>
              <a:rPr lang="en-US" sz="1600" dirty="0">
                <a:latin typeface="Courier New" panose="02070309020205020404" pitchFamily="49" charset="0"/>
                <a:cs typeface="Courier New" panose="02070309020205020404" pitchFamily="49" charset="0"/>
              </a:rPr>
              <a:t>(2, 5.0);	// successful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list.Insert</a:t>
            </a:r>
            <a:r>
              <a:rPr lang="en-US" sz="1600" dirty="0">
                <a:latin typeface="Courier New" panose="02070309020205020404" pitchFamily="49" charset="0"/>
                <a:cs typeface="Courier New" panose="02070309020205020404" pitchFamily="49" charset="0"/>
              </a:rPr>
              <a:t>(-1, 5.0);	// unsuccessful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list.Insert</a:t>
            </a:r>
            <a:r>
              <a:rPr lang="en-US" sz="1600" dirty="0">
                <a:latin typeface="Courier New" panose="02070309020205020404" pitchFamily="49" charset="0"/>
                <a:cs typeface="Courier New" panose="02070309020205020404" pitchFamily="49" charset="0"/>
              </a:rPr>
              <a:t>(1, 6.0);	// successful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list.Insert</a:t>
            </a:r>
            <a:r>
              <a:rPr lang="en-US" sz="1600" dirty="0">
                <a:latin typeface="Courier New" panose="02070309020205020404" pitchFamily="49" charset="0"/>
                <a:cs typeface="Courier New" panose="02070309020205020404" pitchFamily="49" charset="0"/>
              </a:rPr>
              <a:t>(8, 4.0);	// unsuccessful</a:t>
            </a:r>
          </a:p>
          <a:p>
            <a:pPr marL="0" indent="0">
              <a:buNone/>
            </a:pPr>
            <a:r>
              <a:rPr lang="en-US" sz="1600" dirty="0">
                <a:latin typeface="Courier New" panose="02070309020205020404" pitchFamily="49" charset="0"/>
                <a:cs typeface="Courier New" panose="02070309020205020404" pitchFamily="49" charset="0"/>
              </a:rPr>
              <a:t>   // print all the elements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list.DisplayList</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b="1" dirty="0" err="1">
                <a:latin typeface="Courier New" panose="02070309020205020404" pitchFamily="49" charset="0"/>
                <a:cs typeface="Courier New" panose="02070309020205020404" pitchFamily="49" charset="0"/>
              </a:rPr>
              <a:t>list.Find</a:t>
            </a:r>
            <a:r>
              <a:rPr lang="en-US" sz="1600" b="1" dirty="0">
                <a:latin typeface="Courier New" panose="02070309020205020404" pitchFamily="49" charset="0"/>
                <a:cs typeface="Courier New" panose="02070309020205020404" pitchFamily="49" charset="0"/>
              </a:rPr>
              <a:t>(5.0) &gt; 0)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"5.0 found"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else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"5.0 not found"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if(</a:t>
            </a:r>
            <a:r>
              <a:rPr lang="en-US" sz="1600" b="1" dirty="0" err="1">
                <a:latin typeface="Courier New" panose="02070309020205020404" pitchFamily="49" charset="0"/>
                <a:cs typeface="Courier New" panose="02070309020205020404" pitchFamily="49" charset="0"/>
              </a:rPr>
              <a:t>list.Find</a:t>
            </a:r>
            <a:r>
              <a:rPr lang="en-US" sz="1600" b="1" dirty="0">
                <a:latin typeface="Courier New" panose="02070309020205020404" pitchFamily="49" charset="0"/>
                <a:cs typeface="Courier New" panose="02070309020205020404" pitchFamily="49" charset="0"/>
              </a:rPr>
              <a:t>(4.5) &gt; 0)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"4.5 found"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else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"4.5 not found" &lt;&lt;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endParaRPr lang="en-US" sz="1600" dirty="0"/>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 name="Folded Corner 6"/>
          <p:cNvSpPr/>
          <p:nvPr/>
        </p:nvSpPr>
        <p:spPr>
          <a:xfrm>
            <a:off x="6068229" y="1124744"/>
            <a:ext cx="3024336" cy="2016224"/>
          </a:xfrm>
          <a:prstGeom prst="foldedCorner">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Number of nodes in the list: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ahoma"/>
                <a:ea typeface="+mn-ea"/>
                <a:cs typeface="+mn-cs"/>
              </a:rPr>
              <a:t>5.0 found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ahoma"/>
                <a:ea typeface="+mn-ea"/>
                <a:cs typeface="+mn-cs"/>
              </a:rPr>
              <a:t>4.5 not found</a:t>
            </a:r>
          </a:p>
        </p:txBody>
      </p:sp>
    </p:spTree>
    <p:extLst>
      <p:ext uri="{BB962C8B-B14F-4D97-AF65-F5344CB8AC3E}">
        <p14:creationId xmlns:p14="http://schemas.microsoft.com/office/powerpoint/2010/main" val="18472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List</a:t>
            </a:r>
          </a:p>
        </p:txBody>
      </p:sp>
      <p:sp>
        <p:nvSpPr>
          <p:cNvPr id="3" name="Content Placeholder 2"/>
          <p:cNvSpPr>
            <a:spLocks noGrp="1"/>
          </p:cNvSpPr>
          <p:nvPr>
            <p:ph idx="1"/>
          </p:nvPr>
        </p:nvSpPr>
        <p:spPr/>
        <p:txBody>
          <a:body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List </a:t>
            </a:r>
            <a:r>
              <a:rPr lang="en-US" sz="1600" dirty="0" err="1">
                <a:latin typeface="Courier New" panose="02070309020205020404" pitchFamily="49" charset="0"/>
                <a:cs typeface="Courier New" panose="02070309020205020404" pitchFamily="49" charset="0"/>
              </a:rPr>
              <a:t>list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list.Insert</a:t>
            </a:r>
            <a:r>
              <a:rPr lang="en-US" sz="1600" dirty="0">
                <a:latin typeface="Courier New" panose="02070309020205020404" pitchFamily="49" charset="0"/>
                <a:cs typeface="Courier New" panose="02070309020205020404" pitchFamily="49" charset="0"/>
              </a:rPr>
              <a:t>(1, 7.0);	// successful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list.Insert</a:t>
            </a:r>
            <a:r>
              <a:rPr lang="en-US" sz="1600" dirty="0">
                <a:latin typeface="Courier New" panose="02070309020205020404" pitchFamily="49" charset="0"/>
                <a:cs typeface="Courier New" panose="02070309020205020404" pitchFamily="49" charset="0"/>
              </a:rPr>
              <a:t>(2, 5.0);	// successful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list.Insert</a:t>
            </a:r>
            <a:r>
              <a:rPr lang="en-US" sz="1600" dirty="0">
                <a:latin typeface="Courier New" panose="02070309020205020404" pitchFamily="49" charset="0"/>
                <a:cs typeface="Courier New" panose="02070309020205020404" pitchFamily="49" charset="0"/>
              </a:rPr>
              <a:t>(-1, 5.0);	// unsuccessful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list.Insert</a:t>
            </a:r>
            <a:r>
              <a:rPr lang="en-US" sz="1600" dirty="0">
                <a:latin typeface="Courier New" panose="02070309020205020404" pitchFamily="49" charset="0"/>
                <a:cs typeface="Courier New" panose="02070309020205020404" pitchFamily="49" charset="0"/>
              </a:rPr>
              <a:t>(1, 6.0);	// successful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list.Insert</a:t>
            </a:r>
            <a:r>
              <a:rPr lang="en-US" sz="1600" dirty="0">
                <a:latin typeface="Courier New" panose="02070309020205020404" pitchFamily="49" charset="0"/>
                <a:cs typeface="Courier New" panose="02070309020205020404" pitchFamily="49" charset="0"/>
              </a:rPr>
              <a:t>(8, 4.0);	// unsuccessful</a:t>
            </a:r>
          </a:p>
          <a:p>
            <a:pPr marL="0" indent="0">
              <a:buNone/>
            </a:pPr>
            <a:r>
              <a:rPr lang="en-US" sz="1600" dirty="0">
                <a:latin typeface="Courier New" panose="02070309020205020404" pitchFamily="49" charset="0"/>
                <a:cs typeface="Courier New" panose="02070309020205020404" pitchFamily="49" charset="0"/>
              </a:rPr>
              <a:t>   // print all the elements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list.DisplayList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if(</a:t>
            </a:r>
            <a:r>
              <a:rPr lang="en-US" sz="1600" dirty="0" err="1">
                <a:latin typeface="Courier New" panose="02070309020205020404" pitchFamily="49" charset="0"/>
                <a:cs typeface="Courier New" panose="02070309020205020404" pitchFamily="49" charset="0"/>
              </a:rPr>
              <a:t>list.Find</a:t>
            </a:r>
            <a:r>
              <a:rPr lang="en-US" sz="1600" dirty="0">
                <a:latin typeface="Courier New" panose="02070309020205020404" pitchFamily="49" charset="0"/>
                <a:cs typeface="Courier New" panose="02070309020205020404" pitchFamily="49" charset="0"/>
              </a:rPr>
              <a:t>(5.0) &gt; 0)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"5.0 found" &lt;&lt;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else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"5.0 not found" &lt;&lt;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if(</a:t>
            </a:r>
            <a:r>
              <a:rPr lang="en-US" sz="1600" dirty="0" err="1">
                <a:latin typeface="Courier New" panose="02070309020205020404" pitchFamily="49" charset="0"/>
                <a:cs typeface="Courier New" panose="02070309020205020404" pitchFamily="49" charset="0"/>
              </a:rPr>
              <a:t>list.Find</a:t>
            </a:r>
            <a:r>
              <a:rPr lang="en-US" sz="1600" dirty="0">
                <a:latin typeface="Courier New" panose="02070309020205020404" pitchFamily="49" charset="0"/>
                <a:cs typeface="Courier New" panose="02070309020205020404" pitchFamily="49" charset="0"/>
              </a:rPr>
              <a:t>(4.5) &gt; 0)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"4.5 found" &lt;&lt;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else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"4.5 not found" &lt;&lt;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list.Delete</a:t>
            </a:r>
            <a:r>
              <a:rPr lang="en-US" sz="1600" b="1" dirty="0">
                <a:latin typeface="Courier New" panose="02070309020205020404" pitchFamily="49" charset="0"/>
                <a:cs typeface="Courier New" panose="02070309020205020404" pitchFamily="49" charset="0"/>
              </a:rPr>
              <a:t>(7.0);</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list.DisplayList</a:t>
            </a:r>
            <a:r>
              <a:rPr lang="en-US" sz="1600" b="1"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endParaRPr lang="en-US" sz="1600" dirty="0"/>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C8D6E8-E2D4-466A-B54E-56FCD6F950CE}" type="slidenum">
              <a:rPr kumimoji="0" lang="en-GB" sz="1400" b="0" i="0" u="none" strike="noStrike" kern="1200" cap="none" spc="0" normalizeH="0" baseline="0" noProof="0" smtClean="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GB" sz="14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 name="Folded Corner 5"/>
          <p:cNvSpPr/>
          <p:nvPr/>
        </p:nvSpPr>
        <p:spPr>
          <a:xfrm>
            <a:off x="5823540" y="1134015"/>
            <a:ext cx="3240360" cy="2880320"/>
          </a:xfrm>
          <a:prstGeom prst="foldedCorner">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Number of nodes in the list: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5.0 found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4.5 not found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ahoma"/>
                <a:ea typeface="+mn-ea"/>
                <a:cs typeface="+mn-cs"/>
              </a:rPr>
              <a:t>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ahoma"/>
                <a:ea typeface="+mn-ea"/>
                <a:cs typeface="+mn-cs"/>
              </a:rPr>
              <a:t>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ahoma"/>
                <a:ea typeface="+mn-ea"/>
                <a:cs typeface="+mn-cs"/>
              </a:rPr>
              <a:t>Number of nodes in the list: 2 </a:t>
            </a:r>
          </a:p>
        </p:txBody>
      </p:sp>
    </p:spTree>
    <p:extLst>
      <p:ext uri="{BB962C8B-B14F-4D97-AF65-F5344CB8AC3E}">
        <p14:creationId xmlns:p14="http://schemas.microsoft.com/office/powerpoint/2010/main" val="221546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So Far?</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fld id="{63C8D6E8-E2D4-466A-B54E-56FCD6F950CE}" type="slidenum">
              <a:rPr lang="en-GB" smtClean="0"/>
              <a:pPr/>
              <a:t>45</a:t>
            </a:fld>
            <a:endParaRPr lang="en-GB"/>
          </a:p>
        </p:txBody>
      </p:sp>
      <p:pic>
        <p:nvPicPr>
          <p:cNvPr id="6" name="Picture 3" descr="MCj03841720000[1]"/>
          <p:cNvPicPr>
            <a:picLocks noChangeAspect="1" noChangeArrowheads="1"/>
          </p:cNvPicPr>
          <p:nvPr/>
        </p:nvPicPr>
        <p:blipFill>
          <a:blip r:embed="rId2" cstate="print"/>
          <a:srcRect/>
          <a:stretch>
            <a:fillRect/>
          </a:stretch>
        </p:blipFill>
        <p:spPr bwMode="auto">
          <a:xfrm>
            <a:off x="2498725" y="1412875"/>
            <a:ext cx="3641725" cy="4679950"/>
          </a:xfrm>
          <a:prstGeom prst="rect">
            <a:avLst/>
          </a:prstGeom>
          <a:noFill/>
        </p:spPr>
      </p:pic>
    </p:spTree>
    <p:extLst>
      <p:ext uri="{BB962C8B-B14F-4D97-AF65-F5344CB8AC3E}">
        <p14:creationId xmlns:p14="http://schemas.microsoft.com/office/powerpoint/2010/main" val="382269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9531243-18A2-4824-9974-D5FFDE4F561B}"/>
              </a:ext>
            </a:extLst>
          </p:cNvPr>
          <p:cNvSpPr>
            <a:spLocks noGrp="1" noChangeArrowheads="1"/>
          </p:cNvSpPr>
          <p:nvPr>
            <p:ph type="title"/>
          </p:nvPr>
        </p:nvSpPr>
        <p:spPr/>
        <p:txBody>
          <a:bodyPr/>
          <a:lstStyle/>
          <a:p>
            <a:r>
              <a:rPr lang="en-US" altLang="en-US"/>
              <a:t>Limitation of Arrays</a:t>
            </a:r>
          </a:p>
        </p:txBody>
      </p:sp>
      <p:sp>
        <p:nvSpPr>
          <p:cNvPr id="34819" name="Rectangle 3">
            <a:extLst>
              <a:ext uri="{FF2B5EF4-FFF2-40B4-BE49-F238E27FC236}">
                <a16:creationId xmlns:a16="http://schemas.microsoft.com/office/drawing/2014/main" id="{91AE9198-48BF-4038-89DD-847B6ACCC897}"/>
              </a:ext>
            </a:extLst>
          </p:cNvPr>
          <p:cNvSpPr>
            <a:spLocks noGrp="1" noChangeArrowheads="1"/>
          </p:cNvSpPr>
          <p:nvPr>
            <p:ph idx="1"/>
          </p:nvPr>
        </p:nvSpPr>
        <p:spPr/>
        <p:txBody>
          <a:bodyPr/>
          <a:lstStyle/>
          <a:p>
            <a:endParaRPr lang="en-US" altLang="en-US" sz="2800" dirty="0"/>
          </a:p>
          <a:p>
            <a:r>
              <a:rPr lang="en-US" altLang="en-US" sz="2800" dirty="0"/>
              <a:t>An array has a limited number of elements</a:t>
            </a:r>
          </a:p>
          <a:p>
            <a:pPr lvl="1"/>
            <a:r>
              <a:rPr lang="en-US" altLang="en-US" dirty="0"/>
              <a:t>routines inserting a new value have to check that there is room</a:t>
            </a:r>
          </a:p>
          <a:p>
            <a:endParaRPr lang="en-US" altLang="en-US" sz="2800" dirty="0"/>
          </a:p>
          <a:p>
            <a:r>
              <a:rPr lang="en-US" altLang="en-US" sz="2800" dirty="0"/>
              <a:t>Can partially solve this problem by </a:t>
            </a:r>
            <a:r>
              <a:rPr lang="en-US" altLang="en-US" sz="2800" b="1" dirty="0"/>
              <a:t>reallocating</a:t>
            </a:r>
            <a:r>
              <a:rPr lang="en-US" altLang="en-US" sz="2800" dirty="0"/>
              <a:t> the array as needed (how much memory to add?)</a:t>
            </a:r>
          </a:p>
          <a:p>
            <a:pPr lvl="1"/>
            <a:r>
              <a:rPr lang="en-US" altLang="en-US" dirty="0"/>
              <a:t>adding one element at a time could be costly</a:t>
            </a:r>
          </a:p>
          <a:p>
            <a:pPr lvl="1"/>
            <a:r>
              <a:rPr lang="en-US" altLang="en-US" dirty="0"/>
              <a:t>one approach - double the current size of the array</a:t>
            </a:r>
          </a:p>
          <a:p>
            <a:endParaRPr lang="en-US" altLang="en-US" sz="2800" dirty="0"/>
          </a:p>
          <a:p>
            <a:r>
              <a:rPr lang="en-US" altLang="en-US" sz="2800" dirty="0"/>
              <a:t>A better approach: use a </a:t>
            </a:r>
            <a:r>
              <a:rPr lang="en-US" altLang="en-US" sz="2800" b="1" i="1" dirty="0"/>
              <a:t>Linked List</a:t>
            </a:r>
            <a:endParaRPr lang="en-US" altLang="en-US" sz="2800" b="1" dirty="0"/>
          </a:p>
        </p:txBody>
      </p:sp>
      <p:sp>
        <p:nvSpPr>
          <p:cNvPr id="3" name="Slide Number Placeholder 2">
            <a:extLst>
              <a:ext uri="{FF2B5EF4-FFF2-40B4-BE49-F238E27FC236}">
                <a16:creationId xmlns:a16="http://schemas.microsoft.com/office/drawing/2014/main" id="{1F972D6A-360A-450E-97FF-4FF1E836004F}"/>
              </a:ext>
            </a:extLst>
          </p:cNvPr>
          <p:cNvSpPr>
            <a:spLocks noGrp="1"/>
          </p:cNvSpPr>
          <p:nvPr>
            <p:ph type="sldNum" sz="quarter" idx="11"/>
          </p:nvPr>
        </p:nvSpPr>
        <p:spPr/>
        <p:txBody>
          <a:bodyPr/>
          <a:lstStyle/>
          <a:p>
            <a:fld id="{63C8D6E8-E2D4-466A-B54E-56FCD6F950CE}" type="slidenum">
              <a:rPr lang="en-GB" smtClean="0"/>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1"/>
          </p:nvPr>
        </p:nvSpPr>
        <p:spPr/>
        <p:txBody>
          <a:bodyPr/>
          <a:lstStyle/>
          <a:p>
            <a:fld id="{63C8D6E8-E2D4-466A-B54E-56FCD6F950CE}" type="slidenum">
              <a:rPr lang="en-GB" smtClean="0"/>
              <a:pPr/>
              <a:t>6</a:t>
            </a:fld>
            <a:endParaRPr lang="en-GB"/>
          </a:p>
        </p:txBody>
      </p:sp>
      <p:sp>
        <p:nvSpPr>
          <p:cNvPr id="6" name="TextBox 5"/>
          <p:cNvSpPr txBox="1"/>
          <p:nvPr/>
        </p:nvSpPr>
        <p:spPr>
          <a:xfrm>
            <a:off x="1043608" y="3284984"/>
            <a:ext cx="6840760" cy="954107"/>
          </a:xfrm>
          <a:prstGeom prst="rect">
            <a:avLst/>
          </a:prstGeom>
          <a:noFill/>
        </p:spPr>
        <p:txBody>
          <a:bodyPr wrap="square" rtlCol="0">
            <a:spAutoFit/>
          </a:bodyPr>
          <a:lstStyle/>
          <a:p>
            <a:pPr algn="ctr"/>
            <a:r>
              <a:rPr lang="de-DE" sz="2800" dirty="0">
                <a:solidFill>
                  <a:srgbClr val="0070C0"/>
                </a:solidFill>
              </a:rPr>
              <a:t>Pointers-Based Implementation of Lists (Linked List)</a:t>
            </a:r>
            <a:endParaRPr lang="en-US" sz="2800" dirty="0">
              <a:solidFill>
                <a:srgbClr val="0070C0"/>
              </a:solidFill>
            </a:endParaRPr>
          </a:p>
        </p:txBody>
      </p:sp>
    </p:spTree>
    <p:extLst>
      <p:ext uri="{BB962C8B-B14F-4D97-AF65-F5344CB8AC3E}">
        <p14:creationId xmlns:p14="http://schemas.microsoft.com/office/powerpoint/2010/main" val="163900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a:t>
            </a:r>
          </a:p>
        </p:txBody>
      </p:sp>
      <p:sp>
        <p:nvSpPr>
          <p:cNvPr id="3" name="Content Placeholder 2"/>
          <p:cNvSpPr>
            <a:spLocks noGrp="1"/>
          </p:cNvSpPr>
          <p:nvPr>
            <p:ph idx="1"/>
          </p:nvPr>
        </p:nvSpPr>
        <p:spPr>
          <a:xfrm>
            <a:off x="323850" y="1124744"/>
            <a:ext cx="8496300" cy="2088232"/>
          </a:xfrm>
        </p:spPr>
        <p:txBody>
          <a:bodyPr/>
          <a:lstStyle/>
          <a:p>
            <a:r>
              <a:rPr lang="en-US" dirty="0"/>
              <a:t>Linked list nodes composed of two parts</a:t>
            </a:r>
          </a:p>
          <a:p>
            <a:pPr lvl="1"/>
            <a:r>
              <a:rPr lang="en-US" dirty="0"/>
              <a:t>Data part </a:t>
            </a:r>
          </a:p>
          <a:p>
            <a:pPr lvl="2"/>
            <a:r>
              <a:rPr lang="en-US" dirty="0"/>
              <a:t>Stores an element of the list</a:t>
            </a:r>
          </a:p>
          <a:p>
            <a:pPr lvl="1"/>
            <a:r>
              <a:rPr lang="en-US" dirty="0"/>
              <a:t>Next (pointer) part </a:t>
            </a:r>
          </a:p>
          <a:p>
            <a:pPr lvl="2"/>
            <a:r>
              <a:rPr lang="en-US" dirty="0"/>
              <a:t>Stores link/address/pointer to next element </a:t>
            </a:r>
          </a:p>
          <a:p>
            <a:pPr lvl="2"/>
            <a:r>
              <a:rPr lang="en-US" dirty="0"/>
              <a:t>Stores Null value, when no next element</a:t>
            </a:r>
          </a:p>
        </p:txBody>
      </p:sp>
      <p:sp>
        <p:nvSpPr>
          <p:cNvPr id="5" name="Slide Number Placeholder 4"/>
          <p:cNvSpPr>
            <a:spLocks noGrp="1"/>
          </p:cNvSpPr>
          <p:nvPr>
            <p:ph type="sldNum" sz="quarter" idx="11"/>
          </p:nvPr>
        </p:nvSpPr>
        <p:spPr/>
        <p:txBody>
          <a:bodyPr/>
          <a:lstStyle/>
          <a:p>
            <a:fld id="{63C8D6E8-E2D4-466A-B54E-56FCD6F950CE}" type="slidenum">
              <a:rPr lang="en-GB" smtClean="0"/>
              <a:pPr/>
              <a:t>7</a:t>
            </a:fld>
            <a:endParaRPr lang="en-GB"/>
          </a:p>
        </p:txBody>
      </p:sp>
      <p:pic>
        <p:nvPicPr>
          <p:cNvPr id="7" name="Picture 4"/>
          <p:cNvPicPr>
            <a:picLocks noChangeAspect="1" noChangeArrowheads="1"/>
          </p:cNvPicPr>
          <p:nvPr/>
        </p:nvPicPr>
        <p:blipFill>
          <a:blip r:embed="rId2"/>
          <a:srcRect/>
          <a:stretch>
            <a:fillRect/>
          </a:stretch>
        </p:blipFill>
        <p:spPr bwMode="auto">
          <a:xfrm>
            <a:off x="827584" y="3933056"/>
            <a:ext cx="7225053" cy="2043113"/>
          </a:xfrm>
          <a:prstGeom prst="rect">
            <a:avLst/>
          </a:prstGeom>
          <a:noFill/>
          <a:ln>
            <a:noFill/>
          </a:ln>
          <a:effectLst>
            <a:outerShdw blurRad="63500" dist="107763" dir="2700000" algn="ctr" rotWithShape="0">
              <a:schemeClr val="bg2">
                <a:alpha val="50000"/>
              </a:schemeClr>
            </a:outerShdw>
          </a:effectLst>
        </p:spPr>
      </p:pic>
      <p:sp>
        <p:nvSpPr>
          <p:cNvPr id="8" name="Freeform 7"/>
          <p:cNvSpPr/>
          <p:nvPr/>
        </p:nvSpPr>
        <p:spPr>
          <a:xfrm>
            <a:off x="328456" y="1884556"/>
            <a:ext cx="2559710" cy="2921620"/>
          </a:xfrm>
          <a:custGeom>
            <a:avLst/>
            <a:gdLst>
              <a:gd name="connsiteX0" fmla="*/ 742061 w 2559710"/>
              <a:gd name="connsiteY0" fmla="*/ 0 h 2921620"/>
              <a:gd name="connsiteX1" fmla="*/ 95290 w 2559710"/>
              <a:gd name="connsiteY1" fmla="*/ 1605776 h 2921620"/>
              <a:gd name="connsiteX2" fmla="*/ 2559710 w 2559710"/>
              <a:gd name="connsiteY2" fmla="*/ 2921620 h 2921620"/>
            </a:gdLst>
            <a:ahLst/>
            <a:cxnLst>
              <a:cxn ang="0">
                <a:pos x="connsiteX0" y="connsiteY0"/>
              </a:cxn>
              <a:cxn ang="0">
                <a:pos x="connsiteX1" y="connsiteY1"/>
              </a:cxn>
              <a:cxn ang="0">
                <a:pos x="connsiteX2" y="connsiteY2"/>
              </a:cxn>
            </a:cxnLst>
            <a:rect l="l" t="t" r="r" b="b"/>
            <a:pathLst>
              <a:path w="2559710" h="2921620">
                <a:moveTo>
                  <a:pt x="742061" y="0"/>
                </a:moveTo>
                <a:cubicBezTo>
                  <a:pt x="267205" y="559419"/>
                  <a:pt x="-207651" y="1118839"/>
                  <a:pt x="95290" y="1605776"/>
                </a:cubicBezTo>
                <a:cubicBezTo>
                  <a:pt x="398231" y="2092713"/>
                  <a:pt x="1478970" y="2507166"/>
                  <a:pt x="2559710" y="2921620"/>
                </a:cubicBezTo>
              </a:path>
            </a:pathLst>
          </a:custGeom>
          <a:noFill/>
          <a:ln>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831609" y="2553629"/>
            <a:ext cx="2045406" cy="3149276"/>
          </a:xfrm>
          <a:custGeom>
            <a:avLst/>
            <a:gdLst>
              <a:gd name="connsiteX0" fmla="*/ 383874 w 2045406"/>
              <a:gd name="connsiteY0" fmla="*/ 0 h 3149276"/>
              <a:gd name="connsiteX1" fmla="*/ 4732 w 2045406"/>
              <a:gd name="connsiteY1" fmla="*/ 1996069 h 3149276"/>
              <a:gd name="connsiteX2" fmla="*/ 618050 w 2045406"/>
              <a:gd name="connsiteY2" fmla="*/ 3122342 h 3149276"/>
              <a:gd name="connsiteX3" fmla="*/ 2045406 w 2045406"/>
              <a:gd name="connsiteY3" fmla="*/ 2687444 h 3149276"/>
            </a:gdLst>
            <a:ahLst/>
            <a:cxnLst>
              <a:cxn ang="0">
                <a:pos x="connsiteX0" y="connsiteY0"/>
              </a:cxn>
              <a:cxn ang="0">
                <a:pos x="connsiteX1" y="connsiteY1"/>
              </a:cxn>
              <a:cxn ang="0">
                <a:pos x="connsiteX2" y="connsiteY2"/>
              </a:cxn>
              <a:cxn ang="0">
                <a:pos x="connsiteX3" y="connsiteY3"/>
              </a:cxn>
            </a:cxnLst>
            <a:rect l="l" t="t" r="r" b="b"/>
            <a:pathLst>
              <a:path w="2045406" h="3149276">
                <a:moveTo>
                  <a:pt x="383874" y="0"/>
                </a:moveTo>
                <a:cubicBezTo>
                  <a:pt x="174788" y="737839"/>
                  <a:pt x="-34297" y="1475679"/>
                  <a:pt x="4732" y="1996069"/>
                </a:cubicBezTo>
                <a:cubicBezTo>
                  <a:pt x="43761" y="2516459"/>
                  <a:pt x="277938" y="3007113"/>
                  <a:pt x="618050" y="3122342"/>
                </a:cubicBezTo>
                <a:cubicBezTo>
                  <a:pt x="958162" y="3237571"/>
                  <a:pt x="1501784" y="2962507"/>
                  <a:pt x="2045406" y="2687444"/>
                </a:cubicBezTo>
              </a:path>
            </a:pathLst>
          </a:custGeom>
          <a:noFill/>
          <a:ln>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5531005" y="3055434"/>
            <a:ext cx="2238694" cy="2118732"/>
          </a:xfrm>
          <a:custGeom>
            <a:avLst/>
            <a:gdLst>
              <a:gd name="connsiteX0" fmla="*/ 0 w 2238694"/>
              <a:gd name="connsiteY0" fmla="*/ 0 h 2118732"/>
              <a:gd name="connsiteX1" fmla="*/ 1984917 w 2238694"/>
              <a:gd name="connsiteY1" fmla="*/ 379142 h 2118732"/>
              <a:gd name="connsiteX2" fmla="*/ 2185639 w 2238694"/>
              <a:gd name="connsiteY2" fmla="*/ 1628078 h 2118732"/>
              <a:gd name="connsiteX3" fmla="*/ 1739590 w 2238694"/>
              <a:gd name="connsiteY3" fmla="*/ 2118732 h 2118732"/>
            </a:gdLst>
            <a:ahLst/>
            <a:cxnLst>
              <a:cxn ang="0">
                <a:pos x="connsiteX0" y="connsiteY0"/>
              </a:cxn>
              <a:cxn ang="0">
                <a:pos x="connsiteX1" y="connsiteY1"/>
              </a:cxn>
              <a:cxn ang="0">
                <a:pos x="connsiteX2" y="connsiteY2"/>
              </a:cxn>
              <a:cxn ang="0">
                <a:pos x="connsiteX3" y="connsiteY3"/>
              </a:cxn>
            </a:cxnLst>
            <a:rect l="l" t="t" r="r" b="b"/>
            <a:pathLst>
              <a:path w="2238694" h="2118732">
                <a:moveTo>
                  <a:pt x="0" y="0"/>
                </a:moveTo>
                <a:cubicBezTo>
                  <a:pt x="810322" y="53898"/>
                  <a:pt x="1620644" y="107796"/>
                  <a:pt x="1984917" y="379142"/>
                </a:cubicBezTo>
                <a:cubicBezTo>
                  <a:pt x="2349190" y="650488"/>
                  <a:pt x="2226527" y="1338146"/>
                  <a:pt x="2185639" y="1628078"/>
                </a:cubicBezTo>
                <a:cubicBezTo>
                  <a:pt x="2144751" y="1918010"/>
                  <a:pt x="1942170" y="2018371"/>
                  <a:pt x="1739590" y="2118732"/>
                </a:cubicBezTo>
              </a:path>
            </a:pathLst>
          </a:custGeom>
          <a:noFill/>
          <a:ln>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02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Linked List Class (1)</a:t>
            </a:r>
          </a:p>
        </p:txBody>
      </p:sp>
      <p:sp>
        <p:nvSpPr>
          <p:cNvPr id="3" name="Content Placeholder 2"/>
          <p:cNvSpPr>
            <a:spLocks noGrp="1"/>
          </p:cNvSpPr>
          <p:nvPr>
            <p:ph idx="1"/>
          </p:nvPr>
        </p:nvSpPr>
        <p:spPr>
          <a:xfrm>
            <a:off x="323850" y="1124744"/>
            <a:ext cx="8496300" cy="1728192"/>
          </a:xfrm>
        </p:spPr>
        <p:txBody>
          <a:bodyPr/>
          <a:lstStyle/>
          <a:p>
            <a:r>
              <a:rPr lang="en-US" dirty="0"/>
              <a:t>We use two classes: </a:t>
            </a:r>
            <a:r>
              <a:rPr lang="en-US" dirty="0">
                <a:solidFill>
                  <a:srgbClr val="0070C0"/>
                </a:solidFill>
              </a:rPr>
              <a:t>Node </a:t>
            </a:r>
            <a:r>
              <a:rPr lang="en-US" dirty="0"/>
              <a:t>and </a:t>
            </a:r>
            <a:r>
              <a:rPr lang="en-US" dirty="0">
                <a:solidFill>
                  <a:srgbClr val="0070C0"/>
                </a:solidFill>
              </a:rPr>
              <a:t>List</a:t>
            </a:r>
          </a:p>
          <a:p>
            <a:r>
              <a:rPr lang="en-US" dirty="0"/>
              <a:t>Declare </a:t>
            </a:r>
            <a:r>
              <a:rPr lang="en-US" dirty="0">
                <a:solidFill>
                  <a:srgbClr val="0070C0"/>
                </a:solidFill>
              </a:rPr>
              <a:t>Node</a:t>
            </a:r>
            <a:r>
              <a:rPr lang="en-US" dirty="0"/>
              <a:t> class for the nodes</a:t>
            </a:r>
          </a:p>
          <a:p>
            <a:pPr lvl="1"/>
            <a:r>
              <a:rPr lang="en-US" dirty="0">
                <a:latin typeface="Courier New" panose="02070309020205020404" pitchFamily="49" charset="0"/>
                <a:cs typeface="Courier New" panose="02070309020205020404" pitchFamily="49" charset="0"/>
              </a:rPr>
              <a:t>data</a:t>
            </a:r>
            <a:r>
              <a:rPr lang="en-US" dirty="0"/>
              <a:t>: double-type data in this example</a:t>
            </a:r>
          </a:p>
          <a:p>
            <a:pPr lvl="1"/>
            <a:r>
              <a:rPr lang="en-US" dirty="0">
                <a:latin typeface="Courier New" panose="02070309020205020404" pitchFamily="49" charset="0"/>
                <a:cs typeface="Courier New" panose="02070309020205020404" pitchFamily="49" charset="0"/>
              </a:rPr>
              <a:t>next</a:t>
            </a:r>
            <a:r>
              <a:rPr lang="en-US" dirty="0"/>
              <a:t>: a pointer to the next node in the list</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8</a:t>
            </a:fld>
            <a:endParaRPr lang="en-GB"/>
          </a:p>
        </p:txBody>
      </p:sp>
      <p:sp>
        <p:nvSpPr>
          <p:cNvPr id="6" name="TextBox 5"/>
          <p:cNvSpPr txBox="1"/>
          <p:nvPr/>
        </p:nvSpPr>
        <p:spPr>
          <a:xfrm>
            <a:off x="1799692" y="3284984"/>
            <a:ext cx="6156684" cy="1477328"/>
          </a:xfrm>
          <a:prstGeom prst="rect">
            <a:avLst/>
          </a:prstGeom>
          <a:noFill/>
          <a:ln>
            <a:solidFill>
              <a:srgbClr val="0070C0"/>
            </a:solidFill>
          </a:ln>
        </p:spPr>
        <p:txBody>
          <a:bodyPr wrap="square" rtlCol="0">
            <a:spAutoFit/>
          </a:bodyPr>
          <a:lstStyle/>
          <a:p>
            <a:pPr eaLnBrk="1" hangingPunct="1"/>
            <a:r>
              <a:rPr lang="en-US" altLang="zh-CN" dirty="0">
                <a:latin typeface="Courier New" panose="02070309020205020404" pitchFamily="49" charset="0"/>
                <a:cs typeface="Courier New" panose="02070309020205020404" pitchFamily="49" charset="0"/>
              </a:rPr>
              <a:t>class Node {</a:t>
            </a:r>
          </a:p>
          <a:p>
            <a:pPr eaLnBrk="1" hangingPunct="1"/>
            <a:r>
              <a:rPr lang="en-US" altLang="zh-CN" dirty="0">
                <a:latin typeface="Courier New" panose="02070309020205020404" pitchFamily="49" charset="0"/>
                <a:cs typeface="Courier New" panose="02070309020205020404" pitchFamily="49" charset="0"/>
              </a:rPr>
              <a:t>   public:</a:t>
            </a:r>
          </a:p>
          <a:p>
            <a:pPr eaLnBrk="1" hangingPunct="1"/>
            <a:r>
              <a:rPr lang="en-US" altLang="zh-CN" dirty="0">
                <a:latin typeface="Courier New" panose="02070309020205020404" pitchFamily="49" charset="0"/>
                <a:cs typeface="Courier New" panose="02070309020205020404" pitchFamily="49" charset="0"/>
              </a:rPr>
              <a:t>      double	data;	// data</a:t>
            </a:r>
          </a:p>
          <a:p>
            <a:pPr eaLnBrk="1" hangingPunct="1"/>
            <a:r>
              <a:rPr lang="en-US" altLang="zh-CN" dirty="0">
                <a:latin typeface="Courier New" panose="02070309020205020404" pitchFamily="49" charset="0"/>
                <a:cs typeface="Courier New" panose="02070309020205020404" pitchFamily="49" charset="0"/>
              </a:rPr>
              <a:t>      Node*	next;	// pointer to next Node</a:t>
            </a:r>
          </a:p>
          <a:p>
            <a:pPr eaLnBrk="1" hangingPunct="1"/>
            <a:r>
              <a:rPr lang="en-US" altLang="zh-CN"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327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Linked List Class (2)</a:t>
            </a:r>
          </a:p>
        </p:txBody>
      </p:sp>
      <p:sp>
        <p:nvSpPr>
          <p:cNvPr id="3" name="Content Placeholder 2"/>
          <p:cNvSpPr>
            <a:spLocks noGrp="1"/>
          </p:cNvSpPr>
          <p:nvPr>
            <p:ph idx="1"/>
          </p:nvPr>
        </p:nvSpPr>
        <p:spPr>
          <a:xfrm>
            <a:off x="323850" y="1124744"/>
            <a:ext cx="8496300" cy="1224136"/>
          </a:xfrm>
        </p:spPr>
        <p:txBody>
          <a:bodyPr/>
          <a:lstStyle/>
          <a:p>
            <a:r>
              <a:rPr lang="en-US" dirty="0"/>
              <a:t>Declare </a:t>
            </a:r>
            <a:r>
              <a:rPr lang="en-US" dirty="0">
                <a:solidFill>
                  <a:srgbClr val="0070C0"/>
                </a:solidFill>
              </a:rPr>
              <a:t>List</a:t>
            </a:r>
            <a:r>
              <a:rPr lang="en-US" dirty="0"/>
              <a:t>, which contains</a:t>
            </a:r>
          </a:p>
          <a:p>
            <a:pPr lvl="1"/>
            <a:r>
              <a:rPr lang="en-US" dirty="0">
                <a:latin typeface="Courier New" panose="02070309020205020404" pitchFamily="49" charset="0"/>
                <a:cs typeface="Courier New" panose="02070309020205020404" pitchFamily="49" charset="0"/>
              </a:rPr>
              <a:t>head</a:t>
            </a:r>
            <a:r>
              <a:rPr lang="en-US" dirty="0"/>
              <a:t>: a pointer to the first node in the list </a:t>
            </a:r>
          </a:p>
          <a:p>
            <a:pPr lvl="1"/>
            <a:r>
              <a:rPr lang="en-US" dirty="0"/>
              <a:t>Since the list is empty initially, </a:t>
            </a:r>
            <a:r>
              <a:rPr lang="en-US" dirty="0">
                <a:latin typeface="Courier New" panose="02070309020205020404" pitchFamily="49" charset="0"/>
                <a:cs typeface="Courier New" panose="02070309020205020404" pitchFamily="49" charset="0"/>
              </a:rPr>
              <a:t>head</a:t>
            </a:r>
            <a:r>
              <a:rPr lang="en-US" dirty="0"/>
              <a:t> is set to </a:t>
            </a:r>
            <a:r>
              <a:rPr lang="en-US" dirty="0">
                <a:latin typeface="Courier New" panose="02070309020205020404" pitchFamily="49" charset="0"/>
                <a:cs typeface="Courier New" panose="02070309020205020404" pitchFamily="49" charset="0"/>
              </a:rPr>
              <a:t>NULL</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9</a:t>
            </a:fld>
            <a:endParaRPr lang="en-GB"/>
          </a:p>
        </p:txBody>
      </p:sp>
      <p:sp>
        <p:nvSpPr>
          <p:cNvPr id="6" name="TextBox 5"/>
          <p:cNvSpPr txBox="1"/>
          <p:nvPr/>
        </p:nvSpPr>
        <p:spPr>
          <a:xfrm>
            <a:off x="1115616" y="2348880"/>
            <a:ext cx="6912768" cy="3693319"/>
          </a:xfrm>
          <a:prstGeom prst="rect">
            <a:avLst/>
          </a:prstGeom>
          <a:noFill/>
          <a:ln>
            <a:solidFill>
              <a:srgbClr val="0070C0"/>
            </a:solidFill>
          </a:ln>
        </p:spPr>
        <p:txBody>
          <a:bodyPr wrap="square" rtlCol="0">
            <a:spAutoFit/>
          </a:bodyPr>
          <a:lstStyle/>
          <a:p>
            <a:r>
              <a:rPr lang="en-US" dirty="0">
                <a:latin typeface="Courier New" panose="02070309020205020404" pitchFamily="49" charset="0"/>
                <a:cs typeface="Courier New" panose="02070309020205020404" pitchFamily="49" charset="0"/>
              </a:rPr>
              <a:t>class List {</a:t>
            </a:r>
          </a:p>
          <a:p>
            <a:pPr lvl="1"/>
            <a:r>
              <a:rPr lang="en-US" dirty="0">
                <a:latin typeface="Courier New" panose="02070309020205020404" pitchFamily="49" charset="0"/>
                <a:cs typeface="Courier New" panose="02070309020205020404" pitchFamily="49" charset="0"/>
              </a:rPr>
              <a:t>public:</a:t>
            </a:r>
          </a:p>
          <a:p>
            <a:pPr lvl="1"/>
            <a:r>
              <a:rPr lang="en-US" dirty="0">
                <a:latin typeface="Courier New" panose="02070309020205020404" pitchFamily="49" charset="0"/>
                <a:cs typeface="Courier New" panose="02070309020205020404" pitchFamily="49" charset="0"/>
              </a:rPr>
              <a:t>	List(void) { </a:t>
            </a:r>
            <a:r>
              <a:rPr lang="en-US" dirty="0">
                <a:solidFill>
                  <a:srgbClr val="0070C0"/>
                </a:solidFill>
                <a:latin typeface="Courier New" panose="02070309020205020404" pitchFamily="49" charset="0"/>
                <a:cs typeface="Courier New" panose="02070309020205020404" pitchFamily="49" charset="0"/>
              </a:rPr>
              <a:t>head = NULL; </a:t>
            </a:r>
            <a:r>
              <a:rPr lang="en-US" dirty="0">
                <a:latin typeface="Courier New" panose="02070309020205020404" pitchFamily="49" charset="0"/>
                <a:cs typeface="Courier New" panose="02070309020205020404" pitchFamily="49" charset="0"/>
              </a:rPr>
              <a:t>} // constructor</a:t>
            </a:r>
          </a:p>
          <a:p>
            <a:pPr lvl="1"/>
            <a:r>
              <a:rPr lang="en-US" dirty="0">
                <a:latin typeface="Courier New" panose="02070309020205020404" pitchFamily="49" charset="0"/>
                <a:cs typeface="Courier New" panose="02070309020205020404" pitchFamily="49" charset="0"/>
              </a:rPr>
              <a:t>	~List(void);	              // destructor</a:t>
            </a:r>
          </a:p>
          <a:p>
            <a:pPr lvl="1"/>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	bool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 { return (head == NULL); }</a:t>
            </a:r>
          </a:p>
          <a:p>
            <a:pPr lvl="1"/>
            <a:r>
              <a:rPr lang="en-US" dirty="0">
                <a:latin typeface="Courier New" panose="02070309020205020404" pitchFamily="49" charset="0"/>
                <a:cs typeface="Courier New" panose="02070309020205020404" pitchFamily="49" charset="0"/>
              </a:rPr>
              <a:t>	bool Insert(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index, double x);	</a:t>
            </a:r>
          </a:p>
          <a:p>
            <a:pPr lvl="1"/>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Find(double x);	</a:t>
            </a:r>
          </a:p>
          <a:p>
            <a:pPr lvl="1"/>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Delete(double x);</a:t>
            </a:r>
          </a:p>
          <a:p>
            <a:pPr lvl="1"/>
            <a:r>
              <a:rPr lang="en-US" dirty="0">
                <a:latin typeface="Courier New" panose="02070309020205020404" pitchFamily="49" charset="0"/>
                <a:cs typeface="Courier New" panose="02070309020205020404" pitchFamily="49" charset="0"/>
              </a:rPr>
              <a:t>	void </a:t>
            </a:r>
            <a:r>
              <a:rPr lang="en-US" dirty="0" err="1">
                <a:latin typeface="Courier New" panose="02070309020205020404" pitchFamily="49" charset="0"/>
                <a:cs typeface="Courier New" panose="02070309020205020404" pitchFamily="49" charset="0"/>
              </a:rPr>
              <a:t>DisplayList</a:t>
            </a:r>
            <a:r>
              <a:rPr lang="en-US" dirty="0">
                <a:latin typeface="Courier New" panose="02070309020205020404" pitchFamily="49" charset="0"/>
                <a:cs typeface="Courier New" panose="02070309020205020404" pitchFamily="49" charset="0"/>
              </a:rPr>
              <a:t>(void);</a:t>
            </a:r>
          </a:p>
          <a:p>
            <a:pPr lvl="1"/>
            <a:r>
              <a:rPr lang="en-US" dirty="0">
                <a:latin typeface="Courier New" panose="02070309020205020404" pitchFamily="49" charset="0"/>
                <a:cs typeface="Courier New" panose="02070309020205020404" pitchFamily="49" charset="0"/>
              </a:rPr>
              <a:t>private:</a:t>
            </a:r>
          </a:p>
          <a:p>
            <a:pPr lvl="1"/>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Node* head;</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141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1749</TotalTime>
  <Words>4367</Words>
  <Application>Microsoft Office PowerPoint</Application>
  <PresentationFormat>On-screen Show (4:3)</PresentationFormat>
  <Paragraphs>787</Paragraphs>
  <Slides>45</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Tahoma</vt:lpstr>
      <vt:lpstr>Courier New</vt:lpstr>
      <vt:lpstr>Wingdings</vt:lpstr>
      <vt:lpstr>Arial</vt:lpstr>
      <vt:lpstr>Default Design</vt:lpstr>
      <vt:lpstr>1_Default Design</vt:lpstr>
      <vt:lpstr> CS-2001 Data Structures Spring 2022 Link List - Implementation Preliminaries</vt:lpstr>
      <vt:lpstr>Agenda</vt:lpstr>
      <vt:lpstr>Array Operations</vt:lpstr>
      <vt:lpstr>Array Operations: Search Algorithms</vt:lpstr>
      <vt:lpstr>Limitation of Arrays</vt:lpstr>
      <vt:lpstr>PowerPoint Presentation</vt:lpstr>
      <vt:lpstr>Linked List</vt:lpstr>
      <vt:lpstr>Simple Linked List Class (1)</vt:lpstr>
      <vt:lpstr>Simple Linked List Class (2)</vt:lpstr>
      <vt:lpstr>Simple Linked List Class (3)</vt:lpstr>
      <vt:lpstr>Inserting a New Node</vt:lpstr>
      <vt:lpstr>Insertion After The Last Element (1)</vt:lpstr>
      <vt:lpstr>Insertion After The Last Element (2)</vt:lpstr>
      <vt:lpstr>Insertion After The Last Element (3)</vt:lpstr>
      <vt:lpstr>Insertion After The Last Element (4)</vt:lpstr>
      <vt:lpstr>Insertion After The Last Element (4)</vt:lpstr>
      <vt:lpstr>Insertion At The Middle (1)</vt:lpstr>
      <vt:lpstr>Insertion At The Middle (1)</vt:lpstr>
      <vt:lpstr>Insertion At The Middle (1)</vt:lpstr>
      <vt:lpstr>Insertion At The Middle (1)</vt:lpstr>
      <vt:lpstr>Insertion At The Middle (1)</vt:lpstr>
      <vt:lpstr>Inserting a New Node (2)</vt:lpstr>
      <vt:lpstr>Inserting a New Node (3)</vt:lpstr>
      <vt:lpstr>Inserting a New Node (3)</vt:lpstr>
      <vt:lpstr>Inserting a New Node (3)</vt:lpstr>
      <vt:lpstr>Inserting a New Node (3)</vt:lpstr>
      <vt:lpstr>Inserting a New Node (3)</vt:lpstr>
      <vt:lpstr>A Quick Home Work</vt:lpstr>
      <vt:lpstr>Finding a Node</vt:lpstr>
      <vt:lpstr>Deleting a Node – Example (1)</vt:lpstr>
      <vt:lpstr>Deleting a Node – Example (2)</vt:lpstr>
      <vt:lpstr>Deleting a Node – Example (3)</vt:lpstr>
      <vt:lpstr>Deleting a Node – Example (4)</vt:lpstr>
      <vt:lpstr>Deleting a Node – Example (4)</vt:lpstr>
      <vt:lpstr>Deleting a Node</vt:lpstr>
      <vt:lpstr>Deleting a Node – Implementation (1)</vt:lpstr>
      <vt:lpstr>Deleting a Node – Implementation (2)</vt:lpstr>
      <vt:lpstr>Deleting a Node – Implementation (3)</vt:lpstr>
      <vt:lpstr>Quick Participation-2</vt:lpstr>
      <vt:lpstr>Printing All The Elements</vt:lpstr>
      <vt:lpstr>Destroying the List</vt:lpstr>
      <vt:lpstr>Using List (1)</vt:lpstr>
      <vt:lpstr>Using List (2)</vt:lpstr>
      <vt:lpstr>Using List</vt:lpstr>
      <vt:lpstr>Any Question So Far?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Muhammad Husnain</dc:creator>
  <cp:lastModifiedBy>Mr.Muhammad Usman</cp:lastModifiedBy>
  <cp:revision>82</cp:revision>
  <dcterms:created xsi:type="dcterms:W3CDTF">2020-09-03T08:14:56Z</dcterms:created>
  <dcterms:modified xsi:type="dcterms:W3CDTF">2022-02-28T13:56:33Z</dcterms:modified>
</cp:coreProperties>
</file>