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0" r:id="rId2"/>
  </p:sldMasterIdLst>
  <p:notesMasterIdLst>
    <p:notesMasterId r:id="rId36"/>
  </p:notesMasterIdLst>
  <p:sldIdLst>
    <p:sldId id="641" r:id="rId3"/>
    <p:sldId id="548" r:id="rId4"/>
    <p:sldId id="610" r:id="rId5"/>
    <p:sldId id="611" r:id="rId6"/>
    <p:sldId id="637" r:id="rId7"/>
    <p:sldId id="612" r:id="rId8"/>
    <p:sldId id="638" r:id="rId9"/>
    <p:sldId id="639" r:id="rId10"/>
    <p:sldId id="614" r:id="rId11"/>
    <p:sldId id="374" r:id="rId12"/>
    <p:sldId id="640" r:id="rId13"/>
    <p:sldId id="574" r:id="rId14"/>
    <p:sldId id="616" r:id="rId15"/>
    <p:sldId id="615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3" r:id="rId32"/>
    <p:sldId id="632" r:id="rId33"/>
    <p:sldId id="634" r:id="rId34"/>
    <p:sldId id="520" r:id="rId35"/>
  </p:sldIdLst>
  <p:sldSz cx="9144000" cy="6858000" type="screen4x3"/>
  <p:notesSz cx="7099300" cy="10234613"/>
  <p:embeddedFontLst>
    <p:embeddedFont>
      <p:font typeface="Tahoma" panose="020B0604030504040204" pitchFamily="34" charset="0"/>
      <p:regular r:id="rId37"/>
      <p:bold r:id="rId3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3614" autoAdjust="0"/>
  </p:normalViewPr>
  <p:slideViewPr>
    <p:cSldViewPr>
      <p:cViewPr varScale="1">
        <p:scale>
          <a:sx n="59" d="100"/>
          <a:sy n="59" d="100"/>
        </p:scale>
        <p:origin x="1572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8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81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9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3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49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342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104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42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46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1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93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58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FALL 2021 - Link List Variations and Applications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2022</a:t>
            </a:r>
            <a:br>
              <a:rPr lang="en-US" sz="3600" b="1" dirty="0"/>
            </a:br>
            <a:r>
              <a:rPr lang="en-US" sz="2000" b="1" dirty="0"/>
              <a:t>Link List – Variations and Applications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endParaRPr lang="de-DE" sz="1800" b="1" dirty="0">
              <a:solidFill>
                <a:schemeClr val="tx2"/>
              </a:solidFill>
            </a:endParaRP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FA32FC9-9B2E-47CE-AE98-CD4F5946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Reverse the list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C3DCEE8-C02E-42D9-8795-81A2978F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Input: head -&gt;30-&gt;25-&gt;20-&gt;15-&gt;10-&gt;5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Reversed : head -&gt;5-&gt;10-&gt;15-&gt;20-&gt;25-&gt;30</a:t>
            </a:r>
          </a:p>
          <a:p>
            <a:endParaRPr lang="en-US" altLang="en-US" dirty="0"/>
          </a:p>
          <a:p>
            <a:r>
              <a:rPr lang="en-US" altLang="en-US" dirty="0"/>
              <a:t>Use three pointer (Current, previous, Next)</a:t>
            </a:r>
          </a:p>
          <a:p>
            <a:r>
              <a:rPr lang="en-US" altLang="en-US" dirty="0"/>
              <a:t>While traversing the list just invert the links</a:t>
            </a:r>
          </a:p>
          <a:p>
            <a:r>
              <a:rPr lang="en-US" altLang="en-US" dirty="0"/>
              <a:t>When final node reaches then store the address of end node in the head pointer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EC6A5-7E80-4F6A-A619-BFDEE516A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ECEB-E51B-471E-B02A-516196AF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F36A-2041-444B-855F-B01106BA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/>
              <a:t>void List :: Reverse(){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Node *upcoming,*</a:t>
            </a:r>
            <a:r>
              <a:rPr lang="en-US" altLang="en-US" sz="2000" dirty="0" err="1"/>
              <a:t>prev</a:t>
            </a:r>
            <a:r>
              <a:rPr lang="en-US" altLang="en-US" sz="2000" dirty="0"/>
              <a:t>, *current;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current = head;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</a:t>
            </a:r>
            <a:r>
              <a:rPr lang="en-US" altLang="en-US" sz="2000" dirty="0" err="1"/>
              <a:t>prev</a:t>
            </a:r>
            <a:r>
              <a:rPr lang="en-US" altLang="en-US" sz="2000" dirty="0"/>
              <a:t> = 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while (current!=NULL)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	upcoming = current-&gt;next;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	current-&gt;next=</a:t>
            </a:r>
            <a:r>
              <a:rPr lang="en-US" altLang="en-US" sz="2000" dirty="0" err="1"/>
              <a:t>prev</a:t>
            </a:r>
            <a:r>
              <a:rPr lang="en-US" altLang="en-US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	</a:t>
            </a:r>
            <a:r>
              <a:rPr lang="en-US" altLang="en-US" sz="2000" dirty="0" err="1"/>
              <a:t>prev</a:t>
            </a:r>
            <a:r>
              <a:rPr lang="en-US" altLang="en-US" sz="2000" dirty="0"/>
              <a:t> = current;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	current = upcoming;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	head = </a:t>
            </a:r>
            <a:r>
              <a:rPr lang="en-US" altLang="en-US" sz="2000" dirty="0" err="1"/>
              <a:t>prev</a:t>
            </a:r>
            <a:r>
              <a:rPr lang="en-US" altLang="en-US" sz="2000" dirty="0"/>
              <a:t>;</a:t>
            </a:r>
          </a:p>
          <a:p>
            <a:pPr marL="0" indent="0">
              <a:buNone/>
            </a:pPr>
            <a:r>
              <a:rPr lang="en-US" altLang="en-US" sz="2400" dirty="0"/>
              <a:t>}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52DEE-4BA7-484F-9D76-B62F5302E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46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Doubly Linked List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0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96144"/>
          </a:xfrm>
        </p:spPr>
        <p:txBody>
          <a:bodyPr/>
          <a:lstStyle/>
          <a:p>
            <a:r>
              <a:rPr lang="en-US" dirty="0"/>
              <a:t>Every node contains the </a:t>
            </a:r>
            <a:r>
              <a:rPr lang="en-US" dirty="0">
                <a:solidFill>
                  <a:srgbClr val="0070C0"/>
                </a:solidFill>
              </a:rPr>
              <a:t>address of the previous node </a:t>
            </a:r>
            <a:r>
              <a:rPr lang="en-US" dirty="0"/>
              <a:t>except the first node</a:t>
            </a:r>
          </a:p>
          <a:p>
            <a:pPr lvl="1"/>
            <a:r>
              <a:rPr lang="en-US" dirty="0"/>
              <a:t>Both forward and backward traversal of the list is possible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38276" y="331807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19476" y="331807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000676" y="331807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80417" y="3508579"/>
            <a:ext cx="11578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952676" y="350857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933876" y="350857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Oval 16"/>
          <p:cNvSpPr>
            <a:spLocks noChangeAspect="1" noChangeArrowheads="1"/>
          </p:cNvSpPr>
          <p:nvPr/>
        </p:nvSpPr>
        <p:spPr bwMode="auto">
          <a:xfrm>
            <a:off x="7838876" y="347047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724076" y="3318079"/>
            <a:ext cx="381000" cy="381000"/>
            <a:chOff x="1104" y="1008"/>
            <a:chExt cx="240" cy="240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705276" y="3318079"/>
            <a:ext cx="381000" cy="381000"/>
            <a:chOff x="1104" y="1008"/>
            <a:chExt cx="240" cy="240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686476" y="3318079"/>
            <a:ext cx="381000" cy="381000"/>
            <a:chOff x="1104" y="1008"/>
            <a:chExt cx="240" cy="240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 flipH="1" flipV="1">
            <a:off x="3038276" y="3699079"/>
            <a:ext cx="381000" cy="381000"/>
            <a:chOff x="1104" y="1008"/>
            <a:chExt cx="240" cy="240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 flipH="1" flipV="1">
            <a:off x="5019476" y="3699079"/>
            <a:ext cx="381000" cy="381000"/>
            <a:chOff x="1104" y="1008"/>
            <a:chExt cx="240" cy="240"/>
          </a:xfrm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 flipH="1" flipV="1">
            <a:off x="7000676" y="3699079"/>
            <a:ext cx="381000" cy="381000"/>
            <a:chOff x="1104" y="1008"/>
            <a:chExt cx="240" cy="240"/>
          </a:xfrm>
        </p:grpSpPr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2123876" y="390862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H="1">
            <a:off x="4105076" y="390862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6086276" y="390862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V="1">
            <a:off x="7599267" y="4080077"/>
            <a:ext cx="11009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7437838" y="4689679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4790876" y="4583316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+mn-lt"/>
                <a:ea typeface="SimSun" pitchFamily="2" charset="-122"/>
              </a:rPr>
              <a:t>prev</a:t>
            </a:r>
            <a:endParaRPr lang="en-US" altLang="zh-CN" sz="2400" dirty="0">
              <a:latin typeface="+mn-lt"/>
              <a:ea typeface="SimSun" pitchFamily="2" charset="-122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V="1">
            <a:off x="5171876" y="3973716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571676" y="2449716"/>
            <a:ext cx="1000324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next</a:t>
            </a:r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 flipH="1">
            <a:off x="3952674" y="2906916"/>
            <a:ext cx="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942776" y="331807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995784" y="4613479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 flipV="1">
            <a:off x="1427832" y="4080079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628576" y="3318079"/>
            <a:ext cx="381000" cy="381000"/>
            <a:chOff x="1104" y="1008"/>
            <a:chExt cx="240" cy="240"/>
          </a:xfrm>
        </p:grpSpPr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57" name="Group 25"/>
          <p:cNvGrpSpPr>
            <a:grpSpLocks/>
          </p:cNvGrpSpPr>
          <p:nvPr/>
        </p:nvGrpSpPr>
        <p:grpSpPr bwMode="auto">
          <a:xfrm flipH="1" flipV="1">
            <a:off x="942776" y="3699079"/>
            <a:ext cx="381000" cy="381000"/>
            <a:chOff x="1104" y="1008"/>
            <a:chExt cx="240" cy="240"/>
          </a:xfrm>
        </p:grpSpPr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60" name="Oval 40"/>
          <p:cNvSpPr>
            <a:spLocks noChangeAspect="1" noChangeArrowheads="1"/>
          </p:cNvSpPr>
          <p:nvPr/>
        </p:nvSpPr>
        <p:spPr bwMode="auto">
          <a:xfrm>
            <a:off x="1095176" y="385147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23775" y="3554641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6476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Node</a:t>
            </a:r>
            <a:r>
              <a:rPr lang="en-US" dirty="0"/>
              <a:t> class contains three data members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: double-type data in this example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: a pointer to the next node in the list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/>
              <a:t>: a pointer to the pervious node in the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403648" y="3429000"/>
            <a:ext cx="5940660" cy="175432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Node {</a:t>
            </a:r>
          </a:p>
          <a:p>
            <a:pPr eaLnBrk="1" hangingPunct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double	data;	// data</a:t>
            </a:r>
          </a:p>
          <a:p>
            <a:pPr eaLnBrk="1" hangingPunct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Node*	next;	// pointer to next</a:t>
            </a:r>
          </a:p>
          <a:p>
            <a:pPr eaLnBrk="1" hangingPunct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Node*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// pointer to previous</a:t>
            </a:r>
          </a:p>
          <a:p>
            <a:pPr eaLnBrk="1" hangingPunct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7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class contains two pointers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: a pointer to the first node in the list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dirty="0"/>
              <a:t>: a pointer to the last node in the list</a:t>
            </a:r>
          </a:p>
          <a:p>
            <a:pPr lvl="1"/>
            <a:r>
              <a:rPr lang="en-US" dirty="0"/>
              <a:t>Since the list is empty initially,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dirty="0"/>
              <a:t> are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1520" y="2893211"/>
            <a:ext cx="8676456" cy="313932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List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List(void) {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NULL; tail = NULL;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constructor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~List(void);	                           // destructor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head;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Node* tail;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0081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First Node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2411761" y="1752600"/>
            <a:ext cx="3828495" cy="762000"/>
            <a:chOff x="-255239" y="1752600"/>
            <a:chExt cx="3828495" cy="76200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181100" y="1752600"/>
              <a:ext cx="10668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zh-CN" sz="2400">
                <a:latin typeface="+mn-lt"/>
                <a:ea typeface="SimSun" pitchFamily="2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-255239" y="1905000"/>
              <a:ext cx="9410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+mn-lt"/>
                  <a:ea typeface="SimSun" pitchFamily="2" charset="-122"/>
                </a:rPr>
                <a:t>head</a:t>
              </a:r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1866900" y="1752600"/>
              <a:ext cx="381000" cy="381000"/>
              <a:chOff x="1104" y="1008"/>
              <a:chExt cx="240" cy="240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rot="-5400000">
                <a:off x="1224" y="11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 flipH="1" flipV="1">
              <a:off x="1181100" y="2133600"/>
              <a:ext cx="381000" cy="381000"/>
              <a:chOff x="1104" y="1008"/>
              <a:chExt cx="240" cy="240"/>
            </a:xfrm>
          </p:grpSpPr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 rot="-5400000">
                <a:off x="1224" y="11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1" name="Oval 40"/>
            <p:cNvSpPr>
              <a:spLocks noChangeAspect="1" noChangeArrowheads="1"/>
            </p:cNvSpPr>
            <p:nvPr/>
          </p:nvSpPr>
          <p:spPr bwMode="auto">
            <a:xfrm>
              <a:off x="13335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SimSun" pitchFamily="2" charset="-122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H="1" flipV="1">
              <a:off x="2247900" y="2133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Text Box 42"/>
            <p:cNvSpPr txBox="1">
              <a:spLocks noChangeArrowheads="1"/>
            </p:cNvSpPr>
            <p:nvPr/>
          </p:nvSpPr>
          <p:spPr bwMode="auto">
            <a:xfrm>
              <a:off x="2982710" y="1900535"/>
              <a:ext cx="5905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SimSun" pitchFamily="2" charset="-122"/>
                </a:rPr>
                <a:t>tail</a:t>
              </a:r>
            </a:p>
          </p:txBody>
        </p:sp>
        <p:sp>
          <p:nvSpPr>
            <p:cNvPr id="14" name="Line 41"/>
            <p:cNvSpPr>
              <a:spLocks noChangeShapeType="1"/>
            </p:cNvSpPr>
            <p:nvPr/>
          </p:nvSpPr>
          <p:spPr bwMode="auto">
            <a:xfrm flipV="1">
              <a:off x="609600" y="2133600"/>
              <a:ext cx="57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9757" y="4218546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Adding first node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new Node;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head-&gt;next = null;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 = head;</a:t>
            </a:r>
          </a:p>
        </p:txBody>
      </p:sp>
      <p:sp>
        <p:nvSpPr>
          <p:cNvPr id="20" name="Oval 40"/>
          <p:cNvSpPr>
            <a:spLocks noChangeAspect="1" noChangeArrowheads="1"/>
          </p:cNvSpPr>
          <p:nvPr/>
        </p:nvSpPr>
        <p:spPr bwMode="auto">
          <a:xfrm>
            <a:off x="4639816" y="191264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1686" y="1943100"/>
            <a:ext cx="5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169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item </a:t>
            </a:r>
            <a:r>
              <a:rPr lang="en-US" dirty="0">
                <a:solidFill>
                  <a:srgbClr val="00B0F0"/>
                </a:solidFill>
              </a:rPr>
              <a:t>after</a:t>
            </a:r>
            <a:r>
              <a:rPr lang="en-US" dirty="0"/>
              <a:t> the linked list node pointed by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85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331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193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71600" y="310668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832992" y="20017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347592" y="203988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1403648" y="2573288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8157592" y="1963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604392" y="1811288"/>
            <a:ext cx="381000" cy="381000"/>
            <a:chOff x="1104" y="1008"/>
            <a:chExt cx="240" cy="240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18992" y="1811288"/>
            <a:ext cx="381000" cy="381000"/>
            <a:chOff x="1104" y="1008"/>
            <a:chExt cx="240" cy="2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005192" y="1811288"/>
            <a:ext cx="381000" cy="381000"/>
            <a:chOff x="1104" y="1008"/>
            <a:chExt cx="240" cy="240"/>
          </a:xfrm>
        </p:grpSpPr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 flipH="1" flipV="1">
            <a:off x="918592" y="2192288"/>
            <a:ext cx="381000" cy="381000"/>
            <a:chOff x="1104" y="1008"/>
            <a:chExt cx="240" cy="240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 flipH="1" flipV="1">
            <a:off x="3433192" y="2192288"/>
            <a:ext cx="381000" cy="381000"/>
            <a:chOff x="1104" y="1008"/>
            <a:chExt cx="240" cy="240"/>
          </a:xfrm>
        </p:grpSpPr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" name="Group 34"/>
          <p:cNvGrpSpPr>
            <a:grpSpLocks/>
          </p:cNvGrpSpPr>
          <p:nvPr/>
        </p:nvGrpSpPr>
        <p:grpSpPr bwMode="auto">
          <a:xfrm flipH="1" flipV="1">
            <a:off x="7319392" y="2192288"/>
            <a:ext cx="381000" cy="381000"/>
            <a:chOff x="1104" y="1008"/>
            <a:chExt cx="240" cy="240"/>
          </a:xfrm>
        </p:grpSpPr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1985392" y="23827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H="1">
            <a:off x="4499992" y="242088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Oval 40"/>
          <p:cNvSpPr>
            <a:spLocks noChangeAspect="1" noChangeArrowheads="1"/>
          </p:cNvSpPr>
          <p:nvPr/>
        </p:nvSpPr>
        <p:spPr bwMode="auto">
          <a:xfrm>
            <a:off x="1070992" y="2344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H="1" flipV="1">
            <a:off x="7928992" y="2573288"/>
            <a:ext cx="1859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7740352" y="3182888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3112517" y="3487688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H="1" flipV="1">
            <a:off x="3433192" y="25732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9591" y="2047850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194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331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193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832992" y="20017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347592" y="203988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8157592" y="1963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18992" y="1811288"/>
            <a:ext cx="381000" cy="381000"/>
            <a:chOff x="1104" y="1008"/>
            <a:chExt cx="240" cy="2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005192" y="1811288"/>
            <a:ext cx="381000" cy="381000"/>
            <a:chOff x="1104" y="1008"/>
            <a:chExt cx="240" cy="240"/>
          </a:xfrm>
        </p:grpSpPr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 flipH="1" flipV="1">
            <a:off x="3433192" y="2192288"/>
            <a:ext cx="381000" cy="381000"/>
            <a:chOff x="1104" y="1008"/>
            <a:chExt cx="240" cy="240"/>
          </a:xfrm>
        </p:grpSpPr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" name="Group 34"/>
          <p:cNvGrpSpPr>
            <a:grpSpLocks/>
          </p:cNvGrpSpPr>
          <p:nvPr/>
        </p:nvGrpSpPr>
        <p:grpSpPr bwMode="auto">
          <a:xfrm flipH="1" flipV="1">
            <a:off x="7319392" y="2192288"/>
            <a:ext cx="381000" cy="381000"/>
            <a:chOff x="1104" y="1008"/>
            <a:chExt cx="240" cy="240"/>
          </a:xfrm>
        </p:grpSpPr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1985392" y="23827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H="1">
            <a:off x="4499992" y="242088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H="1" flipV="1">
            <a:off x="8005192" y="2598159"/>
            <a:ext cx="0" cy="6609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7709919" y="3332358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3112517" y="3487688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H="1" flipV="1">
            <a:off x="3433192" y="25732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DoublyLinkedListNode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5123124" y="290296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5808924" y="2902960"/>
            <a:ext cx="381000" cy="381000"/>
            <a:chOff x="1104" y="1008"/>
            <a:chExt cx="240" cy="240"/>
          </a:xfrm>
        </p:grpSpPr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4" name="Group 40"/>
          <p:cNvGrpSpPr>
            <a:grpSpLocks/>
          </p:cNvGrpSpPr>
          <p:nvPr/>
        </p:nvGrpSpPr>
        <p:grpSpPr bwMode="auto">
          <a:xfrm flipH="1" flipV="1">
            <a:off x="5123124" y="3283960"/>
            <a:ext cx="381000" cy="381000"/>
            <a:chOff x="1104" y="1008"/>
            <a:chExt cx="240" cy="240"/>
          </a:xfrm>
        </p:grpSpPr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9185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971600" y="310668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H="1" flipV="1">
            <a:off x="1403648" y="2573288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604392" y="1811288"/>
            <a:ext cx="381000" cy="381000"/>
            <a:chOff x="1104" y="1008"/>
            <a:chExt cx="240" cy="240"/>
          </a:xfrm>
        </p:grpSpPr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53" name="Group 25"/>
          <p:cNvGrpSpPr>
            <a:grpSpLocks/>
          </p:cNvGrpSpPr>
          <p:nvPr/>
        </p:nvGrpSpPr>
        <p:grpSpPr bwMode="auto">
          <a:xfrm flipH="1" flipV="1">
            <a:off x="918592" y="2192288"/>
            <a:ext cx="381000" cy="381000"/>
            <a:chOff x="1104" y="1008"/>
            <a:chExt cx="240" cy="240"/>
          </a:xfrm>
        </p:grpSpPr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1070992" y="2344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9591" y="2047850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3395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435424" y="186699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321624" y="186699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V="1">
            <a:off x="1835224" y="2057499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4349824" y="209559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4" name="Oval 10"/>
          <p:cNvSpPr>
            <a:spLocks noChangeAspect="1" noChangeArrowheads="1"/>
          </p:cNvSpPr>
          <p:nvPr/>
        </p:nvSpPr>
        <p:spPr bwMode="auto">
          <a:xfrm>
            <a:off x="8159824" y="201939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58" name="Group 14"/>
          <p:cNvGrpSpPr>
            <a:grpSpLocks/>
          </p:cNvGrpSpPr>
          <p:nvPr/>
        </p:nvGrpSpPr>
        <p:grpSpPr bwMode="auto">
          <a:xfrm>
            <a:off x="4121224" y="1866999"/>
            <a:ext cx="381000" cy="381000"/>
            <a:chOff x="1104" y="1008"/>
            <a:chExt cx="240" cy="240"/>
          </a:xfrm>
        </p:grpSpPr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8007424" y="1866999"/>
            <a:ext cx="381000" cy="381000"/>
            <a:chOff x="1104" y="1008"/>
            <a:chExt cx="240" cy="240"/>
          </a:xfrm>
        </p:grpSpPr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7" name="Group 23"/>
          <p:cNvGrpSpPr>
            <a:grpSpLocks/>
          </p:cNvGrpSpPr>
          <p:nvPr/>
        </p:nvGrpSpPr>
        <p:grpSpPr bwMode="auto">
          <a:xfrm flipH="1" flipV="1">
            <a:off x="3435424" y="2247999"/>
            <a:ext cx="381000" cy="381000"/>
            <a:chOff x="1104" y="1008"/>
            <a:chExt cx="240" cy="240"/>
          </a:xfrm>
        </p:grpSpPr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0" name="Group 26"/>
          <p:cNvGrpSpPr>
            <a:grpSpLocks/>
          </p:cNvGrpSpPr>
          <p:nvPr/>
        </p:nvGrpSpPr>
        <p:grpSpPr bwMode="auto">
          <a:xfrm flipH="1" flipV="1">
            <a:off x="7321624" y="2247999"/>
            <a:ext cx="381000" cy="381000"/>
            <a:chOff x="1104" y="1008"/>
            <a:chExt cx="240" cy="240"/>
          </a:xfrm>
        </p:grpSpPr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3" name="Line 29"/>
          <p:cNvSpPr>
            <a:spLocks noChangeShapeType="1"/>
          </p:cNvSpPr>
          <p:nvPr/>
        </p:nvSpPr>
        <p:spPr bwMode="auto">
          <a:xfrm flipH="1">
            <a:off x="1987624" y="2438499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4" name="Line 30"/>
          <p:cNvSpPr>
            <a:spLocks noChangeShapeType="1"/>
          </p:cNvSpPr>
          <p:nvPr/>
        </p:nvSpPr>
        <p:spPr bwMode="auto">
          <a:xfrm flipH="1">
            <a:off x="4502224" y="247659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 flipH="1" flipV="1">
            <a:off x="7321624" y="2628999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7207324" y="3238599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5340424" y="3086199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79" name="Group 36"/>
          <p:cNvGrpSpPr>
            <a:grpSpLocks/>
          </p:cNvGrpSpPr>
          <p:nvPr/>
        </p:nvGrpSpPr>
        <p:grpSpPr bwMode="auto">
          <a:xfrm>
            <a:off x="6026224" y="3086199"/>
            <a:ext cx="381000" cy="381000"/>
            <a:chOff x="1104" y="1008"/>
            <a:chExt cx="240" cy="240"/>
          </a:xfrm>
        </p:grpSpPr>
        <p:sp>
          <p:nvSpPr>
            <p:cNvPr id="80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2" name="Group 39"/>
          <p:cNvGrpSpPr>
            <a:grpSpLocks/>
          </p:cNvGrpSpPr>
          <p:nvPr/>
        </p:nvGrpSpPr>
        <p:grpSpPr bwMode="auto">
          <a:xfrm flipH="1" flipV="1">
            <a:off x="5340424" y="3467199"/>
            <a:ext cx="381000" cy="381000"/>
            <a:chOff x="1104" y="1008"/>
            <a:chExt cx="240" cy="240"/>
          </a:xfrm>
        </p:grpSpPr>
        <p:sp>
          <p:nvSpPr>
            <p:cNvPr id="83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5" name="Text Box 43"/>
          <p:cNvSpPr txBox="1">
            <a:spLocks noChangeArrowheads="1"/>
          </p:cNvSpPr>
          <p:nvPr/>
        </p:nvSpPr>
        <p:spPr bwMode="auto">
          <a:xfrm>
            <a:off x="3114749" y="3543399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 flipH="1" flipV="1">
            <a:off x="3435424" y="2628999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7" name="Line 45"/>
          <p:cNvSpPr>
            <a:spLocks noChangeShapeType="1"/>
          </p:cNvSpPr>
          <p:nvPr/>
        </p:nvSpPr>
        <p:spPr bwMode="auto">
          <a:xfrm flipH="1" flipV="1">
            <a:off x="4502224" y="2628999"/>
            <a:ext cx="10668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875928" y="183976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928936" y="3135167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90" name="Line 10"/>
          <p:cNvSpPr>
            <a:spLocks noChangeShapeType="1"/>
          </p:cNvSpPr>
          <p:nvPr/>
        </p:nvSpPr>
        <p:spPr bwMode="auto">
          <a:xfrm flipH="1" flipV="1">
            <a:off x="1360984" y="2601767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1561728" y="1839767"/>
            <a:ext cx="381000" cy="381000"/>
            <a:chOff x="1104" y="1008"/>
            <a:chExt cx="240" cy="240"/>
          </a:xfrm>
        </p:grpSpPr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94" name="Group 25"/>
          <p:cNvGrpSpPr>
            <a:grpSpLocks/>
          </p:cNvGrpSpPr>
          <p:nvPr/>
        </p:nvGrpSpPr>
        <p:grpSpPr bwMode="auto">
          <a:xfrm flipH="1" flipV="1">
            <a:off x="875928" y="2220767"/>
            <a:ext cx="381000" cy="381000"/>
            <a:chOff x="1104" y="1008"/>
            <a:chExt cx="240" cy="240"/>
          </a:xfrm>
        </p:grpSpPr>
        <p:sp>
          <p:nvSpPr>
            <p:cNvPr id="95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97" name="Oval 40"/>
          <p:cNvSpPr>
            <a:spLocks noChangeAspect="1" noChangeArrowheads="1"/>
          </p:cNvSpPr>
          <p:nvPr/>
        </p:nvSpPr>
        <p:spPr bwMode="auto">
          <a:xfrm>
            <a:off x="1028328" y="237316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56927" y="2076329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762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Previous Lecture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 to linked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pointer-based implementation in C++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</a:t>
            </a:r>
          </a:p>
          <a:p>
            <a:r>
              <a:rPr lang="en-US" dirty="0" err="1"/>
              <a:t>Pors</a:t>
            </a:r>
            <a:r>
              <a:rPr lang="en-US" dirty="0"/>
              <a:t> and Cons of linked lists</a:t>
            </a:r>
          </a:p>
          <a:p>
            <a:r>
              <a:rPr lang="en-US" dirty="0"/>
              <a:t>Variations of linked lists</a:t>
            </a:r>
          </a:p>
          <a:p>
            <a:pPr lvl="1"/>
            <a:r>
              <a:rPr lang="en-US" dirty="0"/>
              <a:t>Doubly linked lists</a:t>
            </a:r>
          </a:p>
          <a:p>
            <a:pPr lvl="1"/>
            <a:r>
              <a:rPr lang="en-US" dirty="0"/>
              <a:t>Circular Linked lists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3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3419872" y="18431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7306072" y="18431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 flipV="1">
            <a:off x="1819672" y="203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3" name="Line 8"/>
          <p:cNvSpPr>
            <a:spLocks noChangeShapeType="1"/>
          </p:cNvSpPr>
          <p:nvPr/>
        </p:nvSpPr>
        <p:spPr bwMode="auto">
          <a:xfrm>
            <a:off x="4334272" y="20717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5" name="Oval 10"/>
          <p:cNvSpPr>
            <a:spLocks noChangeAspect="1" noChangeArrowheads="1"/>
          </p:cNvSpPr>
          <p:nvPr/>
        </p:nvSpPr>
        <p:spPr bwMode="auto">
          <a:xfrm>
            <a:off x="8144272" y="1995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99" name="Group 14"/>
          <p:cNvGrpSpPr>
            <a:grpSpLocks/>
          </p:cNvGrpSpPr>
          <p:nvPr/>
        </p:nvGrpSpPr>
        <p:grpSpPr bwMode="auto">
          <a:xfrm>
            <a:off x="4105672" y="1843100"/>
            <a:ext cx="381000" cy="381000"/>
            <a:chOff x="1104" y="1008"/>
            <a:chExt cx="240" cy="240"/>
          </a:xfrm>
        </p:grpSpPr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2" name="Group 17"/>
          <p:cNvGrpSpPr>
            <a:grpSpLocks/>
          </p:cNvGrpSpPr>
          <p:nvPr/>
        </p:nvGrpSpPr>
        <p:grpSpPr bwMode="auto">
          <a:xfrm>
            <a:off x="7991872" y="1843100"/>
            <a:ext cx="381000" cy="381000"/>
            <a:chOff x="1104" y="1008"/>
            <a:chExt cx="240" cy="240"/>
          </a:xfrm>
        </p:grpSpPr>
        <p:sp>
          <p:nvSpPr>
            <p:cNvPr id="103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4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8" name="Group 23"/>
          <p:cNvGrpSpPr>
            <a:grpSpLocks/>
          </p:cNvGrpSpPr>
          <p:nvPr/>
        </p:nvGrpSpPr>
        <p:grpSpPr bwMode="auto">
          <a:xfrm flipH="1" flipV="1">
            <a:off x="3419872" y="2224100"/>
            <a:ext cx="381000" cy="381000"/>
            <a:chOff x="1104" y="1008"/>
            <a:chExt cx="240" cy="240"/>
          </a:xfrm>
        </p:grpSpPr>
        <p:sp>
          <p:nvSpPr>
            <p:cNvPr id="109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1" name="Group 26"/>
          <p:cNvGrpSpPr>
            <a:grpSpLocks/>
          </p:cNvGrpSpPr>
          <p:nvPr/>
        </p:nvGrpSpPr>
        <p:grpSpPr bwMode="auto">
          <a:xfrm flipH="1" flipV="1">
            <a:off x="7306072" y="2224100"/>
            <a:ext cx="381000" cy="381000"/>
            <a:chOff x="1104" y="1008"/>
            <a:chExt cx="240" cy="240"/>
          </a:xfrm>
        </p:grpSpPr>
        <p:sp>
          <p:nvSpPr>
            <p:cNvPr id="112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4" name="Line 29"/>
          <p:cNvSpPr>
            <a:spLocks noChangeShapeType="1"/>
          </p:cNvSpPr>
          <p:nvPr/>
        </p:nvSpPr>
        <p:spPr bwMode="auto">
          <a:xfrm flipH="1">
            <a:off x="1972072" y="24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H="1">
            <a:off x="4486672" y="24527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7" name="Line 32"/>
          <p:cNvSpPr>
            <a:spLocks noChangeShapeType="1"/>
          </p:cNvSpPr>
          <p:nvPr/>
        </p:nvSpPr>
        <p:spPr bwMode="auto">
          <a:xfrm flipH="1" flipV="1">
            <a:off x="7306072" y="26051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7191772" y="3214700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5324872" y="30623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120" name="Group 36"/>
          <p:cNvGrpSpPr>
            <a:grpSpLocks/>
          </p:cNvGrpSpPr>
          <p:nvPr/>
        </p:nvGrpSpPr>
        <p:grpSpPr bwMode="auto">
          <a:xfrm>
            <a:off x="6010672" y="3062300"/>
            <a:ext cx="381000" cy="381000"/>
            <a:chOff x="1104" y="1008"/>
            <a:chExt cx="240" cy="240"/>
          </a:xfrm>
        </p:grpSpPr>
        <p:sp>
          <p:nvSpPr>
            <p:cNvPr id="121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2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23" name="Group 39"/>
          <p:cNvGrpSpPr>
            <a:grpSpLocks/>
          </p:cNvGrpSpPr>
          <p:nvPr/>
        </p:nvGrpSpPr>
        <p:grpSpPr bwMode="auto">
          <a:xfrm flipH="1" flipV="1">
            <a:off x="5324872" y="3443300"/>
            <a:ext cx="381000" cy="381000"/>
            <a:chOff x="1104" y="1008"/>
            <a:chExt cx="240" cy="240"/>
          </a:xfrm>
        </p:grpSpPr>
        <p:sp>
          <p:nvSpPr>
            <p:cNvPr id="124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5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3099197" y="35195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 flipH="1" flipV="1">
            <a:off x="3419872" y="2605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 flipH="1" flipV="1">
            <a:off x="4486672" y="26051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9" name="Line 47"/>
          <p:cNvSpPr>
            <a:spLocks noChangeShapeType="1"/>
          </p:cNvSpPr>
          <p:nvPr/>
        </p:nvSpPr>
        <p:spPr bwMode="auto">
          <a:xfrm flipV="1">
            <a:off x="6239272" y="22241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8995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952600" y="310668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 flipH="1" flipV="1">
            <a:off x="1384648" y="2573288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1585392" y="1811288"/>
            <a:ext cx="381000" cy="381000"/>
            <a:chOff x="1104" y="1008"/>
            <a:chExt cx="240" cy="240"/>
          </a:xfrm>
        </p:grpSpPr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55" name="Group 25"/>
          <p:cNvGrpSpPr>
            <a:grpSpLocks/>
          </p:cNvGrpSpPr>
          <p:nvPr/>
        </p:nvGrpSpPr>
        <p:grpSpPr bwMode="auto">
          <a:xfrm flipH="1" flipV="1">
            <a:off x="899592" y="2192288"/>
            <a:ext cx="381000" cy="381000"/>
            <a:chOff x="1104" y="1008"/>
            <a:chExt cx="240" cy="240"/>
          </a:xfrm>
        </p:grpSpPr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58" name="Oval 40"/>
          <p:cNvSpPr>
            <a:spLocks noChangeAspect="1" noChangeArrowheads="1"/>
          </p:cNvSpPr>
          <p:nvPr/>
        </p:nvSpPr>
        <p:spPr bwMode="auto">
          <a:xfrm>
            <a:off x="1051992" y="2344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80591" y="2047850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808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601907"/>
          </a:xfrm>
        </p:spPr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441576" y="18454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7327776" y="18454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V="1">
            <a:off x="1841376" y="2035916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355976" y="2074016"/>
            <a:ext cx="2971800" cy="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6" name="Oval 10"/>
          <p:cNvSpPr>
            <a:spLocks noChangeAspect="1" noChangeArrowheads="1"/>
          </p:cNvSpPr>
          <p:nvPr/>
        </p:nvSpPr>
        <p:spPr bwMode="auto">
          <a:xfrm>
            <a:off x="8165976" y="199781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4127376" y="1845416"/>
            <a:ext cx="381000" cy="381000"/>
            <a:chOff x="1104" y="1008"/>
            <a:chExt cx="240" cy="240"/>
          </a:xfrm>
        </p:grpSpPr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3" name="Group 17"/>
          <p:cNvGrpSpPr>
            <a:grpSpLocks/>
          </p:cNvGrpSpPr>
          <p:nvPr/>
        </p:nvGrpSpPr>
        <p:grpSpPr bwMode="auto">
          <a:xfrm>
            <a:off x="8013576" y="1845416"/>
            <a:ext cx="381000" cy="381000"/>
            <a:chOff x="1104" y="1008"/>
            <a:chExt cx="240" cy="240"/>
          </a:xfrm>
        </p:grpSpPr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9" name="Group 23"/>
          <p:cNvGrpSpPr>
            <a:grpSpLocks/>
          </p:cNvGrpSpPr>
          <p:nvPr/>
        </p:nvGrpSpPr>
        <p:grpSpPr bwMode="auto">
          <a:xfrm flipH="1" flipV="1">
            <a:off x="3441576" y="2226416"/>
            <a:ext cx="381000" cy="381000"/>
            <a:chOff x="1104" y="1008"/>
            <a:chExt cx="240" cy="240"/>
          </a:xfrm>
        </p:grpSpPr>
        <p:sp>
          <p:nvSpPr>
            <p:cNvPr id="70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Group 26"/>
          <p:cNvGrpSpPr>
            <a:grpSpLocks/>
          </p:cNvGrpSpPr>
          <p:nvPr/>
        </p:nvGrpSpPr>
        <p:grpSpPr bwMode="auto">
          <a:xfrm flipH="1" flipV="1">
            <a:off x="7327776" y="2226416"/>
            <a:ext cx="381000" cy="381000"/>
            <a:chOff x="1104" y="1008"/>
            <a:chExt cx="240" cy="240"/>
          </a:xfrm>
        </p:grpSpPr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5" name="Line 29"/>
          <p:cNvSpPr>
            <a:spLocks noChangeShapeType="1"/>
          </p:cNvSpPr>
          <p:nvPr/>
        </p:nvSpPr>
        <p:spPr bwMode="auto">
          <a:xfrm flipH="1">
            <a:off x="1993776" y="2416916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 flipH="1">
            <a:off x="4508376" y="2455016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8" name="Line 32"/>
          <p:cNvSpPr>
            <a:spLocks noChangeShapeType="1"/>
          </p:cNvSpPr>
          <p:nvPr/>
        </p:nvSpPr>
        <p:spPr bwMode="auto">
          <a:xfrm flipV="1">
            <a:off x="8088495" y="2689936"/>
            <a:ext cx="39382" cy="775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9" name="Text Box 33"/>
          <p:cNvSpPr txBox="1">
            <a:spLocks noChangeArrowheads="1"/>
          </p:cNvSpPr>
          <p:nvPr/>
        </p:nvSpPr>
        <p:spPr bwMode="auto">
          <a:xfrm>
            <a:off x="7946903" y="3493093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80" name="Rectangle 35"/>
          <p:cNvSpPr>
            <a:spLocks noChangeArrowheads="1"/>
          </p:cNvSpPr>
          <p:nvPr/>
        </p:nvSpPr>
        <p:spPr bwMode="auto">
          <a:xfrm>
            <a:off x="5346576" y="30646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81" name="Group 36"/>
          <p:cNvGrpSpPr>
            <a:grpSpLocks/>
          </p:cNvGrpSpPr>
          <p:nvPr/>
        </p:nvGrpSpPr>
        <p:grpSpPr bwMode="auto">
          <a:xfrm>
            <a:off x="6032376" y="3064616"/>
            <a:ext cx="381000" cy="381000"/>
            <a:chOff x="1104" y="1008"/>
            <a:chExt cx="240" cy="240"/>
          </a:xfrm>
        </p:grpSpPr>
        <p:sp>
          <p:nvSpPr>
            <p:cNvPr id="82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4" name="Group 39"/>
          <p:cNvGrpSpPr>
            <a:grpSpLocks/>
          </p:cNvGrpSpPr>
          <p:nvPr/>
        </p:nvGrpSpPr>
        <p:grpSpPr bwMode="auto">
          <a:xfrm flipH="1" flipV="1">
            <a:off x="5346576" y="3445616"/>
            <a:ext cx="381000" cy="381000"/>
            <a:chOff x="1104" y="1008"/>
            <a:chExt cx="240" cy="240"/>
          </a:xfrm>
        </p:grpSpPr>
        <p:sp>
          <p:nvSpPr>
            <p:cNvPr id="85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6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7" name="Text Box 43"/>
          <p:cNvSpPr txBox="1">
            <a:spLocks noChangeArrowheads="1"/>
          </p:cNvSpPr>
          <p:nvPr/>
        </p:nvSpPr>
        <p:spPr bwMode="auto">
          <a:xfrm>
            <a:off x="3120901" y="3521816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30" name="Line 44"/>
          <p:cNvSpPr>
            <a:spLocks noChangeShapeType="1"/>
          </p:cNvSpPr>
          <p:nvPr/>
        </p:nvSpPr>
        <p:spPr bwMode="auto">
          <a:xfrm flipH="1" flipV="1">
            <a:off x="3441576" y="260741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1" name="Line 45"/>
          <p:cNvSpPr>
            <a:spLocks noChangeShapeType="1"/>
          </p:cNvSpPr>
          <p:nvPr/>
        </p:nvSpPr>
        <p:spPr bwMode="auto">
          <a:xfrm flipH="1" flipV="1">
            <a:off x="4508376" y="2607416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>
            <a:off x="4355976" y="2074016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3" name="Line 48"/>
          <p:cNvSpPr>
            <a:spLocks noChangeShapeType="1"/>
          </p:cNvSpPr>
          <p:nvPr/>
        </p:nvSpPr>
        <p:spPr bwMode="auto">
          <a:xfrm flipV="1">
            <a:off x="6260976" y="2226416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3198" y="5154580"/>
            <a:ext cx="36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//Current-&gt;next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9185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971600" y="310668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90" name="Line 10"/>
          <p:cNvSpPr>
            <a:spLocks noChangeShapeType="1"/>
          </p:cNvSpPr>
          <p:nvPr/>
        </p:nvSpPr>
        <p:spPr bwMode="auto">
          <a:xfrm flipH="1" flipV="1">
            <a:off x="1403648" y="2573288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1604392" y="1811288"/>
            <a:ext cx="381000" cy="381000"/>
            <a:chOff x="1104" y="1008"/>
            <a:chExt cx="240" cy="240"/>
          </a:xfrm>
        </p:grpSpPr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94" name="Group 25"/>
          <p:cNvGrpSpPr>
            <a:grpSpLocks/>
          </p:cNvGrpSpPr>
          <p:nvPr/>
        </p:nvGrpSpPr>
        <p:grpSpPr bwMode="auto">
          <a:xfrm flipH="1" flipV="1">
            <a:off x="918592" y="2192288"/>
            <a:ext cx="381000" cy="381000"/>
            <a:chOff x="1104" y="1008"/>
            <a:chExt cx="240" cy="240"/>
          </a:xfrm>
        </p:grpSpPr>
        <p:sp>
          <p:nvSpPr>
            <p:cNvPr id="95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97" name="Oval 40"/>
          <p:cNvSpPr>
            <a:spLocks noChangeAspect="1" noChangeArrowheads="1"/>
          </p:cNvSpPr>
          <p:nvPr/>
        </p:nvSpPr>
        <p:spPr bwMode="auto">
          <a:xfrm>
            <a:off x="1070992" y="2344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99591" y="2047850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206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601907"/>
          </a:xfrm>
        </p:spPr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3491880" y="184855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7378080" y="184855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 flipV="1">
            <a:off x="1891680" y="20390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4" name="Oval 10"/>
          <p:cNvSpPr>
            <a:spLocks noChangeAspect="1" noChangeArrowheads="1"/>
          </p:cNvSpPr>
          <p:nvPr/>
        </p:nvSpPr>
        <p:spPr bwMode="auto">
          <a:xfrm>
            <a:off x="8216280" y="20009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98" name="Group 14"/>
          <p:cNvGrpSpPr>
            <a:grpSpLocks/>
          </p:cNvGrpSpPr>
          <p:nvPr/>
        </p:nvGrpSpPr>
        <p:grpSpPr bwMode="auto">
          <a:xfrm>
            <a:off x="4177680" y="1848550"/>
            <a:ext cx="381000" cy="381000"/>
            <a:chOff x="1104" y="1008"/>
            <a:chExt cx="240" cy="240"/>
          </a:xfrm>
        </p:grpSpPr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1" name="Group 17"/>
          <p:cNvGrpSpPr>
            <a:grpSpLocks/>
          </p:cNvGrpSpPr>
          <p:nvPr/>
        </p:nvGrpSpPr>
        <p:grpSpPr bwMode="auto">
          <a:xfrm>
            <a:off x="8063880" y="1848550"/>
            <a:ext cx="381000" cy="381000"/>
            <a:chOff x="1104" y="1008"/>
            <a:chExt cx="240" cy="240"/>
          </a:xfrm>
        </p:grpSpPr>
        <p:sp>
          <p:nvSpPr>
            <p:cNvPr id="102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7" name="Group 23"/>
          <p:cNvGrpSpPr>
            <a:grpSpLocks/>
          </p:cNvGrpSpPr>
          <p:nvPr/>
        </p:nvGrpSpPr>
        <p:grpSpPr bwMode="auto">
          <a:xfrm flipH="1" flipV="1">
            <a:off x="3491880" y="2229550"/>
            <a:ext cx="381000" cy="381000"/>
            <a:chOff x="1104" y="1008"/>
            <a:chExt cx="240" cy="240"/>
          </a:xfrm>
        </p:grpSpPr>
        <p:sp>
          <p:nvSpPr>
            <p:cNvPr id="108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0" name="Group 26"/>
          <p:cNvGrpSpPr>
            <a:grpSpLocks/>
          </p:cNvGrpSpPr>
          <p:nvPr/>
        </p:nvGrpSpPr>
        <p:grpSpPr bwMode="auto">
          <a:xfrm flipH="1" flipV="1">
            <a:off x="7378080" y="2229550"/>
            <a:ext cx="381000" cy="381000"/>
            <a:chOff x="1104" y="1008"/>
            <a:chExt cx="240" cy="240"/>
          </a:xfrm>
        </p:grpSpPr>
        <p:sp>
          <p:nvSpPr>
            <p:cNvPr id="111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3" name="Line 29"/>
          <p:cNvSpPr>
            <a:spLocks noChangeShapeType="1"/>
          </p:cNvSpPr>
          <p:nvPr/>
        </p:nvSpPr>
        <p:spPr bwMode="auto">
          <a:xfrm flipH="1">
            <a:off x="2044080" y="24200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5" name="Line 32"/>
          <p:cNvSpPr>
            <a:spLocks noChangeShapeType="1"/>
          </p:cNvSpPr>
          <p:nvPr/>
        </p:nvSpPr>
        <p:spPr bwMode="auto">
          <a:xfrm flipH="1" flipV="1">
            <a:off x="7378080" y="261055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6" name="Text Box 33"/>
          <p:cNvSpPr txBox="1">
            <a:spLocks noChangeArrowheads="1"/>
          </p:cNvSpPr>
          <p:nvPr/>
        </p:nvSpPr>
        <p:spPr bwMode="auto">
          <a:xfrm>
            <a:off x="7263780" y="3220150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117" name="Rectangle 35"/>
          <p:cNvSpPr>
            <a:spLocks noChangeArrowheads="1"/>
          </p:cNvSpPr>
          <p:nvPr/>
        </p:nvSpPr>
        <p:spPr bwMode="auto">
          <a:xfrm>
            <a:off x="5396880" y="306775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118" name="Group 36"/>
          <p:cNvGrpSpPr>
            <a:grpSpLocks/>
          </p:cNvGrpSpPr>
          <p:nvPr/>
        </p:nvGrpSpPr>
        <p:grpSpPr bwMode="auto">
          <a:xfrm>
            <a:off x="6082680" y="3067750"/>
            <a:ext cx="381000" cy="381000"/>
            <a:chOff x="1104" y="1008"/>
            <a:chExt cx="240" cy="240"/>
          </a:xfrm>
        </p:grpSpPr>
        <p:sp>
          <p:nvSpPr>
            <p:cNvPr id="119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21" name="Group 39"/>
          <p:cNvGrpSpPr>
            <a:grpSpLocks/>
          </p:cNvGrpSpPr>
          <p:nvPr/>
        </p:nvGrpSpPr>
        <p:grpSpPr bwMode="auto">
          <a:xfrm flipH="1" flipV="1">
            <a:off x="5396880" y="3448750"/>
            <a:ext cx="381000" cy="381000"/>
            <a:chOff x="1104" y="1008"/>
            <a:chExt cx="240" cy="240"/>
          </a:xfrm>
        </p:grpSpPr>
        <p:sp>
          <p:nvSpPr>
            <p:cNvPr id="122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24" name="Text Box 43"/>
          <p:cNvSpPr txBox="1">
            <a:spLocks noChangeArrowheads="1"/>
          </p:cNvSpPr>
          <p:nvPr/>
        </p:nvSpPr>
        <p:spPr bwMode="auto">
          <a:xfrm>
            <a:off x="3171205" y="352495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25" name="Line 44"/>
          <p:cNvSpPr>
            <a:spLocks noChangeShapeType="1"/>
          </p:cNvSpPr>
          <p:nvPr/>
        </p:nvSpPr>
        <p:spPr bwMode="auto">
          <a:xfrm flipH="1" flipV="1">
            <a:off x="3491880" y="26105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6" name="Line 45"/>
          <p:cNvSpPr>
            <a:spLocks noChangeShapeType="1"/>
          </p:cNvSpPr>
          <p:nvPr/>
        </p:nvSpPr>
        <p:spPr bwMode="auto">
          <a:xfrm flipH="1" flipV="1">
            <a:off x="4558680" y="261055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7" name="Line 46"/>
          <p:cNvSpPr>
            <a:spLocks noChangeShapeType="1"/>
          </p:cNvSpPr>
          <p:nvPr/>
        </p:nvSpPr>
        <p:spPr bwMode="auto">
          <a:xfrm>
            <a:off x="4406280" y="207715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8" name="Line 47"/>
          <p:cNvSpPr>
            <a:spLocks noChangeShapeType="1"/>
          </p:cNvSpPr>
          <p:nvPr/>
        </p:nvSpPr>
        <p:spPr bwMode="auto">
          <a:xfrm flipV="1">
            <a:off x="6311280" y="207715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9" name="Line 49"/>
          <p:cNvSpPr>
            <a:spLocks noChangeShapeType="1"/>
          </p:cNvSpPr>
          <p:nvPr/>
        </p:nvSpPr>
        <p:spPr bwMode="auto">
          <a:xfrm flipH="1">
            <a:off x="6463680" y="2458150"/>
            <a:ext cx="10668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4" name="Line 50"/>
          <p:cNvSpPr>
            <a:spLocks noChangeShapeType="1"/>
          </p:cNvSpPr>
          <p:nvPr/>
        </p:nvSpPr>
        <p:spPr bwMode="auto">
          <a:xfrm flipH="1">
            <a:off x="4558680" y="2458150"/>
            <a:ext cx="2971800" cy="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9185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971600" y="310668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 flipV="1">
            <a:off x="1403648" y="2573288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604392" y="1811288"/>
            <a:ext cx="381000" cy="381000"/>
            <a:chOff x="1104" y="1008"/>
            <a:chExt cx="240" cy="240"/>
          </a:xfrm>
        </p:grpSpPr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56" name="Group 25"/>
          <p:cNvGrpSpPr>
            <a:grpSpLocks/>
          </p:cNvGrpSpPr>
          <p:nvPr/>
        </p:nvGrpSpPr>
        <p:grpSpPr bwMode="auto">
          <a:xfrm flipH="1" flipV="1">
            <a:off x="918592" y="2192288"/>
            <a:ext cx="381000" cy="381000"/>
            <a:chOff x="1104" y="1008"/>
            <a:chExt cx="240" cy="240"/>
          </a:xfrm>
        </p:grpSpPr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59" name="Oval 40"/>
          <p:cNvSpPr>
            <a:spLocks noChangeAspect="1" noChangeArrowheads="1"/>
          </p:cNvSpPr>
          <p:nvPr/>
        </p:nvSpPr>
        <p:spPr bwMode="auto">
          <a:xfrm>
            <a:off x="1070992" y="2344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99591" y="2047850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82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Doubly Linked 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601907"/>
          </a:xfrm>
        </p:spPr>
        <p:txBody>
          <a:bodyPr/>
          <a:lstStyle/>
          <a:p>
            <a:r>
              <a:rPr lang="en-US" dirty="0"/>
              <a:t>To add a new item after the linked list node pointed by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205867"/>
            <a:ext cx="5722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DoublyLinkedListNode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current-&gt;next;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3491880" y="187575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7378080" y="187575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 flipV="1">
            <a:off x="1891680" y="206625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6" name="Oval 11"/>
          <p:cNvSpPr>
            <a:spLocks noChangeAspect="1" noChangeArrowheads="1"/>
          </p:cNvSpPr>
          <p:nvPr/>
        </p:nvSpPr>
        <p:spPr bwMode="auto">
          <a:xfrm>
            <a:off x="8216280" y="20281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60" name="Group 15"/>
          <p:cNvGrpSpPr>
            <a:grpSpLocks/>
          </p:cNvGrpSpPr>
          <p:nvPr/>
        </p:nvGrpSpPr>
        <p:grpSpPr bwMode="auto">
          <a:xfrm>
            <a:off x="4177680" y="1875752"/>
            <a:ext cx="381000" cy="381000"/>
            <a:chOff x="1104" y="1008"/>
            <a:chExt cx="240" cy="240"/>
          </a:xfrm>
        </p:grpSpPr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3" name="Group 18"/>
          <p:cNvGrpSpPr>
            <a:grpSpLocks/>
          </p:cNvGrpSpPr>
          <p:nvPr/>
        </p:nvGrpSpPr>
        <p:grpSpPr bwMode="auto">
          <a:xfrm>
            <a:off x="8063880" y="1875752"/>
            <a:ext cx="381000" cy="381000"/>
            <a:chOff x="1104" y="1008"/>
            <a:chExt cx="240" cy="240"/>
          </a:xfrm>
        </p:grpSpPr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9" name="Group 24"/>
          <p:cNvGrpSpPr>
            <a:grpSpLocks/>
          </p:cNvGrpSpPr>
          <p:nvPr/>
        </p:nvGrpSpPr>
        <p:grpSpPr bwMode="auto">
          <a:xfrm flipH="1" flipV="1">
            <a:off x="3491880" y="2256752"/>
            <a:ext cx="381000" cy="381000"/>
            <a:chOff x="1104" y="1008"/>
            <a:chExt cx="240" cy="240"/>
          </a:xfrm>
        </p:grpSpPr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Group 27"/>
          <p:cNvGrpSpPr>
            <a:grpSpLocks/>
          </p:cNvGrpSpPr>
          <p:nvPr/>
        </p:nvGrpSpPr>
        <p:grpSpPr bwMode="auto">
          <a:xfrm flipH="1" flipV="1">
            <a:off x="7378080" y="2256752"/>
            <a:ext cx="381000" cy="381000"/>
            <a:chOff x="1104" y="1008"/>
            <a:chExt cx="240" cy="240"/>
          </a:xfrm>
        </p:grpSpPr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5" name="Line 30"/>
          <p:cNvSpPr>
            <a:spLocks noChangeShapeType="1"/>
          </p:cNvSpPr>
          <p:nvPr/>
        </p:nvSpPr>
        <p:spPr bwMode="auto">
          <a:xfrm flipH="1">
            <a:off x="2044080" y="244725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 flipH="1" flipV="1">
            <a:off x="7378080" y="2637752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7263780" y="3247352"/>
            <a:ext cx="590546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tail</a:t>
            </a:r>
          </a:p>
        </p:txBody>
      </p:sp>
      <p:sp>
        <p:nvSpPr>
          <p:cNvPr id="79" name="Rectangle 36"/>
          <p:cNvSpPr>
            <a:spLocks noChangeArrowheads="1"/>
          </p:cNvSpPr>
          <p:nvPr/>
        </p:nvSpPr>
        <p:spPr bwMode="auto">
          <a:xfrm>
            <a:off x="5396880" y="309495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80" name="Group 37"/>
          <p:cNvGrpSpPr>
            <a:grpSpLocks/>
          </p:cNvGrpSpPr>
          <p:nvPr/>
        </p:nvGrpSpPr>
        <p:grpSpPr bwMode="auto">
          <a:xfrm>
            <a:off x="6082680" y="3094952"/>
            <a:ext cx="381000" cy="381000"/>
            <a:chOff x="1104" y="1008"/>
            <a:chExt cx="240" cy="240"/>
          </a:xfrm>
        </p:grpSpPr>
        <p:sp>
          <p:nvSpPr>
            <p:cNvPr id="81" name="Line 3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" name="Line 3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3" name="Group 40"/>
          <p:cNvGrpSpPr>
            <a:grpSpLocks/>
          </p:cNvGrpSpPr>
          <p:nvPr/>
        </p:nvGrpSpPr>
        <p:grpSpPr bwMode="auto">
          <a:xfrm flipH="1" flipV="1">
            <a:off x="5396880" y="3475952"/>
            <a:ext cx="381000" cy="381000"/>
            <a:chOff x="1104" y="1008"/>
            <a:chExt cx="240" cy="240"/>
          </a:xfrm>
        </p:grpSpPr>
        <p:sp>
          <p:nvSpPr>
            <p:cNvPr id="84" name="Line 4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Line 4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3171205" y="3552152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87" name="Line 44"/>
          <p:cNvSpPr>
            <a:spLocks noChangeShapeType="1"/>
          </p:cNvSpPr>
          <p:nvPr/>
        </p:nvSpPr>
        <p:spPr bwMode="auto">
          <a:xfrm flipV="1">
            <a:off x="4253880" y="3552152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 flipH="1" flipV="1">
            <a:off x="4558680" y="2637752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1" name="Line 46"/>
          <p:cNvSpPr>
            <a:spLocks noChangeShapeType="1"/>
          </p:cNvSpPr>
          <p:nvPr/>
        </p:nvSpPr>
        <p:spPr bwMode="auto">
          <a:xfrm>
            <a:off x="4406280" y="2104352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2" name="Line 48"/>
          <p:cNvSpPr>
            <a:spLocks noChangeShapeType="1"/>
          </p:cNvSpPr>
          <p:nvPr/>
        </p:nvSpPr>
        <p:spPr bwMode="auto">
          <a:xfrm flipV="1">
            <a:off x="6311280" y="2104352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3" name="Line 49"/>
          <p:cNvSpPr>
            <a:spLocks noChangeShapeType="1"/>
          </p:cNvSpPr>
          <p:nvPr/>
        </p:nvSpPr>
        <p:spPr bwMode="auto">
          <a:xfrm flipH="1">
            <a:off x="6463680" y="2485352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918592" y="181128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971600" y="310668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 flipH="1" flipV="1">
            <a:off x="1403648" y="2573288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604392" y="1811288"/>
            <a:ext cx="381000" cy="381000"/>
            <a:chOff x="1104" y="1008"/>
            <a:chExt cx="240" cy="240"/>
          </a:xfrm>
        </p:grpSpPr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93" name="Group 25"/>
          <p:cNvGrpSpPr>
            <a:grpSpLocks/>
          </p:cNvGrpSpPr>
          <p:nvPr/>
        </p:nvGrpSpPr>
        <p:grpSpPr bwMode="auto">
          <a:xfrm flipH="1" flipV="1">
            <a:off x="918592" y="2192288"/>
            <a:ext cx="381000" cy="381000"/>
            <a:chOff x="1104" y="1008"/>
            <a:chExt cx="240" cy="240"/>
          </a:xfrm>
        </p:grpSpPr>
        <p:sp>
          <p:nvSpPr>
            <p:cNvPr id="94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96" name="Oval 40"/>
          <p:cNvSpPr>
            <a:spLocks noChangeAspect="1" noChangeArrowheads="1"/>
          </p:cNvSpPr>
          <p:nvPr/>
        </p:nvSpPr>
        <p:spPr bwMode="auto">
          <a:xfrm>
            <a:off x="1070992" y="23446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99591" y="2047850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4809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3383868" y="20118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7270068" y="20118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flipV="1">
            <a:off x="1783668" y="2202394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4" name="Oval 10"/>
          <p:cNvSpPr>
            <a:spLocks noChangeAspect="1" noChangeArrowheads="1"/>
          </p:cNvSpPr>
          <p:nvPr/>
        </p:nvSpPr>
        <p:spPr bwMode="auto">
          <a:xfrm>
            <a:off x="8108268" y="216429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58" name="Group 14"/>
          <p:cNvGrpSpPr>
            <a:grpSpLocks/>
          </p:cNvGrpSpPr>
          <p:nvPr/>
        </p:nvGrpSpPr>
        <p:grpSpPr bwMode="auto">
          <a:xfrm>
            <a:off x="4069668" y="2011894"/>
            <a:ext cx="381000" cy="381000"/>
            <a:chOff x="1104" y="1008"/>
            <a:chExt cx="240" cy="240"/>
          </a:xfrm>
        </p:grpSpPr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7955868" y="2011894"/>
            <a:ext cx="381000" cy="381000"/>
            <a:chOff x="1104" y="1008"/>
            <a:chExt cx="240" cy="240"/>
          </a:xfrm>
        </p:grpSpPr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7" name="Group 23"/>
          <p:cNvGrpSpPr>
            <a:grpSpLocks/>
          </p:cNvGrpSpPr>
          <p:nvPr/>
        </p:nvGrpSpPr>
        <p:grpSpPr bwMode="auto">
          <a:xfrm flipH="1" flipV="1">
            <a:off x="3383868" y="2392894"/>
            <a:ext cx="381000" cy="381000"/>
            <a:chOff x="1104" y="1008"/>
            <a:chExt cx="240" cy="240"/>
          </a:xfrm>
        </p:grpSpPr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0" name="Group 26"/>
          <p:cNvGrpSpPr>
            <a:grpSpLocks/>
          </p:cNvGrpSpPr>
          <p:nvPr/>
        </p:nvGrpSpPr>
        <p:grpSpPr bwMode="auto">
          <a:xfrm flipH="1" flipV="1">
            <a:off x="7270068" y="2392894"/>
            <a:ext cx="381000" cy="381000"/>
            <a:chOff x="1104" y="1008"/>
            <a:chExt cx="240" cy="240"/>
          </a:xfrm>
        </p:grpSpPr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3" name="Line 29"/>
          <p:cNvSpPr>
            <a:spLocks noChangeShapeType="1"/>
          </p:cNvSpPr>
          <p:nvPr/>
        </p:nvSpPr>
        <p:spPr bwMode="auto">
          <a:xfrm flipH="1">
            <a:off x="1936068" y="2583394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 bwMode="auto">
          <a:xfrm>
            <a:off x="5288868" y="32310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76" name="Group 32"/>
          <p:cNvGrpSpPr>
            <a:grpSpLocks/>
          </p:cNvGrpSpPr>
          <p:nvPr/>
        </p:nvGrpSpPr>
        <p:grpSpPr bwMode="auto">
          <a:xfrm>
            <a:off x="5974668" y="3231094"/>
            <a:ext cx="381000" cy="381000"/>
            <a:chOff x="1104" y="1008"/>
            <a:chExt cx="240" cy="240"/>
          </a:xfrm>
        </p:grpSpPr>
        <p:sp>
          <p:nvSpPr>
            <p:cNvPr id="77" name="Line 3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9" name="Group 35"/>
          <p:cNvGrpSpPr>
            <a:grpSpLocks/>
          </p:cNvGrpSpPr>
          <p:nvPr/>
        </p:nvGrpSpPr>
        <p:grpSpPr bwMode="auto">
          <a:xfrm flipH="1" flipV="1">
            <a:off x="5288868" y="3612094"/>
            <a:ext cx="381000" cy="381000"/>
            <a:chOff x="1104" y="1008"/>
            <a:chExt cx="240" cy="240"/>
          </a:xfrm>
        </p:grpSpPr>
        <p:sp>
          <p:nvSpPr>
            <p:cNvPr id="80" name="Line 3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3063193" y="3688294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83" name="Line 39"/>
          <p:cNvSpPr>
            <a:spLocks noChangeShapeType="1"/>
          </p:cNvSpPr>
          <p:nvPr/>
        </p:nvSpPr>
        <p:spPr bwMode="auto">
          <a:xfrm flipV="1">
            <a:off x="4145868" y="3688294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 flipH="1" flipV="1">
            <a:off x="4450668" y="2773894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>
            <a:off x="4298268" y="2240494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6" name="Line 42"/>
          <p:cNvSpPr>
            <a:spLocks noChangeShapeType="1"/>
          </p:cNvSpPr>
          <p:nvPr/>
        </p:nvSpPr>
        <p:spPr bwMode="auto">
          <a:xfrm flipV="1">
            <a:off x="6203268" y="2240494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 flipH="1">
            <a:off x="6355668" y="2621494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827584" y="198884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880592" y="3284240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90" name="Line 10"/>
          <p:cNvSpPr>
            <a:spLocks noChangeShapeType="1"/>
          </p:cNvSpPr>
          <p:nvPr/>
        </p:nvSpPr>
        <p:spPr bwMode="auto">
          <a:xfrm flipH="1" flipV="1">
            <a:off x="1312640" y="2750840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1513384" y="1988840"/>
            <a:ext cx="381000" cy="381000"/>
            <a:chOff x="1104" y="1008"/>
            <a:chExt cx="240" cy="240"/>
          </a:xfrm>
        </p:grpSpPr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94" name="Group 25"/>
          <p:cNvGrpSpPr>
            <a:grpSpLocks/>
          </p:cNvGrpSpPr>
          <p:nvPr/>
        </p:nvGrpSpPr>
        <p:grpSpPr bwMode="auto">
          <a:xfrm flipH="1" flipV="1">
            <a:off x="827584" y="2369840"/>
            <a:ext cx="381000" cy="381000"/>
            <a:chOff x="1104" y="1008"/>
            <a:chExt cx="240" cy="240"/>
          </a:xfrm>
        </p:grpSpPr>
        <p:sp>
          <p:nvSpPr>
            <p:cNvPr id="95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97" name="Oval 40"/>
          <p:cNvSpPr>
            <a:spLocks noChangeAspect="1" noChangeArrowheads="1"/>
          </p:cNvSpPr>
          <p:nvPr/>
        </p:nvSpPr>
        <p:spPr bwMode="auto">
          <a:xfrm>
            <a:off x="979984" y="252224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08583" y="2225402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886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134" name="Line 9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6" name="Oval 11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140" name="Group 15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141" name="Line 1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2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43" name="Group 18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Line 2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49" name="Group 24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150" name="Line 2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1" name="Line 2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52" name="Group 27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153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4" name="Line 2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55" name="Line 30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7" name="Rectangle 32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158" name="Group 33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159" name="Line 3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0" name="Line 3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61" name="Group 36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162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3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64" name="Text Box 39"/>
          <p:cNvSpPr txBox="1">
            <a:spLocks noChangeArrowheads="1"/>
          </p:cNvSpPr>
          <p:nvPr/>
        </p:nvSpPr>
        <p:spPr bwMode="auto">
          <a:xfrm>
            <a:off x="2803525" y="37338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65" name="Line 40"/>
          <p:cNvSpPr>
            <a:spLocks noChangeShapeType="1"/>
          </p:cNvSpPr>
          <p:nvPr/>
        </p:nvSpPr>
        <p:spPr bwMode="auto">
          <a:xfrm flipV="1">
            <a:off x="3886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6" name="Line 41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7" name="Line 42"/>
          <p:cNvSpPr>
            <a:spLocks noChangeShapeType="1"/>
          </p:cNvSpPr>
          <p:nvPr/>
        </p:nvSpPr>
        <p:spPr bwMode="auto">
          <a:xfrm>
            <a:off x="4038600" y="22860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8" name="Line 43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9" name="Line 44"/>
          <p:cNvSpPr>
            <a:spLocks noChangeShapeType="1"/>
          </p:cNvSpPr>
          <p:nvPr/>
        </p:nvSpPr>
        <p:spPr bwMode="auto">
          <a:xfrm flipH="1">
            <a:off x="6096000" y="26670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1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6820828" y="4002831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+mn-lt"/>
                <a:ea typeface="SimSun" pitchFamily="2" charset="-122"/>
              </a:rPr>
              <a:t>oldNode</a:t>
            </a:r>
            <a:endParaRPr lang="en-US" altLang="zh-CN" sz="2400" dirty="0">
              <a:latin typeface="+mn-lt"/>
              <a:ea typeface="SimSun" pitchFamily="2" charset="-122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539552" y="206084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2560" y="335624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 flipH="1" flipV="1">
            <a:off x="1024608" y="2822848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1225352" y="2060848"/>
            <a:ext cx="381000" cy="381000"/>
            <a:chOff x="1104" y="1008"/>
            <a:chExt cx="240" cy="240"/>
          </a:xfrm>
        </p:grpSpPr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55" name="Group 25"/>
          <p:cNvGrpSpPr>
            <a:grpSpLocks/>
          </p:cNvGrpSpPr>
          <p:nvPr/>
        </p:nvGrpSpPr>
        <p:grpSpPr bwMode="auto">
          <a:xfrm flipH="1" flipV="1">
            <a:off x="539552" y="2441848"/>
            <a:ext cx="381000" cy="381000"/>
            <a:chOff x="1104" y="1008"/>
            <a:chExt cx="240" cy="240"/>
          </a:xfrm>
        </p:grpSpPr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58" name="Oval 40"/>
          <p:cNvSpPr>
            <a:spLocks noChangeAspect="1" noChangeArrowheads="1"/>
          </p:cNvSpPr>
          <p:nvPr/>
        </p:nvSpPr>
        <p:spPr bwMode="auto">
          <a:xfrm>
            <a:off x="691952" y="259424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0551" y="2297410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95698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6820828" y="4002831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+mn-lt"/>
                <a:ea typeface="SimSun" pitchFamily="2" charset="-122"/>
              </a:rPr>
              <a:t>oldNode</a:t>
            </a:r>
            <a:endParaRPr lang="en-US" altLang="zh-CN" sz="2400" dirty="0">
              <a:latin typeface="+mn-lt"/>
              <a:ea typeface="SimSun" pitchFamily="2" charset="-122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5" name="Oval 11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59" name="Group 15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60" name="Line 1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18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8" name="Group 24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1" name="Group 27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4" name="Line 30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6" name="Rectangle 32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77" name="Group 33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0" name="Group 36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81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3" name="Text Box 39"/>
          <p:cNvSpPr txBox="1">
            <a:spLocks noChangeArrowheads="1"/>
          </p:cNvSpPr>
          <p:nvPr/>
        </p:nvSpPr>
        <p:spPr bwMode="auto">
          <a:xfrm>
            <a:off x="2803525" y="37338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 flipV="1">
            <a:off x="3886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6" name="Line 42"/>
          <p:cNvSpPr>
            <a:spLocks noChangeShapeType="1"/>
          </p:cNvSpPr>
          <p:nvPr/>
        </p:nvSpPr>
        <p:spPr bwMode="auto">
          <a:xfrm>
            <a:off x="4038600" y="2286000"/>
            <a:ext cx="990600" cy="9906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8" name="Line 44"/>
          <p:cNvSpPr>
            <a:spLocks noChangeShapeType="1"/>
          </p:cNvSpPr>
          <p:nvPr/>
        </p:nvSpPr>
        <p:spPr bwMode="auto">
          <a:xfrm flipH="1">
            <a:off x="6096000" y="26670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9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0" name="Line 47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1" name="Rectangle 3"/>
          <p:cNvSpPr>
            <a:spLocks noChangeArrowheads="1"/>
          </p:cNvSpPr>
          <p:nvPr/>
        </p:nvSpPr>
        <p:spPr bwMode="auto">
          <a:xfrm>
            <a:off x="539552" y="206084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592560" y="335624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93" name="Line 10"/>
          <p:cNvSpPr>
            <a:spLocks noChangeShapeType="1"/>
          </p:cNvSpPr>
          <p:nvPr/>
        </p:nvSpPr>
        <p:spPr bwMode="auto">
          <a:xfrm flipH="1" flipV="1">
            <a:off x="1024608" y="2822848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225352" y="2060848"/>
            <a:ext cx="381000" cy="381000"/>
            <a:chOff x="1104" y="1008"/>
            <a:chExt cx="240" cy="240"/>
          </a:xfrm>
        </p:grpSpPr>
        <p:sp>
          <p:nvSpPr>
            <p:cNvPr id="95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6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97" name="Group 25"/>
          <p:cNvGrpSpPr>
            <a:grpSpLocks/>
          </p:cNvGrpSpPr>
          <p:nvPr/>
        </p:nvGrpSpPr>
        <p:grpSpPr bwMode="auto">
          <a:xfrm flipH="1" flipV="1">
            <a:off x="539552" y="2441848"/>
            <a:ext cx="381000" cy="381000"/>
            <a:chOff x="1104" y="1008"/>
            <a:chExt cx="240" cy="240"/>
          </a:xfrm>
        </p:grpSpPr>
        <p:sp>
          <p:nvSpPr>
            <p:cNvPr id="98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100" name="Oval 40"/>
          <p:cNvSpPr>
            <a:spLocks noChangeAspect="1" noChangeArrowheads="1"/>
          </p:cNvSpPr>
          <p:nvPr/>
        </p:nvSpPr>
        <p:spPr bwMode="auto">
          <a:xfrm>
            <a:off x="691952" y="259424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20551" y="2297410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9804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6820828" y="4002831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+mn-lt"/>
                <a:ea typeface="SimSun" pitchFamily="2" charset="-122"/>
              </a:rPr>
              <a:t>oldNode</a:t>
            </a:r>
            <a:endParaRPr lang="en-US" altLang="zh-CN" sz="2400" dirty="0">
              <a:latin typeface="+mn-lt"/>
              <a:ea typeface="SimSun" pitchFamily="2" charset="-122"/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5" name="Line 8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7" name="Oval 10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101" name="Group 14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102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4" name="Group 17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105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0" name="Group 23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111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3" name="Group 26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114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6" name="Line 29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8" name="Rectangle 31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119" name="Group 32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120" name="Line 3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Line 3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22" name="Group 35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123" name="Line 3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4" name="Line 3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25" name="Text Box 38"/>
          <p:cNvSpPr txBox="1">
            <a:spLocks noChangeArrowheads="1"/>
          </p:cNvSpPr>
          <p:nvPr/>
        </p:nvSpPr>
        <p:spPr bwMode="auto">
          <a:xfrm>
            <a:off x="2803525" y="37338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 flipV="1">
            <a:off x="3886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9" name="Line 42"/>
          <p:cNvSpPr>
            <a:spLocks noChangeShapeType="1"/>
          </p:cNvSpPr>
          <p:nvPr/>
        </p:nvSpPr>
        <p:spPr bwMode="auto">
          <a:xfrm flipH="1">
            <a:off x="6096000" y="2667000"/>
            <a:ext cx="1066800" cy="12192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1" name="Line 47"/>
          <p:cNvSpPr>
            <a:spLocks noChangeShapeType="1"/>
          </p:cNvSpPr>
          <p:nvPr/>
        </p:nvSpPr>
        <p:spPr bwMode="auto">
          <a:xfrm flipH="1">
            <a:off x="4191000" y="2667000"/>
            <a:ext cx="289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39552" y="206084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592560" y="3356248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 flipV="1">
            <a:off x="1024608" y="2822848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225352" y="2060848"/>
            <a:ext cx="381000" cy="381000"/>
            <a:chOff x="1104" y="1008"/>
            <a:chExt cx="240" cy="240"/>
          </a:xfrm>
        </p:grpSpPr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56" name="Group 25"/>
          <p:cNvGrpSpPr>
            <a:grpSpLocks/>
          </p:cNvGrpSpPr>
          <p:nvPr/>
        </p:nvGrpSpPr>
        <p:grpSpPr bwMode="auto">
          <a:xfrm flipH="1" flipV="1">
            <a:off x="539552" y="2441848"/>
            <a:ext cx="381000" cy="381000"/>
            <a:chOff x="1104" y="1008"/>
            <a:chExt cx="240" cy="240"/>
          </a:xfrm>
        </p:grpSpPr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59" name="Oval 40"/>
          <p:cNvSpPr>
            <a:spLocks noChangeAspect="1" noChangeArrowheads="1"/>
          </p:cNvSpPr>
          <p:nvPr/>
        </p:nvSpPr>
        <p:spPr bwMode="auto">
          <a:xfrm>
            <a:off x="691952" y="259424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0551" y="2297410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6820828" y="4002831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+mn-lt"/>
                <a:ea typeface="SimSun" pitchFamily="2" charset="-122"/>
              </a:rPr>
              <a:t>oldNode</a:t>
            </a:r>
            <a:endParaRPr lang="en-US" altLang="zh-CN" sz="2400" dirty="0">
              <a:latin typeface="+mn-lt"/>
              <a:ea typeface="SimSun" pitchFamily="2" charset="-122"/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5" name="Line 8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7" name="Oval 10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101" name="Group 14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102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4" name="Group 17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105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0" name="Group 23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111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3" name="Group 26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114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6" name="Line 29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8" name="Rectangle 31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b</a:t>
            </a:r>
          </a:p>
        </p:txBody>
      </p:sp>
      <p:grpSp>
        <p:nvGrpSpPr>
          <p:cNvPr id="119" name="Group 32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120" name="Line 3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Line 3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22" name="Group 35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123" name="Line 3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4" name="Line 3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25" name="Text Box 38"/>
          <p:cNvSpPr txBox="1">
            <a:spLocks noChangeArrowheads="1"/>
          </p:cNvSpPr>
          <p:nvPr/>
        </p:nvSpPr>
        <p:spPr bwMode="auto">
          <a:xfrm>
            <a:off x="2803525" y="37338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 flipV="1">
            <a:off x="3225438" y="2918742"/>
            <a:ext cx="410458" cy="8446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8" name="Line 41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1" name="Line 47"/>
          <p:cNvSpPr>
            <a:spLocks noChangeShapeType="1"/>
          </p:cNvSpPr>
          <p:nvPr/>
        </p:nvSpPr>
        <p:spPr bwMode="auto">
          <a:xfrm flipH="1">
            <a:off x="4191000" y="26670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552872" y="2031975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05880" y="3327375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 flipH="1" flipV="1">
            <a:off x="1037928" y="2793975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1238672" y="2031975"/>
            <a:ext cx="381000" cy="381000"/>
            <a:chOff x="1104" y="1008"/>
            <a:chExt cx="240" cy="240"/>
          </a:xfrm>
        </p:grpSpPr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55" name="Group 25"/>
          <p:cNvGrpSpPr>
            <a:grpSpLocks/>
          </p:cNvGrpSpPr>
          <p:nvPr/>
        </p:nvGrpSpPr>
        <p:grpSpPr bwMode="auto">
          <a:xfrm flipH="1" flipV="1">
            <a:off x="552872" y="2412975"/>
            <a:ext cx="381000" cy="381000"/>
            <a:chOff x="1104" y="1008"/>
            <a:chExt cx="240" cy="240"/>
          </a:xfrm>
        </p:grpSpPr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58" name="Oval 40"/>
          <p:cNvSpPr>
            <a:spLocks noChangeAspect="1" noChangeArrowheads="1"/>
          </p:cNvSpPr>
          <p:nvPr/>
        </p:nvSpPr>
        <p:spPr bwMode="auto">
          <a:xfrm>
            <a:off x="705272" y="256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3871" y="2268537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26044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current </a:t>
            </a:r>
            <a:r>
              <a:rPr lang="en-US" dirty="0"/>
              <a:t>points to the node to be deleted from the list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67544" y="4581128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oldNode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a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+mn-lt"/>
                <a:ea typeface="SimSun" pitchFamily="2" charset="-122"/>
              </a:rPr>
              <a:t>c</a:t>
            </a:r>
          </a:p>
        </p:txBody>
      </p:sp>
      <p:sp>
        <p:nvSpPr>
          <p:cNvPr id="95" name="Line 8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7" name="Oval 10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grpSp>
        <p:nvGrpSpPr>
          <p:cNvPr id="101" name="Group 14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102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4" name="Group 17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105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0" name="Group 23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111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3" name="Group 26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114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6" name="Line 29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5" name="Text Box 38"/>
          <p:cNvSpPr txBox="1">
            <a:spLocks noChangeArrowheads="1"/>
          </p:cNvSpPr>
          <p:nvPr/>
        </p:nvSpPr>
        <p:spPr bwMode="auto">
          <a:xfrm>
            <a:off x="2803525" y="3733800"/>
            <a:ext cx="1154611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SimSun" pitchFamily="2" charset="-122"/>
              </a:rPr>
              <a:t>current</a:t>
            </a:r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 flipV="1">
            <a:off x="3225438" y="2918742"/>
            <a:ext cx="410458" cy="8446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1" name="Line 47"/>
          <p:cNvSpPr>
            <a:spLocks noChangeShapeType="1"/>
          </p:cNvSpPr>
          <p:nvPr/>
        </p:nvSpPr>
        <p:spPr bwMode="auto">
          <a:xfrm flipH="1">
            <a:off x="4191000" y="26670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539552" y="2031975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+mn-lt"/>
              <a:ea typeface="SimSun" pitchFamily="2" charset="-122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592560" y="3327375"/>
            <a:ext cx="845567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SimSun" pitchFamily="2" charset="-122"/>
              </a:rPr>
              <a:t>head</a:t>
            </a: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 flipV="1">
            <a:off x="1024608" y="2793975"/>
            <a:ext cx="0" cy="685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225352" y="2031975"/>
            <a:ext cx="381000" cy="381000"/>
            <a:chOff x="1104" y="1008"/>
            <a:chExt cx="240" cy="240"/>
          </a:xfrm>
        </p:grpSpPr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44" name="Group 25"/>
          <p:cNvGrpSpPr>
            <a:grpSpLocks/>
          </p:cNvGrpSpPr>
          <p:nvPr/>
        </p:nvGrpSpPr>
        <p:grpSpPr bwMode="auto">
          <a:xfrm flipH="1" flipV="1">
            <a:off x="539552" y="2412975"/>
            <a:ext cx="381000" cy="381000"/>
            <a:chOff x="1104" y="1008"/>
            <a:chExt cx="240" cy="240"/>
          </a:xfrm>
        </p:grpSpPr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48" name="Oval 40"/>
          <p:cNvSpPr>
            <a:spLocks noChangeAspect="1" noChangeArrowheads="1"/>
          </p:cNvSpPr>
          <p:nvPr/>
        </p:nvSpPr>
        <p:spPr bwMode="auto">
          <a:xfrm>
            <a:off x="691952" y="256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SimSun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0551" y="2268537"/>
            <a:ext cx="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59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any item as long as link to first item is maintained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Insert</a:t>
            </a:r>
            <a:r>
              <a:rPr lang="en-US" dirty="0"/>
              <a:t> new item </a:t>
            </a:r>
            <a:r>
              <a:rPr lang="en-US" dirty="0">
                <a:solidFill>
                  <a:srgbClr val="0070C0"/>
                </a:solidFill>
              </a:rPr>
              <a:t>without shifting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existing item </a:t>
            </a:r>
            <a:r>
              <a:rPr lang="en-US" dirty="0">
                <a:solidFill>
                  <a:srgbClr val="0070C0"/>
                </a:solidFill>
              </a:rPr>
              <a:t>without shifting</a:t>
            </a:r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dirty="0">
                <a:solidFill>
                  <a:srgbClr val="0070C0"/>
                </a:solidFill>
              </a:rPr>
              <a:t>expand/contract</a:t>
            </a:r>
            <a:r>
              <a:rPr lang="en-US" dirty="0"/>
              <a:t> (flexible) as necessary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619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Circular Linked List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0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764641"/>
          </a:xfrm>
        </p:spPr>
        <p:txBody>
          <a:bodyPr/>
          <a:lstStyle/>
          <a:p>
            <a:r>
              <a:rPr lang="en-US" dirty="0"/>
              <a:t>A linked list in which the last node points to the first node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080888" y="191578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1766688" y="191578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062088" y="191578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3747888" y="191578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043288" y="191578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A3   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5729088" y="191578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7024488" y="1915782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A4   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7786488" y="191578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1995288" y="2296782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3976488" y="2296782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5957688" y="2296782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0" name="Oval 18"/>
          <p:cNvSpPr>
            <a:spLocks noChangeAspect="1" noChangeArrowheads="1"/>
          </p:cNvSpPr>
          <p:nvPr/>
        </p:nvSpPr>
        <p:spPr bwMode="auto">
          <a:xfrm>
            <a:off x="7938888" y="229678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V="1">
            <a:off x="7938888" y="400969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309488" y="400969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701475" y="2870217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1080888" y="2686573"/>
            <a:ext cx="0" cy="342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731776" y="3077441"/>
            <a:ext cx="415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Simple (singly) linked 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47582" y="5521434"/>
            <a:ext cx="415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Circular linked list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15616" y="4009698"/>
            <a:ext cx="7010400" cy="1468490"/>
            <a:chOff x="1115616" y="4009698"/>
            <a:chExt cx="7010400" cy="1468490"/>
          </a:xfrm>
        </p:grpSpPr>
        <p:sp>
          <p:nvSpPr>
            <p:cNvPr id="18" name="Line 39"/>
            <p:cNvSpPr>
              <a:spLocks noChangeShapeType="1"/>
            </p:cNvSpPr>
            <p:nvPr/>
          </p:nvSpPr>
          <p:spPr bwMode="auto">
            <a:xfrm flipH="1">
              <a:off x="1309488" y="4009698"/>
              <a:ext cx="6629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1115616" y="4365104"/>
              <a:ext cx="10668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SimSun" panose="02010600030101010101" pitchFamily="2" charset="-122"/>
                </a:rPr>
                <a:t>A1   </a:t>
              </a:r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1801416" y="4365104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3096816" y="4365104"/>
              <a:ext cx="10668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SimSun" panose="02010600030101010101" pitchFamily="2" charset="-122"/>
                </a:rPr>
                <a:t>A2   </a:t>
              </a:r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3782616" y="4365104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5078016" y="4365104"/>
              <a:ext cx="10668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SimSun" panose="02010600030101010101" pitchFamily="2" charset="-122"/>
                </a:rPr>
                <a:t>A3   </a:t>
              </a: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5763816" y="4365104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7059216" y="4365104"/>
              <a:ext cx="10668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SimSun" panose="02010600030101010101" pitchFamily="2" charset="-122"/>
                </a:rPr>
                <a:t>A4   </a:t>
              </a: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7821216" y="4365104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2030016" y="4746104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4011216" y="4746104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5992416" y="4746104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Oval 18"/>
            <p:cNvSpPr>
              <a:spLocks noChangeAspect="1" noChangeArrowheads="1"/>
            </p:cNvSpPr>
            <p:nvPr/>
          </p:nvSpPr>
          <p:spPr bwMode="auto">
            <a:xfrm>
              <a:off x="7973616" y="4746104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V="1">
              <a:off x="1115616" y="5135895"/>
              <a:ext cx="0" cy="342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1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3" grpId="0" animBg="1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list can be traversed by starting from any point</a:t>
            </a:r>
          </a:p>
          <a:p>
            <a:pPr lvl="1"/>
            <a:r>
              <a:rPr lang="en-US" dirty="0"/>
              <a:t>Any node can be starting point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What is the stopping condition?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If node from which traversing was started, is encountered again then, the traversing will stop at this point.</a:t>
            </a:r>
          </a:p>
          <a:p>
            <a:endParaRPr lang="en-US" dirty="0"/>
          </a:p>
          <a:p>
            <a:r>
              <a:rPr lang="en-US" dirty="0"/>
              <a:t>Fewer special cases to consider during implementation</a:t>
            </a:r>
          </a:p>
          <a:p>
            <a:pPr lvl="1"/>
            <a:r>
              <a:rPr lang="en-US" dirty="0"/>
              <a:t>All nodes have a node before and after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in the implementation of other data structures</a:t>
            </a:r>
          </a:p>
          <a:p>
            <a:pPr lvl="1"/>
            <a:r>
              <a:rPr lang="en-US" dirty="0"/>
              <a:t>Circular linked lists are used to create circular queues</a:t>
            </a:r>
          </a:p>
          <a:p>
            <a:pPr lvl="1"/>
            <a:r>
              <a:rPr lang="en-US" dirty="0"/>
              <a:t>Circular doubly linked lists are used for implementing Fibonacci heaps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3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Overhead of links </a:t>
            </a:r>
          </a:p>
          <a:p>
            <a:pPr lvl="1"/>
            <a:r>
              <a:rPr lang="en-US" dirty="0"/>
              <a:t>Extra space for pointers with each item-node, pure overhead</a:t>
            </a:r>
          </a:p>
          <a:p>
            <a:pPr lvl="3"/>
            <a:endParaRPr lang="en-US" dirty="0"/>
          </a:p>
          <a:p>
            <a:r>
              <a:rPr lang="en-US" dirty="0"/>
              <a:t>Dynamic, must provide </a:t>
            </a:r>
          </a:p>
          <a:p>
            <a:pPr lvl="1"/>
            <a:r>
              <a:rPr lang="en-US" dirty="0"/>
              <a:t>Destructor (to destroy all the dynamic allocations one-by-one)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 </a:t>
            </a:r>
            <a:r>
              <a:rPr lang="en-US" dirty="0"/>
              <a:t>longer have </a:t>
            </a:r>
            <a:r>
              <a:rPr lang="en-US" dirty="0">
                <a:solidFill>
                  <a:srgbClr val="0070C0"/>
                </a:solidFill>
              </a:rPr>
              <a:t>direct access</a:t>
            </a:r>
            <a:r>
              <a:rPr lang="en-US" dirty="0"/>
              <a:t> to each element of the list</a:t>
            </a:r>
          </a:p>
          <a:p>
            <a:pPr lvl="1"/>
            <a:r>
              <a:rPr lang="en-US" dirty="0"/>
              <a:t>Many sorting algorithms need direct access</a:t>
            </a:r>
          </a:p>
          <a:p>
            <a:pPr lvl="1"/>
            <a:r>
              <a:rPr lang="en-US" dirty="0"/>
              <a:t>Binary search needs direct access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Access</a:t>
            </a:r>
            <a:r>
              <a:rPr lang="en-US" dirty="0"/>
              <a:t> of n</a:t>
            </a:r>
            <a:r>
              <a:rPr lang="en-US" baseline="30000" dirty="0"/>
              <a:t>th</a:t>
            </a:r>
            <a:r>
              <a:rPr lang="en-US" dirty="0"/>
              <a:t> item now </a:t>
            </a:r>
            <a:r>
              <a:rPr lang="en-US" dirty="0">
                <a:solidFill>
                  <a:srgbClr val="0070C0"/>
                </a:solidFill>
              </a:rPr>
              <a:t>less efficient </a:t>
            </a:r>
          </a:p>
          <a:p>
            <a:pPr lvl="1"/>
            <a:r>
              <a:rPr lang="en-US" dirty="0"/>
              <a:t>Must go through first element, then second, and then third, etc.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8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List-processing algorithms </a:t>
            </a:r>
            <a:r>
              <a:rPr lang="en-US" dirty="0"/>
              <a:t>that require </a:t>
            </a:r>
            <a:r>
              <a:rPr lang="en-US" dirty="0">
                <a:solidFill>
                  <a:srgbClr val="0070C0"/>
                </a:solidFill>
              </a:rPr>
              <a:t>fast access to each element cannot be done as efficiently </a:t>
            </a:r>
            <a:r>
              <a:rPr lang="en-US" dirty="0"/>
              <a:t>with linked lists</a:t>
            </a:r>
          </a:p>
          <a:p>
            <a:r>
              <a:rPr lang="en-US" dirty="0"/>
              <a:t>Consider adding an element at the end of the list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2966"/>
              </p:ext>
            </p:extLst>
          </p:nvPr>
        </p:nvGraphicFramePr>
        <p:xfrm>
          <a:off x="467544" y="2520791"/>
          <a:ext cx="799288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a[size++] = value;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20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List-processing algorithms </a:t>
            </a:r>
            <a:r>
              <a:rPr lang="en-US" dirty="0"/>
              <a:t>that require </a:t>
            </a:r>
            <a:r>
              <a:rPr lang="en-US" dirty="0">
                <a:solidFill>
                  <a:srgbClr val="0070C0"/>
                </a:solidFill>
              </a:rPr>
              <a:t>fast access to each element cannot be done as efficiently </a:t>
            </a:r>
            <a:r>
              <a:rPr lang="en-US" dirty="0"/>
              <a:t>with linked lists</a:t>
            </a:r>
          </a:p>
          <a:p>
            <a:r>
              <a:rPr lang="en-US" dirty="0"/>
              <a:t>Consider adding an element at the end of the list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91748"/>
              </p:ext>
            </p:extLst>
          </p:nvPr>
        </p:nvGraphicFramePr>
        <p:xfrm>
          <a:off x="467544" y="2520791"/>
          <a:ext cx="7992888" cy="13949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a[size++] = value;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Get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a new node;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data part = value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   next part =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null_value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02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(4)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List-processing algorithms </a:t>
            </a:r>
            <a:r>
              <a:rPr lang="en-US" dirty="0"/>
              <a:t>that require </a:t>
            </a:r>
            <a:r>
              <a:rPr lang="en-US" dirty="0">
                <a:solidFill>
                  <a:srgbClr val="0070C0"/>
                </a:solidFill>
              </a:rPr>
              <a:t>fast access to each element cannot be done as efficiently </a:t>
            </a:r>
            <a:r>
              <a:rPr lang="en-US" dirty="0"/>
              <a:t>with linked lists</a:t>
            </a:r>
          </a:p>
          <a:p>
            <a:r>
              <a:rPr lang="en-US" dirty="0"/>
              <a:t>Consider adding an element at the end of the list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51994"/>
              </p:ext>
            </p:extLst>
          </p:nvPr>
        </p:nvGraphicFramePr>
        <p:xfrm>
          <a:off x="467544" y="2520791"/>
          <a:ext cx="7992888" cy="2053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a[size++] = value;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Get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a new node;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data part = value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   next part =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null_value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list is empty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Set head to point to new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8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Disadvantages (5)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List-processing algorithms </a:t>
            </a:r>
            <a:r>
              <a:rPr lang="en-US" dirty="0"/>
              <a:t>that require </a:t>
            </a:r>
            <a:r>
              <a:rPr lang="en-US" dirty="0">
                <a:solidFill>
                  <a:srgbClr val="0070C0"/>
                </a:solidFill>
              </a:rPr>
              <a:t>fast access to each element cannot be done as efficiently </a:t>
            </a:r>
            <a:r>
              <a:rPr lang="en-US" dirty="0"/>
              <a:t>with linked lists</a:t>
            </a:r>
          </a:p>
          <a:p>
            <a:r>
              <a:rPr lang="en-US" dirty="0"/>
              <a:t>Consider adding an element at the end of the list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6354"/>
              </p:ext>
            </p:extLst>
          </p:nvPr>
        </p:nvGraphicFramePr>
        <p:xfrm>
          <a:off x="467544" y="2520791"/>
          <a:ext cx="7992888" cy="3644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a[size++] = value;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Get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a new node;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data part = value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   next part =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null_value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list is empty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Set head to point to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Traverse list to find last node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Set next part of last node to point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   to new node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755576" y="4869160"/>
            <a:ext cx="3998913" cy="839788"/>
            <a:chOff x="448" y="3332"/>
            <a:chExt cx="2519" cy="529"/>
          </a:xfrm>
        </p:grpSpPr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803" y="3332"/>
              <a:ext cx="164" cy="3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 sz="1600">
                <a:latin typeface="+mn-lt"/>
                <a:ea typeface="ＭＳ Ｐゴシック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448" y="3648"/>
              <a:ext cx="1769" cy="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  <a:ea typeface="ＭＳ Ｐゴシック" charset="0"/>
                </a:rPr>
                <a:t>This is the inefficient part</a:t>
              </a: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V="1">
              <a:off x="2217" y="3469"/>
              <a:ext cx="586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fr-FR" sz="1600"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3960440"/>
          </a:xfrm>
        </p:spPr>
        <p:txBody>
          <a:bodyPr/>
          <a:lstStyle/>
          <a:p>
            <a:r>
              <a:rPr lang="en-US" b="1" dirty="0"/>
              <a:t>Main:</a:t>
            </a:r>
            <a:r>
              <a:rPr lang="en-US" dirty="0"/>
              <a:t> Implement many other abstract datatypes such as stacks, queues, binary trees, and fib. heaps etc.</a:t>
            </a:r>
          </a:p>
          <a:p>
            <a:endParaRPr lang="en-US" dirty="0"/>
          </a:p>
          <a:p>
            <a:r>
              <a:rPr lang="en-US" dirty="0"/>
              <a:t>Applications that maintain a Most Recently Used (MRU) list</a:t>
            </a:r>
          </a:p>
          <a:p>
            <a:pPr lvl="1"/>
            <a:r>
              <a:rPr lang="en-US" dirty="0"/>
              <a:t>For example, a linked list of file names</a:t>
            </a:r>
          </a:p>
          <a:p>
            <a:r>
              <a:rPr lang="en-US" dirty="0"/>
              <a:t>Cache in the browser that allows to hit the BACK button </a:t>
            </a:r>
          </a:p>
          <a:p>
            <a:pPr lvl="1"/>
            <a:r>
              <a:rPr lang="en-US" dirty="0"/>
              <a:t>A linked list of URLs</a:t>
            </a:r>
          </a:p>
          <a:p>
            <a:r>
              <a:rPr lang="en-US" dirty="0"/>
              <a:t>Undo functionality in Photoshop or Word processor</a:t>
            </a:r>
          </a:p>
          <a:p>
            <a:pPr lvl="1"/>
            <a:r>
              <a:rPr lang="en-US" dirty="0"/>
              <a:t> A linked list of state</a:t>
            </a:r>
          </a:p>
          <a:p>
            <a:r>
              <a:rPr lang="en-US" dirty="0"/>
              <a:t>A list in the GPS of the turns along your route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99592" y="5364135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Can we traverse the linked list in the reverse direction!</a:t>
            </a:r>
          </a:p>
        </p:txBody>
      </p:sp>
    </p:spTree>
    <p:extLst>
      <p:ext uri="{BB962C8B-B14F-4D97-AF65-F5344CB8AC3E}">
        <p14:creationId xmlns:p14="http://schemas.microsoft.com/office/powerpoint/2010/main" val="304770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4389</TotalTime>
  <Words>1913</Words>
  <Application>Microsoft Office PowerPoint</Application>
  <PresentationFormat>On-screen Show (4:3)</PresentationFormat>
  <Paragraphs>590</Paragraphs>
  <Slides>33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Wingdings</vt:lpstr>
      <vt:lpstr>Tahoma</vt:lpstr>
      <vt:lpstr>Times New Roman</vt:lpstr>
      <vt:lpstr>Courier New</vt:lpstr>
      <vt:lpstr>Default Design</vt:lpstr>
      <vt:lpstr>1_Default Design</vt:lpstr>
      <vt:lpstr> CS-2001 Data Structures Fall 2022 Link List – Variations and Applications</vt:lpstr>
      <vt:lpstr>Roadmap</vt:lpstr>
      <vt:lpstr>Linked List – Advantages </vt:lpstr>
      <vt:lpstr>Linked List – Disadvantages (1) </vt:lpstr>
      <vt:lpstr>Linked List – Disadvantages (2) </vt:lpstr>
      <vt:lpstr>Linked List – Disadvantages (3) </vt:lpstr>
      <vt:lpstr>Linked List – Disadvantages (4) </vt:lpstr>
      <vt:lpstr>Linked List – Disadvantages (5) </vt:lpstr>
      <vt:lpstr>Some Applications</vt:lpstr>
      <vt:lpstr>Reverse the list</vt:lpstr>
      <vt:lpstr>PowerPoint Presentation</vt:lpstr>
      <vt:lpstr>PowerPoint Presentation</vt:lpstr>
      <vt:lpstr>Doubly Linked List</vt:lpstr>
      <vt:lpstr>Node Class</vt:lpstr>
      <vt:lpstr>List Class</vt:lpstr>
      <vt:lpstr>Adding First Node</vt:lpstr>
      <vt:lpstr>Inserting a Node in Doubly Linked List (1)</vt:lpstr>
      <vt:lpstr>Inserting a Node in Doubly Linked List (2)</vt:lpstr>
      <vt:lpstr>Inserting a Node in Doubly Linked List (3)</vt:lpstr>
      <vt:lpstr>Inserting a Node in Doubly Linked List (3)</vt:lpstr>
      <vt:lpstr>Inserting a Node in Doubly Linked List (3)</vt:lpstr>
      <vt:lpstr>Inserting a Node in Doubly Linked List (3)</vt:lpstr>
      <vt:lpstr>Inserting a Node in Doubly Linked List (3)</vt:lpstr>
      <vt:lpstr>Deleting a Node From Doubly Linked List</vt:lpstr>
      <vt:lpstr>Deleting a Node From Doubly Linked List</vt:lpstr>
      <vt:lpstr>Deleting a Node From Doubly Linked List</vt:lpstr>
      <vt:lpstr>Deleting a Node From Doubly Linked List</vt:lpstr>
      <vt:lpstr>Deleting a Node From Doubly Linked List</vt:lpstr>
      <vt:lpstr>Deleting a Node From Doubly Linked List</vt:lpstr>
      <vt:lpstr>PowerPoint Presentation</vt:lpstr>
      <vt:lpstr>Circular Linked List</vt:lpstr>
      <vt:lpstr>Advantages of Circular Linked List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Usman Joyia</cp:lastModifiedBy>
  <cp:revision>1582</cp:revision>
  <cp:lastPrinted>2013-10-17T07:59:38Z</cp:lastPrinted>
  <dcterms:created xsi:type="dcterms:W3CDTF">2007-03-29T10:37:57Z</dcterms:created>
  <dcterms:modified xsi:type="dcterms:W3CDTF">2022-09-07T07:17:08Z</dcterms:modified>
</cp:coreProperties>
</file>