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72"/>
  </p:notesMasterIdLst>
  <p:sldIdLst>
    <p:sldId id="641" r:id="rId3"/>
    <p:sldId id="548" r:id="rId4"/>
    <p:sldId id="728" r:id="rId5"/>
    <p:sldId id="692" r:id="rId6"/>
    <p:sldId id="693" r:id="rId7"/>
    <p:sldId id="695" r:id="rId8"/>
    <p:sldId id="707" r:id="rId9"/>
    <p:sldId id="710" r:id="rId10"/>
    <p:sldId id="715" r:id="rId11"/>
    <p:sldId id="711" r:id="rId12"/>
    <p:sldId id="712" r:id="rId13"/>
    <p:sldId id="714" r:id="rId14"/>
    <p:sldId id="713" r:id="rId15"/>
    <p:sldId id="717" r:id="rId16"/>
    <p:sldId id="718" r:id="rId17"/>
    <p:sldId id="716" r:id="rId18"/>
    <p:sldId id="719" r:id="rId19"/>
    <p:sldId id="725" r:id="rId20"/>
    <p:sldId id="720" r:id="rId21"/>
    <p:sldId id="724" r:id="rId22"/>
    <p:sldId id="722" r:id="rId23"/>
    <p:sldId id="723" r:id="rId24"/>
    <p:sldId id="727" r:id="rId25"/>
    <p:sldId id="729" r:id="rId26"/>
    <p:sldId id="726" r:id="rId27"/>
    <p:sldId id="730" r:id="rId28"/>
    <p:sldId id="731" r:id="rId29"/>
    <p:sldId id="732" r:id="rId30"/>
    <p:sldId id="733" r:id="rId31"/>
    <p:sldId id="734" r:id="rId32"/>
    <p:sldId id="735" r:id="rId33"/>
    <p:sldId id="736" r:id="rId34"/>
    <p:sldId id="737" r:id="rId35"/>
    <p:sldId id="766" r:id="rId36"/>
    <p:sldId id="738" r:id="rId37"/>
    <p:sldId id="739" r:id="rId38"/>
    <p:sldId id="740" r:id="rId39"/>
    <p:sldId id="761" r:id="rId40"/>
    <p:sldId id="762" r:id="rId41"/>
    <p:sldId id="765" r:id="rId42"/>
    <p:sldId id="767" r:id="rId43"/>
    <p:sldId id="777" r:id="rId44"/>
    <p:sldId id="768" r:id="rId45"/>
    <p:sldId id="769" r:id="rId46"/>
    <p:sldId id="770" r:id="rId47"/>
    <p:sldId id="771" r:id="rId48"/>
    <p:sldId id="741" r:id="rId49"/>
    <p:sldId id="742" r:id="rId50"/>
    <p:sldId id="743" r:id="rId51"/>
    <p:sldId id="772" r:id="rId52"/>
    <p:sldId id="744" r:id="rId53"/>
    <p:sldId id="745" r:id="rId54"/>
    <p:sldId id="756" r:id="rId55"/>
    <p:sldId id="746" r:id="rId56"/>
    <p:sldId id="747" r:id="rId57"/>
    <p:sldId id="748" r:id="rId58"/>
    <p:sldId id="749" r:id="rId59"/>
    <p:sldId id="750" r:id="rId60"/>
    <p:sldId id="751" r:id="rId61"/>
    <p:sldId id="752" r:id="rId62"/>
    <p:sldId id="754" r:id="rId63"/>
    <p:sldId id="753" r:id="rId64"/>
    <p:sldId id="755" r:id="rId65"/>
    <p:sldId id="758" r:id="rId66"/>
    <p:sldId id="757" r:id="rId67"/>
    <p:sldId id="776" r:id="rId68"/>
    <p:sldId id="759" r:id="rId69"/>
    <p:sldId id="764" r:id="rId70"/>
    <p:sldId id="520" r:id="rId71"/>
  </p:sldIdLst>
  <p:sldSz cx="9144000" cy="6858000" type="screen4x3"/>
  <p:notesSz cx="7099300" cy="10234613"/>
  <p:embeddedFontLst>
    <p:embeddedFont>
      <p:font typeface="Marlett" pitchFamily="2" charset="2"/>
      <p:regular r:id="rId73"/>
    </p:embeddedFont>
    <p:embeddedFont>
      <p:font typeface="Tahoma" panose="020B0604030504040204" pitchFamily="34" charset="0"/>
      <p:regular r:id="rId74"/>
      <p:bold r:id="rId75"/>
    </p:embeddedFont>
    <p:embeddedFont>
      <p:font typeface="Wingdings 2" panose="05020102010507070707" pitchFamily="18" charset="2"/>
      <p:regular r:id="rId7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2746" autoAdjust="0"/>
  </p:normalViewPr>
  <p:slideViewPr>
    <p:cSldViewPr>
      <p:cViewPr varScale="1">
        <p:scale>
          <a:sx n="52" d="100"/>
          <a:sy n="52" d="100"/>
        </p:scale>
        <p:origin x="177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2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1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Infix: A-B/(C*D^E)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Postfix: ABCDE^*/-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Prefix: -A/B*C^DE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0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Associativity property:  Which operator is evaluated first when two operators with the same precedence are adjacent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$=Pow(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62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$=pow(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6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2 – 6 2 * 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48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7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7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2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0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45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20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80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442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8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9- Stack implementation and Polish notations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Introduction to Stack ADT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(top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(top == stackSize-1);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cs typeface="Courier New" panose="02070309020205020404" pitchFamily="49" charset="0"/>
              </a:rPr>
              <a:t> function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(top == -1);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the argument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onto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332" y="2132856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full.\n";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top++;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[top]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removes the value from top of the stack and returns it as a reference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2132856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::pop(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empty.\n";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[top];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top--;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08104" y="2928915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508104" y="328895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8104" y="364899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104" y="400903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6177" y="29043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177" y="32856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177" y="3626314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6177" y="4007537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5889" y="2904385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63897" y="3108935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4389" y="2969709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3722" y="3418155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22895" y="2892264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22895" y="3401055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22895" y="29011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4914" y="34170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63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7448" y="34619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0637" y="4062365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4084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0895" y="3461922"/>
            <a:ext cx="3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1859" y="1638303"/>
            <a:ext cx="8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77919" y="1622308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6491" y="1638303"/>
            <a:ext cx="5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Freeform 30"/>
          <p:cNvSpPr/>
          <p:nvPr/>
        </p:nvSpPr>
        <p:spPr>
          <a:xfrm>
            <a:off x="5905290" y="1949824"/>
            <a:ext cx="589639" cy="1008529"/>
          </a:xfrm>
          <a:custGeom>
            <a:avLst/>
            <a:gdLst>
              <a:gd name="connsiteX0" fmla="*/ 51757 w 589639"/>
              <a:gd name="connsiteY0" fmla="*/ 1008529 h 1008529"/>
              <a:gd name="connsiteX1" fmla="*/ 51757 w 589639"/>
              <a:gd name="connsiteY1" fmla="*/ 403411 h 1008529"/>
              <a:gd name="connsiteX2" fmla="*/ 589639 w 589639"/>
              <a:gd name="connsiteY2" fmla="*/ 0 h 1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9" h="1008529">
                <a:moveTo>
                  <a:pt x="51757" y="1008529"/>
                </a:moveTo>
                <a:cubicBezTo>
                  <a:pt x="6933" y="790014"/>
                  <a:pt x="-37890" y="571499"/>
                  <a:pt x="51757" y="403411"/>
                </a:cubicBezTo>
                <a:cubicBezTo>
                  <a:pt x="141404" y="235323"/>
                  <a:pt x="365521" y="117661"/>
                  <a:pt x="589639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06628" y="1196752"/>
            <a:ext cx="385192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Pushing Integers</a:t>
            </a:r>
          </a:p>
          <a:p>
            <a:r>
              <a:rPr lang="en-US" dirty="0"/>
              <a:t>Popping… 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Pointer-based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Pointer-based Implementation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expand or shrink with each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operation	</a:t>
            </a:r>
          </a:p>
          <a:p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operate</a:t>
            </a:r>
            <a:r>
              <a:rPr lang="en-US" dirty="0"/>
              <a:t> only on the </a:t>
            </a:r>
            <a:r>
              <a:rPr lang="en-US" dirty="0">
                <a:solidFill>
                  <a:srgbClr val="0070C0"/>
                </a:solidFill>
              </a:rPr>
              <a:t>head node</a:t>
            </a:r>
            <a:r>
              <a:rPr lang="en-US" dirty="0"/>
              <a:t>, i.e., the first node of  the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10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716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84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6290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958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864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096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x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670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002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576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62676" y="3408040"/>
            <a:ext cx="30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>
                <a:latin typeface="+mn-lt"/>
              </a:rPr>
              <a:t>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482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z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428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80876" y="379856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2098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  public: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data;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node *top;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~Stack();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Push(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Lecture</a:t>
            </a:r>
          </a:p>
          <a:p>
            <a:r>
              <a:rPr lang="en-US" dirty="0"/>
              <a:t>Introduction to stack ADT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Array-based implementation</a:t>
            </a:r>
          </a:p>
          <a:p>
            <a:pPr lvl="1"/>
            <a:r>
              <a:rPr lang="en-US" dirty="0"/>
              <a:t>Linked list based Implementation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</a:t>
            </a:r>
          </a:p>
          <a:p>
            <a:r>
              <a:rPr lang="en-US" dirty="0"/>
              <a:t>Postfix Notation</a:t>
            </a:r>
          </a:p>
          <a:p>
            <a:r>
              <a:rPr lang="en-US" dirty="0"/>
              <a:t>Prefix Notation</a:t>
            </a:r>
          </a:p>
          <a:p>
            <a:r>
              <a:rPr lang="en-US" dirty="0"/>
              <a:t>Postfix Expression evaluation and use of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257006"/>
          </a:xfrm>
        </p:spPr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Constructor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Stack::Stack()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top = NULL;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returns true if the stack is empty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bool 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NULL);</a:t>
            </a:r>
          </a:p>
          <a:p>
            <a:pPr marL="2857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4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a node at the top/head of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420888"/>
            <a:ext cx="4897066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31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deletes the node from the top of the stack and returns its data by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086462"/>
            <a:ext cx="4897066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Stack::Pop(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&lt;&lt;“underflow error”;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top-&gt;data;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top-&gt;next;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53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Destructor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Stack::~Stack()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//deletion is already done in pop function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/>
              <a:t>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 Pop(x) 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2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F319C8-6BA0-4DD3-8017-D69D9725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Polish Notations and Use of Stack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2CD6A-C550-41D7-8A22-440980059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8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algebraic expression is combination of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operators </a:t>
            </a:r>
          </a:p>
          <a:p>
            <a:endParaRPr lang="en-US" dirty="0"/>
          </a:p>
          <a:p>
            <a:r>
              <a:rPr lang="en-US" dirty="0"/>
              <a:t>Operand is a quantity that is operated on </a:t>
            </a:r>
          </a:p>
          <a:p>
            <a:endParaRPr lang="en-US" dirty="0"/>
          </a:p>
          <a:p>
            <a:r>
              <a:rPr lang="en-US" dirty="0"/>
              <a:t>Operator is a symbol that </a:t>
            </a:r>
            <a:r>
              <a:rPr lang="en-US" dirty="0">
                <a:solidFill>
                  <a:srgbClr val="0070C0"/>
                </a:solidFill>
              </a:rPr>
              <a:t>signifies a mathematical</a:t>
            </a:r>
            <a:r>
              <a:rPr lang="en-US" dirty="0"/>
              <a:t> or logical </a:t>
            </a:r>
            <a:r>
              <a:rPr lang="en-US" dirty="0">
                <a:solidFill>
                  <a:srgbClr val="0070C0"/>
                </a:solidFill>
              </a:rPr>
              <a:t>operation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</a:p>
          <a:p>
            <a:pPr lvl="1"/>
            <a:r>
              <a:rPr lang="en-US" dirty="0"/>
              <a:t>Expressions in which operands surround the operators</a:t>
            </a:r>
          </a:p>
          <a:p>
            <a:pPr lvl="1"/>
            <a:r>
              <a:rPr lang="en-US" dirty="0"/>
              <a:t>Example: A+B-C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or Reverse Polish Notation (RPN)</a:t>
            </a:r>
          </a:p>
          <a:p>
            <a:pPr lvl="1"/>
            <a:r>
              <a:rPr lang="en-US" dirty="0"/>
              <a:t>Operators comes after the operands</a:t>
            </a:r>
          </a:p>
          <a:p>
            <a:pPr lvl="1"/>
            <a:r>
              <a:rPr lang="en-US" dirty="0"/>
              <a:t>Example: AB+C-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or Polish Notation</a:t>
            </a:r>
          </a:p>
          <a:p>
            <a:pPr lvl="1"/>
            <a:r>
              <a:rPr lang="en-US" dirty="0"/>
              <a:t>Operator comes before the operands</a:t>
            </a:r>
          </a:p>
          <a:p>
            <a:pPr lvl="1"/>
            <a:r>
              <a:rPr lang="en-US" dirty="0"/>
              <a:t>Example: -+ABC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Infix: </a:t>
            </a:r>
            <a:r>
              <a:rPr lang="en-US" dirty="0">
                <a:solidFill>
                  <a:srgbClr val="0070C0"/>
                </a:solidFill>
              </a:rPr>
              <a:t>A+B*C </a:t>
            </a:r>
          </a:p>
          <a:p>
            <a:endParaRPr lang="en-US" dirty="0"/>
          </a:p>
          <a:p>
            <a:r>
              <a:rPr lang="en-US" dirty="0"/>
              <a:t>Conversion: Applying the rules of precedence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A+(B*C)  </a:t>
            </a:r>
            <a:r>
              <a:rPr lang="en-US" sz="2100" dirty="0"/>
              <a:t>Parentheses for emphasis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A+(BC*)  </a:t>
            </a:r>
            <a:r>
              <a:rPr lang="en-US" sz="2100" dirty="0"/>
              <a:t>Convert the multiplication   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ABC*+     </a:t>
            </a:r>
            <a:r>
              <a:rPr lang="en-US" sz="2100" dirty="0"/>
              <a:t>Postfix Form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Infix: </a:t>
            </a:r>
            <a:r>
              <a:rPr lang="de-DE" dirty="0">
                <a:solidFill>
                  <a:srgbClr val="0070C0"/>
                </a:solidFill>
              </a:rPr>
              <a:t>( (A+B)*C-(D-E) ) $ (F+G)</a:t>
            </a:r>
          </a:p>
          <a:p>
            <a:endParaRPr lang="de-DE" dirty="0"/>
          </a:p>
          <a:p>
            <a:r>
              <a:rPr lang="de-DE" dirty="0"/>
              <a:t>Conversion: Applying the rules of precedence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</a:rPr>
              <a:t>( (AB+)*C-(DE-)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</a:rPr>
              <a:t>( (AB+C*)-(DE-)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</a:rPr>
              <a:t>(AB+C*DE--)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</a:rPr>
              <a:t>AB+C*DE- -FG+$</a:t>
            </a:r>
          </a:p>
          <a:p>
            <a:endParaRPr lang="en-US" dirty="0"/>
          </a:p>
          <a:p>
            <a:r>
              <a:rPr lang="en-US" dirty="0"/>
              <a:t>Exercise: Convert the following to Postfix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70C0"/>
                </a:solidFill>
              </a:rPr>
              <a:t>( A + B ) * ( C – D)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70C0"/>
                </a:solidFill>
              </a:rPr>
              <a:t>A / B * C – D + E / F / (G + H)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 – </a:t>
            </a:r>
            <a:r>
              <a:rPr lang="fr-FR" dirty="0" err="1"/>
              <a:t>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(A+B) * 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8A2153-8F95-415C-BD65-9342FF05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Introduction to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AFB89-FAD0-4EFD-90F4-14CDD901A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4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algebraic expressions are written using Infix notation</a:t>
            </a:r>
          </a:p>
          <a:p>
            <a:pPr lvl="1"/>
            <a:r>
              <a:rPr lang="en-US" dirty="0"/>
              <a:t>For example: (3 + 4) × 5 – 6</a:t>
            </a:r>
          </a:p>
          <a:p>
            <a:endParaRPr lang="en-US" dirty="0"/>
          </a:p>
          <a:p>
            <a:r>
              <a:rPr lang="en-US" dirty="0"/>
              <a:t>Appearance may be misleading; Infix notations are not as simple as they seem</a:t>
            </a:r>
          </a:p>
          <a:p>
            <a:pPr lvl="1"/>
            <a:r>
              <a:rPr lang="en-US" dirty="0"/>
              <a:t>Operator precedence</a:t>
            </a:r>
          </a:p>
          <a:p>
            <a:pPr lvl="1"/>
            <a:r>
              <a:rPr lang="en-US" dirty="0"/>
              <a:t>Associativity property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Operators have precedence</a:t>
            </a:r>
            <a:r>
              <a:rPr lang="en-US" dirty="0"/>
              <a:t>: Parentheses are often required</a:t>
            </a:r>
          </a:p>
          <a:p>
            <a:pPr lvl="1"/>
            <a:r>
              <a:rPr lang="en-US" dirty="0"/>
              <a:t>(3 + 4) ×  5 – 6	=  29</a:t>
            </a:r>
          </a:p>
          <a:p>
            <a:pPr lvl="1"/>
            <a:r>
              <a:rPr lang="en-US" dirty="0"/>
              <a:t>3 + 4   ×  5 – 6	=  17</a:t>
            </a:r>
          </a:p>
          <a:p>
            <a:pPr lvl="1"/>
            <a:r>
              <a:rPr lang="en-US" dirty="0"/>
              <a:t>(3 + 4) × (5 – 6)	=  –7</a:t>
            </a:r>
          </a:p>
          <a:p>
            <a:pPr lvl="1"/>
            <a:r>
              <a:rPr lang="en-US" dirty="0"/>
              <a:t>3 + 4   × (5 – 6)	=  –1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968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  <a:r>
              <a:rPr lang="en-US" dirty="0"/>
              <a:t> Expression is </a:t>
            </a:r>
            <a:r>
              <a:rPr lang="en-US" dirty="0">
                <a:solidFill>
                  <a:srgbClr val="0070C0"/>
                </a:solidFill>
              </a:rPr>
              <a:t>Hard To Parse </a:t>
            </a:r>
            <a:r>
              <a:rPr lang="en-US" dirty="0"/>
              <a:t>and difficult to evaluate </a:t>
            </a:r>
          </a:p>
          <a:p>
            <a:endParaRPr lang="en-US" dirty="0"/>
          </a:p>
          <a:p>
            <a:r>
              <a:rPr lang="en-US" dirty="0"/>
              <a:t>Postfix and prefix  do not rely on operator priority and are easier to parse</a:t>
            </a:r>
          </a:p>
          <a:p>
            <a:pPr lvl="1"/>
            <a:r>
              <a:rPr lang="en-US" dirty="0"/>
              <a:t>No ambiguity and no brackets are required</a:t>
            </a:r>
          </a:p>
          <a:p>
            <a:endParaRPr lang="en-US" dirty="0"/>
          </a:p>
          <a:p>
            <a:r>
              <a:rPr lang="en-US" dirty="0"/>
              <a:t>Many compilers first translate algebraic expressions into some form of postfix notation </a:t>
            </a:r>
          </a:p>
          <a:p>
            <a:pPr lvl="1"/>
            <a:r>
              <a:rPr lang="en-US" dirty="0"/>
              <a:t>Afterwards translate this postfix expression into machine code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1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A25-4C94-45C8-82E3-E7E255B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(Major Challenges)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7BBB-3E09-4C1D-AFE8-78A0CFB7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We face two problems to evaluate an expression </a:t>
            </a:r>
          </a:p>
          <a:p>
            <a:endParaRPr lang="en-GB" altLang="en-US" dirty="0"/>
          </a:p>
          <a:p>
            <a:pPr marL="514350" indent="-457200">
              <a:buFont typeface="+mj-lt"/>
              <a:buAutoNum type="arabicPeriod"/>
            </a:pPr>
            <a:r>
              <a:rPr lang="en-GB" altLang="en-US" dirty="0"/>
              <a:t>Given an infix expression, convert it into a postfix expressions.</a:t>
            </a:r>
          </a:p>
          <a:p>
            <a:pPr marL="514350" indent="-457200">
              <a:buFont typeface="+mj-lt"/>
              <a:buAutoNum type="arabicPeriod"/>
            </a:pPr>
            <a:r>
              <a:rPr lang="en-GB" altLang="en-US" dirty="0"/>
              <a:t>Evaluate a postfix expression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44232-DFC7-467D-9DBD-8EF489B46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A25-4C94-45C8-82E3-E7E255B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(Major Challenges)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7BBB-3E09-4C1D-AFE8-78A0CFB7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We face two problems to evaluate an expression </a:t>
            </a:r>
          </a:p>
          <a:p>
            <a:pPr marL="514350" indent="-457200">
              <a:buFont typeface="+mj-lt"/>
              <a:buAutoNum type="arabicPeriod"/>
            </a:pPr>
            <a:endParaRPr lang="en-GB" altLang="en-US" dirty="0"/>
          </a:p>
          <a:p>
            <a:pPr marL="850900" lvl="1" indent="-457200">
              <a:lnSpc>
                <a:spcPct val="124000"/>
              </a:lnSpc>
              <a:buFont typeface="+mj-lt"/>
              <a:buAutoNum type="arabicPeriod"/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6688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Conversion of infix to postfix</a:t>
            </a:r>
          </a:p>
          <a:p>
            <a:pPr marL="850900" lvl="1" indent="-457200">
              <a:lnSpc>
                <a:spcPct val="124000"/>
              </a:lnSpc>
              <a:buFont typeface="+mj-lt"/>
              <a:buAutoNum type="arabicPeriod"/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6688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Evaluation of postfix expression and calculate the solution</a:t>
            </a:r>
          </a:p>
          <a:p>
            <a:pPr marL="57150" indent="0">
              <a:buNone/>
            </a:pPr>
            <a:endParaRPr lang="en-GB" altLang="en-US" dirty="0"/>
          </a:p>
          <a:p>
            <a:pPr marL="400050"/>
            <a:r>
              <a:rPr lang="en-GB" altLang="en-US" dirty="0"/>
              <a:t>Let’s address the second problem first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44232-DFC7-467D-9DBD-8EF489B46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293085-11D4-4E60-9C1F-66F62986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429000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Postfix Expression Evaluation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BB48-0756-4804-B804-C8EDC1202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6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709-3106-408B-AD24-FC6D23F2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Example: Postfix Expressions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797-C11B-4582-BE0E-5E7E7E1F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46F15-0529-440F-B881-5B582C25E2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7" name="Picture 3" descr="A:\stacks_fig2.jpg">
            <a:extLst>
              <a:ext uri="{FF2B5EF4-FFF2-40B4-BE49-F238E27FC236}">
                <a16:creationId xmlns:a16="http://schemas.microsoft.com/office/drawing/2014/main" id="{F90D8BEA-54E3-4C24-8DA5-7AFBF5F6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91624"/>
            <a:ext cx="7131650" cy="26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416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709-3106-408B-AD24-FC6D23F2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Example: Postfix Expressions Evaluation and Use of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797-C11B-4582-BE0E-5E7E7E1F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46F15-0529-440F-B881-5B582C25E2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6" name="Picture 3" descr="A:\stacks_fig3.jpg">
            <a:extLst>
              <a:ext uri="{FF2B5EF4-FFF2-40B4-BE49-F238E27FC236}">
                <a16:creationId xmlns:a16="http://schemas.microsoft.com/office/drawing/2014/main" id="{309143C0-202B-4080-811E-C1E39CBB3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6309"/>
            <a:ext cx="80010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02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C071-89BC-4DE1-A1C8-7DF859E8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Example: Postfix Expressions Evaluation and Use of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282-6576-4A41-91CF-1D7A4C96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Quick Exercise</a:t>
            </a:r>
          </a:p>
          <a:p>
            <a:pPr marL="0" indent="0">
              <a:buNone/>
            </a:pPr>
            <a:endParaRPr lang="en-US" sz="2400" dirty="0"/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dirty="0"/>
              <a:t>What does the following postfix expression evaluate to?</a:t>
            </a:r>
          </a:p>
          <a:p>
            <a:pPr eaLnBrk="1" hangingPunct="1">
              <a:buFont typeface="Marlett" pitchFamily="2" charset="2"/>
              <a:buNone/>
              <a:defRPr/>
            </a:pPr>
            <a:r>
              <a:rPr lang="en-US" dirty="0"/>
              <a:t>	6 3 2 + *</a:t>
            </a:r>
          </a:p>
          <a:p>
            <a:pPr eaLnBrk="1" hangingPunct="1">
              <a:buFont typeface="Marlett" pitchFamily="2" charset="2"/>
              <a:buNone/>
              <a:defRPr/>
            </a:pPr>
            <a:endParaRPr lang="en-US" dirty="0"/>
          </a:p>
          <a:p>
            <a:pPr marL="914400" lvl="1" indent="-514350">
              <a:buFont typeface="Marlett" pitchFamily="2" charset="2"/>
              <a:buAutoNum type="alphaUcPeriod"/>
              <a:defRPr/>
            </a:pPr>
            <a:r>
              <a:rPr lang="en-US" dirty="0"/>
              <a:t>18</a:t>
            </a:r>
          </a:p>
          <a:p>
            <a:pPr marL="914400" lvl="1" indent="-514350">
              <a:buFont typeface="Marlett" pitchFamily="2" charset="2"/>
              <a:buAutoNum type="alphaUcPeriod"/>
              <a:defRPr/>
            </a:pPr>
            <a:r>
              <a:rPr lang="en-US" dirty="0"/>
              <a:t>36</a:t>
            </a:r>
          </a:p>
          <a:p>
            <a:pPr marL="914400" lvl="1" indent="-514350">
              <a:buFont typeface="Marlett" pitchFamily="2" charset="2"/>
              <a:buAutoNum type="alphaUcPeriod"/>
              <a:defRPr/>
            </a:pPr>
            <a:r>
              <a:rPr lang="en-US" dirty="0"/>
              <a:t>24</a:t>
            </a:r>
          </a:p>
          <a:p>
            <a:pPr marL="914400" lvl="1" indent="-514350">
              <a:buFont typeface="Marlett" pitchFamily="2" charset="2"/>
              <a:buAutoNum type="alphaUcPeriod"/>
              <a:defRPr/>
            </a:pPr>
            <a:r>
              <a:rPr lang="en-US" dirty="0"/>
              <a:t>11</a:t>
            </a:r>
          </a:p>
          <a:p>
            <a:pPr marL="914400" lvl="1" indent="-514350">
              <a:buFont typeface="Marlett" pitchFamily="2" charset="2"/>
              <a:buAutoNum type="alphaUcPeriod"/>
              <a:defRPr/>
            </a:pPr>
            <a:r>
              <a:rPr lang="en-US" dirty="0"/>
              <a:t>30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754F-B09C-4E10-B123-D1EA7A87A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20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be a new Stack object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stack.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(opnd2);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(opnd1);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result = result of applying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final_result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//add final result to </a:t>
            </a:r>
            <a:r>
              <a:rPr lang="en-US" altLang="en-US" sz="18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final_result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8D6E8-E2D4-466A-B54E-56FCD6F950CE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924944"/>
            <a:ext cx="3024336" cy="9233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Each operator in postfix string refers to the previous two operands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609022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8D6E8-E2D4-466A-B54E-56FCD6F950CE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677881"/>
              </p:ext>
            </p:extLst>
          </p:nvPr>
        </p:nvGraphicFramePr>
        <p:xfrm>
          <a:off x="4860032" y="1250284"/>
          <a:ext cx="4000500" cy="491502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symb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result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stack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850" y="1772816"/>
            <a:ext cx="4464174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a new Stack object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(opnd2);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(opnd1);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result = result of 			applying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final_result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142" y="1021207"/>
            <a:ext cx="3845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Example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Postfix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Expression: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6 2 3 + - 3 8 2 / + * 2 $ 3 +</a:t>
            </a:r>
          </a:p>
        </p:txBody>
      </p:sp>
    </p:spTree>
    <p:extLst>
      <p:ext uri="{BB962C8B-B14F-4D97-AF65-F5344CB8AC3E}">
        <p14:creationId xmlns:p14="http://schemas.microsoft.com/office/powerpoint/2010/main" val="221847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special kind of list </a:t>
            </a:r>
          </a:p>
          <a:p>
            <a:pPr lvl="1"/>
            <a:r>
              <a:rPr lang="en-US" dirty="0"/>
              <a:t>Insertion and deletions takes place at one end called </a:t>
            </a:r>
            <a:r>
              <a:rPr lang="en-US" dirty="0">
                <a:solidFill>
                  <a:srgbClr val="0070C0"/>
                </a:solidFill>
              </a:rPr>
              <a:t>top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Last In First Out (LIFO) Structure</a:t>
            </a:r>
          </a:p>
          <a:p>
            <a:pPr lvl="1"/>
            <a:r>
              <a:rPr lang="en-US" dirty="0"/>
              <a:t>First In Last Out (FILO)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8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72816"/>
            <a:ext cx="4464174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a new Stack object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/* </a:t>
            </a:r>
            <a:r>
              <a:rPr lang="en-US" alt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(opnd2);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(opnd1);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result = result of 			applying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stack.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final_result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8D6E8-E2D4-466A-B54E-56FCD6F950CE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226899"/>
              </p:ext>
            </p:extLst>
          </p:nvPr>
        </p:nvGraphicFramePr>
        <p:xfrm>
          <a:off x="4870955" y="1220637"/>
          <a:ext cx="4000500" cy="490699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stack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/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142" y="1021207"/>
            <a:ext cx="3845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Example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Postfix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Expression: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6 2 3 + - 3 8 2 / + * 2 $ 3 +</a:t>
            </a:r>
          </a:p>
        </p:txBody>
      </p:sp>
    </p:spTree>
    <p:extLst>
      <p:ext uri="{BB962C8B-B14F-4D97-AF65-F5344CB8AC3E}">
        <p14:creationId xmlns:p14="http://schemas.microsoft.com/office/powerpoint/2010/main" val="3676152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52FE10-6C2E-4BA4-8451-AE31499D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Infix to Postfix Conversion Using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28F31-4F21-48E7-813D-8F138F5BF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0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Rules</a:t>
            </a:r>
            <a:br>
              <a:rPr lang="en-US" dirty="0"/>
            </a:br>
            <a:r>
              <a:rPr lang="en-US" dirty="0"/>
              <a:t>If Expression </a:t>
            </a:r>
            <a:r>
              <a:rPr lang="en-US" dirty="0">
                <a:highlight>
                  <a:srgbClr val="FFFF00"/>
                </a:highlight>
              </a:rPr>
              <a:t>Does not</a:t>
            </a:r>
            <a:r>
              <a:rPr lang="en-US" dirty="0"/>
              <a:t> Contain Parenthesis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Token is an operand</a:t>
            </a:r>
          </a:p>
          <a:p>
            <a:pPr lvl="1"/>
            <a:r>
              <a:rPr lang="en-US" dirty="0"/>
              <a:t>Append it to the end of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an operator, *, /, +, or –</a:t>
            </a:r>
          </a:p>
          <a:p>
            <a:pPr lvl="1"/>
            <a:r>
              <a:rPr lang="en-US" dirty="0"/>
              <a:t>First remove any operators already on the </a:t>
            </a:r>
            <a:r>
              <a:rPr lang="en-US" dirty="0" err="1"/>
              <a:t>opstk</a:t>
            </a:r>
            <a:r>
              <a:rPr lang="en-US" dirty="0"/>
              <a:t> OR stack that have higher or equal precedence and append them to the postfix string</a:t>
            </a:r>
          </a:p>
          <a:p>
            <a:pPr lvl="1"/>
            <a:r>
              <a:rPr lang="en-US" dirty="0"/>
              <a:t>Push the token on the </a:t>
            </a:r>
            <a:r>
              <a:rPr lang="en-US" dirty="0" err="1"/>
              <a:t>opstk</a:t>
            </a:r>
            <a:r>
              <a:rPr lang="en-US" dirty="0"/>
              <a:t> OR stack </a:t>
            </a:r>
          </a:p>
          <a:p>
            <a:r>
              <a:rPr lang="en-US" dirty="0">
                <a:solidFill>
                  <a:srgbClr val="0070C0"/>
                </a:solidFill>
              </a:rPr>
              <a:t>Input expression has been completely processed</a:t>
            </a:r>
          </a:p>
          <a:p>
            <a:pPr lvl="1"/>
            <a:r>
              <a:rPr lang="en-US" dirty="0"/>
              <a:t>Any operators still on the </a:t>
            </a:r>
            <a:r>
              <a:rPr lang="en-US" dirty="0" err="1"/>
              <a:t>opstk</a:t>
            </a:r>
            <a:r>
              <a:rPr lang="en-US" dirty="0"/>
              <a:t> OR stack should be removed and appended to the end of the postfix string</a:t>
            </a:r>
          </a:p>
          <a:p>
            <a:endParaRPr lang="en-US" dirty="0"/>
          </a:p>
          <a:p>
            <a:r>
              <a:rPr lang="en-US" dirty="0"/>
              <a:t>Example: 4 - 2 + 6 * 2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(op1, op2)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dirty="0"/>
              <a:t> are characters representing operators</a:t>
            </a:r>
          </a:p>
          <a:p>
            <a:pPr lvl="1"/>
            <a:endParaRPr lang="en-US" dirty="0"/>
          </a:p>
          <a:p>
            <a:r>
              <a:rPr lang="en-US" dirty="0"/>
              <a:t>Precedence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has precedence 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(OR)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op1 is same as op2</a:t>
            </a:r>
          </a:p>
          <a:p>
            <a:r>
              <a:rPr lang="en-US" dirty="0">
                <a:cs typeface="Courier New" panose="02070309020205020404" pitchFamily="49" charset="0"/>
              </a:rPr>
              <a:t>Otherwise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(‘*’,’+’)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(‘+’,’+’)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(‘+’,’*’)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11014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197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2425581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420637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227399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549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112585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on floor</a:t>
            </a:r>
          </a:p>
          <a:p>
            <a:endParaRPr lang="en-US" dirty="0"/>
          </a:p>
          <a:p>
            <a:r>
              <a:rPr lang="en-US" dirty="0"/>
              <a:t>Dishes on a shelf / Dish rack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02" y="3789040"/>
            <a:ext cx="3182321" cy="209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8" y="356465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8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090101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3934078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remaining operators to string*/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150267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Rules</a:t>
            </a:r>
            <a:br>
              <a:rPr lang="en-US" dirty="0"/>
            </a:br>
            <a:r>
              <a:rPr lang="en-US" dirty="0"/>
              <a:t>If Expression Contains Parenthesis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Token is an operand</a:t>
            </a:r>
          </a:p>
          <a:p>
            <a:pPr lvl="1"/>
            <a:r>
              <a:rPr lang="en-US" dirty="0"/>
              <a:t>Append it to the end of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 left parenthesis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Token is a right parenthesis</a:t>
            </a:r>
          </a:p>
          <a:p>
            <a:pPr lvl="1"/>
            <a:r>
              <a:rPr lang="en-US" dirty="0"/>
              <a:t>Pop the </a:t>
            </a:r>
            <a:r>
              <a:rPr lang="en-US" dirty="0" err="1"/>
              <a:t>opstk</a:t>
            </a:r>
            <a:r>
              <a:rPr lang="en-US" dirty="0"/>
              <a:t> until the corresponding left parenthesis is removed </a:t>
            </a:r>
          </a:p>
          <a:p>
            <a:pPr lvl="1"/>
            <a:r>
              <a:rPr lang="en-US" dirty="0"/>
              <a:t>Append each operator to the end of the postfix string</a:t>
            </a:r>
          </a:p>
          <a:p>
            <a:pPr lvl="1"/>
            <a:r>
              <a:rPr lang="en-US" dirty="0"/>
              <a:t>Pop the left parenthesis from the stack [</a:t>
            </a:r>
            <a:r>
              <a:rPr lang="en-US" dirty="0" err="1"/>
              <a:t>opstk</a:t>
            </a:r>
            <a:r>
              <a:rPr lang="en-US" dirty="0"/>
              <a:t>] and discard it as well</a:t>
            </a:r>
          </a:p>
          <a:p>
            <a:r>
              <a:rPr lang="en-US" dirty="0">
                <a:solidFill>
                  <a:srgbClr val="0070C0"/>
                </a:solidFill>
              </a:rPr>
              <a:t>Token is an operator, *, /, +, or –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First remove any operators already on the </a:t>
            </a:r>
            <a:r>
              <a:rPr lang="en-US" dirty="0" err="1"/>
              <a:t>opstk</a:t>
            </a:r>
            <a:r>
              <a:rPr lang="en-US" dirty="0"/>
              <a:t> that have higher or equal precedence and append them to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Input expression has been completely processed</a:t>
            </a:r>
          </a:p>
          <a:p>
            <a:pPr lvl="1"/>
            <a:r>
              <a:rPr lang="en-US" dirty="0"/>
              <a:t>Any operators still on the </a:t>
            </a:r>
            <a:r>
              <a:rPr lang="en-US" dirty="0" err="1"/>
              <a:t>opstk</a:t>
            </a:r>
            <a:r>
              <a:rPr lang="en-US" dirty="0"/>
              <a:t> can be removed and appended to the end of the postfix 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Expression Contains Parenthesis?</a:t>
            </a:r>
            <a:br>
              <a:rPr lang="en-US" dirty="0"/>
            </a:br>
            <a:r>
              <a:rPr lang="en-US" dirty="0"/>
              <a:t>Required Algorithmic changes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(op1, op2)</a:t>
            </a:r>
            <a:r>
              <a:rPr lang="en-US" dirty="0">
                <a:cs typeface="Courier New" panose="02070309020205020404" pitchFamily="49" charset="0"/>
              </a:rPr>
              <a:t> has to be modified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‘(‘ , op) = FALSE</a:t>
            </a:r>
            <a:r>
              <a:rPr lang="en-US" dirty="0"/>
              <a:t>	For any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op, ‘(‘ ) = FALSE</a:t>
            </a:r>
            <a:r>
              <a:rPr lang="en-US" dirty="0">
                <a:cs typeface="Courier New" panose="02070309020205020404" pitchFamily="49" charset="0"/>
              </a:rPr>
              <a:t>      </a:t>
            </a:r>
            <a:r>
              <a:rPr lang="en-US" dirty="0"/>
              <a:t>For any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</a:t>
            </a:r>
            <a:r>
              <a:rPr lang="en-US" dirty="0">
                <a:cs typeface="Courier New" panose="02070309020205020404" pitchFamily="49" charset="0"/>
              </a:rPr>
              <a:t>‘)’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 short, whenever a </a:t>
            </a:r>
            <a:r>
              <a:rPr lang="en-US" b="1" dirty="0">
                <a:cs typeface="Courier New" panose="02070309020205020404" pitchFamily="49" charset="0"/>
              </a:rPr>
              <a:t>‘(’</a:t>
            </a:r>
            <a:r>
              <a:rPr lang="en-US" dirty="0">
                <a:cs typeface="Courier New" panose="02070309020205020404" pitchFamily="49" charset="0"/>
              </a:rPr>
              <a:t> is encountered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 Push it onto stack</a:t>
            </a:r>
          </a:p>
          <a:p>
            <a:pPr lvl="2"/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FALSE will ensure that by terminating the </a:t>
            </a:r>
            <a:r>
              <a:rPr lang="en-US" i="1" dirty="0">
                <a:cs typeface="Courier New" panose="02070309020205020404" pitchFamily="49" charset="0"/>
                <a:sym typeface="Wingdings" panose="05000000000000000000" pitchFamily="2" charset="2"/>
              </a:rPr>
              <a:t>while-loop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op, ‘)‘ ) = TRUE</a:t>
            </a:r>
            <a:r>
              <a:rPr lang="en-US" dirty="0">
                <a:cs typeface="Courier New" panose="02070309020205020404" pitchFamily="49" charset="0"/>
              </a:rPr>
              <a:t>        </a:t>
            </a:r>
            <a:r>
              <a:rPr lang="en-US" dirty="0"/>
              <a:t>For any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‘(‘</a:t>
            </a:r>
          </a:p>
          <a:p>
            <a:pPr lvl="2"/>
            <a:r>
              <a:rPr lang="en-US" dirty="0"/>
              <a:t>So, that we can pop all the operators until a starting parathesis is not encountered from the stack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‘)‘ ,op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dirty="0">
                <a:cs typeface="Courier New" panose="02070309020205020404" pitchFamily="49" charset="0"/>
              </a:rPr>
              <a:t>      </a:t>
            </a:r>
            <a:r>
              <a:rPr lang="en-US" dirty="0"/>
              <a:t>For any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(an error)</a:t>
            </a:r>
          </a:p>
          <a:p>
            <a:pPr lvl="1"/>
            <a:r>
              <a:rPr lang="en-US" dirty="0"/>
              <a:t>As you will never push closing parenthesis in the stack, so, this case will never be encountered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7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3247411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1573366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57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2177943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58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1114863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59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228702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MAKENULL(S)</a:t>
            </a:r>
          </a:p>
          <a:p>
            <a:pPr lvl="1"/>
            <a:r>
              <a:rPr lang="en-US" dirty="0"/>
              <a:t>Make Stack S be an empty stack</a:t>
            </a:r>
          </a:p>
          <a:p>
            <a:pPr lvl="3"/>
            <a:endParaRPr lang="en-US" dirty="0"/>
          </a:p>
          <a:p>
            <a:r>
              <a:rPr lang="en-US" dirty="0"/>
              <a:t>TOP(S)</a:t>
            </a:r>
          </a:p>
          <a:p>
            <a:pPr lvl="1"/>
            <a:r>
              <a:rPr lang="en-US" dirty="0"/>
              <a:t>Return the element at the top of stack S</a:t>
            </a:r>
          </a:p>
          <a:p>
            <a:pPr lvl="3"/>
            <a:endParaRPr lang="en-US" dirty="0"/>
          </a:p>
          <a:p>
            <a:r>
              <a:rPr lang="en-US" dirty="0"/>
              <a:t>POP(S)</a:t>
            </a:r>
          </a:p>
          <a:p>
            <a:pPr lvl="1"/>
            <a:r>
              <a:rPr lang="en-US" dirty="0"/>
              <a:t>Remove the top element of the stack</a:t>
            </a:r>
          </a:p>
          <a:p>
            <a:pPr lvl="4"/>
            <a:endParaRPr lang="en-US" dirty="0"/>
          </a:p>
          <a:p>
            <a:r>
              <a:rPr lang="en-US" dirty="0"/>
              <a:t>PUSH(</a:t>
            </a:r>
            <a:r>
              <a:rPr lang="en-US" dirty="0" err="1"/>
              <a:t>S,x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the element x at the top of the stack</a:t>
            </a:r>
          </a:p>
          <a:p>
            <a:pPr lvl="4"/>
            <a:endParaRPr lang="en-US" dirty="0"/>
          </a:p>
          <a:p>
            <a:r>
              <a:rPr lang="en-US" dirty="0"/>
              <a:t>EMPTY(S)</a:t>
            </a:r>
          </a:p>
          <a:p>
            <a:pPr lvl="1"/>
            <a:r>
              <a:rPr lang="en-US" dirty="0"/>
              <a:t>Return true if S is an empty stack and return false otherwise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24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60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171871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61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2866579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62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3835047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 the parenthesis &amp; discard 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63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</p:spTree>
    <p:extLst>
      <p:ext uri="{BB962C8B-B14F-4D97-AF65-F5344CB8AC3E}">
        <p14:creationId xmlns:p14="http://schemas.microsoft.com/office/powerpoint/2010/main" val="158461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 (A-(B+C) ) *D ) $ (E+F)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Rectangle 47"/>
          <p:cNvSpPr txBox="1">
            <a:spLocks noChangeArrowheads="1"/>
          </p:cNvSpPr>
          <p:nvPr/>
        </p:nvSpPr>
        <p:spPr bwMode="auto">
          <a:xfrm>
            <a:off x="-4192" y="1627584"/>
            <a:ext cx="914819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&amp;&amp;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fr-FR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fr-FR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push(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//pop the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discard 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</p:txBody>
      </p:sp>
    </p:spTree>
    <p:extLst>
      <p:ext uri="{BB962C8B-B14F-4D97-AF65-F5344CB8AC3E}">
        <p14:creationId xmlns:p14="http://schemas.microsoft.com/office/powerpoint/2010/main" val="266531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 (A-(B+C) ) *D ) $ (E+F)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Rectangle 47"/>
          <p:cNvSpPr txBox="1">
            <a:spLocks noChangeArrowheads="1"/>
          </p:cNvSpPr>
          <p:nvPr/>
        </p:nvSpPr>
        <p:spPr bwMode="auto">
          <a:xfrm>
            <a:off x="-4192" y="1627584"/>
            <a:ext cx="914819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the empty stack;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an operand)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&amp;&amp;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empty(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fr-FR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fr-FR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push(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//pop the 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discard 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else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pop(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kern="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while */</a:t>
            </a:r>
          </a:p>
        </p:txBody>
      </p:sp>
    </p:spTree>
    <p:extLst>
      <p:ext uri="{BB962C8B-B14F-4D97-AF65-F5344CB8AC3E}">
        <p14:creationId xmlns:p14="http://schemas.microsoft.com/office/powerpoint/2010/main" val="1810296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5B0683-D429-4F84-82E1-6C2F3B5F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Infix to Prefix Conversion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B08EF-D888-4199-853E-EAD47865B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08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/>
              <a:t>An Infix to Prefix Conversion Algorithm</a:t>
            </a:r>
          </a:p>
          <a:p>
            <a:pPr lvl="1"/>
            <a:r>
              <a:rPr lang="en-US" dirty="0"/>
              <a:t>Reverse the infix string</a:t>
            </a:r>
          </a:p>
          <a:p>
            <a:pPr lvl="2"/>
            <a:r>
              <a:rPr lang="en-US" dirty="0"/>
              <a:t>Adjust parenthesis, i.e., make every '(' as ')' and every ')' as '(' </a:t>
            </a:r>
          </a:p>
          <a:p>
            <a:pPr lvl="1"/>
            <a:r>
              <a:rPr lang="en-US" dirty="0"/>
              <a:t>Perform infix to postfix algorithm on reversed string</a:t>
            </a:r>
          </a:p>
          <a:p>
            <a:pPr lvl="1"/>
            <a:r>
              <a:rPr lang="en-US" dirty="0"/>
              <a:t>Reverse the output postfix expression to get the prefix expression</a:t>
            </a:r>
          </a:p>
          <a:p>
            <a:endParaRPr lang="en-US" dirty="0"/>
          </a:p>
          <a:p>
            <a:r>
              <a:rPr lang="en-US" dirty="0"/>
              <a:t>Example: (A + B) * (B – 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)C – B( * )B + A(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(C – B) * (B + A)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  B  -  B   A  +  *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*  +  A  B  -  B  C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 (A+B^C)*D+E^5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5^E+D*)C^B+A(   </a:t>
            </a:r>
            <a:r>
              <a:rPr lang="en-US" b="1" dirty="0">
                <a:sym typeface="Wingdings" panose="05000000000000000000" pitchFamily="2" charset="2"/>
              </a:rPr>
              <a:t>5^E+D*(C^B+A)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 5E^DCB^A+*+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+*+A^BCD^E5 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69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top;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~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push(int);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pop(int &amp;);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marL="4000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[size];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-1;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Destructor </a:t>
            </a:r>
          </a:p>
          <a:p>
            <a:pPr marL="4000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//destructor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5873</TotalTime>
  <Words>6763</Words>
  <Application>Microsoft Office PowerPoint</Application>
  <PresentationFormat>On-screen Show (4:3)</PresentationFormat>
  <Paragraphs>1371</Paragraphs>
  <Slides>69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Tahoma</vt:lpstr>
      <vt:lpstr>Wingdings 2</vt:lpstr>
      <vt:lpstr>Marlett</vt:lpstr>
      <vt:lpstr>Courier New</vt:lpstr>
      <vt:lpstr>Wingdings</vt:lpstr>
      <vt:lpstr>Default Design</vt:lpstr>
      <vt:lpstr>1_Default Design</vt:lpstr>
      <vt:lpstr> CS-2001 Data Structures Fall 2022 Introduction to Stack ADT</vt:lpstr>
      <vt:lpstr>Roadmap</vt:lpstr>
      <vt:lpstr>Introduction to Stack</vt:lpstr>
      <vt:lpstr>Stack ADT data</vt:lpstr>
      <vt:lpstr>Stack Examples</vt:lpstr>
      <vt:lpstr>Stack ADT – Operations (2)</vt:lpstr>
      <vt:lpstr>PowerPoint Presentation</vt:lpstr>
      <vt:lpstr>Array Implementation – Code (1)</vt:lpstr>
      <vt:lpstr>Array Implementation – Code (2)</vt:lpstr>
      <vt:lpstr>Array Implementation – Code (3)</vt:lpstr>
      <vt:lpstr>Array Implementation – Code (4)</vt:lpstr>
      <vt:lpstr>Array Implementation – Code (5)</vt:lpstr>
      <vt:lpstr>Using Stack (1)</vt:lpstr>
      <vt:lpstr>Using Stack (2)</vt:lpstr>
      <vt:lpstr>Using Stack (3)</vt:lpstr>
      <vt:lpstr>Using Stack (4)</vt:lpstr>
      <vt:lpstr>PowerPoint Presentation</vt:lpstr>
      <vt:lpstr>Pointer-based Implementation of Stacks</vt:lpstr>
      <vt:lpstr>Pointer Implementation – Code (1)</vt:lpstr>
      <vt:lpstr>Pointer Implementation – Code (2)</vt:lpstr>
      <vt:lpstr>Pointer Implementation – Code (3)</vt:lpstr>
      <vt:lpstr>Pointer Implementation – Code (4)</vt:lpstr>
      <vt:lpstr>Pointer Implementation – Code (5)</vt:lpstr>
      <vt:lpstr>Polish Notations and Use of Stack </vt:lpstr>
      <vt:lpstr>Algebraic Expressions</vt:lpstr>
      <vt:lpstr>Infix, Postfix and Prefix Expressions</vt:lpstr>
      <vt:lpstr>Example: Conversion From Infix to Postfix (1)</vt:lpstr>
      <vt:lpstr>Example: Conversion From Infix to Postfix (2)</vt:lpstr>
      <vt:lpstr>Infix, Postfix and Prefix Expressions – Examples</vt:lpstr>
      <vt:lpstr>Why Do We Need Prefix and Postfix? (1)</vt:lpstr>
      <vt:lpstr>Why Do We Need Prefix and Postfix? (2)</vt:lpstr>
      <vt:lpstr>Expression Evaluation (Major Challenges)</vt:lpstr>
      <vt:lpstr>Expression Evaluation (Major Challenges)</vt:lpstr>
      <vt:lpstr>Postfix Expression Evaluation </vt:lpstr>
      <vt:lpstr>Example: Postfix Expressions Evaluation</vt:lpstr>
      <vt:lpstr>Example: Postfix Expressions Evaluation and Use of Stack</vt:lpstr>
      <vt:lpstr>Example: Postfix Expressions Evaluation and Use of Stack</vt:lpstr>
      <vt:lpstr>Evaluating a Postfix Expression</vt:lpstr>
      <vt:lpstr>Evaluating a Postfix Expression</vt:lpstr>
      <vt:lpstr>Evaluating a Postfix Expression</vt:lpstr>
      <vt:lpstr>Infix to Postfix Conversion Using Stack</vt:lpstr>
      <vt:lpstr>Conversion of Infix Expression to Postfix – Rules If Expression Does not Contain Parenthesis</vt:lpstr>
      <vt:lpstr>Conversion of Infix Expression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 – Practice </vt:lpstr>
      <vt:lpstr>Algorithm to Convert Infix to Postfix – Practice </vt:lpstr>
      <vt:lpstr>Conversion of Infix Expression to Postfix – Rules If Expression Contains Parenthesis</vt:lpstr>
      <vt:lpstr>What If Expression Contains Parenthesis? Required Algorithmic changes 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Conversion of Infix Expression to Postfix – Practice </vt:lpstr>
      <vt:lpstr>Conversion of Infix Expression to Postfix – Practice </vt:lpstr>
      <vt:lpstr>Infix to Prefix Conversion</vt:lpstr>
      <vt:lpstr>Conversion To Prefix Expression (1)</vt:lpstr>
      <vt:lpstr>Conversion To Prefix Expression (2)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1637</cp:revision>
  <cp:lastPrinted>2013-10-17T07:59:38Z</cp:lastPrinted>
  <dcterms:created xsi:type="dcterms:W3CDTF">2007-03-29T10:37:57Z</dcterms:created>
  <dcterms:modified xsi:type="dcterms:W3CDTF">2022-09-14T05:11:11Z</dcterms:modified>
</cp:coreProperties>
</file>