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37"/>
  </p:notesMasterIdLst>
  <p:sldIdLst>
    <p:sldId id="780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63" r:id="rId19"/>
    <p:sldId id="651" r:id="rId20"/>
    <p:sldId id="653" r:id="rId21"/>
    <p:sldId id="655" r:id="rId22"/>
    <p:sldId id="671" r:id="rId23"/>
    <p:sldId id="672" r:id="rId24"/>
    <p:sldId id="673" r:id="rId25"/>
    <p:sldId id="674" r:id="rId26"/>
    <p:sldId id="675" r:id="rId27"/>
    <p:sldId id="662" r:id="rId28"/>
    <p:sldId id="664" r:id="rId29"/>
    <p:sldId id="666" r:id="rId30"/>
    <p:sldId id="676" r:id="rId31"/>
    <p:sldId id="669" r:id="rId32"/>
    <p:sldId id="667" r:id="rId33"/>
    <p:sldId id="670" r:id="rId34"/>
    <p:sldId id="668" r:id="rId35"/>
    <p:sldId id="520" r:id="rId36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38"/>
      <p:bold r:id="rId39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3" autoAdjust="0"/>
    <p:restoredTop sz="93614" autoAdjust="0"/>
  </p:normalViewPr>
  <p:slideViewPr>
    <p:cSldViewPr>
      <p:cViewPr varScale="1">
        <p:scale>
          <a:sx n="59" d="100"/>
          <a:sy n="59" d="100"/>
        </p:scale>
        <p:origin x="157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1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9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11-Queues</a:t>
            </a:r>
          </a:p>
        </p:txBody>
      </p:sp>
    </p:spTree>
    <p:extLst>
      <p:ext uri="{BB962C8B-B14F-4D97-AF65-F5344CB8AC3E}">
        <p14:creationId xmlns:p14="http://schemas.microsoft.com/office/powerpoint/2010/main" val="62363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298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9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6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83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51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85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6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52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11-Queues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11-Queues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2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Introduction to Queue ADT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7113-F848-481A-820E-6D1E3C0B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464EE-74C5-42DE-B41A-1E7939C181C3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Queue is implemented by an array</a:t>
            </a:r>
          </a:p>
          <a:p>
            <a:pPr lvl="1"/>
            <a:r>
              <a:rPr lang="en-US" dirty="0"/>
              <a:t>Size of queue remains fix</a:t>
            </a:r>
          </a:p>
          <a:p>
            <a:endParaRPr lang="en-US" dirty="0"/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A queue can be implemented as a linked list</a:t>
            </a:r>
          </a:p>
          <a:p>
            <a:pPr lvl="1"/>
            <a:r>
              <a:rPr lang="en-US" dirty="0"/>
              <a:t>Expand or shrink with each </a:t>
            </a:r>
            <a:r>
              <a:rPr lang="en-US" dirty="0" err="1"/>
              <a:t>enqueue</a:t>
            </a:r>
            <a:r>
              <a:rPr lang="en-US" dirty="0"/>
              <a:t> or </a:t>
            </a:r>
            <a:r>
              <a:rPr lang="en-US" dirty="0" err="1"/>
              <a:t>dequeue</a:t>
            </a:r>
            <a:r>
              <a:rPr lang="en-US" dirty="0"/>
              <a:t> operation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1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1124744"/>
            <a:ext cx="6302039" cy="511256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two counters </a:t>
            </a:r>
            <a:r>
              <a:rPr lang="en-US" dirty="0"/>
              <a:t>that signify </a:t>
            </a:r>
            <a:r>
              <a:rPr lang="en-US" dirty="0">
                <a:solidFill>
                  <a:srgbClr val="0070C0"/>
                </a:solidFill>
              </a:rPr>
              <a:t>rear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front</a:t>
            </a:r>
          </a:p>
          <a:p>
            <a:endParaRPr lang="en-US" dirty="0"/>
          </a:p>
          <a:p>
            <a:r>
              <a:rPr lang="en-US" dirty="0"/>
              <a:t>When queue is </a:t>
            </a:r>
            <a:r>
              <a:rPr lang="en-US" dirty="0">
                <a:solidFill>
                  <a:srgbClr val="0070C0"/>
                </a:solidFill>
              </a:rPr>
              <a:t>empty </a:t>
            </a:r>
          </a:p>
          <a:p>
            <a:pPr lvl="1"/>
            <a:r>
              <a:rPr lang="en-US" dirty="0"/>
              <a:t>Both </a:t>
            </a:r>
            <a:r>
              <a:rPr lang="en-US" dirty="0">
                <a:solidFill>
                  <a:srgbClr val="0070C0"/>
                </a:solidFill>
              </a:rPr>
              <a:t>front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rear</a:t>
            </a:r>
            <a:r>
              <a:rPr lang="en-US" dirty="0"/>
              <a:t> are set to </a:t>
            </a:r>
            <a:r>
              <a:rPr lang="en-US" dirty="0">
                <a:solidFill>
                  <a:srgbClr val="0070C0"/>
                </a:solidFill>
              </a:rPr>
              <a:t>-1</a:t>
            </a:r>
          </a:p>
          <a:p>
            <a:endParaRPr lang="en-US" dirty="0"/>
          </a:p>
          <a:p>
            <a:r>
              <a:rPr lang="en-US" dirty="0"/>
              <a:t>When there is </a:t>
            </a:r>
            <a:r>
              <a:rPr lang="en-US" dirty="0">
                <a:solidFill>
                  <a:srgbClr val="0070C0"/>
                </a:solidFill>
              </a:rPr>
              <a:t>only one value</a:t>
            </a:r>
            <a:r>
              <a:rPr lang="en-US" dirty="0"/>
              <a:t> in the Queue, </a:t>
            </a:r>
          </a:p>
          <a:p>
            <a:pPr lvl="1"/>
            <a:r>
              <a:rPr lang="en-US" dirty="0"/>
              <a:t>Both </a:t>
            </a:r>
            <a:r>
              <a:rPr lang="en-US" dirty="0">
                <a:solidFill>
                  <a:srgbClr val="0070C0"/>
                </a:solidFill>
              </a:rPr>
              <a:t>rear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front</a:t>
            </a:r>
            <a:r>
              <a:rPr lang="en-US" dirty="0"/>
              <a:t> have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index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>
                <a:solidFill>
                  <a:srgbClr val="0070C0"/>
                </a:solidFill>
              </a:rPr>
              <a:t>enqueueing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increment </a:t>
            </a:r>
            <a:r>
              <a:rPr lang="en-US" dirty="0">
                <a:solidFill>
                  <a:srgbClr val="0070C0"/>
                </a:solidFill>
              </a:rPr>
              <a:t>rear by 1 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>
                <a:solidFill>
                  <a:srgbClr val="0070C0"/>
                </a:solidFill>
              </a:rPr>
              <a:t>dequeueing</a:t>
            </a:r>
            <a:r>
              <a:rPr lang="en-US" dirty="0"/>
              <a:t>, increment </a:t>
            </a:r>
            <a:r>
              <a:rPr lang="en-US" dirty="0">
                <a:solidFill>
                  <a:srgbClr val="0070C0"/>
                </a:solidFill>
              </a:rPr>
              <a:t>front by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2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58029"/>
              </p:ext>
            </p:extLst>
          </p:nvPr>
        </p:nvGraphicFramePr>
        <p:xfrm>
          <a:off x="7355735" y="2913764"/>
          <a:ext cx="533400" cy="331311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846805" y="3020127"/>
            <a:ext cx="11430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00" dirty="0">
                <a:latin typeface="+mn-lt"/>
                <a:ea typeface="ＭＳ Ｐゴシック" charset="0"/>
                <a:cs typeface="ＭＳ Ｐゴシック" charset="0"/>
              </a:rPr>
              <a:t>First Element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79928" y="5885564"/>
            <a:ext cx="114300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00" dirty="0">
                <a:latin typeface="+mn-lt"/>
                <a:ea typeface="ＭＳ Ｐゴシック" charset="0"/>
                <a:cs typeface="ＭＳ Ｐゴシック" charset="0"/>
              </a:rPr>
              <a:t>Last Element</a:t>
            </a: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822335" y="306616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086276" y="2909659"/>
            <a:ext cx="8063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70C0"/>
                </a:solidFill>
                <a:latin typeface="+mn-lt"/>
                <a:ea typeface="ＭＳ Ｐゴシック" charset="0"/>
                <a:cs typeface="ＭＳ Ｐゴシック" charset="0"/>
              </a:rPr>
              <a:t>front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846804" y="3448424"/>
            <a:ext cx="14529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00" dirty="0">
                <a:latin typeface="+mn-lt"/>
                <a:ea typeface="ＭＳ Ｐゴシック" charset="0"/>
                <a:cs typeface="ＭＳ Ｐゴシック" charset="0"/>
              </a:rPr>
              <a:t>Second Element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8085581" y="4469303"/>
            <a:ext cx="5334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00" b="1" dirty="0">
                <a:latin typeface="+mn-lt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300" b="1" dirty="0">
                <a:latin typeface="+mn-lt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300" b="1" dirty="0">
                <a:latin typeface="+mn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6822335" y="594928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02185" y="5775026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0070C0"/>
                </a:solidFill>
                <a:latin typeface="+mn-lt"/>
                <a:ea typeface="ＭＳ Ｐゴシック" charset="0"/>
                <a:cs typeface="ＭＳ Ｐゴシック" charset="0"/>
              </a:rPr>
              <a:t>rear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7355735" y="519976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Example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39552" y="1268760"/>
            <a:ext cx="7788275" cy="979488"/>
            <a:chOff x="480" y="1440"/>
            <a:chExt cx="4906" cy="617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0       1        2        3        4        5        6        7        8</a:t>
                </a: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ＭＳ Ｐゴシック" charset="0"/>
                  <a:cs typeface="ＭＳ Ｐゴシック" charset="0"/>
                </a:rPr>
                <a:t>f</a:t>
              </a: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ront= -1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 = -1</a:t>
              </a:r>
            </a:p>
          </p:txBody>
        </p:sp>
      </p:grp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39552" y="3014866"/>
            <a:ext cx="7788275" cy="979488"/>
            <a:chOff x="480" y="1440"/>
            <a:chExt cx="4906" cy="617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0        1        2        3         4       5        6        7        8</a:t>
                </a:r>
              </a:p>
            </p:txBody>
          </p:sp>
        </p:grp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  <a:ea typeface="ＭＳ Ｐゴシック" charset="0"/>
                  <a:cs typeface="ＭＳ Ｐゴシック" charset="0"/>
                </a:rPr>
                <a:t>f</a:t>
              </a: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ront= 0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 = 0</a:t>
              </a:r>
            </a:p>
          </p:txBody>
        </p:sp>
      </p:grpSp>
      <p:grpSp>
        <p:nvGrpSpPr>
          <p:cNvPr id="33" name="Group 3"/>
          <p:cNvGrpSpPr>
            <a:grpSpLocks/>
          </p:cNvGrpSpPr>
          <p:nvPr/>
        </p:nvGrpSpPr>
        <p:grpSpPr bwMode="auto">
          <a:xfrm>
            <a:off x="539552" y="4760972"/>
            <a:ext cx="7788275" cy="979488"/>
            <a:chOff x="480" y="1440"/>
            <a:chExt cx="4906" cy="617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36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4</a:t>
                </a:r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0       1         2        3       4        5        6        7        8</a:t>
                </a:r>
              </a:p>
            </p:txBody>
          </p:sp>
        </p:grp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front= 0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61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Example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990600" y="1504950"/>
            <a:ext cx="7656513" cy="998538"/>
            <a:chOff x="480" y="1428"/>
            <a:chExt cx="4823" cy="629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4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8</a:t>
                </a: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0       1        2        3        4        5        6        7        8</a:t>
                </a:r>
              </a:p>
            </p:txBody>
          </p:sp>
        </p:grp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477" y="1428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front=0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rear=6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990600" y="2929743"/>
            <a:ext cx="7654925" cy="960438"/>
            <a:chOff x="624" y="1932"/>
            <a:chExt cx="4822" cy="605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8</a:t>
                </a: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0       1        2        3        4         5       6        7        8</a:t>
                </a:r>
              </a:p>
            </p:txBody>
          </p:sp>
        </p:grp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4620" y="1932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front=4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rear=6</a:t>
              </a: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990600" y="4425949"/>
            <a:ext cx="7654925" cy="960438"/>
            <a:chOff x="624" y="1932"/>
            <a:chExt cx="4822" cy="605"/>
          </a:xfrm>
        </p:grpSpPr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12</a:t>
                </a: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67</a:t>
                </a:r>
              </a:p>
            </p:txBody>
          </p:sp>
          <p:sp>
            <p:nvSpPr>
              <p:cNvPr id="44" name="Text Box 40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0        1       2        3        4        5        6        7        8</a:t>
                </a:r>
              </a:p>
            </p:txBody>
          </p:sp>
        </p:grp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4620" y="1932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front=5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rear=8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03648" y="5596621"/>
            <a:ext cx="559657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Problem: </a:t>
            </a:r>
            <a:r>
              <a:rPr lang="en-US" dirty="0"/>
              <a:t>How can we insert more elements? </a:t>
            </a:r>
          </a:p>
          <a:p>
            <a:r>
              <a:rPr lang="en-US" dirty="0"/>
              <a:t>Rear index can not move beyond the last element….</a:t>
            </a:r>
          </a:p>
        </p:txBody>
      </p:sp>
    </p:spTree>
    <p:extLst>
      <p:ext uri="{BB962C8B-B14F-4D97-AF65-F5344CB8AC3E}">
        <p14:creationId xmlns:p14="http://schemas.microsoft.com/office/powerpoint/2010/main" val="36955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dirty="0">
                <a:solidFill>
                  <a:srgbClr val="0070C0"/>
                </a:solidFill>
              </a:rPr>
              <a:t>rear</a:t>
            </a:r>
            <a:r>
              <a:rPr lang="en-US" dirty="0"/>
              <a:t> to wrap around the array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if(rear == queueSize-1)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rear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rear++;</a:t>
            </a:r>
          </a:p>
          <a:p>
            <a:endParaRPr lang="en-US" dirty="0"/>
          </a:p>
          <a:p>
            <a:r>
              <a:rPr lang="en-US" dirty="0"/>
              <a:t>Alternatively, use modular arithmetic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rear = (rear + 1)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8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19795" y="1479903"/>
            <a:ext cx="7750175" cy="923925"/>
            <a:chOff x="624" y="1955"/>
            <a:chExt cx="4882" cy="582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12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67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0       1        2        3        4        5        6        7        8</a:t>
                </a:r>
              </a:p>
            </p:txBody>
          </p:sp>
        </p:grp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680" y="1955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front=5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rear=8</a:t>
              </a:r>
            </a:p>
          </p:txBody>
        </p:sp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09242" y="2896202"/>
            <a:ext cx="6172200" cy="64633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  <a:ea typeface="ＭＳ Ｐゴシック" charset="0"/>
                <a:cs typeface="ＭＳ Ｐゴシック" charset="0"/>
              </a:rPr>
              <a:t>Enqueue</a:t>
            </a: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 39	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Rear = (Rear+1) mod </a:t>
            </a:r>
            <a:r>
              <a:rPr lang="en-US" sz="1800" dirty="0" err="1">
                <a:latin typeface="+mn-lt"/>
                <a:ea typeface="ＭＳ Ｐゴシック" charset="0"/>
                <a:cs typeface="ＭＳ Ｐゴシック" charset="0"/>
              </a:rPr>
              <a:t>queueSize</a:t>
            </a: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 = (8+1) mod 9 = 0</a:t>
            </a:r>
          </a:p>
        </p:txBody>
      </p: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1009242" y="4079381"/>
            <a:ext cx="7742238" cy="920750"/>
            <a:chOff x="624" y="1957"/>
            <a:chExt cx="4877" cy="580"/>
          </a:xfrm>
        </p:grpSpPr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39</a:t>
                </a: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12</a:t>
                </a: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+mn-lt"/>
                    <a:ea typeface="ＭＳ Ｐゴシック" charset="0"/>
                    <a:cs typeface="ＭＳ Ｐゴシック" charset="0"/>
                  </a:rPr>
                  <a:t>67</a:t>
                </a: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dirty="0">
                    <a:latin typeface="+mn-lt"/>
                    <a:ea typeface="ＭＳ Ｐゴシック" charset="0"/>
                    <a:cs typeface="ＭＳ Ｐゴシック" charset="0"/>
                  </a:rPr>
                  <a:t>   0        1       2        3        4        5        6        7        8</a:t>
                </a:r>
              </a:p>
            </p:txBody>
          </p:sp>
        </p:grp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675" y="1957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front=5</a:t>
              </a:r>
            </a:p>
            <a:p>
              <a:pPr>
                <a:defRPr/>
              </a:pPr>
              <a:r>
                <a:rPr lang="en-US" sz="1800" dirty="0">
                  <a:latin typeface="+mn-lt"/>
                  <a:ea typeface="ＭＳ Ｐゴシック" charset="0"/>
                  <a:cs typeface="ＭＳ Ｐゴシック" charset="0"/>
                </a:rPr>
                <a:t>rear=0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30348" y="5301208"/>
            <a:ext cx="61616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b="1" dirty="0"/>
              <a:t>: </a:t>
            </a:r>
            <a:r>
              <a:rPr lang="en-US" dirty="0"/>
              <a:t>How to avoid overwriting an existing element? </a:t>
            </a:r>
          </a:p>
        </p:txBody>
      </p:sp>
    </p:spTree>
    <p:extLst>
      <p:ext uri="{BB962C8B-B14F-4D97-AF65-F5344CB8AC3E}">
        <p14:creationId xmlns:p14="http://schemas.microsoft.com/office/powerpoint/2010/main" val="6142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Empty and Full Queues?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counter indicating number of values/items in the queue </a:t>
            </a:r>
          </a:p>
          <a:p>
            <a:pPr lvl="1"/>
            <a:r>
              <a:rPr lang="en-US" dirty="0"/>
              <a:t>Covered in first array-based implementation</a:t>
            </a:r>
          </a:p>
          <a:p>
            <a:endParaRPr lang="en-US" dirty="0"/>
          </a:p>
          <a:p>
            <a:r>
              <a:rPr lang="en-US" dirty="0"/>
              <a:t>Without using an additional counter (only relying on front and rear)</a:t>
            </a:r>
          </a:p>
          <a:p>
            <a:pPr lvl="1"/>
            <a:r>
              <a:rPr lang="en-US" dirty="0"/>
              <a:t>Covered in alternative array-based implementation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6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class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IntQueue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private: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queueArray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</a:t>
            </a:r>
            <a:r>
              <a:rPr lang="en-US" sz="165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Pointer to array implemented as Queue  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queueSize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  </a:t>
            </a:r>
            <a:r>
              <a:rPr lang="en-US" sz="165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Total size of the Queue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front;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rear;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numItems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   </a:t>
            </a:r>
            <a:r>
              <a:rPr lang="en-US" sz="165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Number of items currently in the Queue</a:t>
            </a:r>
          </a:p>
          <a:p>
            <a:pPr marL="0" indent="0">
              <a:buNone/>
              <a:defRPr/>
            </a:pP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public: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~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bool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isEmpty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bool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isFull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bool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enqueue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void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makeNull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defRPr/>
            </a:pP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8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class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IntQueue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private: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queueArray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</a:t>
            </a:r>
            <a:r>
              <a:rPr lang="en-US" sz="165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Pointer to array implemented as 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queueSize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  </a:t>
            </a:r>
            <a:r>
              <a:rPr lang="en-US" sz="165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Total size of the Queue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front;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rear;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numItems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   </a:t>
            </a:r>
            <a:r>
              <a:rPr lang="en-US" sz="165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Number of items currently in the Queue</a:t>
            </a:r>
          </a:p>
          <a:p>
            <a:pPr marL="0" indent="0">
              <a:buNone/>
              <a:defRPr/>
            </a:pP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public: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~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bool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isEmpty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bool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isFull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bool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enqueue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5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dequeue</a:t>
            </a: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	</a:t>
            </a:r>
            <a:r>
              <a:rPr lang="en-US" sz="1650" b="1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void </a:t>
            </a:r>
            <a:r>
              <a:rPr lang="en-US" sz="1650" b="1" dirty="0" err="1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makeNull</a:t>
            </a:r>
            <a:r>
              <a:rPr lang="en-US" sz="1650" b="1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defRPr/>
            </a:pPr>
            <a:b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65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13652" y="5013176"/>
            <a:ext cx="4906498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Clears the queue by resetting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1600" dirty="0"/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en-US" sz="1600" dirty="0"/>
              <a:t> indices, and setting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to 0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0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</a:t>
            </a:r>
            <a:r>
              <a:rPr lang="en-US" dirty="0">
                <a:solidFill>
                  <a:srgbClr val="0070C0"/>
                </a:solidFill>
              </a:rPr>
              <a:t>First-In-First-Out (FIFO) </a:t>
            </a:r>
            <a:r>
              <a:rPr lang="en-US" dirty="0"/>
              <a:t>data structure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First element added </a:t>
            </a:r>
            <a:r>
              <a:rPr lang="en-US" dirty="0"/>
              <a:t>to the queue will be </a:t>
            </a:r>
            <a:r>
              <a:rPr lang="en-US" dirty="0">
                <a:solidFill>
                  <a:srgbClr val="0070C0"/>
                </a:solidFill>
              </a:rPr>
              <a:t>first one to be removed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Queue implements a special kind of list</a:t>
            </a:r>
          </a:p>
          <a:p>
            <a:pPr lvl="1"/>
            <a:r>
              <a:rPr lang="en-US" dirty="0"/>
              <a:t>Items are </a:t>
            </a:r>
            <a:r>
              <a:rPr lang="en-US" dirty="0">
                <a:solidFill>
                  <a:srgbClr val="0070C0"/>
                </a:solidFill>
              </a:rPr>
              <a:t>inserted</a:t>
            </a:r>
            <a:r>
              <a:rPr lang="en-US" dirty="0"/>
              <a:t> at one end (the </a:t>
            </a:r>
            <a:r>
              <a:rPr lang="en-US" dirty="0">
                <a:solidFill>
                  <a:srgbClr val="0070C0"/>
                </a:solidFill>
              </a:rPr>
              <a:t>rear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Items are </a:t>
            </a:r>
            <a:r>
              <a:rPr lang="en-US" dirty="0">
                <a:solidFill>
                  <a:srgbClr val="0070C0"/>
                </a:solidFill>
              </a:rPr>
              <a:t>deleted</a:t>
            </a:r>
            <a:r>
              <a:rPr lang="en-US" dirty="0"/>
              <a:t> at the other end (the </a:t>
            </a:r>
            <a:r>
              <a:rPr lang="en-US" dirty="0">
                <a:solidFill>
                  <a:srgbClr val="0070C0"/>
                </a:solidFill>
              </a:rPr>
              <a:t>front</a:t>
            </a:r>
            <a:r>
              <a:rPr lang="en-US" dirty="0"/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8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Constructor </a:t>
            </a: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s)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front = -1;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rear = -1;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Destructor </a:t>
            </a:r>
            <a:endParaRPr lang="en-US" sz="18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//destructor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51520" y="1124744"/>
            <a:ext cx="8382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true if the queue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empty, and false otherwise.            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dirty="0"/>
              <a:t>Array Implementation – Code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193D-D04C-4F5E-BFAA-0CFACF353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51520" y="1143000"/>
            <a:ext cx="7696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true if the queue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full, and false otherwise.            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dirty="0"/>
              <a:t>Array Implementation – Code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8CA6-B3A0-480F-8009-FF564CF46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1520" y="1098024"/>
            <a:ext cx="8321675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inserts the value in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 the rear of the queue.                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“Overflow.\n”;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Calculate the new rear position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rear = (rear + 1)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//front is only updated in de-queuing an item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new item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[rear] = num;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item count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dirty="0"/>
              <a:t>Array Implementation – Code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18932-BCEB-4918-B9D4-6B753AFA12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18256" y="1048082"/>
            <a:ext cx="8458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removes the value at the 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front of the queue, and copies it into num.*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//*********************************************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queue is empty.\n";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Move front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front = (front + 1)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Retrieve the front item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item count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dirty="0"/>
              <a:t>Array Implementation – Code 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9FE6F-89B6-4B10-BB90-A9FAF4E91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7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64368" y="1124744"/>
            <a:ext cx="76200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clear resets the front and rear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indices, and sets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0.         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//*******************************************</a:t>
            </a: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front = - 1;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rear = - 1;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dirty="0"/>
              <a:t>Array Implementation – Code (8)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EF7A-FCB8-4DC8-AFD6-FE7505074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items...\n";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items.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0; x &lt; 5; x++)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Attempt to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6th item.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"Now attempting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again...\n";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Deqeue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retrieve all items in the queue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values in the queue were:\n";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iQueue.dequeue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112568" y="555645"/>
            <a:ext cx="385192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 err="1"/>
              <a:t>Enqueuing</a:t>
            </a:r>
            <a:r>
              <a:rPr lang="en-US" dirty="0"/>
              <a:t> 5 items...</a:t>
            </a:r>
            <a:br>
              <a:rPr lang="en-US" dirty="0"/>
            </a:br>
            <a:r>
              <a:rPr lang="en-US" dirty="0"/>
              <a:t>Now attempting to </a:t>
            </a:r>
            <a:r>
              <a:rPr lang="en-US" dirty="0" err="1"/>
              <a:t>enqueue</a:t>
            </a:r>
            <a:r>
              <a:rPr lang="en-US" dirty="0"/>
              <a:t> again...</a:t>
            </a:r>
            <a:br>
              <a:rPr lang="en-US" dirty="0"/>
            </a:br>
            <a:r>
              <a:rPr lang="en-US" dirty="0"/>
              <a:t>Overflow.</a:t>
            </a:r>
            <a:br>
              <a:rPr lang="en-US" dirty="0"/>
            </a:br>
            <a:r>
              <a:rPr lang="en-US" dirty="0"/>
              <a:t>The values in the queue were:</a:t>
            </a:r>
            <a:br>
              <a:rPr lang="en-US" dirty="0"/>
            </a:br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58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Alternative Array-based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01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 – Code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class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CQueue</a:t>
            </a:r>
            <a:endParaRPr lang="en-US" sz="17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Private: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</a:t>
            </a:r>
            <a:r>
              <a:rPr lang="en-US" sz="170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Pointer to array implemented as Queue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queueSize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 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Total size of the Queue</a:t>
            </a:r>
            <a:endParaRPr lang="en-US" sz="17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public: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CQueue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size);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~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CQueue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bool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isFull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bool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isEmpty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bool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enqueue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num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bool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dequeue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&amp;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num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void </a:t>
            </a:r>
            <a:r>
              <a:rPr lang="en-US" sz="17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makeNull</a:t>
            </a: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8D808-25C0-4F7E-8A1D-DC87038459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0832" y="1124744"/>
            <a:ext cx="8229600" cy="511256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front=rear=-1;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8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CQueue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::~</a:t>
            </a: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CQueue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//destructor</a:t>
            </a:r>
          </a:p>
          <a:p>
            <a:pPr marL="342900" lvl="1" indent="-34290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delete [] </a:t>
            </a:r>
            <a:r>
              <a:rPr lang="en-US" sz="18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queueArray</a:t>
            </a: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lvl="1" indent="-342900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front = - 1;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rear = - 1;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dirty="0"/>
              <a:t>Alternative Implementation – Code (2)</a:t>
            </a:r>
          </a:p>
        </p:txBody>
      </p:sp>
    </p:spTree>
    <p:extLst>
      <p:ext uri="{BB962C8B-B14F-4D97-AF65-F5344CB8AC3E}">
        <p14:creationId xmlns:p14="http://schemas.microsoft.com/office/powerpoint/2010/main" val="14244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Analogy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like a line of people waiting for a bank teller </a:t>
            </a:r>
          </a:p>
          <a:p>
            <a:r>
              <a:rPr lang="en-US" dirty="0"/>
              <a:t>The queue has a </a:t>
            </a:r>
            <a:r>
              <a:rPr lang="en-US" dirty="0">
                <a:solidFill>
                  <a:srgbClr val="0070C0"/>
                </a:solidFill>
              </a:rPr>
              <a:t>front</a:t>
            </a:r>
            <a:r>
              <a:rPr lang="en-US" dirty="0"/>
              <a:t> and a </a:t>
            </a:r>
            <a:r>
              <a:rPr lang="en-US" dirty="0">
                <a:solidFill>
                  <a:srgbClr val="0070C0"/>
                </a:solidFill>
              </a:rPr>
              <a:t>rear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1968677" y="3432671"/>
            <a:ext cx="381000" cy="1295400"/>
            <a:chOff x="2784" y="2448"/>
            <a:chExt cx="240" cy="816"/>
          </a:xfrm>
        </p:grpSpPr>
        <p:grpSp>
          <p:nvGrpSpPr>
            <p:cNvPr id="7" name="Group 94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3" name="Rectangle 9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14" name="Rectangle 9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8" name="Rectangle 88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9" name="Oval 85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1" name="Rectangle 91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12" name="Rectangle 92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15" name="Group 98"/>
          <p:cNvGrpSpPr>
            <a:grpSpLocks/>
          </p:cNvGrpSpPr>
          <p:nvPr/>
        </p:nvGrpSpPr>
        <p:grpSpPr bwMode="auto">
          <a:xfrm>
            <a:off x="2629077" y="3432671"/>
            <a:ext cx="381000" cy="1295400"/>
            <a:chOff x="2784" y="2448"/>
            <a:chExt cx="240" cy="816"/>
          </a:xfrm>
        </p:grpSpPr>
        <p:grpSp>
          <p:nvGrpSpPr>
            <p:cNvPr id="16" name="Group 99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2" name="Rectangle 100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23" name="Rectangle 101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17" name="Rectangle 102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Oval 103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19" name="Group 104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0" name="Rectangle 10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21" name="Rectangle 10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24" name="Group 107"/>
          <p:cNvGrpSpPr>
            <a:grpSpLocks/>
          </p:cNvGrpSpPr>
          <p:nvPr/>
        </p:nvGrpSpPr>
        <p:grpSpPr bwMode="auto">
          <a:xfrm>
            <a:off x="3289477" y="3432671"/>
            <a:ext cx="381000" cy="1295400"/>
            <a:chOff x="2784" y="2448"/>
            <a:chExt cx="240" cy="816"/>
          </a:xfrm>
        </p:grpSpPr>
        <p:grpSp>
          <p:nvGrpSpPr>
            <p:cNvPr id="25" name="Group 108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31" name="Rectangle 10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26" name="Rectangle 111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7" name="Oval 112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9" name="Rectangle 11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0" name="Rectangle 11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33" name="Group 116"/>
          <p:cNvGrpSpPr>
            <a:grpSpLocks/>
          </p:cNvGrpSpPr>
          <p:nvPr/>
        </p:nvGrpSpPr>
        <p:grpSpPr bwMode="auto">
          <a:xfrm>
            <a:off x="3949877" y="3432671"/>
            <a:ext cx="381000" cy="1295400"/>
            <a:chOff x="2784" y="2448"/>
            <a:chExt cx="240" cy="816"/>
          </a:xfrm>
        </p:grpSpPr>
        <p:grpSp>
          <p:nvGrpSpPr>
            <p:cNvPr id="34" name="Group 117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40" name="Rectangle 118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41" name="Rectangle 119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35" name="Rectangle 120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6" name="Oval 121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37" name="Group 122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38" name="Rectangle 123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9" name="Rectangle 124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sp>
        <p:nvSpPr>
          <p:cNvPr id="53" name="AutoShape 156"/>
          <p:cNvSpPr>
            <a:spLocks noChangeArrowheads="1"/>
          </p:cNvSpPr>
          <p:nvPr/>
        </p:nvSpPr>
        <p:spPr bwMode="auto">
          <a:xfrm>
            <a:off x="4762677" y="4499471"/>
            <a:ext cx="715131" cy="352574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70C0"/>
                </a:solidFill>
                <a:latin typeface="+mj-lt"/>
              </a:rPr>
              <a:t>Front</a:t>
            </a:r>
          </a:p>
        </p:txBody>
      </p:sp>
      <p:sp>
        <p:nvSpPr>
          <p:cNvPr id="54" name="AutoShape 157"/>
          <p:cNvSpPr>
            <a:spLocks noChangeArrowheads="1"/>
          </p:cNvSpPr>
          <p:nvPr/>
        </p:nvSpPr>
        <p:spPr bwMode="auto">
          <a:xfrm>
            <a:off x="800277" y="4499471"/>
            <a:ext cx="647997" cy="352574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70C0"/>
                </a:solidFill>
                <a:latin typeface="+mj-lt"/>
              </a:rPr>
              <a:t>Rear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9" y="28993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2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returns true if the queue is empty and false otherwise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(front==-1)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check “rear” too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returns true if the queue is full and false otherwise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 ( (rear+1)%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== front 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inserts the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at the end of the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979712" y="2177445"/>
            <a:ext cx="4680520" cy="39703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&lt;&lt;“Overflow”;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front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rear=(rear+1)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[rear]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21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Operation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7504" y="1208979"/>
            <a:ext cx="4680520" cy="31085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&lt;&lt;“Overflow”;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front 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rear=(rear+1) 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[rear]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3140968"/>
            <a:ext cx="4788880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“Overflow.\n”;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Calculate the new rear position</a:t>
            </a:r>
            <a:b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rear = (rear + 1) 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new item</a:t>
            </a:r>
            <a:b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[rear]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item count</a:t>
            </a:r>
            <a:b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33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removes and returns the value at the front of the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1560" y="1988840"/>
            <a:ext cx="7920880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&lt;&lt;“Underflow”;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 front == rear )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 element in the queue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 //skipping this step will effect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rear = -1; //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(front+1)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5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Analogy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people must enter the queue at the rear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Oval 60"/>
          <p:cNvSpPr>
            <a:spLocks noChangeArrowheads="1"/>
          </p:cNvSpPr>
          <p:nvPr/>
        </p:nvSpPr>
        <p:spPr bwMode="auto">
          <a:xfrm>
            <a:off x="1477103" y="3140968"/>
            <a:ext cx="10668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45503" y="3284984"/>
            <a:ext cx="381000" cy="1295400"/>
            <a:chOff x="2784" y="2448"/>
            <a:chExt cx="240" cy="816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3305903" y="3284984"/>
            <a:ext cx="381000" cy="1295400"/>
            <a:chOff x="2784" y="2448"/>
            <a:chExt cx="240" cy="816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3966303" y="3284984"/>
            <a:ext cx="381000" cy="1295400"/>
            <a:chOff x="2784" y="2448"/>
            <a:chExt cx="240" cy="816"/>
          </a:xfrm>
        </p:grpSpPr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4626703" y="3284984"/>
            <a:ext cx="381000" cy="1295400"/>
            <a:chOff x="2784" y="2448"/>
            <a:chExt cx="240" cy="816"/>
          </a:xfrm>
        </p:grpSpPr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42" name="Rectangle 34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1820003" y="3293368"/>
            <a:ext cx="381000" cy="1295400"/>
            <a:chOff x="2784" y="2448"/>
            <a:chExt cx="240" cy="816"/>
          </a:xfrm>
        </p:grpSpPr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61" name="Rectangle 53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sp>
        <p:nvSpPr>
          <p:cNvPr id="63" name="Line 65"/>
          <p:cNvSpPr>
            <a:spLocks noChangeShapeType="1"/>
          </p:cNvSpPr>
          <p:nvPr/>
        </p:nvSpPr>
        <p:spPr bwMode="auto">
          <a:xfrm flipV="1">
            <a:off x="29303" y="4283968"/>
            <a:ext cx="15240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4" name="AutoShape 66"/>
          <p:cNvSpPr>
            <a:spLocks noChangeArrowheads="1"/>
          </p:cNvSpPr>
          <p:nvPr/>
        </p:nvSpPr>
        <p:spPr bwMode="auto">
          <a:xfrm>
            <a:off x="4525103" y="4656584"/>
            <a:ext cx="715131" cy="352574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70C0"/>
                </a:solidFill>
                <a:latin typeface="+mj-lt"/>
              </a:rPr>
              <a:t>Front</a:t>
            </a:r>
          </a:p>
        </p:txBody>
      </p:sp>
      <p:sp>
        <p:nvSpPr>
          <p:cNvPr id="65" name="AutoShape 67"/>
          <p:cNvSpPr>
            <a:spLocks noChangeArrowheads="1"/>
          </p:cNvSpPr>
          <p:nvPr/>
        </p:nvSpPr>
        <p:spPr bwMode="auto">
          <a:xfrm>
            <a:off x="1096103" y="4893568"/>
            <a:ext cx="647997" cy="352574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70C0"/>
                </a:solidFill>
                <a:latin typeface="+mj-lt"/>
              </a:rPr>
              <a:t>Rear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9" y="28993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0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Analogy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item is always taken from the front of the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Oval 63"/>
          <p:cNvSpPr>
            <a:spLocks noChangeArrowheads="1"/>
          </p:cNvSpPr>
          <p:nvPr/>
        </p:nvSpPr>
        <p:spPr bwMode="auto">
          <a:xfrm>
            <a:off x="3747888" y="3124200"/>
            <a:ext cx="10668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020688" y="3429000"/>
            <a:ext cx="381000" cy="1295400"/>
            <a:chOff x="2784" y="2448"/>
            <a:chExt cx="240" cy="816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2681088" y="3429000"/>
            <a:ext cx="381000" cy="1295400"/>
            <a:chOff x="2784" y="2448"/>
            <a:chExt cx="240" cy="816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3341488" y="3429000"/>
            <a:ext cx="381000" cy="1295400"/>
            <a:chOff x="2784" y="2448"/>
            <a:chExt cx="240" cy="816"/>
          </a:xfrm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4001888" y="3429000"/>
            <a:ext cx="381000" cy="1295400"/>
            <a:chOff x="2784" y="2448"/>
            <a:chExt cx="240" cy="816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38" name="Group 38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1385688" y="3429000"/>
            <a:ext cx="381000" cy="1295400"/>
            <a:chOff x="2784" y="2448"/>
            <a:chExt cx="240" cy="816"/>
          </a:xfrm>
        </p:grpSpPr>
        <p:grpSp>
          <p:nvGrpSpPr>
            <p:cNvPr id="44" name="Group 53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50" name="Rectangle 5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Oval 57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+mj-lt"/>
              </a:endParaRPr>
            </a:p>
          </p:txBody>
        </p:sp>
        <p:grpSp>
          <p:nvGrpSpPr>
            <p:cNvPr id="47" name="Group 58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48" name="Rectangle 5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>
                  <a:latin typeface="+mj-lt"/>
                </a:endParaRPr>
              </a:p>
            </p:txBody>
          </p:sp>
        </p:grpSp>
      </p:grpSp>
      <p:sp>
        <p:nvSpPr>
          <p:cNvPr id="52" name="AutoShape 61"/>
          <p:cNvSpPr>
            <a:spLocks noChangeArrowheads="1"/>
          </p:cNvSpPr>
          <p:nvPr/>
        </p:nvSpPr>
        <p:spPr bwMode="auto">
          <a:xfrm>
            <a:off x="4662377" y="4752068"/>
            <a:ext cx="715131" cy="352574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70C0"/>
                </a:solidFill>
                <a:latin typeface="+mj-lt"/>
              </a:rPr>
              <a:t>Front</a:t>
            </a:r>
          </a:p>
        </p:txBody>
      </p:sp>
      <p:sp>
        <p:nvSpPr>
          <p:cNvPr id="53" name="AutoShape 62"/>
          <p:cNvSpPr>
            <a:spLocks noChangeArrowheads="1"/>
          </p:cNvSpPr>
          <p:nvPr/>
        </p:nvSpPr>
        <p:spPr bwMode="auto">
          <a:xfrm>
            <a:off x="1233288" y="4800600"/>
            <a:ext cx="647997" cy="352574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70C0"/>
                </a:solidFill>
                <a:latin typeface="+mj-lt"/>
              </a:rPr>
              <a:t>Rear</a:t>
            </a:r>
          </a:p>
        </p:txBody>
      </p:sp>
      <p:sp>
        <p:nvSpPr>
          <p:cNvPr id="54" name="Line 64"/>
          <p:cNvSpPr>
            <a:spLocks noChangeShapeType="1"/>
          </p:cNvSpPr>
          <p:nvPr/>
        </p:nvSpPr>
        <p:spPr bwMode="auto">
          <a:xfrm flipV="1">
            <a:off x="4586088" y="3429000"/>
            <a:ext cx="15240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9" y="28993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–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Billing counter</a:t>
            </a:r>
          </a:p>
          <a:p>
            <a:pPr lvl="1"/>
            <a:r>
              <a:rPr lang="en-US" dirty="0"/>
              <a:t>Booking movie tickets </a:t>
            </a:r>
          </a:p>
          <a:p>
            <a:pPr lvl="1"/>
            <a:r>
              <a:rPr lang="en-US" dirty="0"/>
              <a:t>Queue for paying bills</a:t>
            </a:r>
          </a:p>
          <a:p>
            <a:endParaRPr lang="en-US" dirty="0"/>
          </a:p>
          <a:p>
            <a:r>
              <a:rPr lang="en-US" dirty="0"/>
              <a:t>A print queue</a:t>
            </a:r>
          </a:p>
          <a:p>
            <a:endParaRPr lang="en-US" dirty="0"/>
          </a:p>
          <a:p>
            <a:r>
              <a:rPr lang="en-US" dirty="0"/>
              <a:t>Vehicles on toll-tax bridge</a:t>
            </a:r>
          </a:p>
          <a:p>
            <a:endParaRPr lang="en-US" dirty="0"/>
          </a:p>
          <a:p>
            <a:r>
              <a:rPr lang="en-US" dirty="0"/>
              <a:t>Luggage checking machine</a:t>
            </a:r>
          </a:p>
          <a:p>
            <a:endParaRPr lang="en-US" dirty="0"/>
          </a:p>
          <a:p>
            <a:r>
              <a:rPr lang="en-US" dirty="0"/>
              <a:t>And others?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4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–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Operating systems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Process scheduling </a:t>
            </a:r>
            <a:r>
              <a:rPr lang="en-US" dirty="0"/>
              <a:t>in multiprogramming environment</a:t>
            </a:r>
          </a:p>
          <a:p>
            <a:pPr lvl="1"/>
            <a:r>
              <a:rPr lang="en-US" dirty="0"/>
              <a:t>Controlling </a:t>
            </a:r>
            <a:r>
              <a:rPr lang="en-US" dirty="0">
                <a:solidFill>
                  <a:srgbClr val="0070C0"/>
                </a:solidFill>
              </a:rPr>
              <a:t>provisioning of resources </a:t>
            </a:r>
            <a:r>
              <a:rPr lang="en-US" dirty="0"/>
              <a:t>to multiple users (or processes)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Middleware/Communication software </a:t>
            </a:r>
          </a:p>
          <a:p>
            <a:pPr lvl="1"/>
            <a:r>
              <a:rPr lang="en-US" dirty="0"/>
              <a:t>Hold </a:t>
            </a:r>
            <a:r>
              <a:rPr lang="en-US" dirty="0">
                <a:solidFill>
                  <a:srgbClr val="0070C0"/>
                </a:solidFill>
              </a:rPr>
              <a:t>messages</a:t>
            </a:r>
            <a:r>
              <a:rPr lang="en-US" dirty="0"/>
              <a:t>/packets in </a:t>
            </a:r>
            <a:r>
              <a:rPr lang="en-US" dirty="0">
                <a:solidFill>
                  <a:srgbClr val="0070C0"/>
                </a:solidFill>
              </a:rPr>
              <a:t>order of their arrival</a:t>
            </a:r>
          </a:p>
          <a:p>
            <a:pPr lvl="2"/>
            <a:r>
              <a:rPr lang="en-US" dirty="0"/>
              <a:t>Messages are usually transmitted faster than the time to process them</a:t>
            </a:r>
          </a:p>
          <a:p>
            <a:endParaRPr lang="en-US" dirty="0"/>
          </a:p>
          <a:p>
            <a:pPr lvl="1"/>
            <a:r>
              <a:rPr lang="en-US" dirty="0"/>
              <a:t>The most common application is in </a:t>
            </a:r>
            <a:r>
              <a:rPr lang="en-US" dirty="0">
                <a:solidFill>
                  <a:srgbClr val="0070C0"/>
                </a:solidFill>
              </a:rPr>
              <a:t>client-server models</a:t>
            </a:r>
          </a:p>
          <a:p>
            <a:pPr lvl="2"/>
            <a:r>
              <a:rPr lang="en-US" dirty="0"/>
              <a:t>Multiple clients may be requesting services from one or more servers</a:t>
            </a:r>
          </a:p>
          <a:p>
            <a:pPr lvl="2"/>
            <a:r>
              <a:rPr lang="en-US" dirty="0"/>
              <a:t>Some clients may have to wait while the servers are busy</a:t>
            </a:r>
          </a:p>
          <a:p>
            <a:pPr lvl="2"/>
            <a:r>
              <a:rPr lang="en-US" dirty="0"/>
              <a:t>Those clients are placed in a queue and serviced in the order of arrival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7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(Queue 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MAKENULL(Q) </a:t>
            </a:r>
          </a:p>
          <a:p>
            <a:pPr lvl="1"/>
            <a:r>
              <a:rPr lang="en-US" dirty="0"/>
              <a:t>Makes Queue Q be an empty list</a:t>
            </a:r>
          </a:p>
          <a:p>
            <a:pPr lvl="4"/>
            <a:endParaRPr lang="en-US" dirty="0"/>
          </a:p>
          <a:p>
            <a:r>
              <a:rPr lang="en-US" dirty="0"/>
              <a:t>FRONT(Q)</a:t>
            </a:r>
          </a:p>
          <a:p>
            <a:pPr lvl="1"/>
            <a:r>
              <a:rPr lang="en-US" dirty="0"/>
              <a:t>Returns the first element on Queue Q</a:t>
            </a:r>
          </a:p>
          <a:p>
            <a:pPr lvl="4"/>
            <a:endParaRPr lang="en-US" dirty="0"/>
          </a:p>
          <a:p>
            <a:r>
              <a:rPr lang="en-US" dirty="0"/>
              <a:t>ENQUEUE(</a:t>
            </a:r>
            <a:r>
              <a:rPr lang="en-US" dirty="0" err="1"/>
              <a:t>x,Q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Inserts element x at the end of Queue Q </a:t>
            </a:r>
          </a:p>
          <a:p>
            <a:pPr lvl="4"/>
            <a:endParaRPr lang="en-US" dirty="0"/>
          </a:p>
          <a:p>
            <a:r>
              <a:rPr lang="en-US" dirty="0"/>
              <a:t>DEQUEUE(Q)</a:t>
            </a:r>
          </a:p>
          <a:p>
            <a:pPr lvl="1"/>
            <a:r>
              <a:rPr lang="en-US" dirty="0"/>
              <a:t>Deletes the first element of Q</a:t>
            </a:r>
          </a:p>
          <a:p>
            <a:pPr lvl="4"/>
            <a:endParaRPr lang="en-US" dirty="0"/>
          </a:p>
          <a:p>
            <a:r>
              <a:rPr lang="en-US" dirty="0"/>
              <a:t>EMPTY(Q)</a:t>
            </a:r>
          </a:p>
          <a:p>
            <a:pPr lvl="1"/>
            <a:r>
              <a:rPr lang="en-US" dirty="0"/>
              <a:t>Returns true if and only if Q is an empty queue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4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2" descr="Figure 18-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282476"/>
            <a:ext cx="2075204" cy="476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Figure 18-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292080" y="1282476"/>
            <a:ext cx="2303462" cy="4769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17613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10592</TotalTime>
  <Words>2292</Words>
  <Application>Microsoft Office PowerPoint</Application>
  <PresentationFormat>On-screen Show (4:3)</PresentationFormat>
  <Paragraphs>390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Courier New</vt:lpstr>
      <vt:lpstr>Wingdings</vt:lpstr>
      <vt:lpstr>Tahoma</vt:lpstr>
      <vt:lpstr>Arial</vt:lpstr>
      <vt:lpstr>Times New Roman</vt:lpstr>
      <vt:lpstr>Default Design</vt:lpstr>
      <vt:lpstr>1_Default Design</vt:lpstr>
      <vt:lpstr> CS-2001 Data Structures Fall 2022 Introduction to Queue ADT</vt:lpstr>
      <vt:lpstr>Queues</vt:lpstr>
      <vt:lpstr>Queue – Analogy (1)</vt:lpstr>
      <vt:lpstr>Queue – Analogy (2)</vt:lpstr>
      <vt:lpstr>Queue – Analogy (3)</vt:lpstr>
      <vt:lpstr>Queues – Examples </vt:lpstr>
      <vt:lpstr>Queues – Applications </vt:lpstr>
      <vt:lpstr>Basic Operations (Queue ADT)</vt:lpstr>
      <vt:lpstr>Enqueue And Dequeue Operations</vt:lpstr>
      <vt:lpstr>Implementation</vt:lpstr>
      <vt:lpstr>Array Implementation</vt:lpstr>
      <vt:lpstr>Array Implementation Example (1)</vt:lpstr>
      <vt:lpstr>Array Implementation Example (2)</vt:lpstr>
      <vt:lpstr>Using Circular Queue</vt:lpstr>
      <vt:lpstr>Example</vt:lpstr>
      <vt:lpstr>How to Determine Empty and Full Queues?</vt:lpstr>
      <vt:lpstr>PowerPoint Presentation</vt:lpstr>
      <vt:lpstr>Array Implementation – Code (1) </vt:lpstr>
      <vt:lpstr>Array Implementation – Code (2) </vt:lpstr>
      <vt:lpstr>Array Implementation – Code (3)</vt:lpstr>
      <vt:lpstr>Array Implementation – Code (4)</vt:lpstr>
      <vt:lpstr>Array Implementation – Code (5)</vt:lpstr>
      <vt:lpstr>Array Implementation – Code (6)</vt:lpstr>
      <vt:lpstr>Array Implementation – Code (7)</vt:lpstr>
      <vt:lpstr>Array Implementation – Code (8)</vt:lpstr>
      <vt:lpstr>Using Queues</vt:lpstr>
      <vt:lpstr>PowerPoint Presentation</vt:lpstr>
      <vt:lpstr>Alternative Implementation – Code (1) </vt:lpstr>
      <vt:lpstr>Alternative Implementation – Code (2)</vt:lpstr>
      <vt:lpstr>Alternative Implementation – Code (3)</vt:lpstr>
      <vt:lpstr>Alternative Implementation – Code (4)</vt:lpstr>
      <vt:lpstr>Comparison: enqueue Operation</vt:lpstr>
      <vt:lpstr>Alternative Implementation – Code (5)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1738</cp:revision>
  <cp:lastPrinted>2013-10-17T07:59:38Z</cp:lastPrinted>
  <dcterms:created xsi:type="dcterms:W3CDTF">2007-03-29T10:37:57Z</dcterms:created>
  <dcterms:modified xsi:type="dcterms:W3CDTF">2022-09-13T15:07:02Z</dcterms:modified>
</cp:coreProperties>
</file>