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58" r:id="rId5"/>
    <p:sldId id="267" r:id="rId6"/>
    <p:sldId id="268" r:id="rId7"/>
    <p:sldId id="269" r:id="rId8"/>
    <p:sldId id="270" r:id="rId9"/>
    <p:sldId id="271" r:id="rId10"/>
    <p:sldId id="272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37F7-F330-426C-BE11-B86975C7365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B1BD-2556-44F0-A57C-1A741E673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6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37F7-F330-426C-BE11-B86975C7365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B1BD-2556-44F0-A57C-1A741E673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9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37F7-F330-426C-BE11-B86975C7365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B1BD-2556-44F0-A57C-1A741E673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5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37F7-F330-426C-BE11-B86975C7365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B1BD-2556-44F0-A57C-1A741E673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7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37F7-F330-426C-BE11-B86975C7365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B1BD-2556-44F0-A57C-1A741E673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8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37F7-F330-426C-BE11-B86975C7365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B1BD-2556-44F0-A57C-1A741E673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7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37F7-F330-426C-BE11-B86975C7365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B1BD-2556-44F0-A57C-1A741E673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5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37F7-F330-426C-BE11-B86975C7365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B1BD-2556-44F0-A57C-1A741E673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8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37F7-F330-426C-BE11-B86975C7365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B1BD-2556-44F0-A57C-1A741E673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37F7-F330-426C-BE11-B86975C7365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B1BD-2556-44F0-A57C-1A741E673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6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37F7-F330-426C-BE11-B86975C7365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B1BD-2556-44F0-A57C-1A741E673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3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F37F7-F330-426C-BE11-B86975C7365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3B1BD-2556-44F0-A57C-1A741E673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13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heon3leftbehind.deviantart.com/art/Psi-Wallpaper-19861041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c-nd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" TargetMode="External"/><Relationship Id="rId2" Type="http://schemas.openxmlformats.org/officeDocument/2006/relationships/hyperlink" Target="http://theon3leftbehind.deviantart.com/art/Psi-Wallpaper-19861041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" TargetMode="External"/><Relationship Id="rId2" Type="http://schemas.openxmlformats.org/officeDocument/2006/relationships/hyperlink" Target="http://theon3leftbehind.deviantart.com/art/Psi-Wallpaper-19861041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" TargetMode="External"/><Relationship Id="rId2" Type="http://schemas.openxmlformats.org/officeDocument/2006/relationships/hyperlink" Target="http://theon3leftbehind.deviantart.com/art/Psi-Wallpaper-19861041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" TargetMode="External"/><Relationship Id="rId2" Type="http://schemas.openxmlformats.org/officeDocument/2006/relationships/hyperlink" Target="http://theon3leftbehind.deviantart.com/art/Psi-Wallpaper-19861041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" TargetMode="External"/><Relationship Id="rId2" Type="http://schemas.openxmlformats.org/officeDocument/2006/relationships/hyperlink" Target="http://theon3leftbehind.deviantart.com/art/Psi-Wallpaper-19861041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" TargetMode="External"/><Relationship Id="rId2" Type="http://schemas.openxmlformats.org/officeDocument/2006/relationships/hyperlink" Target="http://theon3leftbehind.deviantart.com/art/Psi-Wallpaper-19861041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" TargetMode="External"/><Relationship Id="rId2" Type="http://schemas.openxmlformats.org/officeDocument/2006/relationships/hyperlink" Target="http://theon3leftbehind.deviantart.com/art/Psi-Wallpaper-19861041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" TargetMode="External"/><Relationship Id="rId2" Type="http://schemas.openxmlformats.org/officeDocument/2006/relationships/hyperlink" Target="http://theon3leftbehind.deviantart.com/art/Psi-Wallpaper-19861041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" TargetMode="External"/><Relationship Id="rId2" Type="http://schemas.openxmlformats.org/officeDocument/2006/relationships/hyperlink" Target="http://theon3leftbehind.deviantart.com/art/Psi-Wallpaper-19861041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" TargetMode="External"/><Relationship Id="rId2" Type="http://schemas.openxmlformats.org/officeDocument/2006/relationships/hyperlink" Target="http://theon3leftbehind.deviantart.com/art/Psi-Wallpaper-19861041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7C1B-72A6-F624-56F7-11209B89A6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spc="-25" dirty="0">
                <a:solidFill>
                  <a:schemeClr val="accent2"/>
                </a:solidFill>
                <a:latin typeface="Sitka Heading" panose="02000505000000020004" pitchFamily="2" charset="0"/>
              </a:rPr>
              <a:t>DARK Psychology</a:t>
            </a:r>
            <a:br>
              <a:rPr lang="en-US" sz="6000" spc="-25" dirty="0">
                <a:solidFill>
                  <a:schemeClr val="accent2"/>
                </a:solidFill>
                <a:latin typeface="Sitka Heading" panose="02000505000000020004" pitchFamily="2" charset="0"/>
              </a:rPr>
            </a:br>
            <a:r>
              <a:rPr lang="en-US" dirty="0">
                <a:solidFill>
                  <a:schemeClr val="accent2"/>
                </a:solidFill>
                <a:latin typeface="Sitka Heading" panose="02000505000000020004" pitchFamily="2" charset="0"/>
              </a:rPr>
              <a:t>How to Detect and Defend </a:t>
            </a:r>
            <a:r>
              <a:rPr lang="en-US" sz="6000" spc="-25" dirty="0">
                <a:solidFill>
                  <a:schemeClr val="accent2"/>
                </a:solidFill>
                <a:latin typeface="Sitka Heading" panose="02000505000000020004" pitchFamily="2" charset="0"/>
              </a:rPr>
              <a:t> </a:t>
            </a:r>
            <a:endParaRPr lang="en-US" dirty="0">
              <a:solidFill>
                <a:schemeClr val="accent2"/>
              </a:solidFill>
              <a:latin typeface="Sitka Heading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4AC65-0E39-AC7A-58D5-A14C0BE06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1630" y="3682463"/>
            <a:ext cx="9144000" cy="2133599"/>
          </a:xfrm>
        </p:spPr>
        <p:txBody>
          <a:bodyPr/>
          <a:lstStyle/>
          <a:p>
            <a:pPr marL="501650" marR="487045" indent="1014730">
              <a:lnSpc>
                <a:spcPct val="120100"/>
              </a:lnSpc>
              <a:spcBef>
                <a:spcPts val="100"/>
              </a:spcBef>
            </a:pPr>
            <a:r>
              <a:rPr lang="en-US" sz="2800" spc="-25" dirty="0" smtClean="0">
                <a:latin typeface="Sitka Subheading" panose="02000505000000020004" pitchFamily="2" charset="0"/>
                <a:cs typeface="Comic Sans MS"/>
              </a:rPr>
              <a:t>Anoosha Rehan</a:t>
            </a:r>
            <a:endParaRPr lang="en-US" sz="2800" dirty="0">
              <a:latin typeface="Sitka Subheading" panose="02000505000000020004" pitchFamily="2" charset="0"/>
              <a:cs typeface="Comic Sans MS"/>
            </a:endParaRPr>
          </a:p>
          <a:p>
            <a:pPr marL="820419" marR="5080" indent="-808355">
              <a:lnSpc>
                <a:spcPct val="119000"/>
              </a:lnSpc>
              <a:spcBef>
                <a:spcPts val="105"/>
              </a:spcBef>
            </a:pPr>
            <a:r>
              <a:rPr lang="en-US" sz="2800" spc="-20" dirty="0">
                <a:latin typeface="Sitka Subheading" panose="02000505000000020004" pitchFamily="2" charset="0"/>
                <a:cs typeface="Comic Sans MS"/>
              </a:rPr>
              <a:t>      </a:t>
            </a:r>
            <a:r>
              <a:rPr lang="en-US" sz="2800" spc="-20" dirty="0" smtClean="0">
                <a:latin typeface="Sitka Subheading" panose="02000505000000020004" pitchFamily="2" charset="0"/>
                <a:cs typeface="Comic Sans MS"/>
              </a:rPr>
              <a:t>Lecturer</a:t>
            </a:r>
            <a:r>
              <a:rPr lang="en-US" sz="2800" spc="-254" dirty="0">
                <a:latin typeface="Sitka Subheading" panose="02000505000000020004" pitchFamily="2" charset="0"/>
                <a:cs typeface="Comic Sans MS"/>
              </a:rPr>
              <a:t>,</a:t>
            </a:r>
            <a:r>
              <a:rPr lang="en-US" sz="2800" spc="-10" dirty="0" smtClean="0">
                <a:latin typeface="Sitka Subheading" panose="02000505000000020004" pitchFamily="2" charset="0"/>
                <a:cs typeface="Comic Sans MS"/>
              </a:rPr>
              <a:t> </a:t>
            </a:r>
            <a:r>
              <a:rPr lang="en-US" sz="2800" dirty="0">
                <a:latin typeface="Sitka Subheading" panose="02000505000000020004" pitchFamily="2" charset="0"/>
                <a:cs typeface="Comic Sans MS"/>
              </a:rPr>
              <a:t>FAST</a:t>
            </a:r>
            <a:r>
              <a:rPr lang="en-US" sz="2800" spc="-285" dirty="0">
                <a:latin typeface="Sitka Subheading" panose="02000505000000020004" pitchFamily="2" charset="0"/>
                <a:cs typeface="Comic Sans MS"/>
              </a:rPr>
              <a:t> </a:t>
            </a:r>
            <a:r>
              <a:rPr lang="en-US" sz="2800" spc="-285" dirty="0" smtClean="0">
                <a:latin typeface="Sitka Subheading" panose="02000505000000020004" pitchFamily="2" charset="0"/>
                <a:cs typeface="Comic Sans MS"/>
              </a:rPr>
              <a:t>NUCES </a:t>
            </a:r>
            <a:r>
              <a:rPr lang="en-US" sz="2800" spc="-25" dirty="0" smtClean="0">
                <a:latin typeface="Sitka Subheading" panose="02000505000000020004" pitchFamily="2" charset="0"/>
                <a:cs typeface="Comic Sans MS"/>
              </a:rPr>
              <a:t>CFD</a:t>
            </a:r>
            <a:endParaRPr lang="en-US" sz="2800" dirty="0">
              <a:latin typeface="Sitka Subheading" panose="02000505000000020004" pitchFamily="2" charset="0"/>
              <a:cs typeface="Comic Sans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5CE84E-8AE4-F29F-B460-1712E61FC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9308307" y="0"/>
            <a:ext cx="2883693" cy="18039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0FFFB6-D8A8-58C6-8070-8248BD183E86}"/>
              </a:ext>
            </a:extLst>
          </p:cNvPr>
          <p:cNvSpPr txBox="1"/>
          <p:nvPr/>
        </p:nvSpPr>
        <p:spPr>
          <a:xfrm>
            <a:off x="614472" y="6858000"/>
            <a:ext cx="10963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theon3leftbehind.deviantart.com/art/Psi-Wallpaper-198610416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227201-A2DB-D50F-5174-3694CA31D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8590" y="455190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0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133565"/>
              </p:ext>
            </p:extLst>
          </p:nvPr>
        </p:nvGraphicFramePr>
        <p:xfrm>
          <a:off x="590006" y="167640"/>
          <a:ext cx="10515600" cy="6223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5082679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896995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201750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7837257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26965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Tactic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Definition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How It Works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Example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Effect on Victim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68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Manipulation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Controlling or influencing a person’s behavior cleverly or dishonestly for personal gain.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Subtle persuasion to guide someone into doing something that benefits the manipulator, often without awareness.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boss downplays an employee's contribution to discourage them from asking for a raise.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Victim may feel guilty, confused, or obligated to comply with the manipulator's desires.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43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Lying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Telling falsehoods or creating fabricated stories to mislead others.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manipulator creates false narratives to cover the truth or paint themselves in a favorable light.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friend lies about where they were to avoid conflict but continuously spins more stories to cover the initial lie.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victim’s trust is eroded, and they may become unsure of what is true.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75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Guilt Tripping/Shaming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Making someone feel guilty or ashamed for questioning or confronting behavior.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manipulator shifts the blame onto the victim, making them feel responsible or bad for raising legitimate issues.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colleague says, "If you really cared about the team, you'd work overtime," making you feel guilty for not wanting to work extra.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Victim feels guilty or ashamed and often ends up complying to avoid further guilt or conflict.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2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Deception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Concealing or distorting the truth to gain an advantage.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manipulator omits or distorts information to influence the victim’s understanding of a situation.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partner hides financial issues and only reveals them after a major financial commitment has been made.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Victim is misled, often resulting in poor decisions made on incomplete or false information.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98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Gaslighting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Manipulating someone to question their reality or sanity.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manipulator denies events, distorts facts, or manipulates situations to make the victim doubt their own memory.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spouse denies saying something that the partner clearly remembers, causing the partner to question their memory and reality.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Victim experiences confusion, self-doubt, and a weakened sense of self, becoming dependent on the manipulator's version of reality.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0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Hypnosis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Influencing someone’s thoughts and behaviors using the power of suggestion and repetition.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Through repeated exposure to certain phrases or ideas, the manipulator implants thoughts or beliefs into the victim’s mind.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Advertisers use repetitive slogans like “Just Do It” to shape behavior and create an emotional connection to a product.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Victim is subtly influenced over time, often without realizing their thoughts or decisions have been manipulated.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623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82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A0A1-FC63-A457-0C1B-B543104E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Sitka Heading" panose="02000505000000020004" pitchFamily="2" charset="0"/>
              </a:rPr>
              <a:t>KEY AREAS IN OUR LIVES THAT MAKE US</a:t>
            </a:r>
            <a:br>
              <a:rPr lang="en-US" sz="3200" dirty="0">
                <a:solidFill>
                  <a:schemeClr val="accent2"/>
                </a:solidFill>
                <a:latin typeface="Sitka Heading" panose="02000505000000020004" pitchFamily="2" charset="0"/>
              </a:rPr>
            </a:br>
            <a:r>
              <a:rPr lang="en-US" sz="3200" dirty="0">
                <a:solidFill>
                  <a:schemeClr val="accent2"/>
                </a:solidFill>
                <a:latin typeface="Sitka Heading" panose="02000505000000020004" pitchFamily="2" charset="0"/>
              </a:rPr>
              <a:t>VULNERABLE TO DARK PSYCHOLOGY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23815-ADF6-B6BB-B285-890737114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itka Banner" panose="02000505000000020004" pitchFamily="2" charset="0"/>
              </a:rPr>
              <a:t> LOVE AND RELATIONSHIPS</a:t>
            </a:r>
          </a:p>
          <a:p>
            <a:r>
              <a:rPr lang="en-US" dirty="0">
                <a:latin typeface="Sitka Banner" panose="02000505000000020004" pitchFamily="2" charset="0"/>
              </a:rPr>
              <a:t>BLIND FAITH AND RELIGIOUS BELIEFS</a:t>
            </a:r>
          </a:p>
          <a:p>
            <a:r>
              <a:rPr lang="en-US" dirty="0">
                <a:latin typeface="Sitka Banner" panose="02000505000000020004" pitchFamily="2" charset="0"/>
              </a:rPr>
              <a:t>SOCIAL CONDITIONING</a:t>
            </a:r>
          </a:p>
          <a:p>
            <a:r>
              <a:rPr lang="en-US" dirty="0">
                <a:latin typeface="Sitka Banner" panose="02000505000000020004" pitchFamily="2" charset="0"/>
              </a:rPr>
              <a:t>AMBITION AND PERSONAL ASPIRATIONS</a:t>
            </a:r>
          </a:p>
          <a:p>
            <a:r>
              <a:rPr lang="en-US" dirty="0">
                <a:latin typeface="Sitka Banner" panose="02000505000000020004" pitchFamily="2" charset="0"/>
              </a:rPr>
              <a:t>EMOTIONAL SCARS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80EAF-331C-424B-4EC0-A5CF70DB35A0}"/>
              </a:ext>
            </a:extLst>
          </p:cNvPr>
          <p:cNvSpPr txBox="1"/>
          <p:nvPr/>
        </p:nvSpPr>
        <p:spPr>
          <a:xfrm>
            <a:off x="614472" y="6858000"/>
            <a:ext cx="10963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://theon3leftbehind.deviantart.com/art/Psi-Wallpaper-198610416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5F7D50-6E7B-95AC-D178-8F18425A21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85" t="-15275" r="-2985" b="15275"/>
          <a:stretch/>
        </p:blipFill>
        <p:spPr>
          <a:xfrm>
            <a:off x="5583229" y="3311012"/>
            <a:ext cx="4275292" cy="320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2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A0A1-FC63-A457-0C1B-B543104E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Sitka Heading" panose="02000505000000020004" pitchFamily="2" charset="0"/>
              </a:rPr>
              <a:t>Avoiding Dark Triad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23815-ADF6-B6BB-B285-890737114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Sitka Banner" panose="02000505000000020004" pitchFamily="2" charset="0"/>
              </a:rPr>
              <a:t>IGNORE THE LIES THAT OTHERS TELL </a:t>
            </a:r>
            <a:r>
              <a:rPr lang="en-US" sz="2600" dirty="0" smtClean="0">
                <a:latin typeface="Sitka Banner" panose="02000505000000020004" pitchFamily="2" charset="0"/>
              </a:rPr>
              <a:t>US: </a:t>
            </a:r>
            <a:r>
              <a:rPr lang="en-US" sz="2600" dirty="0">
                <a:latin typeface="Sitka Banner" panose="02000505000000020004" pitchFamily="2" charset="0"/>
              </a:rPr>
              <a:t>You Matter 🌈</a:t>
            </a:r>
          </a:p>
          <a:p>
            <a:r>
              <a:rPr lang="en-US" sz="2600" dirty="0">
                <a:latin typeface="Sitka Banner" panose="02000505000000020004" pitchFamily="2" charset="0"/>
              </a:rPr>
              <a:t>DON’T COVER UP Positive Self-Talk: Be Your Own Cheerleader📣</a:t>
            </a:r>
          </a:p>
          <a:p>
            <a:r>
              <a:rPr lang="en-US" sz="2600" dirty="0">
                <a:latin typeface="Sitka Banner" panose="02000505000000020004" pitchFamily="2" charset="0"/>
              </a:rPr>
              <a:t>FORGIVE YOURSELF </a:t>
            </a:r>
            <a:r>
              <a:rPr lang="en-US" sz="2600" b="1" i="0" dirty="0">
                <a:solidFill>
                  <a:srgbClr val="242424"/>
                </a:solidFill>
                <a:effectLst/>
                <a:latin typeface="Sitka Banner" panose="02000505000000020004" pitchFamily="2" charset="0"/>
              </a:rPr>
              <a:t>🔒</a:t>
            </a:r>
            <a:endParaRPr lang="en-US" sz="2600" dirty="0">
              <a:latin typeface="Sitka Banner" panose="02000505000000020004" pitchFamily="2" charset="0"/>
            </a:endParaRPr>
          </a:p>
          <a:p>
            <a:r>
              <a:rPr lang="en-US" sz="2600" dirty="0">
                <a:latin typeface="Sitka Banner" panose="02000505000000020004" pitchFamily="2" charset="0"/>
              </a:rPr>
              <a:t>Trust Your Intuition: Listen to Your Gut 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6EBDA-699B-2374-0722-9E1BEC21B0F7}"/>
              </a:ext>
            </a:extLst>
          </p:cNvPr>
          <p:cNvSpPr txBox="1"/>
          <p:nvPr/>
        </p:nvSpPr>
        <p:spPr>
          <a:xfrm>
            <a:off x="614472" y="6858000"/>
            <a:ext cx="10963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://theon3leftbehind.deviantart.com/art/Psi-Wallpaper-198610416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C028CA-372F-BBD5-A2B2-87ABF44CA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285" y="4146540"/>
            <a:ext cx="4140591" cy="234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9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A0A1-FC63-A457-0C1B-B543104E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Sitka Heading" panose="02000505000000020004" pitchFamily="2" charset="0"/>
              </a:rPr>
              <a:t>WHAT IS DARK PSYCHOLOGY</a:t>
            </a:r>
            <a:r>
              <a:rPr lang="en-US" dirty="0">
                <a:solidFill>
                  <a:schemeClr val="accent2"/>
                </a:solidFill>
                <a:latin typeface="Sitka Heading" panose="02000505000000020004" pitchFamily="2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23815-ADF6-B6BB-B285-890737114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5039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endParaRPr lang="en-US" dirty="0">
              <a:latin typeface="Sitka Banner" panose="02000505000000020004" pitchFamily="2" charset="0"/>
            </a:endParaRPr>
          </a:p>
          <a:p>
            <a:pPr marL="0" indent="0">
              <a:buNone/>
            </a:pPr>
            <a:r>
              <a:rPr lang="en-US" dirty="0" smtClean="0">
                <a:latin typeface="Sitka Banner" panose="02000505000000020004" pitchFamily="2" charset="0"/>
              </a:rPr>
              <a:t>“</a:t>
            </a:r>
            <a:r>
              <a:rPr lang="en-US" dirty="0">
                <a:latin typeface="Sitka Banner" panose="02000505000000020004" pitchFamily="2" charset="0"/>
              </a:rPr>
              <a:t>It cannot be seen, cannot be felt, cannot be heard, cannot be </a:t>
            </a:r>
            <a:r>
              <a:rPr lang="en-US" dirty="0" smtClean="0">
                <a:latin typeface="Sitka Banner" panose="02000505000000020004" pitchFamily="2" charset="0"/>
              </a:rPr>
              <a:t>smelt; </a:t>
            </a:r>
            <a:r>
              <a:rPr lang="en-US" dirty="0">
                <a:latin typeface="Sitka Banner" panose="02000505000000020004" pitchFamily="2" charset="0"/>
              </a:rPr>
              <a:t>It hides behind stars and under hills and empty </a:t>
            </a:r>
            <a:r>
              <a:rPr lang="en-US" dirty="0" smtClean="0">
                <a:latin typeface="Sitka Banner" panose="02000505000000020004" pitchFamily="2" charset="0"/>
              </a:rPr>
              <a:t>holes; </a:t>
            </a:r>
            <a:r>
              <a:rPr lang="en-US" dirty="0">
                <a:latin typeface="Sitka Banner" panose="02000505000000020004" pitchFamily="2" charset="0"/>
              </a:rPr>
              <a:t>it </a:t>
            </a:r>
            <a:r>
              <a:rPr lang="en-US" dirty="0" smtClean="0">
                <a:latin typeface="Sitka Banner" panose="02000505000000020004" pitchFamily="2" charset="0"/>
              </a:rPr>
              <a:t>fills; </a:t>
            </a:r>
            <a:r>
              <a:rPr lang="en-US" dirty="0">
                <a:latin typeface="Sitka Banner" panose="02000505000000020004" pitchFamily="2" charset="0"/>
              </a:rPr>
              <a:t>It comes first and follows after. Ends life, kills laughter</a:t>
            </a:r>
            <a:r>
              <a:rPr lang="en-US" i="1" dirty="0">
                <a:latin typeface="Sitka Banner" panose="02000505000000020004" pitchFamily="2" charset="0"/>
              </a:rPr>
              <a:t>”. </a:t>
            </a:r>
            <a:r>
              <a:rPr lang="en-US" i="1" dirty="0">
                <a:solidFill>
                  <a:schemeClr val="accent2"/>
                </a:solidFill>
                <a:latin typeface="Sitka Banner" panose="02000505000000020004" pitchFamily="2" charset="0"/>
              </a:rPr>
              <a:t>(</a:t>
            </a:r>
            <a:r>
              <a:rPr lang="de-DE" b="0" i="1" dirty="0">
                <a:solidFill>
                  <a:schemeClr val="accent2"/>
                </a:solidFill>
                <a:effectLst/>
                <a:latin typeface="Sitka Banner" panose="02000505000000020004" pitchFamily="2" charset="0"/>
              </a:rPr>
              <a:t>Williams, J. W. (2020). Dark Psychology)</a:t>
            </a:r>
            <a:endParaRPr lang="en-US" i="1" dirty="0">
              <a:solidFill>
                <a:schemeClr val="accent2"/>
              </a:solidFill>
              <a:latin typeface="Sitka Banner" panose="02000505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0B44B2-88F9-7ACD-C630-26976BC2E2CF}"/>
              </a:ext>
            </a:extLst>
          </p:cNvPr>
          <p:cNvSpPr txBox="1"/>
          <p:nvPr/>
        </p:nvSpPr>
        <p:spPr>
          <a:xfrm>
            <a:off x="614472" y="6879715"/>
            <a:ext cx="10963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://theon3leftbehind.deviantart.com/art/Psi-Wallpaper-198610416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506F6B-12E1-308A-D62B-D7D0013225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4"/>
          <a:stretch/>
        </p:blipFill>
        <p:spPr bwMode="auto">
          <a:xfrm>
            <a:off x="4255038" y="3937548"/>
            <a:ext cx="3681924" cy="255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47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A0A1-FC63-A457-0C1B-B543104E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Sitka Heading" panose="02000505000000020004" pitchFamily="2" charset="0"/>
              </a:rPr>
              <a:t>WHAT IS DARK PSYCHOLOGY</a:t>
            </a:r>
            <a:r>
              <a:rPr lang="en-US" dirty="0">
                <a:solidFill>
                  <a:schemeClr val="accent2"/>
                </a:solidFill>
                <a:latin typeface="Sitka Heading" panose="02000505000000020004" pitchFamily="2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23815-ADF6-B6BB-B285-890737114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250859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>
              <a:latin typeface="Sitka Banner" panose="02000505000000020004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itka Banner" panose="02000505000000020004" pitchFamily="2" charset="0"/>
              </a:rPr>
              <a:t>Dark </a:t>
            </a:r>
            <a:r>
              <a:rPr lang="en-US" sz="2400" dirty="0">
                <a:latin typeface="Sitka Banner" panose="02000505000000020004" pitchFamily="2" charset="0"/>
              </a:rPr>
              <a:t>Psychology, as the name suggests, delves into the darker aspects of human behavior and the mind. It’s a study of how people use their knowledge of psychology to manipulate, control, and influence others for their own gain, often without the victim’s awareness. </a:t>
            </a:r>
            <a:endParaRPr lang="en-US" sz="2400" dirty="0" smtClean="0">
              <a:latin typeface="Sitka Banner" panose="02000505000000020004" pitchFamily="2" charset="0"/>
            </a:endParaRPr>
          </a:p>
          <a:p>
            <a:pPr marL="0" indent="0">
              <a:buNone/>
            </a:pPr>
            <a:r>
              <a:rPr lang="en-US" sz="2400" i="1" dirty="0">
                <a:latin typeface="Sitka Banner" panose="02000505000000020004" pitchFamily="2" charset="0"/>
              </a:rPr>
              <a:t>Think of a scenario where a salesperson uses flattery and emotional manipulation to convince you to buy something you don’t need. You leave the store wondering why you bought it—this is a mild form of dark psychology in action.</a:t>
            </a:r>
          </a:p>
          <a:p>
            <a:pPr marL="0" indent="0">
              <a:buNone/>
            </a:pPr>
            <a:endParaRPr lang="en-US" sz="2400" dirty="0">
              <a:latin typeface="Sitka Banner" panose="02000505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0B44B2-88F9-7ACD-C630-26976BC2E2CF}"/>
              </a:ext>
            </a:extLst>
          </p:cNvPr>
          <p:cNvSpPr txBox="1"/>
          <p:nvPr/>
        </p:nvSpPr>
        <p:spPr>
          <a:xfrm>
            <a:off x="614472" y="6879715"/>
            <a:ext cx="10963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://theon3leftbehind.deviantart.com/art/Psi-Wallpaper-198610416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8425EA-92C6-A1C1-58F1-7D02404CD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5524" y="4256705"/>
            <a:ext cx="4396180" cy="249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A0A1-FC63-A457-0C1B-B543104E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Sitka Heading" panose="02000505000000020004" pitchFamily="2" charset="0"/>
              </a:rPr>
              <a:t/>
            </a:r>
            <a:br>
              <a:rPr lang="en-US" sz="4000" dirty="0">
                <a:solidFill>
                  <a:schemeClr val="accent2"/>
                </a:solidFill>
                <a:latin typeface="Sitka Heading" panose="02000505000000020004" pitchFamily="2" charset="0"/>
              </a:rPr>
            </a:br>
            <a:r>
              <a:rPr lang="en-US" sz="4000" dirty="0">
                <a:solidFill>
                  <a:schemeClr val="accent2"/>
                </a:solidFill>
                <a:latin typeface="Sitka Heading" panose="02000505000000020004" pitchFamily="2" charset="0"/>
              </a:rPr>
              <a:t>ANALYZING DARK PSYCHOLOGY</a:t>
            </a:r>
            <a:br>
              <a:rPr lang="en-US" sz="4000" dirty="0">
                <a:solidFill>
                  <a:schemeClr val="accent2"/>
                </a:solidFill>
                <a:latin typeface="Sitka Heading" panose="02000505000000020004" pitchFamily="2" charset="0"/>
              </a:rPr>
            </a:br>
            <a:endParaRPr lang="en-US" sz="4000" dirty="0">
              <a:solidFill>
                <a:schemeClr val="accent2"/>
              </a:solidFill>
              <a:latin typeface="Sitka Heading" panose="02000505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23815-ADF6-B6BB-B285-890737114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0625"/>
            <a:ext cx="7548155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Sitka Banner" panose="02000505000000020004" pitchFamily="2" charset="0"/>
              </a:rPr>
              <a:t>Common Tactics:</a:t>
            </a:r>
          </a:p>
          <a:p>
            <a:pPr marL="0" indent="0">
              <a:buNone/>
            </a:pPr>
            <a:r>
              <a:rPr lang="en-US" sz="2400" dirty="0" smtClean="0">
                <a:latin typeface="Sitka Banner" panose="02000505000000020004" pitchFamily="2" charset="0"/>
              </a:rPr>
              <a:t>MANIPULATION</a:t>
            </a:r>
            <a:endParaRPr lang="en-US" sz="2400" dirty="0">
              <a:latin typeface="Sitka Banner" panose="02000505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Sitka Banner" panose="02000505000000020004" pitchFamily="2" charset="0"/>
              </a:rPr>
              <a:t>In plain terms, to manipulate someone is to control or influence that person cleverly or unscrupulously. Like it or not, we have all manipulated a person or a situation for a desirable outcome.</a:t>
            </a:r>
          </a:p>
          <a:p>
            <a:pPr marL="0" indent="0">
              <a:buNone/>
            </a:pPr>
            <a:r>
              <a:rPr lang="en-US" sz="2400" dirty="0" smtClean="0">
                <a:latin typeface="Sitka Banner" panose="02000505000000020004" pitchFamily="2" charset="0"/>
              </a:rPr>
              <a:t>Example</a:t>
            </a:r>
            <a:r>
              <a:rPr lang="en-US" sz="2400" dirty="0">
                <a:latin typeface="Sitka Banner" panose="02000505000000020004" pitchFamily="2" charset="0"/>
              </a:rPr>
              <a:t>: </a:t>
            </a:r>
            <a:r>
              <a:rPr lang="en-US" sz="2400" i="1" dirty="0" smtClean="0">
                <a:latin typeface="Sitka Banner" panose="02000505000000020004" pitchFamily="2" charset="0"/>
              </a:rPr>
              <a:t>A </a:t>
            </a:r>
            <a:r>
              <a:rPr lang="en-US" sz="2400" i="1" dirty="0">
                <a:latin typeface="Sitka Banner" panose="02000505000000020004" pitchFamily="2" charset="0"/>
              </a:rPr>
              <a:t>colleague might manipulate you into covering their shift by saying they have a family emergency, even if they don’t. You feel obligated, but they just wanted the day off</a:t>
            </a:r>
            <a:r>
              <a:rPr lang="en-US" sz="2400" i="1" dirty="0" smtClean="0">
                <a:latin typeface="Sitka Banner" panose="02000505000000020004" pitchFamily="2" charset="0"/>
              </a:rPr>
              <a:t>.</a:t>
            </a:r>
            <a:endParaRPr lang="en-US" sz="2400" dirty="0">
              <a:latin typeface="Sitka Banner" panose="02000505000000020004" pitchFamily="2" charset="0"/>
            </a:endParaRPr>
          </a:p>
          <a:p>
            <a:pPr marL="0" indent="0">
              <a:buNone/>
            </a:pPr>
            <a:endParaRPr lang="en-US" sz="2400" dirty="0">
              <a:latin typeface="Sitka Banner" panose="02000505000000020004" pitchFamily="2" charset="0"/>
            </a:endParaRPr>
          </a:p>
          <a:p>
            <a:endParaRPr lang="en-US" sz="2400" dirty="0">
              <a:latin typeface="Sitka Banner" panose="02000505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5AB87-F8DF-DBCE-F936-100547235B2D}"/>
              </a:ext>
            </a:extLst>
          </p:cNvPr>
          <p:cNvSpPr txBox="1"/>
          <p:nvPr/>
        </p:nvSpPr>
        <p:spPr>
          <a:xfrm>
            <a:off x="614472" y="6858000"/>
            <a:ext cx="10963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://theon3leftbehind.deviantart.com/art/Psi-Wallpaper-198610416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12730E-BB60-5CC6-87FB-9011AD740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474" y="3225591"/>
            <a:ext cx="2738053" cy="234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2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A0A1-FC63-A457-0C1B-B543104E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Sitka Heading" panose="02000505000000020004" pitchFamily="2" charset="0"/>
              </a:rPr>
              <a:t/>
            </a:r>
            <a:br>
              <a:rPr lang="en-US" sz="4000" dirty="0">
                <a:solidFill>
                  <a:schemeClr val="accent2"/>
                </a:solidFill>
                <a:latin typeface="Sitka Heading" panose="02000505000000020004" pitchFamily="2" charset="0"/>
              </a:rPr>
            </a:br>
            <a:r>
              <a:rPr lang="en-US" sz="4000" dirty="0">
                <a:solidFill>
                  <a:schemeClr val="accent2"/>
                </a:solidFill>
                <a:latin typeface="Sitka Heading" panose="02000505000000020004" pitchFamily="2" charset="0"/>
              </a:rPr>
              <a:t>ANALYZING DARK PSYCHOLOGY</a:t>
            </a:r>
            <a:br>
              <a:rPr lang="en-US" sz="4000" dirty="0">
                <a:solidFill>
                  <a:schemeClr val="accent2"/>
                </a:solidFill>
                <a:latin typeface="Sitka Heading" panose="02000505000000020004" pitchFamily="2" charset="0"/>
              </a:rPr>
            </a:br>
            <a:endParaRPr lang="en-US" sz="4000" dirty="0">
              <a:solidFill>
                <a:schemeClr val="accent2"/>
              </a:solidFill>
              <a:latin typeface="Sitka Heading" panose="02000505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23815-ADF6-B6BB-B285-890737114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630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Sitka Banner" panose="02000505000000020004" pitchFamily="2" charset="0"/>
              </a:rPr>
              <a:t>Common </a:t>
            </a:r>
            <a:r>
              <a:rPr lang="en-US" sz="3200" dirty="0" smtClean="0">
                <a:solidFill>
                  <a:schemeClr val="accent2"/>
                </a:solidFill>
                <a:latin typeface="Sitka Banner" panose="02000505000000020004" pitchFamily="2" charset="0"/>
              </a:rPr>
              <a:t>Tactics:</a:t>
            </a:r>
            <a:endParaRPr lang="en-US" sz="2400" dirty="0" smtClean="0">
              <a:latin typeface="Sitka Banner" panose="02000505000000020004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itka Banner" panose="02000505000000020004" pitchFamily="2" charset="0"/>
              </a:rPr>
              <a:t>Lying</a:t>
            </a:r>
          </a:p>
          <a:p>
            <a:pPr marL="0" indent="0">
              <a:buNone/>
            </a:pPr>
            <a:r>
              <a:rPr lang="en-US" sz="2400" dirty="0" smtClean="0">
                <a:latin typeface="Sitka Banner" panose="02000505000000020004" pitchFamily="2" charset="0"/>
              </a:rPr>
              <a:t>One </a:t>
            </a:r>
            <a:r>
              <a:rPr lang="en-US" sz="2400" dirty="0">
                <a:latin typeface="Sitka Banner" panose="02000505000000020004" pitchFamily="2" charset="0"/>
              </a:rPr>
              <a:t>of the most common tactics employed by manipulators is</a:t>
            </a:r>
          </a:p>
          <a:p>
            <a:pPr marL="0" indent="0">
              <a:buNone/>
            </a:pPr>
            <a:r>
              <a:rPr lang="en-US" sz="2400" dirty="0">
                <a:latin typeface="Sitka Banner" panose="02000505000000020004" pitchFamily="2" charset="0"/>
              </a:rPr>
              <a:t>lying. They are adept at coming up with grand stories that have no real bearings on the truth</a:t>
            </a:r>
            <a:r>
              <a:rPr lang="en-US" sz="2400" dirty="0" smtClean="0">
                <a:latin typeface="Sitka Banner" panose="02000505000000020004" pitchFamily="2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Sitka Banner" panose="02000505000000020004" pitchFamily="2" charset="0"/>
              </a:rPr>
              <a:t>Example: </a:t>
            </a:r>
            <a:r>
              <a:rPr lang="en-US" sz="2400" i="1" dirty="0" smtClean="0">
                <a:latin typeface="Sitka Banner" panose="02000505000000020004" pitchFamily="2" charset="0"/>
              </a:rPr>
              <a:t>Think </a:t>
            </a:r>
            <a:r>
              <a:rPr lang="en-US" sz="2400" i="1" dirty="0">
                <a:latin typeface="Sitka Banner" panose="02000505000000020004" pitchFamily="2" charset="0"/>
              </a:rPr>
              <a:t>of someone who constantly invents stories about their achievements to appear more successful. Their goal is to make you feel inferior or to gain your admiration</a:t>
            </a:r>
            <a:r>
              <a:rPr lang="en-US" sz="2400" i="1" dirty="0" smtClean="0">
                <a:latin typeface="Sitka Banner" panose="02000505000000020004" pitchFamily="2" charset="0"/>
              </a:rPr>
              <a:t>.</a:t>
            </a:r>
            <a:endParaRPr lang="en-US" sz="2400" dirty="0">
              <a:latin typeface="Sitka Banner" panose="02000505000000020004" pitchFamily="2" charset="0"/>
            </a:endParaRPr>
          </a:p>
          <a:p>
            <a:pPr marL="0" indent="0">
              <a:buNone/>
            </a:pPr>
            <a:endParaRPr lang="en-US" sz="2400" dirty="0">
              <a:latin typeface="Sitka Banner" panose="02000505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5AB87-F8DF-DBCE-F936-100547235B2D}"/>
              </a:ext>
            </a:extLst>
          </p:cNvPr>
          <p:cNvSpPr txBox="1"/>
          <p:nvPr/>
        </p:nvSpPr>
        <p:spPr>
          <a:xfrm>
            <a:off x="614472" y="6858000"/>
            <a:ext cx="10963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://theon3leftbehind.deviantart.com/art/Psi-Wallpaper-198610416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B935E1-1A59-A304-E830-0841E68B1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2200533"/>
            <a:ext cx="2304318" cy="287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8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A0A1-FC63-A457-0C1B-B543104E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Sitka Heading" panose="02000505000000020004" pitchFamily="2" charset="0"/>
              </a:rPr>
              <a:t/>
            </a:r>
            <a:br>
              <a:rPr lang="en-US" sz="4000" dirty="0">
                <a:solidFill>
                  <a:schemeClr val="accent2"/>
                </a:solidFill>
                <a:latin typeface="Sitka Heading" panose="02000505000000020004" pitchFamily="2" charset="0"/>
              </a:rPr>
            </a:br>
            <a:r>
              <a:rPr lang="en-US" sz="4000" dirty="0">
                <a:solidFill>
                  <a:schemeClr val="accent2"/>
                </a:solidFill>
                <a:latin typeface="Sitka Heading" panose="02000505000000020004" pitchFamily="2" charset="0"/>
              </a:rPr>
              <a:t>ANALYZING DARK PSYCHOLOGY</a:t>
            </a:r>
            <a:br>
              <a:rPr lang="en-US" sz="4000" dirty="0">
                <a:solidFill>
                  <a:schemeClr val="accent2"/>
                </a:solidFill>
                <a:latin typeface="Sitka Heading" panose="02000505000000020004" pitchFamily="2" charset="0"/>
              </a:rPr>
            </a:br>
            <a:endParaRPr lang="en-US" sz="4000" dirty="0">
              <a:solidFill>
                <a:schemeClr val="accent2"/>
              </a:solidFill>
              <a:latin typeface="Sitka Heading" panose="02000505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23815-ADF6-B6BB-B285-890737114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29697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Sitka Banner" panose="02000505000000020004" pitchFamily="2" charset="0"/>
              </a:rPr>
              <a:t>Common Tactics:</a:t>
            </a:r>
            <a:endParaRPr lang="en-US" sz="2400" dirty="0">
              <a:latin typeface="Sitka Banner" panose="02000505000000020004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itka Banner" panose="02000505000000020004" pitchFamily="2" charset="0"/>
              </a:rPr>
              <a:t>Guilt </a:t>
            </a:r>
            <a:r>
              <a:rPr lang="en-US" sz="2400" dirty="0">
                <a:latin typeface="Sitka Banner" panose="02000505000000020004" pitchFamily="2" charset="0"/>
              </a:rPr>
              <a:t>tripping and shaming</a:t>
            </a:r>
          </a:p>
          <a:p>
            <a:pPr marL="0" indent="0" algn="just">
              <a:buNone/>
            </a:pPr>
            <a:r>
              <a:rPr lang="en-US" sz="2400" dirty="0" smtClean="0">
                <a:latin typeface="Sitka Banner" panose="02000505000000020004" pitchFamily="2" charset="0"/>
              </a:rPr>
              <a:t>When </a:t>
            </a:r>
            <a:r>
              <a:rPr lang="en-US" sz="2400" dirty="0">
                <a:latin typeface="Sitka Banner" panose="02000505000000020004" pitchFamily="2" charset="0"/>
              </a:rPr>
              <a:t>confronted for something they have done wrong they would instantly deny it and then promptly turn the tables around by making you feel bad for questioning them in the first </a:t>
            </a:r>
            <a:r>
              <a:rPr lang="en-US" sz="2400" dirty="0" smtClean="0">
                <a:latin typeface="Sitka Banner" panose="02000505000000020004" pitchFamily="2" charset="0"/>
              </a:rPr>
              <a:t>place.</a:t>
            </a:r>
          </a:p>
          <a:p>
            <a:pPr marL="0" indent="0" algn="just">
              <a:buNone/>
            </a:pPr>
            <a:r>
              <a:rPr lang="en-US" sz="2400" dirty="0">
                <a:latin typeface="Sitka Banner" panose="02000505000000020004" pitchFamily="2" charset="0"/>
              </a:rPr>
              <a:t>Example: </a:t>
            </a:r>
            <a:r>
              <a:rPr lang="en-US" sz="2400" i="1" dirty="0" smtClean="0">
                <a:latin typeface="Sitka Banner" panose="02000505000000020004" pitchFamily="2" charset="0"/>
              </a:rPr>
              <a:t>You </a:t>
            </a:r>
            <a:r>
              <a:rPr lang="en-US" sz="2400" i="1" dirty="0">
                <a:latin typeface="Sitka Banner" panose="02000505000000020004" pitchFamily="2" charset="0"/>
              </a:rPr>
              <a:t>confront a friend about canceling plans last minute, and they reply, ‘I didn’t realize spending time with me was such a burden for you,’ leaving you feeling guilty instead of holding them accountable</a:t>
            </a:r>
            <a:r>
              <a:rPr lang="en-US" sz="2400" i="1" dirty="0" smtClean="0">
                <a:latin typeface="Sitka Banner" panose="02000505000000020004" pitchFamily="2" charset="0"/>
              </a:rPr>
              <a:t>.</a:t>
            </a:r>
            <a:endParaRPr lang="en-US" sz="2400" dirty="0">
              <a:latin typeface="Sitka Banner" panose="02000505000000020004" pitchFamily="2" charset="0"/>
            </a:endParaRPr>
          </a:p>
          <a:p>
            <a:endParaRPr lang="en-US" sz="2400" dirty="0">
              <a:latin typeface="Sitka Banner" panose="02000505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5AB87-F8DF-DBCE-F936-100547235B2D}"/>
              </a:ext>
            </a:extLst>
          </p:cNvPr>
          <p:cNvSpPr txBox="1"/>
          <p:nvPr/>
        </p:nvSpPr>
        <p:spPr>
          <a:xfrm>
            <a:off x="614472" y="6858000"/>
            <a:ext cx="10963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://theon3leftbehind.deviantart.com/art/Psi-Wallpaper-198610416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E18B72-15AA-AAC6-4B44-E4259B177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770" y="2531019"/>
            <a:ext cx="3636757" cy="226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5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A0A1-FC63-A457-0C1B-B543104E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Sitka Heading" panose="02000505000000020004" pitchFamily="2" charset="0"/>
              </a:rPr>
              <a:t/>
            </a:r>
            <a:br>
              <a:rPr lang="en-US" sz="4000" dirty="0">
                <a:solidFill>
                  <a:schemeClr val="accent2"/>
                </a:solidFill>
                <a:latin typeface="Sitka Heading" panose="02000505000000020004" pitchFamily="2" charset="0"/>
              </a:rPr>
            </a:br>
            <a:r>
              <a:rPr lang="en-US" sz="4000" dirty="0">
                <a:solidFill>
                  <a:schemeClr val="accent2"/>
                </a:solidFill>
                <a:latin typeface="Sitka Heading" panose="02000505000000020004" pitchFamily="2" charset="0"/>
              </a:rPr>
              <a:t>ANALYZING DARK PSYCHOLOGY</a:t>
            </a:r>
            <a:br>
              <a:rPr lang="en-US" sz="4000" dirty="0">
                <a:solidFill>
                  <a:schemeClr val="accent2"/>
                </a:solidFill>
                <a:latin typeface="Sitka Heading" panose="02000505000000020004" pitchFamily="2" charset="0"/>
              </a:rPr>
            </a:br>
            <a:endParaRPr lang="en-US" sz="4000" dirty="0">
              <a:solidFill>
                <a:schemeClr val="accent2"/>
              </a:solidFill>
              <a:latin typeface="Sitka Heading" panose="02000505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23815-ADF6-B6BB-B285-890737114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431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Sitka Banner" panose="02000505000000020004" pitchFamily="2" charset="0"/>
              </a:rPr>
              <a:t>Common Tactics:</a:t>
            </a:r>
            <a:endParaRPr lang="en-US" sz="2400" dirty="0">
              <a:latin typeface="Sitka Banner" panose="02000505000000020004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itka Banner" panose="02000505000000020004" pitchFamily="2" charset="0"/>
              </a:rPr>
              <a:t>DECEPTION </a:t>
            </a:r>
            <a:r>
              <a:rPr lang="en-US" sz="2400" dirty="0">
                <a:latin typeface="Sitka Banner" panose="02000505000000020004" pitchFamily="2" charset="0"/>
              </a:rPr>
              <a:t>(🚨 Red Flags)</a:t>
            </a:r>
          </a:p>
          <a:p>
            <a:pPr marL="0" indent="0">
              <a:buNone/>
            </a:pPr>
            <a:r>
              <a:rPr lang="en-US" sz="2400" dirty="0">
                <a:latin typeface="Sitka Banner" panose="02000505000000020004" pitchFamily="2" charset="0"/>
              </a:rPr>
              <a:t>Deception is defined as the act of hiding the truth, especially to gain an advantage</a:t>
            </a:r>
            <a:r>
              <a:rPr lang="en-US" sz="2400" dirty="0" smtClean="0">
                <a:latin typeface="Sitka Banner" panose="02000505000000020004" pitchFamily="2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Sitka Banner" panose="02000505000000020004" pitchFamily="2" charset="0"/>
              </a:rPr>
              <a:t>Example: </a:t>
            </a:r>
            <a:r>
              <a:rPr lang="en-US" sz="2400" i="1" dirty="0" smtClean="0">
                <a:latin typeface="Sitka Banner" panose="02000505000000020004" pitchFamily="2" charset="0"/>
              </a:rPr>
              <a:t>A </a:t>
            </a:r>
            <a:r>
              <a:rPr lang="en-US" sz="2400" i="1" dirty="0">
                <a:latin typeface="Sitka Banner" panose="02000505000000020004" pitchFamily="2" charset="0"/>
              </a:rPr>
              <a:t>partner may hide their financial troubles, presenting a false image of stability, only to reveal the truth when it’s too late to </a:t>
            </a:r>
            <a:r>
              <a:rPr lang="en-US" sz="2400" i="1" dirty="0" smtClean="0">
                <a:latin typeface="Sitka Banner" panose="02000505000000020004" pitchFamily="2" charset="0"/>
              </a:rPr>
              <a:t>back </a:t>
            </a:r>
            <a:r>
              <a:rPr lang="en-US" sz="2400" i="1" dirty="0">
                <a:latin typeface="Sitka Banner" panose="02000505000000020004" pitchFamily="2" charset="0"/>
              </a:rPr>
              <a:t>out of a joint commitment</a:t>
            </a:r>
            <a:r>
              <a:rPr lang="en-US" sz="2400" i="1" dirty="0" smtClean="0">
                <a:latin typeface="Sitka Banner" panose="02000505000000020004" pitchFamily="2" charset="0"/>
              </a:rPr>
              <a:t>.</a:t>
            </a:r>
            <a:r>
              <a:rPr lang="en-US" sz="2400" dirty="0" smtClean="0">
                <a:latin typeface="Sitka Banner" panose="02000505000000020004" pitchFamily="2" charset="0"/>
              </a:rPr>
              <a:t> </a:t>
            </a:r>
            <a:endParaRPr lang="en-US" sz="2400" dirty="0">
              <a:latin typeface="Sitka Banner" panose="02000505000000020004" pitchFamily="2" charset="0"/>
            </a:endParaRPr>
          </a:p>
          <a:p>
            <a:endParaRPr lang="en-US" sz="2400" dirty="0">
              <a:latin typeface="Sitka Banner" panose="02000505000000020004" pitchFamily="2" charset="0"/>
            </a:endParaRPr>
          </a:p>
          <a:p>
            <a:endParaRPr lang="en-US" sz="2400" dirty="0">
              <a:latin typeface="Sitka Banner" panose="02000505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5AB87-F8DF-DBCE-F936-100547235B2D}"/>
              </a:ext>
            </a:extLst>
          </p:cNvPr>
          <p:cNvSpPr txBox="1"/>
          <p:nvPr/>
        </p:nvSpPr>
        <p:spPr>
          <a:xfrm>
            <a:off x="614472" y="6858000"/>
            <a:ext cx="10963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://theon3leftbehind.deviantart.com/art/Psi-Wallpaper-198610416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34968E-29DA-E3A5-9B4C-6B36CD1124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784" t="-48214" r="-32712" b="11286"/>
          <a:stretch/>
        </p:blipFill>
        <p:spPr>
          <a:xfrm>
            <a:off x="7591782" y="2505078"/>
            <a:ext cx="5536398" cy="419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2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A0A1-FC63-A457-0C1B-B543104E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Sitka Heading" panose="02000505000000020004" pitchFamily="2" charset="0"/>
              </a:rPr>
              <a:t/>
            </a:r>
            <a:br>
              <a:rPr lang="en-US" sz="4000" dirty="0">
                <a:solidFill>
                  <a:schemeClr val="accent2"/>
                </a:solidFill>
                <a:latin typeface="Sitka Heading" panose="02000505000000020004" pitchFamily="2" charset="0"/>
              </a:rPr>
            </a:br>
            <a:r>
              <a:rPr lang="en-US" sz="4000" dirty="0">
                <a:solidFill>
                  <a:schemeClr val="accent2"/>
                </a:solidFill>
                <a:latin typeface="Sitka Heading" panose="02000505000000020004" pitchFamily="2" charset="0"/>
              </a:rPr>
              <a:t>ANALYZING DARK PSYCHOLOGY</a:t>
            </a:r>
            <a:br>
              <a:rPr lang="en-US" sz="4000" dirty="0">
                <a:solidFill>
                  <a:schemeClr val="accent2"/>
                </a:solidFill>
                <a:latin typeface="Sitka Heading" panose="02000505000000020004" pitchFamily="2" charset="0"/>
              </a:rPr>
            </a:br>
            <a:endParaRPr lang="en-US" sz="4000" dirty="0">
              <a:solidFill>
                <a:schemeClr val="accent2"/>
              </a:solidFill>
              <a:latin typeface="Sitka Heading" panose="02000505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23815-ADF6-B6BB-B285-890737114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78337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Sitka Banner" panose="02000505000000020004" pitchFamily="2" charset="0"/>
              </a:rPr>
              <a:t>Common Tactics:</a:t>
            </a:r>
          </a:p>
          <a:p>
            <a:pPr marL="0" indent="0">
              <a:buNone/>
            </a:pPr>
            <a:r>
              <a:rPr lang="en-US" sz="2400" dirty="0" smtClean="0">
                <a:latin typeface="Sitka Banner" panose="02000505000000020004" pitchFamily="2" charset="0"/>
              </a:rPr>
              <a:t>HYPNOSIS</a:t>
            </a:r>
            <a:endParaRPr lang="en-US" sz="2400" dirty="0">
              <a:latin typeface="Sitka Banner" panose="02000505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Sitka Banner" panose="02000505000000020004" pitchFamily="2" charset="0"/>
              </a:rPr>
              <a:t>The key elements in hypnosis are the power of suggestion and the repetitive use of words that resonates deeply</a:t>
            </a:r>
            <a:r>
              <a:rPr lang="en-US" sz="2400" dirty="0" smtClean="0">
                <a:latin typeface="Sitka Banner" panose="02000505000000020004" pitchFamily="2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Sitka Banner" panose="02000505000000020004" pitchFamily="2" charset="0"/>
              </a:rPr>
              <a:t>Example: </a:t>
            </a:r>
            <a:r>
              <a:rPr lang="en-US" sz="2400" i="1" dirty="0" smtClean="0">
                <a:latin typeface="Sitka Banner" panose="02000505000000020004" pitchFamily="2" charset="0"/>
              </a:rPr>
              <a:t>Advertisers </a:t>
            </a:r>
            <a:r>
              <a:rPr lang="en-US" sz="2400" i="1" dirty="0">
                <a:latin typeface="Sitka Banner" panose="02000505000000020004" pitchFamily="2" charset="0"/>
              </a:rPr>
              <a:t>frequently use this technique. Hearing slogans repeatedly—such as ‘Because you’re worth it’—shapes how you view yourself and influences purchasing decisions</a:t>
            </a:r>
            <a:r>
              <a:rPr lang="en-US" sz="2400" i="1" dirty="0" smtClean="0">
                <a:latin typeface="Sitka Banner" panose="02000505000000020004" pitchFamily="2" charset="0"/>
              </a:rPr>
              <a:t>.</a:t>
            </a:r>
          </a:p>
          <a:p>
            <a:pPr marL="0" indent="0">
              <a:buNone/>
            </a:pPr>
            <a:r>
              <a:rPr lang="en-US" sz="2400" i="1" dirty="0" smtClean="0">
                <a:latin typeface="Sitka Banner" panose="02000505000000020004" pitchFamily="2" charset="0"/>
              </a:rPr>
              <a:t>A friend </a:t>
            </a:r>
            <a:r>
              <a:rPr lang="en-US" sz="2400" i="1" dirty="0">
                <a:latin typeface="Sitka Banner" panose="02000505000000020004" pitchFamily="2" charset="0"/>
              </a:rPr>
              <a:t>might constantly tell you, ‘You’re always so forgetful,’ until you start believing it, even though it may not be true</a:t>
            </a:r>
            <a:r>
              <a:rPr lang="en-US" sz="2400" i="1" dirty="0" smtClean="0">
                <a:latin typeface="Sitka Banner" panose="02000505000000020004" pitchFamily="2" charset="0"/>
              </a:rPr>
              <a:t>.</a:t>
            </a:r>
            <a:endParaRPr lang="en-US" sz="2400" dirty="0">
              <a:latin typeface="Sitka Banner" panose="02000505000000020004" pitchFamily="2" charset="0"/>
            </a:endParaRPr>
          </a:p>
          <a:p>
            <a:pPr marL="0" indent="0">
              <a:buNone/>
            </a:pPr>
            <a:endParaRPr lang="en-US" sz="2400" dirty="0">
              <a:latin typeface="Sitka Banner" panose="02000505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5AB87-F8DF-DBCE-F936-100547235B2D}"/>
              </a:ext>
            </a:extLst>
          </p:cNvPr>
          <p:cNvSpPr txBox="1"/>
          <p:nvPr/>
        </p:nvSpPr>
        <p:spPr>
          <a:xfrm>
            <a:off x="614472" y="6858000"/>
            <a:ext cx="10963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://theon3leftbehind.deviantart.com/art/Psi-Wallpaper-198610416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AF07B7-749C-E130-5AAA-D063E16E2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623" y="3631851"/>
            <a:ext cx="3915288" cy="278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1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A0A1-FC63-A457-0C1B-B543104E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Sitka Heading" panose="02000505000000020004" pitchFamily="2" charset="0"/>
              </a:rPr>
              <a:t/>
            </a:r>
            <a:br>
              <a:rPr lang="en-US" sz="4000" dirty="0">
                <a:solidFill>
                  <a:schemeClr val="accent2"/>
                </a:solidFill>
                <a:latin typeface="Sitka Heading" panose="02000505000000020004" pitchFamily="2" charset="0"/>
              </a:rPr>
            </a:br>
            <a:r>
              <a:rPr lang="en-US" sz="4000" dirty="0">
                <a:solidFill>
                  <a:schemeClr val="accent2"/>
                </a:solidFill>
                <a:latin typeface="Sitka Heading" panose="02000505000000020004" pitchFamily="2" charset="0"/>
              </a:rPr>
              <a:t>ANALYZING DARK PSYCHOLOGY</a:t>
            </a:r>
            <a:br>
              <a:rPr lang="en-US" sz="4000" dirty="0">
                <a:solidFill>
                  <a:schemeClr val="accent2"/>
                </a:solidFill>
                <a:latin typeface="Sitka Heading" panose="02000505000000020004" pitchFamily="2" charset="0"/>
              </a:rPr>
            </a:br>
            <a:endParaRPr lang="en-US" sz="4000" dirty="0">
              <a:solidFill>
                <a:schemeClr val="accent2"/>
              </a:solidFill>
              <a:latin typeface="Sitka Heading" panose="02000505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23815-ADF6-B6BB-B285-890737114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08074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Sitka Banner" panose="02000505000000020004" pitchFamily="2" charset="0"/>
              </a:rPr>
              <a:t>Common Tactics:</a:t>
            </a:r>
          </a:p>
          <a:p>
            <a:pPr marL="0" indent="0">
              <a:buNone/>
            </a:pPr>
            <a:r>
              <a:rPr lang="en-US" sz="2400" dirty="0" err="1" smtClean="0">
                <a:latin typeface="Sitka Banner" panose="02000505000000020004" pitchFamily="2" charset="0"/>
              </a:rPr>
              <a:t>Gaslighting</a:t>
            </a:r>
            <a:endParaRPr lang="en-US" sz="2400" dirty="0">
              <a:latin typeface="Sitka Banner" panose="02000505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Sitka Banner" panose="02000505000000020004" pitchFamily="2" charset="0"/>
              </a:rPr>
              <a:t>Gaslighting refers to a form of manipulation where a person tries to convince someone that they’re going crazy, or that their memory is failing them to get them to believe something beneficial for the gas-lighter</a:t>
            </a:r>
            <a:r>
              <a:rPr lang="en-US" sz="2400" dirty="0" smtClean="0">
                <a:latin typeface="Sitka Banner" panose="02000505000000020004" pitchFamily="2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Sitka Banner" panose="02000505000000020004" pitchFamily="2" charset="0"/>
              </a:rPr>
              <a:t>Example: </a:t>
            </a:r>
            <a:r>
              <a:rPr lang="en-US" sz="2400" i="1" dirty="0" smtClean="0">
                <a:latin typeface="Sitka Banner" panose="02000505000000020004" pitchFamily="2" charset="0"/>
              </a:rPr>
              <a:t>Imagine </a:t>
            </a:r>
            <a:r>
              <a:rPr lang="en-US" sz="2400" i="1" dirty="0">
                <a:latin typeface="Sitka Banner" panose="02000505000000020004" pitchFamily="2" charset="0"/>
              </a:rPr>
              <a:t>your partner denies ever saying something, even though you clearly remember it. Over time, they make you question your memory, and you start to believe them, doubting your own experiences</a:t>
            </a:r>
            <a:r>
              <a:rPr lang="en-US" sz="2400" i="1" dirty="0" smtClean="0">
                <a:latin typeface="Sitka Banner" panose="02000505000000020004" pitchFamily="2" charset="0"/>
              </a:rPr>
              <a:t>.</a:t>
            </a:r>
            <a:endParaRPr lang="en-US" sz="2400" dirty="0">
              <a:latin typeface="Sitka Banner" panose="02000505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5AB87-F8DF-DBCE-F936-100547235B2D}"/>
              </a:ext>
            </a:extLst>
          </p:cNvPr>
          <p:cNvSpPr txBox="1"/>
          <p:nvPr/>
        </p:nvSpPr>
        <p:spPr>
          <a:xfrm>
            <a:off x="614472" y="6858000"/>
            <a:ext cx="10963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://theon3leftbehind.deviantart.com/art/Psi-Wallpaper-198610416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88F8F5-587F-CC30-B089-E40328B41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139" y="2703549"/>
            <a:ext cx="3584477" cy="278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1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9545</TotalTime>
  <Words>1203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Comic Sans MS</vt:lpstr>
      <vt:lpstr>Sitka Banner</vt:lpstr>
      <vt:lpstr>Sitka Heading</vt:lpstr>
      <vt:lpstr>Sitka Subheading</vt:lpstr>
      <vt:lpstr>Office Theme</vt:lpstr>
      <vt:lpstr>DARK Psychology How to Detect and Defend  </vt:lpstr>
      <vt:lpstr>WHAT IS DARK PSYCHOLOGY?</vt:lpstr>
      <vt:lpstr>WHAT IS DARK PSYCHOLOGY?</vt:lpstr>
      <vt:lpstr> ANALYZING DARK PSYCHOLOGY </vt:lpstr>
      <vt:lpstr> ANALYZING DARK PSYCHOLOGY </vt:lpstr>
      <vt:lpstr> ANALYZING DARK PSYCHOLOGY </vt:lpstr>
      <vt:lpstr> ANALYZING DARK PSYCHOLOGY </vt:lpstr>
      <vt:lpstr> ANALYZING DARK PSYCHOLOGY </vt:lpstr>
      <vt:lpstr> ANALYZING DARK PSYCHOLOGY </vt:lpstr>
      <vt:lpstr>PowerPoint Presentation</vt:lpstr>
      <vt:lpstr>KEY AREAS IN OUR LIVES THAT MAKE US VULNERABLE TO DARK PSYCHOLOGY</vt:lpstr>
      <vt:lpstr>Avoiding Dark Triad Behavior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Psychology</dc:title>
  <dc:creator>zartash Naqvi</dc:creator>
  <cp:lastModifiedBy>Anoosha Rehan</cp:lastModifiedBy>
  <cp:revision>38</cp:revision>
  <dcterms:created xsi:type="dcterms:W3CDTF">2024-07-05T06:54:59Z</dcterms:created>
  <dcterms:modified xsi:type="dcterms:W3CDTF">2024-10-08T03:37:59Z</dcterms:modified>
</cp:coreProperties>
</file>