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5" r:id="rId3"/>
    <p:sldId id="286" r:id="rId4"/>
    <p:sldId id="295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305" r:id="rId13"/>
    <p:sldId id="306" r:id="rId14"/>
    <p:sldId id="307" r:id="rId15"/>
    <p:sldId id="308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73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3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7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6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3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48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134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00000"/>
            </a:gs>
            <a:gs pos="84000">
              <a:srgbClr val="FFEFEF"/>
            </a:gs>
            <a:gs pos="100000">
              <a:srgbClr val="F8CEB2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1B3C1-1A22-4E1C-85CC-0D4E3E0C61BE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5374A-D4EC-4D86-9DDD-A2F9B3F58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itka Heading" panose="02000505000000020004" pitchFamily="2" charset="0"/>
              </a:rPr>
              <a:t>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itka Subheading" panose="02000505000000020004" pitchFamily="2" charset="0"/>
              </a:rPr>
              <a:t>Anoosha Rehan, Lecturer, 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31176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902" y="1516539"/>
            <a:ext cx="7796540" cy="3997828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Sitka Banner" panose="02000505000000020004" pitchFamily="2" charset="0"/>
              </a:rPr>
              <a:t>When you rehearse a phone number in your mind just long enough to dial it, you are using your short-term memory to temporarily hold and process the number</a:t>
            </a:r>
            <a:r>
              <a:rPr lang="en-US" sz="3000" dirty="0" smtClean="0">
                <a:latin typeface="Sitka Banner" panose="02000505000000020004" pitchFamily="2" charset="0"/>
              </a:rPr>
              <a:t>.</a:t>
            </a:r>
          </a:p>
          <a:p>
            <a:r>
              <a:rPr lang="en-US" sz="3000" dirty="0" smtClean="0">
                <a:latin typeface="Sitka Banner" panose="02000505000000020004" pitchFamily="2" charset="0"/>
              </a:rPr>
              <a:t>Remembering a short shopping list before writing it down.</a:t>
            </a:r>
            <a:endParaRPr lang="en-US" sz="30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77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Sitka Heading" panose="02000505000000020004" pitchFamily="2" charset="0"/>
              </a:rPr>
              <a:t>Chunking</a:t>
            </a:r>
            <a:endParaRPr lang="en-US" sz="4000" dirty="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695" y="1494886"/>
            <a:ext cx="7796540" cy="3997828"/>
          </a:xfrm>
        </p:spPr>
        <p:txBody>
          <a:bodyPr>
            <a:norm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 meaningful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grouping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of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stimuli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that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can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be stored</a:t>
            </a:r>
            <a:r>
              <a:rPr lang="en-US" sz="3000" spc="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as a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unit </a:t>
            </a:r>
            <a:r>
              <a:rPr lang="en-US" sz="30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Short</a:t>
            </a:r>
            <a:r>
              <a:rPr lang="en-US" sz="30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Term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Memory.</a:t>
            </a:r>
            <a:r>
              <a:rPr lang="en-US" sz="3000" spc="30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 smtClean="0">
              <a:latin typeface="Sitka Banner" panose="02000505000000020004" pitchFamily="2" charset="0"/>
              <a:cs typeface="Comic Sans MS"/>
            </a:endParaRPr>
          </a:p>
          <a:p>
            <a:pPr marL="241300" marR="464184" indent="-228600">
              <a:lnSpc>
                <a:spcPts val="3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process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 grouping similar</a:t>
            </a:r>
            <a:r>
              <a:rPr lang="en-US" sz="3000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3000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meaningful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 information </a:t>
            </a:r>
            <a:r>
              <a:rPr lang="en-US" sz="3000" spc="-8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together.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Chunks</a:t>
            </a:r>
            <a:r>
              <a:rPr lang="en-US" sz="3000" spc="-6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expand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working</a:t>
            </a:r>
            <a:r>
              <a:rPr lang="en-US" sz="3000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load.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5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75" y="4294850"/>
            <a:ext cx="4393692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latin typeface="Sitka Heading" panose="02000505000000020004" pitchFamily="2" charset="0"/>
              </a:rPr>
              <a:t>Activity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947" y="1738607"/>
            <a:ext cx="9178915" cy="3997828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3295"/>
              </a:spcBef>
            </a:pPr>
            <a:r>
              <a:rPr lang="en-US" sz="3000" dirty="0">
                <a:latin typeface="Sitka Banner" panose="02000505000000020004" pitchFamily="2" charset="0"/>
                <a:cs typeface="Comic Sans MS"/>
              </a:rPr>
              <a:t>Which</a:t>
            </a:r>
            <a:r>
              <a:rPr lang="en-US" sz="3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easier</a:t>
            </a:r>
            <a:r>
              <a:rPr lang="en-US" sz="30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remember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?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125412" marR="105410" indent="0">
              <a:lnSpc>
                <a:spcPts val="3950"/>
              </a:lnSpc>
              <a:spcBef>
                <a:spcPts val="140"/>
              </a:spcBef>
              <a:buNone/>
            </a:pPr>
            <a:r>
              <a:rPr lang="en-US" sz="4000" dirty="0">
                <a:latin typeface="Sitka Banner" panose="02000505000000020004" pitchFamily="2" charset="0"/>
                <a:cs typeface="Comic Sans MS"/>
              </a:rPr>
              <a:t>P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B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F O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X C N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 err="1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 A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B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 err="1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 B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M T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V</a:t>
            </a:r>
            <a:r>
              <a:rPr lang="en-US" sz="40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B</a:t>
            </a:r>
            <a:r>
              <a:rPr lang="en-US" sz="4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C </a:t>
            </a:r>
            <a:r>
              <a:rPr lang="en-US" sz="4000" spc="-940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4000" spc="-940" dirty="0" smtClean="0">
              <a:latin typeface="Sitka Banner" panose="02000505000000020004" pitchFamily="2" charset="0"/>
              <a:cs typeface="Comic Sans MS"/>
            </a:endParaRPr>
          </a:p>
          <a:p>
            <a:pPr marL="125412" marR="105410" indent="0">
              <a:lnSpc>
                <a:spcPts val="3950"/>
              </a:lnSpc>
              <a:spcBef>
                <a:spcPts val="140"/>
              </a:spcBef>
              <a:buNone/>
            </a:pPr>
            <a:r>
              <a:rPr lang="en-US" sz="4000" dirty="0" smtClean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PBS</a:t>
            </a:r>
            <a:r>
              <a:rPr lang="en-US" sz="4000" spc="-5" dirty="0" smtClean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FOX</a:t>
            </a:r>
            <a:r>
              <a:rPr lang="en-US" sz="4000" spc="-15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CNN</a:t>
            </a:r>
            <a:r>
              <a:rPr lang="en-US" sz="4000" spc="-2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spc="-5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ABC </a:t>
            </a:r>
            <a:r>
              <a:rPr lang="en-US" sz="400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CBS</a:t>
            </a:r>
            <a:r>
              <a:rPr lang="en-US" sz="4000" spc="-15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MTV</a:t>
            </a:r>
            <a:r>
              <a:rPr lang="en-US" sz="4000" spc="-5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Sitka Banner" panose="02000505000000020004" pitchFamily="2" charset="0"/>
                <a:cs typeface="Comic Sans MS"/>
              </a:rPr>
              <a:t>NBC</a:t>
            </a:r>
            <a:endParaRPr lang="en-US" sz="4000" dirty="0">
              <a:latin typeface="Sitka Banner" panose="02000505000000020004" pitchFamily="2" charset="0"/>
              <a:cs typeface="Comic Sans MS"/>
            </a:endParaRPr>
          </a:p>
          <a:p>
            <a:pPr marL="125412" marR="5080" indent="0">
              <a:lnSpc>
                <a:spcPct val="102800"/>
              </a:lnSpc>
              <a:spcBef>
                <a:spcPts val="3090"/>
              </a:spcBef>
              <a:buNone/>
            </a:pPr>
            <a:r>
              <a:rPr lang="en-US" sz="4000" dirty="0">
                <a:latin typeface="Sitka Banner" panose="02000505000000020004" pitchFamily="2" charset="0"/>
                <a:cs typeface="Comic Sans MS"/>
              </a:rPr>
              <a:t>t h e o c e a n </a:t>
            </a:r>
            <a:r>
              <a:rPr lang="en-US" sz="4000" dirty="0" err="1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 s b l u e a n d b e a u t </a:t>
            </a:r>
            <a:r>
              <a:rPr lang="en-US" sz="4000" dirty="0" err="1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4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f u l </a:t>
            </a:r>
          </a:p>
          <a:p>
            <a:pPr marL="125412" marR="5080" indent="0">
              <a:lnSpc>
                <a:spcPct val="102800"/>
              </a:lnSpc>
              <a:spcBef>
                <a:spcPts val="3090"/>
              </a:spcBef>
              <a:buNone/>
            </a:pP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4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ocean</a:t>
            </a:r>
            <a:r>
              <a:rPr lang="en-US" sz="4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z="4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blue</a:t>
            </a:r>
            <a:r>
              <a:rPr lang="en-US" sz="40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40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4000" spc="-5" dirty="0">
                <a:latin typeface="Sitka Banner" panose="02000505000000020004" pitchFamily="2" charset="0"/>
                <a:cs typeface="Comic Sans MS"/>
              </a:rPr>
              <a:t>beautiful</a:t>
            </a:r>
            <a:endParaRPr lang="en-US" sz="4000" dirty="0">
              <a:latin typeface="Sitka Banner" panose="02000505000000020004" pitchFamily="2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3613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4615" y="1542665"/>
            <a:ext cx="8447395" cy="3997828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Sitka Banner" panose="02000505000000020004" pitchFamily="2" charset="0"/>
              </a:rPr>
              <a:t>When </a:t>
            </a:r>
            <a:r>
              <a:rPr lang="en-US" sz="2800" dirty="0">
                <a:latin typeface="Sitka Banner" panose="02000505000000020004" pitchFamily="2" charset="0"/>
              </a:rPr>
              <a:t>you leave the house, you might think of the group of items you need to bring--phone, wallet, keys, jacket--and thinking of them together helps you remember each. </a:t>
            </a:r>
            <a:endParaRPr lang="en-US" sz="2800" dirty="0" smtClean="0">
              <a:latin typeface="Sitka Banner" panose="02000505000000020004" pitchFamily="2" charset="0"/>
            </a:endParaRPr>
          </a:p>
          <a:p>
            <a:pPr fontAlgn="base"/>
            <a:r>
              <a:rPr lang="en-US" sz="2800" b="1" dirty="0" smtClean="0">
                <a:latin typeface="Sitka Banner" panose="02000505000000020004" pitchFamily="2" charset="0"/>
              </a:rPr>
              <a:t>Credit </a:t>
            </a:r>
            <a:r>
              <a:rPr lang="en-US" sz="2800" b="1" dirty="0">
                <a:latin typeface="Sitka Banner" panose="02000505000000020004" pitchFamily="2" charset="0"/>
              </a:rPr>
              <a:t>card numbers</a:t>
            </a:r>
            <a:r>
              <a:rPr lang="en-US" sz="2800" dirty="0">
                <a:latin typeface="Sitka Banner" panose="02000505000000020004" pitchFamily="2" charset="0"/>
              </a:rPr>
              <a:t>. They're always shown in groups of four (e.g., 5555 5555 5555 5555).</a:t>
            </a:r>
          </a:p>
          <a:p>
            <a:r>
              <a:rPr lang="en-US" sz="2800" b="1" dirty="0">
                <a:latin typeface="Sitka Banner" panose="02000505000000020004" pitchFamily="2" charset="0"/>
              </a:rPr>
              <a:t>Paired items</a:t>
            </a:r>
            <a:r>
              <a:rPr lang="en-US" sz="2800" dirty="0">
                <a:latin typeface="Sitka Banner" panose="02000505000000020004" pitchFamily="2" charset="0"/>
              </a:rPr>
              <a:t>. Knife and fork, earrings and necklace, phone and charger--if you remember one, you're likely to remember the other.</a:t>
            </a:r>
          </a:p>
          <a:p>
            <a:endParaRPr lang="en-US" sz="28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Sitka Heading" panose="02000505000000020004" pitchFamily="2" charset="0"/>
              </a:rPr>
              <a:t>3. Long-Term Memory (LTM)</a:t>
            </a:r>
            <a:endParaRPr lang="en-US" sz="4000" dirty="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1808" y="1393677"/>
            <a:ext cx="7796540" cy="3997828"/>
          </a:xfrm>
        </p:spPr>
        <p:txBody>
          <a:bodyPr>
            <a:normAutofit fontScale="92500" lnSpcReduction="10000"/>
          </a:bodyPr>
          <a:lstStyle/>
          <a:p>
            <a:pPr marL="469900" marR="10160" indent="-457200">
              <a:lnSpc>
                <a:spcPts val="3490"/>
              </a:lnSpc>
              <a:buFont typeface="Arial MT"/>
              <a:buChar char="•"/>
              <a:tabLst>
                <a:tab pos="469900" algn="l"/>
              </a:tabLst>
            </a:pP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The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Heading" panose="02000505000000020004" pitchFamily="2" charset="0"/>
                <a:cs typeface="Comic Sans MS"/>
              </a:rPr>
              <a:t>final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stage</a:t>
            </a:r>
            <a:r>
              <a:rPr lang="en-US" sz="3000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of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the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A-S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Model</a:t>
            </a:r>
            <a:r>
              <a:rPr lang="en-US" sz="3000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that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is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the 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location</a:t>
            </a:r>
            <a:r>
              <a:rPr lang="en-US" sz="3000" spc="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of</a:t>
            </a:r>
            <a:r>
              <a:rPr lang="en-US" sz="3000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permanent</a:t>
            </a:r>
            <a:r>
              <a:rPr lang="en-US" sz="3000" spc="-4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memory. </a:t>
            </a:r>
            <a:endParaRPr lang="en-US" sz="3000" dirty="0">
              <a:latin typeface="Sitka Heading" panose="02000505000000020004" pitchFamily="2" charset="0"/>
              <a:cs typeface="Comic Sans MS"/>
            </a:endParaRPr>
          </a:p>
          <a:p>
            <a:pPr marL="469900" marR="5080" indent="-457200">
              <a:lnSpc>
                <a:spcPct val="91300"/>
              </a:lnSpc>
              <a:spcBef>
                <a:spcPts val="93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3000" spc="-10" dirty="0" smtClean="0">
                <a:latin typeface="Sitka Heading" panose="02000505000000020004" pitchFamily="2" charset="0"/>
                <a:cs typeface="Comic Sans MS"/>
              </a:rPr>
              <a:t>Memory</a:t>
            </a:r>
            <a:r>
              <a:rPr lang="en-US" sz="3000" spc="-5" dirty="0" smtClean="0">
                <a:latin typeface="Sitka Heading" panose="02000505000000020004" pitchFamily="2" charset="0"/>
                <a:cs typeface="Comic Sans MS"/>
              </a:rPr>
              <a:t> that</a:t>
            </a:r>
            <a:r>
              <a:rPr lang="en-US" sz="3000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stores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information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on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 a</a:t>
            </a:r>
            <a:r>
              <a:rPr lang="en-US" sz="3000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relatively </a:t>
            </a:r>
            <a:r>
              <a:rPr lang="en-US" sz="3000" dirty="0" smtClean="0">
                <a:latin typeface="Sitka Heading" panose="02000505000000020004" pitchFamily="2" charset="0"/>
                <a:cs typeface="Comic Sans MS"/>
              </a:rPr>
              <a:t>permanent</a:t>
            </a:r>
            <a:r>
              <a:rPr lang="en-US" sz="3000" spc="9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Heading" panose="02000505000000020004" pitchFamily="2" charset="0"/>
                <a:cs typeface="Comic Sans MS"/>
              </a:rPr>
              <a:t>basis,</a:t>
            </a:r>
            <a:r>
              <a:rPr lang="en-US" sz="3000" spc="930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 smtClean="0">
                <a:latin typeface="Sitka Heading" panose="02000505000000020004" pitchFamily="2" charset="0"/>
                <a:cs typeface="Comic Sans MS"/>
              </a:rPr>
              <a:t>although</a:t>
            </a:r>
            <a:r>
              <a:rPr lang="en-US" sz="3000" spc="919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it</a:t>
            </a:r>
            <a:r>
              <a:rPr lang="en-US" sz="3000" spc="95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 smtClean="0">
                <a:latin typeface="Sitka Heading" panose="02000505000000020004" pitchFamily="2" charset="0"/>
                <a:cs typeface="Comic Sans MS"/>
              </a:rPr>
              <a:t>may </a:t>
            </a:r>
            <a:r>
              <a:rPr lang="en-US" sz="3000" spc="-10" dirty="0" smtClean="0">
                <a:latin typeface="Sitka Heading" panose="02000505000000020004" pitchFamily="2" charset="0"/>
                <a:cs typeface="Comic Sans MS"/>
              </a:rPr>
              <a:t>be difficult</a:t>
            </a:r>
            <a:r>
              <a:rPr lang="en-US" sz="3000" spc="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Heading" panose="02000505000000020004" pitchFamily="2" charset="0"/>
                <a:cs typeface="Comic Sans MS"/>
              </a:rPr>
              <a:t>to </a:t>
            </a:r>
            <a:r>
              <a:rPr lang="en-US" sz="3000" spc="-944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Heading" panose="02000505000000020004" pitchFamily="2" charset="0"/>
                <a:cs typeface="Comic Sans MS"/>
              </a:rPr>
              <a:t>retrieve.</a:t>
            </a:r>
            <a:r>
              <a:rPr lang="en-US" sz="3000" spc="-45" dirty="0">
                <a:latin typeface="Sitka Heading" panose="02000505000000020004" pitchFamily="2" charset="0"/>
                <a:cs typeface="Comic Sans MS"/>
              </a:rPr>
              <a:t> </a:t>
            </a:r>
            <a:endParaRPr lang="en-US" sz="3000" spc="-45" dirty="0" smtClean="0">
              <a:latin typeface="Sitka Heading" panose="02000505000000020004" pitchFamily="2" charset="0"/>
              <a:cs typeface="Comic Sans MS"/>
            </a:endParaRPr>
          </a:p>
          <a:p>
            <a:pPr marL="469900" marR="5080" indent="-457200">
              <a:lnSpc>
                <a:spcPct val="91300"/>
              </a:lnSpc>
              <a:spcBef>
                <a:spcPts val="93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US" sz="3000" dirty="0" smtClean="0">
                <a:latin typeface="Sitka Banner" panose="02000505000000020004" pitchFamily="2" charset="0"/>
              </a:rPr>
              <a:t>Your </a:t>
            </a:r>
            <a:r>
              <a:rPr lang="en-US" sz="3000" dirty="0">
                <a:latin typeface="Sitka Banner" panose="02000505000000020004" pitchFamily="2" charset="0"/>
              </a:rPr>
              <a:t>ability to remember your childhood home, your first day of school, or the lyrics to your favorite childhood song demonstrates the power of long-term memory, as these memories can last for many years.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4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72993" y="4899896"/>
            <a:ext cx="2893535" cy="1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5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Sitka Heading" panose="02000505000000020004" pitchFamily="2" charset="0"/>
              </a:rPr>
              <a:t>3. Long-Term Memory (LTM)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dirty="0">
                <a:latin typeface="Sitka Banner" panose="02000505000000020004" pitchFamily="2" charset="0"/>
                <a:cs typeface="Comic Sans MS"/>
              </a:rPr>
              <a:t>Once</a:t>
            </a:r>
            <a:r>
              <a:rPr lang="en-US" sz="28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0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2800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passes</a:t>
            </a:r>
            <a:r>
              <a:rPr lang="en-US" sz="2800" spc="-7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from</a:t>
            </a:r>
            <a:r>
              <a:rPr lang="en-US" sz="2800" spc="-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sensory</a:t>
            </a:r>
            <a:r>
              <a:rPr lang="en-US" sz="2800" spc="-7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28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working</a:t>
            </a:r>
            <a:r>
              <a:rPr lang="en-US" sz="2800" spc="-8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memory,</a:t>
            </a:r>
            <a:r>
              <a:rPr lang="en-US" sz="28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it</a:t>
            </a:r>
            <a:r>
              <a:rPr lang="en-US" sz="2800" spc="-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can </a:t>
            </a:r>
            <a:r>
              <a:rPr lang="en-US" sz="2800" spc="-76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be</a:t>
            </a:r>
            <a:r>
              <a:rPr lang="en-US" sz="2800" spc="-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encoded</a:t>
            </a:r>
            <a:r>
              <a:rPr lang="en-US" sz="2800" spc="-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into</a:t>
            </a:r>
            <a:r>
              <a:rPr lang="en-US" sz="2800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long-term</a:t>
            </a:r>
            <a:r>
              <a:rPr lang="en-US" sz="28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.</a:t>
            </a:r>
            <a:endParaRPr lang="en-US" sz="2800" dirty="0">
              <a:latin typeface="Sitka Banner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800" b="1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Function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—LTM</a:t>
            </a:r>
          </a:p>
          <a:p>
            <a:pPr marL="1840864">
              <a:lnSpc>
                <a:spcPts val="3110"/>
              </a:lnSpc>
              <a:spcBef>
                <a:spcPts val="390"/>
              </a:spcBef>
            </a:pPr>
            <a:r>
              <a:rPr lang="en-US" sz="2800" dirty="0">
                <a:latin typeface="Sitka Banner" panose="02000505000000020004" pitchFamily="2" charset="0"/>
                <a:cs typeface="Comic Sans MS"/>
              </a:rPr>
              <a:t>organizes</a:t>
            </a:r>
            <a:r>
              <a:rPr lang="en-US" sz="2800" spc="-10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2800" spc="-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stores</a:t>
            </a:r>
            <a:r>
              <a:rPr lang="en-US" sz="2800" spc="-8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0" dirty="0">
                <a:latin typeface="Sitka Banner" panose="02000505000000020004" pitchFamily="2" charset="0"/>
                <a:cs typeface="Comic Sans MS"/>
              </a:rPr>
              <a:t>information</a:t>
            </a:r>
            <a:endParaRPr lang="en-US" sz="2800" dirty="0">
              <a:latin typeface="Sitka Banner" panose="02000505000000020004" pitchFamily="2" charset="0"/>
              <a:cs typeface="Comic Sans MS"/>
            </a:endParaRPr>
          </a:p>
          <a:p>
            <a:pPr marL="1840864">
              <a:lnSpc>
                <a:spcPts val="2630"/>
              </a:lnSpc>
            </a:pP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more</a:t>
            </a:r>
            <a:r>
              <a:rPr lang="en-US" sz="28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passive</a:t>
            </a:r>
            <a:r>
              <a:rPr lang="en-US" sz="28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form</a:t>
            </a:r>
            <a:r>
              <a:rPr lang="en-US" sz="2800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28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20" dirty="0">
                <a:latin typeface="Sitka Banner" panose="02000505000000020004" pitchFamily="2" charset="0"/>
                <a:cs typeface="Comic Sans MS"/>
              </a:rPr>
              <a:t>storage</a:t>
            </a:r>
            <a:r>
              <a:rPr lang="en-US" sz="2800" spc="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than</a:t>
            </a:r>
            <a:r>
              <a:rPr lang="en-US" sz="28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working</a:t>
            </a:r>
            <a:r>
              <a:rPr lang="en-US" sz="2800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memory</a:t>
            </a:r>
            <a:endParaRPr lang="en-US" sz="2800" dirty="0">
              <a:latin typeface="Sitka Banner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800" b="1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Capacity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:</a:t>
            </a:r>
            <a:r>
              <a:rPr lang="en-US" sz="2800" spc="-1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Unlimited</a:t>
            </a:r>
          </a:p>
          <a:p>
            <a:pPr marL="241300" indent="-228600">
              <a:lnSpc>
                <a:spcPct val="100000"/>
              </a:lnSpc>
              <a:spcBef>
                <a:spcPts val="409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b="1" spc="-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Duration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: Relatively</a:t>
            </a:r>
            <a:r>
              <a:rPr lang="en-US" sz="2800" spc="-1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permanent</a:t>
            </a:r>
          </a:p>
        </p:txBody>
      </p:sp>
    </p:spTree>
    <p:extLst>
      <p:ext uri="{BB962C8B-B14F-4D97-AF65-F5344CB8AC3E}">
        <p14:creationId xmlns:p14="http://schemas.microsoft.com/office/powerpoint/2010/main" val="63423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0" dirty="0">
                <a:latin typeface="Sitka Heading" panose="02000505000000020004" pitchFamily="2" charset="0"/>
                <a:cs typeface="Calibri Light"/>
              </a:rPr>
              <a:t>Classification</a:t>
            </a:r>
            <a:r>
              <a:rPr lang="en-US" spc="-5" dirty="0">
                <a:latin typeface="Sitka Heading" panose="02000505000000020004" pitchFamily="2" charset="0"/>
                <a:cs typeface="Calibri Light"/>
              </a:rPr>
              <a:t> </a:t>
            </a:r>
            <a:r>
              <a:rPr lang="en-US" spc="-25" dirty="0">
                <a:latin typeface="Sitka Heading" panose="02000505000000020004" pitchFamily="2" charset="0"/>
                <a:cs typeface="Calibri Light"/>
              </a:rPr>
              <a:t>Model </a:t>
            </a:r>
            <a:r>
              <a:rPr lang="en-US" spc="-705" dirty="0">
                <a:latin typeface="Sitka Heading" panose="02000505000000020004" pitchFamily="2" charset="0"/>
                <a:cs typeface="Calibri Light"/>
              </a:rPr>
              <a:t> </a:t>
            </a:r>
            <a:r>
              <a:rPr lang="en-US" spc="-10" dirty="0">
                <a:latin typeface="Sitka Heading" panose="02000505000000020004" pitchFamily="2" charset="0"/>
                <a:cs typeface="Calibri Light"/>
              </a:rPr>
              <a:t>of</a:t>
            </a:r>
            <a:r>
              <a:rPr lang="en-US" spc="-55" dirty="0">
                <a:latin typeface="Sitka Heading" panose="02000505000000020004" pitchFamily="2" charset="0"/>
                <a:cs typeface="Calibri Light"/>
              </a:rPr>
              <a:t> </a:t>
            </a:r>
            <a:r>
              <a:rPr lang="en-US" spc="-25" dirty="0">
                <a:latin typeface="Sitka Heading" panose="02000505000000020004" pitchFamily="2" charset="0"/>
                <a:cs typeface="Calibri Light"/>
              </a:rPr>
              <a:t>Memory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5418909" cy="4351338"/>
          </a:xfrm>
        </p:spPr>
        <p:txBody>
          <a:bodyPr>
            <a:normAutofit lnSpcReduction="10000"/>
          </a:bodyPr>
          <a:lstStyle/>
          <a:p>
            <a:pPr marL="299085" marR="155575" indent="-287020">
              <a:spcBef>
                <a:spcPts val="31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model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shown</a:t>
            </a:r>
            <a:r>
              <a:rPr lang="en-US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here,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long- </a:t>
            </a:r>
            <a:r>
              <a:rPr lang="en-US" spc="-5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term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memory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is divided into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procedural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memory also known </a:t>
            </a:r>
            <a:r>
              <a:rPr lang="en-US" spc="-5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as </a:t>
            </a:r>
            <a:r>
              <a:rPr lang="en-US" b="1" spc="-5" dirty="0">
                <a:latin typeface="Sitka Banner" panose="02000505000000020004" pitchFamily="2" charset="0"/>
                <a:cs typeface="Comic Sans MS"/>
              </a:rPr>
              <a:t>Non-Declarative Memory, </a:t>
            </a:r>
            <a:r>
              <a:rPr lang="en-US" b="1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b="1" spc="-5" dirty="0">
                <a:latin typeface="Sitka Banner" panose="02000505000000020004" pitchFamily="2" charset="0"/>
                <a:cs typeface="Comic Sans MS"/>
              </a:rPr>
              <a:t>implici</a:t>
            </a:r>
            <a:r>
              <a:rPr lang="en-US" b="1" dirty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b="1" spc="-26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(lear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ed actions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d 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skills)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99085" marR="5080" indent="-287020">
              <a:spcBef>
                <a:spcPts val="101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Declarative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memories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(Explicit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memory),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(stored facts).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an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be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either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semantic (impersonal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knowledge) or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episodic (personal </a:t>
            </a:r>
            <a:r>
              <a:rPr lang="en-US" spc="-5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experiences associated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with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specific times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places).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9137" y="1602297"/>
            <a:ext cx="4968240" cy="479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2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7850">
              <a:lnSpc>
                <a:spcPct val="100000"/>
              </a:lnSpc>
              <a:spcBef>
                <a:spcPts val="1945"/>
              </a:spcBef>
            </a:pPr>
            <a:r>
              <a:rPr lang="en-US" spc="-5" dirty="0">
                <a:latin typeface="Sitka Heading" panose="02000505000000020004" pitchFamily="2" charset="0"/>
                <a:cs typeface="Comic Sans MS"/>
              </a:rPr>
              <a:t>Declarative</a:t>
            </a:r>
            <a:r>
              <a:rPr lang="en-US" spc="4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Memory</a:t>
            </a:r>
            <a:r>
              <a:rPr lang="en-US" spc="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(Explicit</a:t>
            </a:r>
            <a:r>
              <a:rPr lang="en-US" spc="-1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memory)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>
              <a:lnSpc>
                <a:spcPct val="100000"/>
              </a:lnSpc>
              <a:spcBef>
                <a:spcPts val="18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based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on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 facts.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consciously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recalled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declared.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Can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use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explicit</a:t>
            </a:r>
            <a:r>
              <a:rPr lang="en-US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directly</a:t>
            </a:r>
            <a:r>
              <a:rPr lang="en-US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respond</a:t>
            </a:r>
            <a:r>
              <a:rPr lang="en-US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question.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en-US" sz="3350" dirty="0">
              <a:latin typeface="Sitka Banner" panose="02000505000000020004" pitchFamily="2" charset="0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lang="en-US" spc="-10" dirty="0">
                <a:latin typeface="Sitka Banner" panose="02000505000000020004" pitchFamily="2" charset="0"/>
                <a:cs typeface="Comic Sans MS"/>
              </a:rPr>
              <a:t>Two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Banner" panose="02000505000000020004" pitchFamily="2" charset="0"/>
                <a:cs typeface="Comic Sans MS"/>
              </a:rPr>
              <a:t>subtypes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declarative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memory: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870585" indent="-858519">
              <a:lnSpc>
                <a:spcPct val="100000"/>
              </a:lnSpc>
              <a:spcBef>
                <a:spcPts val="660"/>
              </a:spcBef>
              <a:buAutoNum type="romanLcPeriod"/>
              <a:tabLst>
                <a:tab pos="870585" algn="l"/>
                <a:tab pos="871219" algn="l"/>
              </a:tabLst>
            </a:pPr>
            <a:r>
              <a:rPr lang="en-US" spc="-10" dirty="0">
                <a:latin typeface="Sitka Banner" panose="02000505000000020004" pitchFamily="2" charset="0"/>
                <a:cs typeface="Comic Sans MS"/>
              </a:rPr>
              <a:t>Semantic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memory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870585" indent="-858519">
              <a:lnSpc>
                <a:spcPct val="100000"/>
              </a:lnSpc>
              <a:spcBef>
                <a:spcPts val="665"/>
              </a:spcBef>
              <a:buAutoNum type="romanLcPeriod"/>
              <a:tabLst>
                <a:tab pos="870585" algn="l"/>
                <a:tab pos="871219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Episodic memory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6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1552" y="3597035"/>
            <a:ext cx="1859888" cy="15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9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Sitka Heading" panose="02000505000000020004" pitchFamily="2" charset="0"/>
                <a:cs typeface="Comic Sans MS"/>
              </a:rPr>
              <a:t>i</a:t>
            </a:r>
            <a:r>
              <a:rPr lang="en-US" dirty="0">
                <a:latin typeface="Sitka Heading" panose="02000505000000020004" pitchFamily="2" charset="0"/>
                <a:cs typeface="Comic Sans MS"/>
              </a:rPr>
              <a:t>.</a:t>
            </a:r>
            <a:r>
              <a:rPr lang="en-US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Semantic</a:t>
            </a:r>
            <a:r>
              <a:rPr lang="en-US" spc="-6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dirty="0">
                <a:latin typeface="Sitka Heading" panose="02000505000000020004" pitchFamily="2" charset="0"/>
                <a:cs typeface="Comic Sans MS"/>
              </a:rPr>
              <a:t>Memory </a:t>
            </a:r>
            <a:r>
              <a:rPr lang="en-US" spc="-85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(</a:t>
            </a:r>
            <a:r>
              <a:rPr lang="en-US" spc="-5" dirty="0">
                <a:latin typeface="Sitka Heading" panose="02000505000000020004" pitchFamily="2" charset="0"/>
              </a:rPr>
              <a:t>General</a:t>
            </a:r>
            <a:r>
              <a:rPr lang="en-US" spc="-45" dirty="0">
                <a:latin typeface="Sitka Heading" panose="02000505000000020004" pitchFamily="2" charset="0"/>
              </a:rPr>
              <a:t> </a:t>
            </a:r>
            <a:r>
              <a:rPr lang="en-US" dirty="0">
                <a:latin typeface="Sitka Heading" panose="02000505000000020004" pitchFamily="2" charset="0"/>
              </a:rPr>
              <a:t>memory)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41300">
              <a:lnSpc>
                <a:spcPct val="100000"/>
              </a:lnSpc>
              <a:spcBef>
                <a:spcPts val="123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200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about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impersonal</a:t>
            </a:r>
            <a:r>
              <a:rPr lang="en-US" sz="3200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facts</a:t>
            </a:r>
            <a:r>
              <a:rPr lang="en-US" sz="3200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general</a:t>
            </a:r>
            <a:r>
              <a:rPr lang="en-US" sz="32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knowledge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317500" indent="0">
              <a:lnSpc>
                <a:spcPct val="100000"/>
              </a:lnSpc>
              <a:spcBef>
                <a:spcPts val="815"/>
              </a:spcBef>
              <a:buNone/>
            </a:pPr>
            <a:r>
              <a:rPr lang="en-US" sz="3200" dirty="0">
                <a:latin typeface="Sitka Banner" panose="02000505000000020004" pitchFamily="2" charset="0"/>
                <a:cs typeface="Comic Sans MS"/>
              </a:rPr>
              <a:t>e.g.,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North</a:t>
            </a:r>
            <a:r>
              <a:rPr lang="en-US" sz="32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cold</a:t>
            </a:r>
            <a:r>
              <a:rPr lang="en-US" sz="32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beautiful.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32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not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tied</a:t>
            </a:r>
            <a:r>
              <a:rPr lang="en-US" sz="32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personal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events.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General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facts</a:t>
            </a:r>
            <a:r>
              <a:rPr lang="en-US" sz="32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2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definitions</a:t>
            </a:r>
            <a:r>
              <a:rPr lang="en-US" sz="3200" spc="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about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world.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121920">
              <a:lnSpc>
                <a:spcPct val="100000"/>
              </a:lnSpc>
              <a:spcBef>
                <a:spcPts val="580"/>
              </a:spcBef>
            </a:pPr>
            <a:r>
              <a:rPr lang="en-US" sz="3200" b="1" dirty="0">
                <a:latin typeface="Sitka Banner" panose="02000505000000020004" pitchFamily="2" charset="0"/>
                <a:cs typeface="Comic Sans MS"/>
              </a:rPr>
              <a:t>Examples: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n-US" sz="3200" dirty="0">
                <a:latin typeface="Sitka Banner" panose="02000505000000020004" pitchFamily="2" charset="0"/>
                <a:cs typeface="Comic Sans MS"/>
              </a:rPr>
              <a:t>Usually,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2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car</a:t>
            </a:r>
            <a:r>
              <a:rPr lang="en-US" sz="32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has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four</a:t>
            </a:r>
            <a:r>
              <a:rPr lang="en-US" sz="32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wheels.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698500" lvl="1" indent="-229235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lang="en-US" sz="3200" dirty="0">
                <a:latin typeface="Sitka Banner" panose="02000505000000020004" pitchFamily="2" charset="0"/>
                <a:cs typeface="Comic Sans MS"/>
              </a:rPr>
              <a:t>Color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strawberry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is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red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it’s useful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for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 smtClean="0">
                <a:latin typeface="Sitka Banner" panose="02000505000000020004" pitchFamily="2" charset="0"/>
                <a:cs typeface="Comic Sans MS"/>
              </a:rPr>
              <a:t>health.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4275" y="2852501"/>
            <a:ext cx="2090851" cy="182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2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marR="5080" indent="107950">
              <a:lnSpc>
                <a:spcPts val="2700"/>
              </a:lnSpc>
              <a:spcBef>
                <a:spcPts val="434"/>
              </a:spcBef>
            </a:pPr>
            <a:r>
              <a:rPr lang="en-US" spc="-5" dirty="0">
                <a:latin typeface="Sitka Heading" panose="02000505000000020004" pitchFamily="2" charset="0"/>
                <a:cs typeface="Comic Sans MS"/>
              </a:rPr>
              <a:t>ii. Episodic Memory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(</a:t>
            </a:r>
            <a:r>
              <a:rPr lang="en-US" spc="-5" dirty="0">
                <a:latin typeface="Sitka Heading" panose="02000505000000020004" pitchFamily="2" charset="0"/>
                <a:cs typeface="Comic Sans MS"/>
              </a:rPr>
              <a:t>Personal</a:t>
            </a:r>
            <a:r>
              <a:rPr lang="en-US" spc="-4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pc="-10" dirty="0">
                <a:latin typeface="Sitka Heading" panose="02000505000000020004" pitchFamily="2" charset="0"/>
                <a:cs typeface="Comic Sans MS"/>
              </a:rPr>
              <a:t>knowledge)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9265" indent="-457200">
              <a:lnSpc>
                <a:spcPct val="100000"/>
              </a:lnSpc>
              <a:spcBef>
                <a:spcPts val="775"/>
              </a:spcBef>
              <a:buSzPct val="96428"/>
              <a:tabLst>
                <a:tab pos="33020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200" spc="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about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events</a:t>
            </a:r>
            <a:r>
              <a:rPr lang="en-US" sz="32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32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“episodes”.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469265" indent="-457200">
              <a:lnSpc>
                <a:spcPct val="100000"/>
              </a:lnSpc>
              <a:spcBef>
                <a:spcPts val="675"/>
              </a:spcBef>
              <a:buSzPct val="96428"/>
              <a:tabLst>
                <a:tab pos="33020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tied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your</a:t>
            </a:r>
            <a:r>
              <a:rPr lang="en-US" sz="32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own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personal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experiences.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tabLst>
                <a:tab pos="241300" algn="l"/>
              </a:tabLst>
            </a:pPr>
            <a:r>
              <a:rPr lang="en-US" sz="3200" dirty="0">
                <a:latin typeface="Sitka Banner" panose="02000505000000020004" pitchFamily="2" charset="0"/>
                <a:cs typeface="Comic Sans MS"/>
              </a:rPr>
              <a:t>Examples:</a:t>
            </a:r>
          </a:p>
          <a:p>
            <a:pPr marL="812165" lvl="1" indent="-342900">
              <a:lnSpc>
                <a:spcPct val="100000"/>
              </a:lnSpc>
              <a:spcBef>
                <a:spcPts val="295"/>
              </a:spcBef>
              <a:tabLst>
                <a:tab pos="756285" algn="l"/>
                <a:tab pos="75692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Remembering</a:t>
            </a:r>
            <a:r>
              <a:rPr lang="en-US" sz="32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your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visit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any</a:t>
            </a:r>
            <a:r>
              <a:rPr lang="en-US" sz="32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picnic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 place.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  <a:p>
            <a:pPr marL="812165" lvl="1" indent="-342900">
              <a:lnSpc>
                <a:spcPct val="100000"/>
              </a:lnSpc>
              <a:spcBef>
                <a:spcPts val="250"/>
              </a:spcBef>
              <a:tabLst>
                <a:tab pos="756285" algn="l"/>
                <a:tab pos="75692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Birthday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32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wedding</a:t>
            </a:r>
            <a:r>
              <a:rPr lang="en-US" sz="32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ceremony.</a:t>
            </a:r>
          </a:p>
          <a:p>
            <a:pPr marL="812165" lvl="1" indent="-342900">
              <a:lnSpc>
                <a:spcPct val="100000"/>
              </a:lnSpc>
              <a:spcBef>
                <a:spcPts val="265"/>
              </a:spcBef>
              <a:tabLst>
                <a:tab pos="756285" algn="l"/>
                <a:tab pos="75692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Your</a:t>
            </a:r>
            <a:r>
              <a:rPr lang="en-US" sz="32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birth</a:t>
            </a:r>
            <a:r>
              <a:rPr lang="en-US" sz="3200" spc="-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month.</a:t>
            </a:r>
          </a:p>
          <a:p>
            <a:pPr marL="812165" lvl="1" indent="-342900">
              <a:lnSpc>
                <a:spcPct val="100000"/>
              </a:lnSpc>
              <a:spcBef>
                <a:spcPts val="265"/>
              </a:spcBef>
              <a:tabLst>
                <a:tab pos="756285" algn="l"/>
                <a:tab pos="756920" algn="l"/>
              </a:tabLst>
            </a:pP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Your</a:t>
            </a:r>
            <a:r>
              <a:rPr lang="en-US" sz="3200" spc="-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best</a:t>
            </a:r>
            <a:r>
              <a:rPr lang="en-US" sz="32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32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dirty="0">
                <a:latin typeface="Sitka Banner" panose="02000505000000020004" pitchFamily="2" charset="0"/>
                <a:cs typeface="Comic Sans MS"/>
              </a:rPr>
              <a:t>till</a:t>
            </a:r>
            <a:r>
              <a:rPr lang="en-US" sz="32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200" spc="-5" dirty="0">
                <a:latin typeface="Sitka Banner" panose="02000505000000020004" pitchFamily="2" charset="0"/>
                <a:cs typeface="Comic Sans MS"/>
              </a:rPr>
              <a:t>date.</a:t>
            </a:r>
            <a:endParaRPr lang="en-US" sz="32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7576" y="4186070"/>
            <a:ext cx="2615183" cy="176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object 2"/>
          <p:cNvGrpSpPr/>
          <p:nvPr/>
        </p:nvGrpSpPr>
        <p:grpSpPr>
          <a:xfrm>
            <a:off x="-674915" y="-731519"/>
            <a:ext cx="13280572" cy="8007530"/>
            <a:chOff x="0" y="0"/>
            <a:chExt cx="12192000" cy="6858000"/>
          </a:xfrm>
        </p:grpSpPr>
        <p:pic>
          <p:nvPicPr>
            <p:cNvPr id="5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023"/>
              <a:ext cx="3895343" cy="1124712"/>
            </a:xfrm>
            <a:prstGeom prst="rect">
              <a:avLst/>
            </a:prstGeom>
          </p:spPr>
        </p:pic>
        <p:pic>
          <p:nvPicPr>
            <p:cNvPr id="6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173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Type of Declarative Memory</a:t>
            </a:r>
            <a:endParaRPr lang="en-US" dirty="0">
              <a:latin typeface="Sitka Heading" panose="02000505000000020004" pitchFamily="2" charset="0"/>
            </a:endParaRPr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9543" y="1951104"/>
            <a:ext cx="8012914" cy="433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4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3229"/>
              </a:lnSpc>
              <a:spcBef>
                <a:spcPts val="95"/>
              </a:spcBef>
            </a:pPr>
            <a:r>
              <a:rPr lang="en-US" spc="-5" dirty="0" smtClean="0">
                <a:latin typeface="Sitka Heading" panose="02000505000000020004" pitchFamily="2" charset="0"/>
              </a:rPr>
              <a:t>2.</a:t>
            </a:r>
            <a:r>
              <a:rPr lang="en-US" spc="-35" dirty="0" smtClean="0">
                <a:latin typeface="Sitka Heading" panose="02000505000000020004" pitchFamily="2" charset="0"/>
              </a:rPr>
              <a:t> </a:t>
            </a:r>
            <a:r>
              <a:rPr lang="en-US" spc="-5" dirty="0">
                <a:latin typeface="Sitka Heading" panose="02000505000000020004" pitchFamily="2" charset="0"/>
              </a:rPr>
              <a:t>Non-Declarative</a:t>
            </a:r>
            <a:r>
              <a:rPr lang="en-US" dirty="0">
                <a:latin typeface="Sitka Heading" panose="02000505000000020004" pitchFamily="2" charset="0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</a:rPr>
              <a:t>Memory</a:t>
            </a:r>
            <a:r>
              <a:rPr lang="en-US" dirty="0" smtClean="0">
                <a:latin typeface="Sitka Heading" panose="02000505000000020004" pitchFamily="2" charset="0"/>
              </a:rPr>
              <a:t> </a:t>
            </a:r>
            <a:r>
              <a:rPr lang="en-US" spc="-5" dirty="0" smtClean="0">
                <a:latin typeface="Sitka Heading" panose="02000505000000020004" pitchFamily="2" charset="0"/>
                <a:cs typeface="Comic Sans MS"/>
              </a:rPr>
              <a:t>(</a:t>
            </a:r>
            <a:r>
              <a:rPr lang="en-US" spc="-5" dirty="0" smtClean="0">
                <a:latin typeface="Sitka Heading" panose="02000505000000020004" pitchFamily="2" charset="0"/>
              </a:rPr>
              <a:t>Procedural</a:t>
            </a:r>
            <a:r>
              <a:rPr lang="en-US" spc="-20" dirty="0" smtClean="0">
                <a:latin typeface="Sitka Heading" panose="02000505000000020004" pitchFamily="2" charset="0"/>
              </a:rPr>
              <a:t> </a:t>
            </a:r>
            <a:r>
              <a:rPr lang="en-US" spc="-5" dirty="0">
                <a:latin typeface="Sitka Heading" panose="02000505000000020004" pitchFamily="2" charset="0"/>
              </a:rPr>
              <a:t>Memory)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marR="508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that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enables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person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perform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specific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learned </a:t>
            </a:r>
            <a:r>
              <a:rPr lang="en-US" spc="-819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skills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habitual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responses.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241300">
              <a:lnSpc>
                <a:spcPts val="3190"/>
              </a:lnSpc>
              <a:spcBef>
                <a:spcPts val="62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pc="-5" dirty="0">
                <a:latin typeface="Sitka Banner" panose="02000505000000020004" pitchFamily="2" charset="0"/>
                <a:cs typeface="Comic Sans MS"/>
              </a:rPr>
              <a:t>Don’t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have</a:t>
            </a:r>
            <a:r>
              <a:rPr lang="en-US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consciously</a:t>
            </a:r>
            <a:r>
              <a:rPr lang="en-US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remember</a:t>
            </a:r>
            <a:r>
              <a:rPr lang="en-US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steps</a:t>
            </a:r>
            <a:r>
              <a:rPr lang="en-US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involved</a:t>
            </a:r>
            <a:r>
              <a:rPr lang="en-US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10" dirty="0" smtClean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 smtClean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actions</a:t>
            </a:r>
            <a:r>
              <a:rPr lang="en-US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perform</a:t>
            </a:r>
            <a:r>
              <a:rPr lang="en-US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pc="-5" dirty="0">
                <a:latin typeface="Sitka Banner" panose="02000505000000020004" pitchFamily="2" charset="0"/>
                <a:cs typeface="Comic Sans MS"/>
              </a:rPr>
              <a:t>them.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lang="en-US" spc="-130" dirty="0">
                <a:latin typeface="Sitka Banner" panose="02000505000000020004" pitchFamily="2" charset="0"/>
                <a:cs typeface="Comic Sans MS"/>
              </a:rPr>
              <a:t>Examples</a:t>
            </a:r>
            <a:endParaRPr lang="en-US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5902" y="4268287"/>
            <a:ext cx="7280195" cy="235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Sitka Heading" panose="02000505000000020004" pitchFamily="2" charset="0"/>
              </a:rPr>
              <a:t>Types of Long Term Memory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27685" indent="-51562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528320" algn="l"/>
              </a:tabLst>
            </a:pPr>
            <a:r>
              <a:rPr lang="en-US" b="1" spc="-5" dirty="0">
                <a:latin typeface="Sitka Heading" panose="02000505000000020004" pitchFamily="2" charset="0"/>
                <a:cs typeface="Comic Sans MS"/>
              </a:rPr>
              <a:t>Declarative</a:t>
            </a:r>
            <a:r>
              <a:rPr lang="en-US" b="1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b="1" spc="-5" dirty="0">
                <a:latin typeface="Sitka Heading" panose="02000505000000020004" pitchFamily="2" charset="0"/>
                <a:cs typeface="Comic Sans MS"/>
              </a:rPr>
              <a:t>memory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  <a:p>
            <a:pPr marL="1155700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2800" dirty="0">
                <a:latin typeface="Sitka Heading" panose="02000505000000020004" pitchFamily="2" charset="0"/>
                <a:cs typeface="Comic Sans MS"/>
              </a:rPr>
              <a:t>memory</a:t>
            </a:r>
            <a:r>
              <a:rPr lang="en-US" sz="2800" spc="-5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with</a:t>
            </a:r>
            <a:r>
              <a:rPr lang="en-US" sz="2800" spc="-4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awareness.</a:t>
            </a:r>
            <a:endParaRPr lang="en-US" sz="2800" dirty="0">
              <a:latin typeface="Sitka Heading" panose="02000505000000020004" pitchFamily="2" charset="0"/>
              <a:cs typeface="Comic Sans MS"/>
            </a:endParaRPr>
          </a:p>
          <a:p>
            <a:pPr marL="1155700" lvl="1" indent="-229235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information</a:t>
            </a:r>
            <a:r>
              <a:rPr lang="en-US" sz="2800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can</a:t>
            </a:r>
            <a:r>
              <a:rPr lang="en-US" sz="2800" spc="-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be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consciously</a:t>
            </a:r>
            <a:r>
              <a:rPr lang="en-US" sz="2800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recollected</a:t>
            </a: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  <a:tab pos="2936875" algn="l"/>
              </a:tabLst>
            </a:pP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Also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known</a:t>
            </a:r>
            <a:r>
              <a:rPr lang="en-US" sz="2800" spc="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latin typeface="Sitka Heading" panose="02000505000000020004" pitchFamily="2" charset="0"/>
                <a:cs typeface="Comic Sans MS"/>
              </a:rPr>
              <a:t>as </a:t>
            </a:r>
            <a:r>
              <a:rPr lang="en-US" sz="2800" b="1" dirty="0" smtClean="0">
                <a:latin typeface="Sitka Heading" panose="02000505000000020004" pitchFamily="2" charset="0"/>
                <a:cs typeface="Comic Sans MS"/>
              </a:rPr>
              <a:t>Explicit</a:t>
            </a:r>
            <a:r>
              <a:rPr lang="en-US" sz="2800" b="1" spc="-80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b="1" dirty="0">
                <a:latin typeface="Sitka Heading" panose="02000505000000020004" pitchFamily="2" charset="0"/>
                <a:cs typeface="Comic Sans MS"/>
              </a:rPr>
              <a:t>memory</a:t>
            </a:r>
            <a:endParaRPr lang="en-US" sz="2800" dirty="0">
              <a:latin typeface="Sitka Heading" panose="02000505000000020004" pitchFamily="2" charset="0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lang="en-US" sz="2800" dirty="0">
              <a:latin typeface="Sitka Heading" panose="02000505000000020004" pitchFamily="2" charset="0"/>
              <a:cs typeface="Comic Sans MS"/>
            </a:endParaRPr>
          </a:p>
          <a:p>
            <a:pPr marL="527685" indent="-515620">
              <a:lnSpc>
                <a:spcPct val="100000"/>
              </a:lnSpc>
              <a:buAutoNum type="arabicPeriod"/>
              <a:tabLst>
                <a:tab pos="528320" algn="l"/>
              </a:tabLst>
            </a:pPr>
            <a:r>
              <a:rPr lang="en-US" b="1" spc="-5" dirty="0">
                <a:latin typeface="Sitka Heading" panose="02000505000000020004" pitchFamily="2" charset="0"/>
                <a:cs typeface="Comic Sans MS"/>
              </a:rPr>
              <a:t>Non-Declarative</a:t>
            </a:r>
            <a:r>
              <a:rPr lang="en-US" b="1" spc="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b="1" spc="-5" dirty="0">
                <a:latin typeface="Sitka Heading" panose="02000505000000020004" pitchFamily="2" charset="0"/>
                <a:cs typeface="Comic Sans MS"/>
              </a:rPr>
              <a:t>memory/Procedural</a:t>
            </a:r>
            <a:r>
              <a:rPr lang="en-US" b="1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b="1" spc="-5" dirty="0">
                <a:latin typeface="Sitka Heading" panose="02000505000000020004" pitchFamily="2" charset="0"/>
                <a:cs typeface="Comic Sans MS"/>
              </a:rPr>
              <a:t>memory</a:t>
            </a:r>
            <a:endParaRPr lang="en-US" dirty="0">
              <a:latin typeface="Sitka Heading" panose="02000505000000020004" pitchFamily="2" charset="0"/>
              <a:cs typeface="Comic Sans MS"/>
            </a:endParaRPr>
          </a:p>
          <a:p>
            <a:pPr marL="1155700" lvl="1" indent="-229235">
              <a:lnSpc>
                <a:spcPct val="100000"/>
              </a:lnSpc>
              <a:spcBef>
                <a:spcPts val="309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2800" dirty="0">
                <a:latin typeface="Sitka Heading" panose="02000505000000020004" pitchFamily="2" charset="0"/>
                <a:cs typeface="Comic Sans MS"/>
              </a:rPr>
              <a:t>memory</a:t>
            </a:r>
            <a:r>
              <a:rPr lang="en-US" sz="2800" spc="-5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without</a:t>
            </a:r>
            <a:r>
              <a:rPr lang="en-US" sz="2800" spc="-5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awareness.</a:t>
            </a:r>
            <a:endParaRPr lang="en-US" sz="2800" dirty="0">
              <a:latin typeface="Sitka Heading" panose="02000505000000020004" pitchFamily="2" charset="0"/>
              <a:cs typeface="Comic Sans MS"/>
            </a:endParaRPr>
          </a:p>
          <a:p>
            <a:pPr marL="1155700" lvl="1" indent="-229235">
              <a:lnSpc>
                <a:spcPct val="100000"/>
              </a:lnSpc>
              <a:spcBef>
                <a:spcPts val="26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lang="en-US" sz="2800" dirty="0">
                <a:latin typeface="Sitka Heading" panose="02000505000000020004" pitchFamily="2" charset="0"/>
                <a:cs typeface="Comic Sans MS"/>
              </a:rPr>
              <a:t>Memory</a:t>
            </a:r>
            <a:r>
              <a:rPr lang="en-US" sz="2800" spc="-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that</a:t>
            </a:r>
            <a:r>
              <a:rPr lang="en-US" sz="2800" spc="-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affects</a:t>
            </a:r>
            <a:r>
              <a:rPr lang="en-US" sz="2800" spc="-2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behavior</a:t>
            </a:r>
            <a:r>
              <a:rPr lang="en-US" sz="2800" spc="1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but</a:t>
            </a:r>
            <a:r>
              <a:rPr lang="en-US" sz="2800" spc="-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cannot</a:t>
            </a:r>
            <a:r>
              <a:rPr lang="en-US" sz="2800" spc="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consciously</a:t>
            </a:r>
            <a:r>
              <a:rPr lang="en-US" sz="2800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be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recalled</a:t>
            </a:r>
            <a:endParaRPr lang="en-US" sz="2800" dirty="0">
              <a:latin typeface="Sitka Heading" panose="02000505000000020004" pitchFamily="2" charset="0"/>
              <a:cs typeface="Comic Sans MS"/>
            </a:endParaRPr>
          </a:p>
          <a:p>
            <a:pPr marL="1155700" lvl="1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155700" algn="l"/>
                <a:tab pos="1156335" algn="l"/>
                <a:tab pos="2936875" algn="l"/>
              </a:tabLst>
            </a:pP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Also</a:t>
            </a:r>
            <a:r>
              <a:rPr lang="en-US" sz="280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Heading" panose="02000505000000020004" pitchFamily="2" charset="0"/>
                <a:cs typeface="Comic Sans MS"/>
              </a:rPr>
              <a:t>known</a:t>
            </a:r>
            <a:r>
              <a:rPr lang="en-US" sz="2800" spc="1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latin typeface="Sitka Heading" panose="02000505000000020004" pitchFamily="2" charset="0"/>
                <a:cs typeface="Comic Sans MS"/>
              </a:rPr>
              <a:t>as </a:t>
            </a:r>
            <a:r>
              <a:rPr lang="en-US" sz="2800" b="1" spc="-5" dirty="0" smtClean="0">
                <a:latin typeface="Sitka Heading" panose="02000505000000020004" pitchFamily="2" charset="0"/>
                <a:cs typeface="Comic Sans MS"/>
              </a:rPr>
              <a:t>Implicit</a:t>
            </a:r>
            <a:r>
              <a:rPr lang="en-US" sz="2800" b="1" spc="-7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2800" b="1" dirty="0">
                <a:latin typeface="Sitka Heading" panose="02000505000000020004" pitchFamily="2" charset="0"/>
                <a:cs typeface="Comic Sans MS"/>
              </a:rPr>
              <a:t>memory</a:t>
            </a:r>
            <a:endParaRPr lang="en-US" sz="2800" dirty="0">
              <a:latin typeface="Sitka Heading" panose="02000505000000020004" pitchFamily="2" charset="0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49912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784" y="458723"/>
              <a:ext cx="3051048" cy="879348"/>
            </a:xfrm>
            <a:prstGeom prst="rect">
              <a:avLst/>
            </a:prstGeom>
          </p:spPr>
        </p:pic>
        <p:pic>
          <p:nvPicPr>
            <p:cNvPr id="8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81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381" y="761"/>
            <a:ext cx="0" cy="1104900"/>
          </a:xfrm>
          <a:custGeom>
            <a:avLst/>
            <a:gdLst/>
            <a:ahLst/>
            <a:cxnLst/>
            <a:rect l="l" t="t" r="r" b="b"/>
            <a:pathLst>
              <a:path h="1104900">
                <a:moveTo>
                  <a:pt x="0" y="0"/>
                </a:moveTo>
                <a:lnTo>
                  <a:pt x="0" y="1104900"/>
                </a:lnTo>
              </a:path>
            </a:pathLst>
          </a:custGeom>
          <a:ln w="28575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41115" y="6180277"/>
            <a:ext cx="1038225" cy="678180"/>
          </a:xfrm>
          <a:custGeom>
            <a:avLst/>
            <a:gdLst/>
            <a:ahLst/>
            <a:cxnLst/>
            <a:rect l="l" t="t" r="r" b="b"/>
            <a:pathLst>
              <a:path w="1038225" h="678179">
                <a:moveTo>
                  <a:pt x="128510" y="0"/>
                </a:moveTo>
                <a:lnTo>
                  <a:pt x="62454" y="23258"/>
                </a:lnTo>
                <a:lnTo>
                  <a:pt x="32117" y="86436"/>
                </a:lnTo>
                <a:lnTo>
                  <a:pt x="0" y="677722"/>
                </a:lnTo>
                <a:lnTo>
                  <a:pt x="1008814" y="677722"/>
                </a:lnTo>
                <a:lnTo>
                  <a:pt x="1037957" y="141198"/>
                </a:lnTo>
                <a:lnTo>
                  <a:pt x="1032732" y="105227"/>
                </a:lnTo>
                <a:lnTo>
                  <a:pt x="1014732" y="75104"/>
                </a:lnTo>
                <a:lnTo>
                  <a:pt x="986754" y="53930"/>
                </a:lnTo>
                <a:lnTo>
                  <a:pt x="951597" y="44805"/>
                </a:lnTo>
                <a:lnTo>
                  <a:pt x="128510" y="0"/>
                </a:lnTo>
                <a:close/>
              </a:path>
            </a:pathLst>
          </a:custGeom>
          <a:solidFill>
            <a:srgbClr val="0CA6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862004"/>
            <a:ext cx="279400" cy="651510"/>
          </a:xfrm>
          <a:custGeom>
            <a:avLst/>
            <a:gdLst/>
            <a:ahLst/>
            <a:cxnLst/>
            <a:rect l="l" t="t" r="r" b="b"/>
            <a:pathLst>
              <a:path w="279400" h="651510">
                <a:moveTo>
                  <a:pt x="126382" y="0"/>
                </a:moveTo>
                <a:lnTo>
                  <a:pt x="104259" y="444"/>
                </a:lnTo>
                <a:lnTo>
                  <a:pt x="0" y="23362"/>
                </a:lnTo>
                <a:lnTo>
                  <a:pt x="0" y="651055"/>
                </a:lnTo>
                <a:lnTo>
                  <a:pt x="235978" y="599122"/>
                </a:lnTo>
                <a:lnTo>
                  <a:pt x="256217" y="590190"/>
                </a:lnTo>
                <a:lnTo>
                  <a:pt x="270949" y="574722"/>
                </a:lnTo>
                <a:lnTo>
                  <a:pt x="278807" y="554849"/>
                </a:lnTo>
                <a:lnTo>
                  <a:pt x="278422" y="532701"/>
                </a:lnTo>
                <a:lnTo>
                  <a:pt x="170649" y="42862"/>
                </a:lnTo>
                <a:lnTo>
                  <a:pt x="161711" y="22590"/>
                </a:lnTo>
                <a:lnTo>
                  <a:pt x="146244" y="7842"/>
                </a:lnTo>
                <a:lnTo>
                  <a:pt x="126382" y="0"/>
                </a:lnTo>
                <a:close/>
              </a:path>
            </a:pathLst>
          </a:custGeom>
          <a:solidFill>
            <a:srgbClr val="0CA6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175" y="4759120"/>
            <a:ext cx="182609" cy="18259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64286" y="2502789"/>
            <a:ext cx="454787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9815" marR="0" lvl="0" indent="0" algn="l" defTabSz="914400" rtl="0" eaLnBrk="1" fontAlgn="auto" latinLnBrk="0" hangingPunct="1">
              <a:lnSpc>
                <a:spcPts val="20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Knowledge</a:t>
            </a:r>
            <a:r>
              <a:rPr kumimoji="0" sz="1800" b="1" i="0" u="none" strike="noStrike" kern="1200" cap="none" spc="-4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8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of</a:t>
            </a:r>
            <a:r>
              <a:rPr kumimoji="0" sz="1800" b="1" i="0" u="none" strike="noStrike" kern="1200" cap="none" spc="-3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Results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12700" marR="0" lvl="0" indent="0" algn="l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Feedback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allowing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you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to check</a:t>
            </a:r>
            <a:r>
              <a:rPr kumimoji="0" sz="1600" b="1" i="0" u="none" strike="noStrike" kern="1200" cap="none" spc="3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your</a:t>
            </a:r>
            <a:r>
              <a:rPr kumimoji="0" sz="1600" b="1" i="0" u="none" strike="noStrike" kern="1200" cap="none" spc="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progress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414" y="3904233"/>
            <a:ext cx="3974465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marR="0" lvl="0" indent="0" algn="ctr" defTabSz="914400" rtl="0" eaLnBrk="1" fontAlgn="auto" latinLnBrk="0" hangingPunct="1">
              <a:lnSpc>
                <a:spcPts val="20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Rehearsal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Reviewing</a:t>
            </a:r>
            <a:r>
              <a:rPr kumimoji="0" sz="1600" b="1" i="0" u="none" strike="noStrike" kern="1200" cap="none" spc="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information</a:t>
            </a:r>
            <a:r>
              <a:rPr kumimoji="0" sz="16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mentally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(silently)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4230" y="2486101"/>
            <a:ext cx="52317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0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Recitation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Summarizing</a:t>
            </a:r>
            <a:r>
              <a:rPr kumimoji="0" sz="1600" b="1" i="0" u="none" strike="noStrike" kern="1200" cap="none" spc="4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aloud</a:t>
            </a:r>
            <a:r>
              <a:rPr kumimoji="0" sz="1600" b="1" i="0" u="none" strike="noStrike" kern="1200" cap="none" spc="2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while</a:t>
            </a:r>
            <a:r>
              <a:rPr kumimoji="0" sz="1600" b="1" i="0" u="none" strike="noStrike" kern="1200" cap="none" spc="3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you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are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rehearsing</a:t>
            </a:r>
            <a:r>
              <a:rPr kumimoji="0" sz="1600" b="1" i="0" u="none" strike="noStrike" kern="1200" cap="none" spc="5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material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54111" y="1965947"/>
            <a:ext cx="526542" cy="4305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7751" y="1965947"/>
            <a:ext cx="502170" cy="4625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25156" y="3249155"/>
            <a:ext cx="543318" cy="543318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9874" y="689466"/>
            <a:ext cx="762442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2725" algn="l"/>
                <a:tab pos="2219325" algn="l"/>
                <a:tab pos="4377690" algn="l"/>
              </a:tabLst>
            </a:pPr>
            <a:r>
              <a:rPr spc="-5" dirty="0" smtClean="0">
                <a:latin typeface="Sitka Heading" panose="02000505000000020004" pitchFamily="2" charset="0"/>
              </a:rPr>
              <a:t>Ways</a:t>
            </a:r>
            <a:r>
              <a:rPr dirty="0">
                <a:latin typeface="Sitka Heading" panose="02000505000000020004" pitchFamily="2" charset="0"/>
              </a:rPr>
              <a:t>	</a:t>
            </a:r>
            <a:r>
              <a:rPr spc="-5" dirty="0" smtClean="0">
                <a:latin typeface="Sitka Heading" panose="02000505000000020004" pitchFamily="2" charset="0"/>
              </a:rPr>
              <a:t>to</a:t>
            </a:r>
            <a:r>
              <a:rPr lang="en-US" dirty="0" smtClean="0">
                <a:latin typeface="Sitka Heading" panose="02000505000000020004" pitchFamily="2" charset="0"/>
              </a:rPr>
              <a:t> </a:t>
            </a:r>
            <a:r>
              <a:rPr spc="-5" dirty="0" smtClean="0">
                <a:latin typeface="Sitka Heading" panose="02000505000000020004" pitchFamily="2" charset="0"/>
              </a:rPr>
              <a:t>Improve</a:t>
            </a:r>
            <a:r>
              <a:rPr lang="en-US" dirty="0" smtClean="0">
                <a:latin typeface="Sitka Heading" panose="02000505000000020004" pitchFamily="2" charset="0"/>
              </a:rPr>
              <a:t> </a:t>
            </a:r>
            <a:r>
              <a:rPr spc="-5" dirty="0" smtClean="0">
                <a:latin typeface="Sitka Heading" panose="02000505000000020004" pitchFamily="2" charset="0"/>
              </a:rPr>
              <a:t>Memory</a:t>
            </a:r>
            <a:endParaRPr dirty="0">
              <a:latin typeface="Sitka Heading" panose="02000505000000020004" pitchFamily="2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552344" y="3371011"/>
            <a:ext cx="570230" cy="447040"/>
          </a:xfrm>
          <a:custGeom>
            <a:avLst/>
            <a:gdLst/>
            <a:ahLst/>
            <a:cxnLst/>
            <a:rect l="l" t="t" r="r" b="b"/>
            <a:pathLst>
              <a:path w="570230" h="447039">
                <a:moveTo>
                  <a:pt x="569874" y="187528"/>
                </a:moveTo>
                <a:lnTo>
                  <a:pt x="435965" y="93243"/>
                </a:lnTo>
                <a:lnTo>
                  <a:pt x="422706" y="76568"/>
                </a:lnTo>
                <a:lnTo>
                  <a:pt x="422706" y="99339"/>
                </a:lnTo>
                <a:lnTo>
                  <a:pt x="317893" y="216077"/>
                </a:lnTo>
                <a:lnTo>
                  <a:pt x="386143" y="208343"/>
                </a:lnTo>
                <a:lnTo>
                  <a:pt x="388658" y="231863"/>
                </a:lnTo>
                <a:lnTo>
                  <a:pt x="386359" y="277609"/>
                </a:lnTo>
                <a:lnTo>
                  <a:pt x="362864" y="321818"/>
                </a:lnTo>
                <a:lnTo>
                  <a:pt x="323011" y="357936"/>
                </a:lnTo>
                <a:lnTo>
                  <a:pt x="269506" y="376567"/>
                </a:lnTo>
                <a:lnTo>
                  <a:pt x="240423" y="378142"/>
                </a:lnTo>
                <a:lnTo>
                  <a:pt x="211721" y="374345"/>
                </a:lnTo>
                <a:lnTo>
                  <a:pt x="200774" y="370763"/>
                </a:lnTo>
                <a:lnTo>
                  <a:pt x="263448" y="278955"/>
                </a:lnTo>
                <a:lnTo>
                  <a:pt x="192100" y="287032"/>
                </a:lnTo>
                <a:lnTo>
                  <a:pt x="188607" y="254863"/>
                </a:lnTo>
                <a:lnTo>
                  <a:pt x="186956" y="223266"/>
                </a:lnTo>
                <a:lnTo>
                  <a:pt x="189331" y="192303"/>
                </a:lnTo>
                <a:lnTo>
                  <a:pt x="212407" y="132905"/>
                </a:lnTo>
                <a:lnTo>
                  <a:pt x="252958" y="85204"/>
                </a:lnTo>
                <a:lnTo>
                  <a:pt x="308483" y="62052"/>
                </a:lnTo>
                <a:lnTo>
                  <a:pt x="338950" y="60985"/>
                </a:lnTo>
                <a:lnTo>
                  <a:pt x="369214" y="67208"/>
                </a:lnTo>
                <a:lnTo>
                  <a:pt x="398310" y="80683"/>
                </a:lnTo>
                <a:lnTo>
                  <a:pt x="422706" y="99339"/>
                </a:lnTo>
                <a:lnTo>
                  <a:pt x="422706" y="76568"/>
                </a:lnTo>
                <a:lnTo>
                  <a:pt x="379945" y="36372"/>
                </a:lnTo>
                <a:lnTo>
                  <a:pt x="338543" y="15278"/>
                </a:lnTo>
                <a:lnTo>
                  <a:pt x="295071" y="3060"/>
                </a:lnTo>
                <a:lnTo>
                  <a:pt x="250659" y="0"/>
                </a:lnTo>
                <a:lnTo>
                  <a:pt x="206438" y="6413"/>
                </a:lnTo>
                <a:lnTo>
                  <a:pt x="165468" y="23672"/>
                </a:lnTo>
                <a:lnTo>
                  <a:pt x="130403" y="51676"/>
                </a:lnTo>
                <a:lnTo>
                  <a:pt x="101765" y="88493"/>
                </a:lnTo>
                <a:lnTo>
                  <a:pt x="80048" y="132194"/>
                </a:lnTo>
                <a:lnTo>
                  <a:pt x="68427" y="173558"/>
                </a:lnTo>
                <a:lnTo>
                  <a:pt x="64490" y="215074"/>
                </a:lnTo>
                <a:lnTo>
                  <a:pt x="66154" y="257276"/>
                </a:lnTo>
                <a:lnTo>
                  <a:pt x="71348" y="300710"/>
                </a:lnTo>
                <a:lnTo>
                  <a:pt x="0" y="308800"/>
                </a:lnTo>
                <a:lnTo>
                  <a:pt x="149021" y="446570"/>
                </a:lnTo>
                <a:lnTo>
                  <a:pt x="188074" y="389369"/>
                </a:lnTo>
                <a:lnTo>
                  <a:pt x="200748" y="397510"/>
                </a:lnTo>
                <a:lnTo>
                  <a:pt x="239699" y="412000"/>
                </a:lnTo>
                <a:lnTo>
                  <a:pt x="280835" y="419912"/>
                </a:lnTo>
                <a:lnTo>
                  <a:pt x="323113" y="421043"/>
                </a:lnTo>
                <a:lnTo>
                  <a:pt x="365442" y="415226"/>
                </a:lnTo>
                <a:lnTo>
                  <a:pt x="404952" y="401497"/>
                </a:lnTo>
                <a:lnTo>
                  <a:pt x="439089" y="380022"/>
                </a:lnTo>
                <a:lnTo>
                  <a:pt x="467321" y="352209"/>
                </a:lnTo>
                <a:lnTo>
                  <a:pt x="489115" y="319493"/>
                </a:lnTo>
                <a:lnTo>
                  <a:pt x="506031" y="258127"/>
                </a:lnTo>
                <a:lnTo>
                  <a:pt x="505498" y="227101"/>
                </a:lnTo>
                <a:lnTo>
                  <a:pt x="501624" y="195262"/>
                </a:lnTo>
                <a:lnTo>
                  <a:pt x="569874" y="187528"/>
                </a:lnTo>
                <a:close/>
              </a:path>
            </a:pathLst>
          </a:custGeom>
          <a:solidFill>
            <a:srgbClr val="0CA6B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6445" y="3946017"/>
            <a:ext cx="4344670" cy="52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 marR="0" lvl="0" indent="0" algn="ctr" defTabSz="914400" rtl="0" eaLnBrk="1" fontAlgn="auto" latinLnBrk="0" hangingPunct="1">
              <a:lnSpc>
                <a:spcPts val="20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Elaborative</a:t>
            </a:r>
            <a:r>
              <a:rPr kumimoji="0" sz="1800" b="1" i="0" u="none" strike="noStrike" kern="1200" cap="none" spc="-5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Rehearsal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Looks for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connections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to </a:t>
            </a: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existing</a:t>
            </a:r>
            <a:r>
              <a:rPr kumimoji="0" sz="1600" b="1" i="0" u="none" strike="noStrike" kern="1200" cap="none" spc="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knowledge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85436" y="4657066"/>
            <a:ext cx="469900" cy="556895"/>
            <a:chOff x="7785436" y="4657066"/>
            <a:chExt cx="469900" cy="5568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2660" y="4710852"/>
              <a:ext cx="145976" cy="2456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785436" y="4657066"/>
              <a:ext cx="469900" cy="556895"/>
            </a:xfrm>
            <a:custGeom>
              <a:avLst/>
              <a:gdLst/>
              <a:ahLst/>
              <a:cxnLst/>
              <a:rect l="l" t="t" r="r" b="b"/>
              <a:pathLst>
                <a:path w="469900" h="556895">
                  <a:moveTo>
                    <a:pt x="215264" y="0"/>
                  </a:moveTo>
                  <a:lnTo>
                    <a:pt x="167485" y="3756"/>
                  </a:lnTo>
                  <a:lnTo>
                    <a:pt x="123239" y="17778"/>
                  </a:lnTo>
                  <a:lnTo>
                    <a:pt x="83816" y="40867"/>
                  </a:lnTo>
                  <a:lnTo>
                    <a:pt x="50508" y="71824"/>
                  </a:lnTo>
                  <a:lnTo>
                    <a:pt x="24606" y="109452"/>
                  </a:lnTo>
                  <a:lnTo>
                    <a:pt x="7401" y="152552"/>
                  </a:lnTo>
                  <a:lnTo>
                    <a:pt x="184" y="199925"/>
                  </a:lnTo>
                  <a:lnTo>
                    <a:pt x="0" y="204971"/>
                  </a:lnTo>
                  <a:lnTo>
                    <a:pt x="0" y="210023"/>
                  </a:lnTo>
                  <a:lnTo>
                    <a:pt x="5542" y="263104"/>
                  </a:lnTo>
                  <a:lnTo>
                    <a:pt x="21461" y="308100"/>
                  </a:lnTo>
                  <a:lnTo>
                    <a:pt x="47112" y="348351"/>
                  </a:lnTo>
                  <a:lnTo>
                    <a:pt x="81667" y="382158"/>
                  </a:lnTo>
                  <a:lnTo>
                    <a:pt x="81667" y="556842"/>
                  </a:lnTo>
                  <a:lnTo>
                    <a:pt x="299878" y="556842"/>
                  </a:lnTo>
                  <a:lnTo>
                    <a:pt x="299878" y="473988"/>
                  </a:lnTo>
                  <a:lnTo>
                    <a:pt x="333714" y="473988"/>
                  </a:lnTo>
                  <a:lnTo>
                    <a:pt x="365434" y="467589"/>
                  </a:lnTo>
                  <a:lnTo>
                    <a:pt x="391337" y="450132"/>
                  </a:lnTo>
                  <a:lnTo>
                    <a:pt x="408802" y="424237"/>
                  </a:lnTo>
                  <a:lnTo>
                    <a:pt x="415209" y="392526"/>
                  </a:lnTo>
                  <a:lnTo>
                    <a:pt x="415198" y="349701"/>
                  </a:lnTo>
                  <a:lnTo>
                    <a:pt x="445582" y="349701"/>
                  </a:lnTo>
                  <a:lnTo>
                    <a:pt x="458186" y="344871"/>
                  </a:lnTo>
                  <a:lnTo>
                    <a:pt x="467165" y="334343"/>
                  </a:lnTo>
                  <a:lnTo>
                    <a:pt x="469669" y="319411"/>
                  </a:lnTo>
                  <a:lnTo>
                    <a:pt x="467287" y="313113"/>
                  </a:lnTo>
                  <a:lnTo>
                    <a:pt x="184788" y="313113"/>
                  </a:lnTo>
                  <a:lnTo>
                    <a:pt x="171339" y="308957"/>
                  </a:lnTo>
                  <a:lnTo>
                    <a:pt x="159143" y="297170"/>
                  </a:lnTo>
                  <a:lnTo>
                    <a:pt x="148583" y="278773"/>
                  </a:lnTo>
                  <a:lnTo>
                    <a:pt x="141774" y="259655"/>
                  </a:lnTo>
                  <a:lnTo>
                    <a:pt x="104990" y="259655"/>
                  </a:lnTo>
                  <a:lnTo>
                    <a:pt x="68484" y="244868"/>
                  </a:lnTo>
                  <a:lnTo>
                    <a:pt x="65372" y="231298"/>
                  </a:lnTo>
                  <a:lnTo>
                    <a:pt x="69363" y="215005"/>
                  </a:lnTo>
                  <a:lnTo>
                    <a:pt x="79790" y="196829"/>
                  </a:lnTo>
                  <a:lnTo>
                    <a:pt x="95990" y="177612"/>
                  </a:lnTo>
                  <a:lnTo>
                    <a:pt x="78892" y="157852"/>
                  </a:lnTo>
                  <a:lnTo>
                    <a:pt x="67814" y="139124"/>
                  </a:lnTo>
                  <a:lnTo>
                    <a:pt x="63470" y="122331"/>
                  </a:lnTo>
                  <a:lnTo>
                    <a:pt x="66573" y="108377"/>
                  </a:lnTo>
                  <a:lnTo>
                    <a:pt x="72229" y="101854"/>
                  </a:lnTo>
                  <a:lnTo>
                    <a:pt x="80372" y="97241"/>
                  </a:lnTo>
                  <a:lnTo>
                    <a:pt x="90741" y="94501"/>
                  </a:lnTo>
                  <a:lnTo>
                    <a:pt x="103074" y="93596"/>
                  </a:lnTo>
                  <a:lnTo>
                    <a:pt x="141793" y="93596"/>
                  </a:lnTo>
                  <a:lnTo>
                    <a:pt x="148469" y="74743"/>
                  </a:lnTo>
                  <a:lnTo>
                    <a:pt x="159075" y="56216"/>
                  </a:lnTo>
                  <a:lnTo>
                    <a:pt x="171321" y="44346"/>
                  </a:lnTo>
                  <a:lnTo>
                    <a:pt x="184799" y="40161"/>
                  </a:lnTo>
                  <a:lnTo>
                    <a:pt x="328609" y="40161"/>
                  </a:lnTo>
                  <a:lnTo>
                    <a:pt x="305750" y="24429"/>
                  </a:lnTo>
                  <a:lnTo>
                    <a:pt x="262643" y="7222"/>
                  </a:lnTo>
                  <a:lnTo>
                    <a:pt x="215264" y="0"/>
                  </a:lnTo>
                  <a:close/>
                </a:path>
                <a:path w="469900" h="556895">
                  <a:moveTo>
                    <a:pt x="229667" y="254344"/>
                  </a:moveTo>
                  <a:lnTo>
                    <a:pt x="221108" y="278506"/>
                  </a:lnTo>
                  <a:lnTo>
                    <a:pt x="210501" y="297043"/>
                  </a:lnTo>
                  <a:lnTo>
                    <a:pt x="198257" y="308923"/>
                  </a:lnTo>
                  <a:lnTo>
                    <a:pt x="184788" y="313113"/>
                  </a:lnTo>
                  <a:lnTo>
                    <a:pt x="467287" y="313113"/>
                  </a:lnTo>
                  <a:lnTo>
                    <a:pt x="462845" y="301369"/>
                  </a:lnTo>
                  <a:lnTo>
                    <a:pt x="438854" y="259655"/>
                  </a:lnTo>
                  <a:lnTo>
                    <a:pt x="266496" y="259655"/>
                  </a:lnTo>
                  <a:lnTo>
                    <a:pt x="257179" y="259188"/>
                  </a:lnTo>
                  <a:lnTo>
                    <a:pt x="247918" y="258145"/>
                  </a:lnTo>
                  <a:lnTo>
                    <a:pt x="238738" y="256529"/>
                  </a:lnTo>
                  <a:lnTo>
                    <a:pt x="229667" y="254344"/>
                  </a:lnTo>
                  <a:close/>
                </a:path>
                <a:path w="469900" h="556895">
                  <a:moveTo>
                    <a:pt x="140041" y="254787"/>
                  </a:moveTo>
                  <a:lnTo>
                    <a:pt x="131399" y="256792"/>
                  </a:lnTo>
                  <a:lnTo>
                    <a:pt x="122660" y="258274"/>
                  </a:lnTo>
                  <a:lnTo>
                    <a:pt x="113849" y="259229"/>
                  </a:lnTo>
                  <a:lnTo>
                    <a:pt x="104990" y="259655"/>
                  </a:lnTo>
                  <a:lnTo>
                    <a:pt x="141774" y="259655"/>
                  </a:lnTo>
                  <a:lnTo>
                    <a:pt x="140041" y="254787"/>
                  </a:lnTo>
                  <a:close/>
                </a:path>
                <a:path w="469900" h="556895">
                  <a:moveTo>
                    <a:pt x="380183" y="93596"/>
                  </a:moveTo>
                  <a:lnTo>
                    <a:pt x="268424" y="93596"/>
                  </a:lnTo>
                  <a:lnTo>
                    <a:pt x="280757" y="94501"/>
                  </a:lnTo>
                  <a:lnTo>
                    <a:pt x="291127" y="97241"/>
                  </a:lnTo>
                  <a:lnTo>
                    <a:pt x="299274" y="101854"/>
                  </a:lnTo>
                  <a:lnTo>
                    <a:pt x="304936" y="108377"/>
                  </a:lnTo>
                  <a:lnTo>
                    <a:pt x="308034" y="122331"/>
                  </a:lnTo>
                  <a:lnTo>
                    <a:pt x="303687" y="139124"/>
                  </a:lnTo>
                  <a:lnTo>
                    <a:pt x="292608" y="157852"/>
                  </a:lnTo>
                  <a:lnTo>
                    <a:pt x="275508" y="177612"/>
                  </a:lnTo>
                  <a:lnTo>
                    <a:pt x="291707" y="196833"/>
                  </a:lnTo>
                  <a:lnTo>
                    <a:pt x="302132" y="215005"/>
                  </a:lnTo>
                  <a:lnTo>
                    <a:pt x="306120" y="231308"/>
                  </a:lnTo>
                  <a:lnTo>
                    <a:pt x="303008" y="244868"/>
                  </a:lnTo>
                  <a:lnTo>
                    <a:pt x="297349" y="251392"/>
                  </a:lnTo>
                  <a:lnTo>
                    <a:pt x="289202" y="256007"/>
                  </a:lnTo>
                  <a:lnTo>
                    <a:pt x="278830" y="258749"/>
                  </a:lnTo>
                  <a:lnTo>
                    <a:pt x="266496" y="259655"/>
                  </a:lnTo>
                  <a:lnTo>
                    <a:pt x="438854" y="259655"/>
                  </a:lnTo>
                  <a:lnTo>
                    <a:pt x="415198" y="218521"/>
                  </a:lnTo>
                  <a:lnTo>
                    <a:pt x="415193" y="215005"/>
                  </a:lnTo>
                  <a:lnTo>
                    <a:pt x="411454" y="167291"/>
                  </a:lnTo>
                  <a:lnTo>
                    <a:pt x="397437" y="123051"/>
                  </a:lnTo>
                  <a:lnTo>
                    <a:pt x="380183" y="93596"/>
                  </a:lnTo>
                  <a:close/>
                </a:path>
                <a:path w="469900" h="556895">
                  <a:moveTo>
                    <a:pt x="328609" y="40161"/>
                  </a:moveTo>
                  <a:lnTo>
                    <a:pt x="184799" y="40161"/>
                  </a:lnTo>
                  <a:lnTo>
                    <a:pt x="198300" y="44383"/>
                  </a:lnTo>
                  <a:lnTo>
                    <a:pt x="210595" y="56356"/>
                  </a:lnTo>
                  <a:lnTo>
                    <a:pt x="221246" y="75037"/>
                  </a:lnTo>
                  <a:lnTo>
                    <a:pt x="229817" y="99384"/>
                  </a:lnTo>
                  <a:lnTo>
                    <a:pt x="239314" y="97010"/>
                  </a:lnTo>
                  <a:lnTo>
                    <a:pt x="248935" y="95251"/>
                  </a:lnTo>
                  <a:lnTo>
                    <a:pt x="258648" y="94112"/>
                  </a:lnTo>
                  <a:lnTo>
                    <a:pt x="268424" y="93596"/>
                  </a:lnTo>
                  <a:lnTo>
                    <a:pt x="380183" y="93596"/>
                  </a:lnTo>
                  <a:lnTo>
                    <a:pt x="374347" y="83634"/>
                  </a:lnTo>
                  <a:lnTo>
                    <a:pt x="343385" y="50329"/>
                  </a:lnTo>
                  <a:lnTo>
                    <a:pt x="328609" y="40161"/>
                  </a:lnTo>
                  <a:close/>
                </a:path>
                <a:path w="469900" h="556895">
                  <a:moveTo>
                    <a:pt x="141793" y="93596"/>
                  </a:moveTo>
                  <a:lnTo>
                    <a:pt x="103074" y="93596"/>
                  </a:lnTo>
                  <a:lnTo>
                    <a:pt x="112395" y="94061"/>
                  </a:lnTo>
                  <a:lnTo>
                    <a:pt x="121660" y="95103"/>
                  </a:lnTo>
                  <a:lnTo>
                    <a:pt x="130843" y="96717"/>
                  </a:lnTo>
                  <a:lnTo>
                    <a:pt x="139914" y="98901"/>
                  </a:lnTo>
                  <a:lnTo>
                    <a:pt x="141793" y="93596"/>
                  </a:lnTo>
                  <a:close/>
                </a:path>
              </a:pathLst>
            </a:custGeom>
            <a:solidFill>
              <a:srgbClr val="0CA6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29297" y="4764305"/>
              <a:ext cx="150413" cy="13876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530693" y="4682694"/>
            <a:ext cx="558800" cy="604520"/>
            <a:chOff x="2530693" y="4682694"/>
            <a:chExt cx="558800" cy="60452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9409" y="4881309"/>
              <a:ext cx="160289" cy="15928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634564" y="4682705"/>
              <a:ext cx="350520" cy="604520"/>
            </a:xfrm>
            <a:custGeom>
              <a:avLst/>
              <a:gdLst/>
              <a:ahLst/>
              <a:cxnLst/>
              <a:rect l="l" t="t" r="r" b="b"/>
              <a:pathLst>
                <a:path w="350519" h="604520">
                  <a:moveTo>
                    <a:pt x="190525" y="6235"/>
                  </a:moveTo>
                  <a:lnTo>
                    <a:pt x="184264" y="0"/>
                  </a:lnTo>
                  <a:lnTo>
                    <a:pt x="168795" y="0"/>
                  </a:lnTo>
                  <a:lnTo>
                    <a:pt x="162521" y="6235"/>
                  </a:lnTo>
                  <a:lnTo>
                    <a:pt x="162521" y="70700"/>
                  </a:lnTo>
                  <a:lnTo>
                    <a:pt x="168795" y="76974"/>
                  </a:lnTo>
                  <a:lnTo>
                    <a:pt x="176530" y="76974"/>
                  </a:lnTo>
                  <a:lnTo>
                    <a:pt x="184264" y="76974"/>
                  </a:lnTo>
                  <a:lnTo>
                    <a:pt x="190525" y="70700"/>
                  </a:lnTo>
                  <a:lnTo>
                    <a:pt x="190525" y="6235"/>
                  </a:lnTo>
                  <a:close/>
                </a:path>
                <a:path w="350519" h="604520">
                  <a:moveTo>
                    <a:pt x="218871" y="563791"/>
                  </a:moveTo>
                  <a:lnTo>
                    <a:pt x="131445" y="563791"/>
                  </a:lnTo>
                  <a:lnTo>
                    <a:pt x="135851" y="579716"/>
                  </a:lnTo>
                  <a:lnTo>
                    <a:pt x="145440" y="592518"/>
                  </a:lnTo>
                  <a:lnTo>
                    <a:pt x="158978" y="601065"/>
                  </a:lnTo>
                  <a:lnTo>
                    <a:pt x="175196" y="604177"/>
                  </a:lnTo>
                  <a:lnTo>
                    <a:pt x="191401" y="601052"/>
                  </a:lnTo>
                  <a:lnTo>
                    <a:pt x="204914" y="592518"/>
                  </a:lnTo>
                  <a:lnTo>
                    <a:pt x="214490" y="579704"/>
                  </a:lnTo>
                  <a:lnTo>
                    <a:pt x="218871" y="563791"/>
                  </a:lnTo>
                  <a:close/>
                </a:path>
                <a:path w="350519" h="604520">
                  <a:moveTo>
                    <a:pt x="254393" y="514426"/>
                  </a:moveTo>
                  <a:lnTo>
                    <a:pt x="252615" y="507225"/>
                  </a:lnTo>
                  <a:lnTo>
                    <a:pt x="248500" y="501307"/>
                  </a:lnTo>
                  <a:lnTo>
                    <a:pt x="242595" y="497205"/>
                  </a:lnTo>
                  <a:lnTo>
                    <a:pt x="235394" y="495427"/>
                  </a:lnTo>
                  <a:lnTo>
                    <a:pt x="114922" y="495427"/>
                  </a:lnTo>
                  <a:lnTo>
                    <a:pt x="107162" y="497471"/>
                  </a:lnTo>
                  <a:lnTo>
                    <a:pt x="101003" y="502170"/>
                  </a:lnTo>
                  <a:lnTo>
                    <a:pt x="97053" y="508850"/>
                  </a:lnTo>
                  <a:lnTo>
                    <a:pt x="95923" y="516801"/>
                  </a:lnTo>
                  <a:lnTo>
                    <a:pt x="97713" y="524002"/>
                  </a:lnTo>
                  <a:lnTo>
                    <a:pt x="101815" y="529907"/>
                  </a:lnTo>
                  <a:lnTo>
                    <a:pt x="107721" y="534022"/>
                  </a:lnTo>
                  <a:lnTo>
                    <a:pt x="114922" y="535800"/>
                  </a:lnTo>
                  <a:lnTo>
                    <a:pt x="235394" y="535800"/>
                  </a:lnTo>
                  <a:lnTo>
                    <a:pt x="243154" y="533755"/>
                  </a:lnTo>
                  <a:lnTo>
                    <a:pt x="249326" y="529043"/>
                  </a:lnTo>
                  <a:lnTo>
                    <a:pt x="253276" y="522376"/>
                  </a:lnTo>
                  <a:lnTo>
                    <a:pt x="254393" y="514426"/>
                  </a:lnTo>
                  <a:close/>
                </a:path>
                <a:path w="350519" h="604520">
                  <a:moveTo>
                    <a:pt x="349973" y="277202"/>
                  </a:moveTo>
                  <a:lnTo>
                    <a:pt x="343027" y="231279"/>
                  </a:lnTo>
                  <a:lnTo>
                    <a:pt x="325043" y="190080"/>
                  </a:lnTo>
                  <a:lnTo>
                    <a:pt x="309638" y="170484"/>
                  </a:lnTo>
                  <a:lnTo>
                    <a:pt x="309638" y="282384"/>
                  </a:lnTo>
                  <a:lnTo>
                    <a:pt x="309613" y="283222"/>
                  </a:lnTo>
                  <a:lnTo>
                    <a:pt x="300342" y="329615"/>
                  </a:lnTo>
                  <a:lnTo>
                    <a:pt x="277672" y="366572"/>
                  </a:lnTo>
                  <a:lnTo>
                    <a:pt x="266433" y="380771"/>
                  </a:lnTo>
                  <a:lnTo>
                    <a:pt x="256057" y="395579"/>
                  </a:lnTo>
                  <a:lnTo>
                    <a:pt x="246570" y="410972"/>
                  </a:lnTo>
                  <a:lnTo>
                    <a:pt x="237985" y="426910"/>
                  </a:lnTo>
                  <a:lnTo>
                    <a:pt x="111988" y="426910"/>
                  </a:lnTo>
                  <a:lnTo>
                    <a:pt x="83807" y="380619"/>
                  </a:lnTo>
                  <a:lnTo>
                    <a:pt x="65773" y="357911"/>
                  </a:lnTo>
                  <a:lnTo>
                    <a:pt x="59677" y="348894"/>
                  </a:lnTo>
                  <a:lnTo>
                    <a:pt x="43205" y="306298"/>
                  </a:lnTo>
                  <a:lnTo>
                    <a:pt x="40335" y="277202"/>
                  </a:lnTo>
                  <a:lnTo>
                    <a:pt x="47726" y="235343"/>
                  </a:lnTo>
                  <a:lnTo>
                    <a:pt x="67017" y="198920"/>
                  </a:lnTo>
                  <a:lnTo>
                    <a:pt x="96050" y="170205"/>
                  </a:lnTo>
                  <a:lnTo>
                    <a:pt x="132689" y="151320"/>
                  </a:lnTo>
                  <a:lnTo>
                    <a:pt x="174777" y="144373"/>
                  </a:lnTo>
                  <a:lnTo>
                    <a:pt x="216865" y="151320"/>
                  </a:lnTo>
                  <a:lnTo>
                    <a:pt x="253504" y="170205"/>
                  </a:lnTo>
                  <a:lnTo>
                    <a:pt x="282536" y="198920"/>
                  </a:lnTo>
                  <a:lnTo>
                    <a:pt x="301828" y="235343"/>
                  </a:lnTo>
                  <a:lnTo>
                    <a:pt x="309232" y="277342"/>
                  </a:lnTo>
                  <a:lnTo>
                    <a:pt x="309638" y="282384"/>
                  </a:lnTo>
                  <a:lnTo>
                    <a:pt x="309638" y="170484"/>
                  </a:lnTo>
                  <a:lnTo>
                    <a:pt x="262420" y="128244"/>
                  </a:lnTo>
                  <a:lnTo>
                    <a:pt x="221005" y="110782"/>
                  </a:lnTo>
                  <a:lnTo>
                    <a:pt x="174980" y="104406"/>
                  </a:lnTo>
                  <a:lnTo>
                    <a:pt x="128968" y="110782"/>
                  </a:lnTo>
                  <a:lnTo>
                    <a:pt x="87541" y="128244"/>
                  </a:lnTo>
                  <a:lnTo>
                    <a:pt x="52324" y="155206"/>
                  </a:lnTo>
                  <a:lnTo>
                    <a:pt x="24917" y="190080"/>
                  </a:lnTo>
                  <a:lnTo>
                    <a:pt x="6946" y="231279"/>
                  </a:lnTo>
                  <a:lnTo>
                    <a:pt x="0" y="277202"/>
                  </a:lnTo>
                  <a:lnTo>
                    <a:pt x="0" y="283222"/>
                  </a:lnTo>
                  <a:lnTo>
                    <a:pt x="7226" y="329044"/>
                  </a:lnTo>
                  <a:lnTo>
                    <a:pt x="25146" y="370001"/>
                  </a:lnTo>
                  <a:lnTo>
                    <a:pt x="42557" y="393522"/>
                  </a:lnTo>
                  <a:lnTo>
                    <a:pt x="54686" y="409168"/>
                  </a:lnTo>
                  <a:lnTo>
                    <a:pt x="66268" y="427659"/>
                  </a:lnTo>
                  <a:lnTo>
                    <a:pt x="76225" y="445706"/>
                  </a:lnTo>
                  <a:lnTo>
                    <a:pt x="83502" y="460006"/>
                  </a:lnTo>
                  <a:lnTo>
                    <a:pt x="85763" y="464566"/>
                  </a:lnTo>
                  <a:lnTo>
                    <a:pt x="90436" y="467448"/>
                  </a:lnTo>
                  <a:lnTo>
                    <a:pt x="254571" y="467436"/>
                  </a:lnTo>
                  <a:lnTo>
                    <a:pt x="259524" y="467448"/>
                  </a:lnTo>
                  <a:lnTo>
                    <a:pt x="264198" y="464566"/>
                  </a:lnTo>
                  <a:lnTo>
                    <a:pt x="266471" y="460006"/>
                  </a:lnTo>
                  <a:lnTo>
                    <a:pt x="273748" y="445693"/>
                  </a:lnTo>
                  <a:lnTo>
                    <a:pt x="283730" y="427634"/>
                  </a:lnTo>
                  <a:lnTo>
                    <a:pt x="284187" y="426910"/>
                  </a:lnTo>
                  <a:lnTo>
                    <a:pt x="295325" y="409143"/>
                  </a:lnTo>
                  <a:lnTo>
                    <a:pt x="307416" y="393522"/>
                  </a:lnTo>
                  <a:lnTo>
                    <a:pt x="316649" y="382130"/>
                  </a:lnTo>
                  <a:lnTo>
                    <a:pt x="324827" y="370001"/>
                  </a:lnTo>
                  <a:lnTo>
                    <a:pt x="342734" y="329044"/>
                  </a:lnTo>
                  <a:lnTo>
                    <a:pt x="349973" y="283222"/>
                  </a:lnTo>
                  <a:lnTo>
                    <a:pt x="349973" y="277202"/>
                  </a:lnTo>
                  <a:close/>
                </a:path>
              </a:pathLst>
            </a:custGeom>
            <a:solidFill>
              <a:srgbClr val="0CA6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05488" y="4761487"/>
              <a:ext cx="64675" cy="6512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530690" y="4765763"/>
              <a:ext cx="486409" cy="207645"/>
            </a:xfrm>
            <a:custGeom>
              <a:avLst/>
              <a:gdLst/>
              <a:ahLst/>
              <a:cxnLst/>
              <a:rect l="l" t="t" r="r" b="b"/>
              <a:pathLst>
                <a:path w="486410" h="207645">
                  <a:moveTo>
                    <a:pt x="76987" y="185648"/>
                  </a:moveTo>
                  <a:lnTo>
                    <a:pt x="70726" y="179374"/>
                  </a:lnTo>
                  <a:lnTo>
                    <a:pt x="62992" y="179374"/>
                  </a:lnTo>
                  <a:lnTo>
                    <a:pt x="6261" y="179374"/>
                  </a:lnTo>
                  <a:lnTo>
                    <a:pt x="0" y="185648"/>
                  </a:lnTo>
                  <a:lnTo>
                    <a:pt x="0" y="201104"/>
                  </a:lnTo>
                  <a:lnTo>
                    <a:pt x="6261" y="207365"/>
                  </a:lnTo>
                  <a:lnTo>
                    <a:pt x="70726" y="207365"/>
                  </a:lnTo>
                  <a:lnTo>
                    <a:pt x="76987" y="201104"/>
                  </a:lnTo>
                  <a:lnTo>
                    <a:pt x="76987" y="185648"/>
                  </a:lnTo>
                  <a:close/>
                </a:path>
                <a:path w="486410" h="207645">
                  <a:moveTo>
                    <a:pt x="485863" y="16814"/>
                  </a:moveTo>
                  <a:lnTo>
                    <a:pt x="484428" y="8064"/>
                  </a:lnTo>
                  <a:lnTo>
                    <a:pt x="473189" y="0"/>
                  </a:lnTo>
                  <a:lnTo>
                    <a:pt x="466509" y="63"/>
                  </a:lnTo>
                  <a:lnTo>
                    <a:pt x="461619" y="3708"/>
                  </a:lnTo>
                  <a:lnTo>
                    <a:pt x="421195" y="44170"/>
                  </a:lnTo>
                  <a:lnTo>
                    <a:pt x="421195" y="52984"/>
                  </a:lnTo>
                  <a:lnTo>
                    <a:pt x="426618" y="58445"/>
                  </a:lnTo>
                  <a:lnTo>
                    <a:pt x="429374" y="61023"/>
                  </a:lnTo>
                  <a:lnTo>
                    <a:pt x="433070" y="62395"/>
                  </a:lnTo>
                  <a:lnTo>
                    <a:pt x="436841" y="62217"/>
                  </a:lnTo>
                  <a:lnTo>
                    <a:pt x="440575" y="62217"/>
                  </a:lnTo>
                  <a:lnTo>
                    <a:pt x="444144" y="60731"/>
                  </a:lnTo>
                  <a:lnTo>
                    <a:pt x="481355" y="23101"/>
                  </a:lnTo>
                  <a:lnTo>
                    <a:pt x="485863" y="16814"/>
                  </a:lnTo>
                  <a:close/>
                </a:path>
              </a:pathLst>
            </a:custGeom>
            <a:solidFill>
              <a:srgbClr val="0CA6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3791" y="5092097"/>
              <a:ext cx="65970" cy="657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51511" y="5087735"/>
              <a:ext cx="67615" cy="6766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011912" y="4944641"/>
              <a:ext cx="77470" cy="28575"/>
            </a:xfrm>
            <a:custGeom>
              <a:avLst/>
              <a:gdLst/>
              <a:ahLst/>
              <a:cxnLst/>
              <a:rect l="l" t="t" r="r" b="b"/>
              <a:pathLst>
                <a:path w="77469" h="28575">
                  <a:moveTo>
                    <a:pt x="70742" y="0"/>
                  </a:moveTo>
                  <a:lnTo>
                    <a:pt x="62984" y="0"/>
                  </a:lnTo>
                  <a:lnTo>
                    <a:pt x="6270" y="0"/>
                  </a:lnTo>
                  <a:lnTo>
                    <a:pt x="0" y="6269"/>
                  </a:lnTo>
                  <a:lnTo>
                    <a:pt x="0" y="21730"/>
                  </a:lnTo>
                  <a:lnTo>
                    <a:pt x="6270" y="28000"/>
                  </a:lnTo>
                  <a:lnTo>
                    <a:pt x="70742" y="28000"/>
                  </a:lnTo>
                  <a:lnTo>
                    <a:pt x="76983" y="21730"/>
                  </a:lnTo>
                  <a:lnTo>
                    <a:pt x="76983" y="6269"/>
                  </a:lnTo>
                  <a:lnTo>
                    <a:pt x="70742" y="0"/>
                  </a:lnTo>
                  <a:close/>
                </a:path>
              </a:pathLst>
            </a:custGeom>
            <a:solidFill>
              <a:srgbClr val="0CA6BE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0667" y="5365191"/>
            <a:ext cx="4711065" cy="522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marR="0" lvl="0" indent="0" algn="ctr" defTabSz="914400" rtl="0" eaLnBrk="1" fontAlgn="auto" latinLnBrk="0" hangingPunct="1">
              <a:lnSpc>
                <a:spcPts val="20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Selection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ts val="18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Selecting</a:t>
            </a:r>
            <a:r>
              <a:rPr kumimoji="0" sz="1600" b="1" i="0" u="none" strike="noStrike" kern="1200" cap="none" spc="4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most</a:t>
            </a:r>
            <a:r>
              <a:rPr kumimoji="0" sz="1600" b="1" i="0" u="none" strike="noStrike" kern="1200" cap="none" spc="-1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important concepts</a:t>
            </a:r>
            <a:r>
              <a:rPr kumimoji="0" sz="1600" b="1" i="0" u="none" strike="noStrike" kern="1200" cap="none" spc="1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to memorize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11215" y="5371287"/>
            <a:ext cx="5217160" cy="462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83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Organization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  <a:p>
            <a:pPr marL="0" marR="0" lvl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Organizing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difficult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items into</a:t>
            </a:r>
            <a:r>
              <a:rPr kumimoji="0" sz="1400" b="1" i="0" u="none" strike="noStrike" kern="1200" cap="none" spc="2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chunks;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a type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of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mic Sans MS"/>
                <a:ea typeface="+mn-ea"/>
                <a:cs typeface="Comic Sans MS"/>
              </a:rPr>
              <a:t>reordering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mic Sans MS"/>
              <a:ea typeface="+mn-ea"/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82757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03515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 smtClean="0">
                <a:latin typeface="Sitka Banner" panose="02000505000000020004" pitchFamily="2" charset="0"/>
              </a:rPr>
              <a:t>Thank you!</a:t>
            </a:r>
            <a:endParaRPr lang="en-US" sz="8000" dirty="0">
              <a:latin typeface="Sitka Banner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12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 smtClean="0">
                <a:latin typeface="Sitka Banner" panose="02000505000000020004" pitchFamily="2" charset="0"/>
              </a:rPr>
              <a:t>Memory</a:t>
            </a:r>
            <a:endParaRPr lang="en-US" sz="6000" dirty="0">
              <a:latin typeface="Sitka Banner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ability</a:t>
            </a:r>
            <a:r>
              <a:rPr lang="en-US" sz="3000" spc="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to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retain</a:t>
            </a:r>
            <a:r>
              <a:rPr lang="en-US" sz="30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knowledge.</a:t>
            </a:r>
            <a:r>
              <a:rPr lang="en-US" sz="3000" spc="-55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241300" marR="1389380" indent="-228600">
              <a:lnSpc>
                <a:spcPts val="3000"/>
              </a:lnSpc>
              <a:spcBef>
                <a:spcPts val="11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process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by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which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we</a:t>
            </a:r>
            <a:r>
              <a:rPr lang="en-US" sz="30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encode,</a:t>
            </a:r>
            <a:r>
              <a:rPr lang="en-US" sz="3000" spc="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store,</a:t>
            </a:r>
            <a:r>
              <a:rPr lang="en-US" sz="30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retrieve </a:t>
            </a:r>
            <a:r>
              <a:rPr lang="en-US" sz="30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information.</a:t>
            </a:r>
            <a:r>
              <a:rPr lang="en-US" sz="3000" spc="30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 smtClean="0">
              <a:latin typeface="Sitka Banner" panose="02000505000000020004" pitchFamily="2" charset="0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lang="en-US" sz="3000" spc="-10" dirty="0" smtClean="0">
                <a:solidFill>
                  <a:schemeClr val="bg1"/>
                </a:solidFill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000" spc="-30" dirty="0" smtClean="0">
                <a:solidFill>
                  <a:schemeClr val="bg1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solidFill>
                  <a:schemeClr val="bg1"/>
                </a:solidFill>
                <a:latin typeface="Sitka Banner" panose="02000505000000020004" pitchFamily="2" charset="0"/>
                <a:cs typeface="Comic Sans MS"/>
              </a:rPr>
              <a:t>Processing</a:t>
            </a:r>
            <a:endParaRPr lang="en-US" sz="3000" dirty="0" smtClean="0">
              <a:solidFill>
                <a:schemeClr val="bg1"/>
              </a:solidFill>
              <a:latin typeface="Sitka Banner" panose="02000505000000020004" pitchFamily="2" charset="0"/>
              <a:cs typeface="Comic Sans MS"/>
            </a:endParaRPr>
          </a:p>
          <a:p>
            <a:pPr marL="12700" marR="5080">
              <a:lnSpc>
                <a:spcPts val="3000"/>
              </a:lnSpc>
              <a:spcBef>
                <a:spcPts val="1040"/>
              </a:spcBef>
              <a:tabLst>
                <a:tab pos="636905" algn="l"/>
                <a:tab pos="2658110" algn="l"/>
                <a:tab pos="4458335" algn="l"/>
                <a:tab pos="6464300" algn="l"/>
                <a:tab pos="8479155" algn="l"/>
              </a:tabLst>
            </a:pP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A c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nuu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m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lu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g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te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nt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,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sens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,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p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3000" spc="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ce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p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,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learning, memory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and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cognition.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0734" y="492013"/>
            <a:ext cx="3308821" cy="188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latin typeface="Sitka Heading" panose="02000505000000020004" pitchFamily="2" charset="0"/>
              </a:rPr>
              <a:t>Three stages </a:t>
            </a:r>
            <a:r>
              <a:rPr lang="en-US" sz="3600" dirty="0">
                <a:latin typeface="Sitka Heading" panose="02000505000000020004" pitchFamily="2" charset="0"/>
              </a:rPr>
              <a:t>of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1225"/>
            <a:ext cx="7796540" cy="3997828"/>
          </a:xfrm>
        </p:spPr>
        <p:txBody>
          <a:bodyPr>
            <a:normAutofit/>
          </a:bodyPr>
          <a:lstStyle/>
          <a:p>
            <a:pPr marL="12700" marR="5080">
              <a:lnSpc>
                <a:spcPts val="3000"/>
              </a:lnSpc>
              <a:spcBef>
                <a:spcPts val="495"/>
              </a:spcBef>
              <a:tabLst>
                <a:tab pos="1205865" algn="l"/>
                <a:tab pos="2684145" algn="l"/>
                <a:tab pos="3940175" algn="l"/>
                <a:tab pos="4851400" algn="l"/>
                <a:tab pos="6076950" algn="l"/>
                <a:tab pos="6548120" algn="l"/>
                <a:tab pos="8208009" algn="l"/>
                <a:tab pos="9768840" algn="l"/>
              </a:tabLst>
            </a:pP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Three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m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em</a:t>
            </a:r>
            <a:r>
              <a:rPr lang="en-US" sz="3000" spc="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ry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z="3000" spc="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th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d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ff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er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n 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un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c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</a:t>
            </a:r>
            <a:r>
              <a:rPr lang="en-US" sz="30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,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capac</a:t>
            </a:r>
            <a:r>
              <a:rPr lang="en-US" sz="3000" spc="-25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ty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and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duration</a:t>
            </a:r>
            <a:r>
              <a:rPr lang="en-US" sz="3000" spc="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are: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5020" y="3343656"/>
            <a:ext cx="7350115" cy="19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pc="-5" dirty="0">
                <a:latin typeface="Sitka Heading" panose="02000505000000020004" pitchFamily="2" charset="0"/>
              </a:rPr>
              <a:t>1.</a:t>
            </a:r>
            <a:r>
              <a:rPr lang="en-US" sz="4000" spc="-55" dirty="0">
                <a:latin typeface="Sitka Heading" panose="02000505000000020004" pitchFamily="2" charset="0"/>
              </a:rPr>
              <a:t> </a:t>
            </a:r>
            <a:r>
              <a:rPr lang="en-US" sz="4000" spc="-5" dirty="0">
                <a:latin typeface="Sitka Heading" panose="02000505000000020004" pitchFamily="2" charset="0"/>
              </a:rPr>
              <a:t>Sensory</a:t>
            </a:r>
            <a:r>
              <a:rPr lang="en-US" sz="4000" spc="-85" dirty="0">
                <a:latin typeface="Sitka Heading" panose="02000505000000020004" pitchFamily="2" charset="0"/>
              </a:rPr>
              <a:t> </a:t>
            </a:r>
            <a:r>
              <a:rPr lang="en-US" sz="4000" spc="-5" dirty="0">
                <a:latin typeface="Sitka Heading" panose="02000505000000020004" pitchFamily="2" charset="0"/>
              </a:rPr>
              <a:t>Memory</a:t>
            </a:r>
            <a:endParaRPr lang="en-US" sz="4000" dirty="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602"/>
            <a:ext cx="7796540" cy="3997828"/>
          </a:xfrm>
        </p:spPr>
        <p:txBody>
          <a:bodyPr>
            <a:noAutofit/>
          </a:bodyPr>
          <a:lstStyle/>
          <a:p>
            <a:pPr marL="241300" marR="571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The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first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stage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A-S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(Atkinson-Shiffrin)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model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that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holds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large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amounts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incoming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data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for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very brief amounts 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time.</a:t>
            </a:r>
            <a:r>
              <a:rPr lang="en-US" sz="3000" spc="5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 MT"/>
              <a:buChar char="•"/>
            </a:pP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000" spc="54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initial,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momentary storage o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f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,</a:t>
            </a:r>
            <a:r>
              <a:rPr lang="en-US" sz="3000" spc="5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lasting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only </a:t>
            </a:r>
            <a:r>
              <a:rPr lang="en-US" sz="3000" spc="-8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an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 instant.</a:t>
            </a:r>
            <a:r>
              <a:rPr lang="en-US" sz="3000" spc="75" dirty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1306" y="4033623"/>
            <a:ext cx="2658510" cy="273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1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spc="-5" dirty="0">
                <a:latin typeface="Sitka Heading" panose="02000505000000020004" pitchFamily="2" charset="0"/>
              </a:rPr>
              <a:t>1.</a:t>
            </a:r>
            <a:r>
              <a:rPr lang="en-US" sz="3600" spc="-55" dirty="0">
                <a:latin typeface="Sitka Heading" panose="02000505000000020004" pitchFamily="2" charset="0"/>
              </a:rPr>
              <a:t> </a:t>
            </a:r>
            <a:r>
              <a:rPr lang="en-US" sz="3600" spc="-5" dirty="0">
                <a:latin typeface="Sitka Heading" panose="02000505000000020004" pitchFamily="2" charset="0"/>
              </a:rPr>
              <a:t>Sensory</a:t>
            </a:r>
            <a:r>
              <a:rPr lang="en-US" sz="3600" spc="-85" dirty="0">
                <a:latin typeface="Sitka Heading" panose="02000505000000020004" pitchFamily="2" charset="0"/>
              </a:rPr>
              <a:t> </a:t>
            </a:r>
            <a:r>
              <a:rPr lang="en-US" sz="3600" spc="-5" dirty="0">
                <a:latin typeface="Sitka Heading" panose="02000505000000020004" pitchFamily="2" charset="0"/>
              </a:rPr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4846" y="1716338"/>
            <a:ext cx="8363394" cy="5415709"/>
          </a:xfrm>
        </p:spPr>
        <p:txBody>
          <a:bodyPr>
            <a:normAutofit fontScale="47500" lnSpcReduction="20000"/>
          </a:bodyPr>
          <a:lstStyle/>
          <a:p>
            <a:pPr marL="241300" marR="5080" indent="-228600">
              <a:lnSpc>
                <a:spcPct val="92400"/>
              </a:lnSpc>
              <a:spcBef>
                <a:spcPts val="315"/>
              </a:spcBef>
              <a:buClr>
                <a:srgbClr val="0CA6BD"/>
              </a:buClr>
              <a:buFont typeface="Arial MT"/>
              <a:buChar char="•"/>
              <a:tabLst>
                <a:tab pos="241300" algn="l"/>
                <a:tab pos="1841500" algn="l"/>
              </a:tabLst>
            </a:pPr>
            <a:r>
              <a:rPr lang="en-US" sz="6200" dirty="0" smtClean="0">
                <a:solidFill>
                  <a:srgbClr val="0CA6BD"/>
                </a:solidFill>
                <a:latin typeface="Sitka Heading" panose="02000505000000020004" pitchFamily="2" charset="0"/>
                <a:cs typeface="Comic Sans MS"/>
              </a:rPr>
              <a:t>Function</a:t>
            </a:r>
            <a:r>
              <a:rPr lang="en-US" sz="6200" dirty="0" smtClean="0">
                <a:latin typeface="Sitka Heading" panose="02000505000000020004" pitchFamily="2" charset="0"/>
                <a:cs typeface="Comic Sans MS"/>
              </a:rPr>
              <a:t>:</a:t>
            </a:r>
            <a:r>
              <a:rPr lang="en-US" sz="6200" spc="-2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process</a:t>
            </a:r>
            <a:r>
              <a:rPr lang="en-US" sz="6200" spc="-4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for</a:t>
            </a:r>
            <a:r>
              <a:rPr lang="en-US" sz="6200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basic</a:t>
            </a:r>
            <a:r>
              <a:rPr lang="en-US" sz="6200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>
                <a:latin typeface="Sitka Heading" panose="02000505000000020004" pitchFamily="2" charset="0"/>
                <a:cs typeface="Comic Sans MS"/>
              </a:rPr>
              <a:t>physical </a:t>
            </a:r>
            <a:r>
              <a:rPr lang="en-US" sz="6200" spc="-58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characteristics</a:t>
            </a:r>
            <a:endParaRPr lang="en-US" sz="6200" dirty="0">
              <a:latin typeface="Sitka Heading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41300" algn="l"/>
                <a:tab pos="1841500" algn="l"/>
              </a:tabLst>
            </a:pPr>
            <a:r>
              <a:rPr lang="en-US" sz="6200" dirty="0" smtClean="0">
                <a:solidFill>
                  <a:srgbClr val="0CA6BD"/>
                </a:solidFill>
                <a:latin typeface="Sitka Heading" panose="02000505000000020004" pitchFamily="2" charset="0"/>
                <a:cs typeface="Comic Sans MS"/>
              </a:rPr>
              <a:t>Capacity</a:t>
            </a:r>
            <a:r>
              <a:rPr lang="en-US" sz="6200" dirty="0" smtClean="0">
                <a:latin typeface="Sitka Heading" panose="02000505000000020004" pitchFamily="2" charset="0"/>
                <a:cs typeface="Comic Sans MS"/>
              </a:rPr>
              <a:t>:</a:t>
            </a:r>
            <a:r>
              <a:rPr lang="en-US" sz="6200" spc="-10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>
                <a:latin typeface="Sitka Heading" panose="02000505000000020004" pitchFamily="2" charset="0"/>
                <a:cs typeface="Comic Sans MS"/>
              </a:rPr>
              <a:t>large</a:t>
            </a:r>
          </a:p>
          <a:p>
            <a:pPr marL="241300" indent="-228600">
              <a:lnSpc>
                <a:spcPts val="274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841500" algn="l"/>
              </a:tabLst>
            </a:pPr>
            <a:r>
              <a:rPr lang="en-US" sz="6200" dirty="0">
                <a:latin typeface="Sitka Heading" panose="02000505000000020004" pitchFamily="2" charset="0"/>
                <a:cs typeface="Comic Sans MS"/>
              </a:rPr>
              <a:t>can</a:t>
            </a:r>
            <a:r>
              <a:rPr lang="en-US" sz="6200" spc="-2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hold</a:t>
            </a:r>
            <a:r>
              <a:rPr lang="en-US" sz="6200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many</a:t>
            </a:r>
            <a:r>
              <a:rPr lang="en-US" sz="6200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items</a:t>
            </a:r>
            <a:r>
              <a:rPr lang="en-US" sz="6200" spc="-4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at</a:t>
            </a:r>
            <a:r>
              <a:rPr lang="en-US" sz="6200" spc="-2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 smtClean="0">
                <a:latin typeface="Sitka Heading" panose="02000505000000020004" pitchFamily="2" charset="0"/>
                <a:cs typeface="Comic Sans MS"/>
              </a:rPr>
              <a:t>once</a:t>
            </a:r>
          </a:p>
          <a:p>
            <a:pPr marL="241300" indent="-228600">
              <a:lnSpc>
                <a:spcPts val="274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841500" algn="l"/>
              </a:tabLst>
            </a:pPr>
            <a:r>
              <a:rPr lang="en-US" sz="6200" spc="-5" dirty="0" smtClean="0">
                <a:solidFill>
                  <a:srgbClr val="0CA6BD"/>
                </a:solidFill>
                <a:latin typeface="Sitka Heading" panose="02000505000000020004" pitchFamily="2" charset="0"/>
                <a:cs typeface="Comic Sans MS"/>
              </a:rPr>
              <a:t>Duration</a:t>
            </a:r>
            <a:r>
              <a:rPr lang="en-US" sz="6200" dirty="0" smtClean="0">
                <a:latin typeface="Sitka Heading" panose="02000505000000020004" pitchFamily="2" charset="0"/>
                <a:cs typeface="Comic Sans MS"/>
              </a:rPr>
              <a:t>:</a:t>
            </a:r>
            <a:r>
              <a:rPr lang="en-US" sz="6200" spc="-45" dirty="0" smtClean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very</a:t>
            </a:r>
            <a:r>
              <a:rPr lang="en-US" sz="6200" spc="-8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brief</a:t>
            </a:r>
            <a:r>
              <a:rPr lang="en-US" sz="6200" spc="-6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10" dirty="0">
                <a:latin typeface="Sitka Heading" panose="02000505000000020004" pitchFamily="2" charset="0"/>
                <a:cs typeface="Comic Sans MS"/>
              </a:rPr>
              <a:t>retention</a:t>
            </a:r>
            <a:r>
              <a:rPr lang="en-US" sz="6200" spc="-8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 smtClean="0">
                <a:latin typeface="Sitka Heading" panose="02000505000000020004" pitchFamily="2" charset="0"/>
                <a:cs typeface="Comic Sans MS"/>
              </a:rPr>
              <a:t>of </a:t>
            </a:r>
            <a:r>
              <a:rPr lang="en-US" sz="6200" spc="-5" dirty="0" smtClean="0">
                <a:latin typeface="Sitka Heading" panose="02000505000000020004" pitchFamily="2" charset="0"/>
                <a:cs typeface="Comic Sans MS"/>
              </a:rPr>
              <a:t>images</a:t>
            </a:r>
          </a:p>
          <a:p>
            <a:pPr marL="2413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6200" dirty="0">
                <a:latin typeface="Sitka Heading" panose="02000505000000020004" pitchFamily="2" charset="0"/>
                <a:cs typeface="Comic Sans MS"/>
              </a:rPr>
              <a:t>3</a:t>
            </a:r>
            <a:r>
              <a:rPr lang="en-US" sz="6200" spc="-4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sec</a:t>
            </a:r>
            <a:r>
              <a:rPr lang="en-US" sz="6200" spc="-3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for</a:t>
            </a:r>
            <a:r>
              <a:rPr lang="en-US" sz="6200" spc="-6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visual</a:t>
            </a:r>
            <a:r>
              <a:rPr lang="en-US" sz="6200" spc="-7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info</a:t>
            </a:r>
            <a:endParaRPr lang="en-US" sz="6200" dirty="0">
              <a:latin typeface="Sitka Heading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lang="en-US" sz="6200" dirty="0">
                <a:latin typeface="Sitka Heading" panose="02000505000000020004" pitchFamily="2" charset="0"/>
                <a:cs typeface="Comic Sans MS"/>
              </a:rPr>
              <a:t>2</a:t>
            </a:r>
            <a:r>
              <a:rPr lang="en-US" sz="6200" spc="-5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>
                <a:latin typeface="Sitka Heading" panose="02000505000000020004" pitchFamily="2" charset="0"/>
                <a:cs typeface="Comic Sans MS"/>
              </a:rPr>
              <a:t>sec</a:t>
            </a:r>
            <a:r>
              <a:rPr lang="en-US" sz="6200" spc="-50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for</a:t>
            </a:r>
            <a:r>
              <a:rPr lang="en-US" sz="6200" spc="-6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dirty="0">
                <a:latin typeface="Sitka Heading" panose="02000505000000020004" pitchFamily="2" charset="0"/>
                <a:cs typeface="Comic Sans MS"/>
              </a:rPr>
              <a:t>auditory</a:t>
            </a:r>
            <a:r>
              <a:rPr lang="en-US" sz="6200" spc="-35" dirty="0">
                <a:latin typeface="Sitka Heading" panose="02000505000000020004" pitchFamily="2" charset="0"/>
                <a:cs typeface="Comic Sans MS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omic Sans MS"/>
              </a:rPr>
              <a:t>info</a:t>
            </a:r>
            <a:endParaRPr lang="en-US" sz="6200" dirty="0">
              <a:latin typeface="Sitka Heading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Divided</a:t>
            </a:r>
            <a:r>
              <a:rPr lang="en-US" sz="6200" spc="-65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25" dirty="0">
                <a:latin typeface="Sitka Heading" panose="02000505000000020004" pitchFamily="2" charset="0"/>
                <a:cs typeface="Calibri"/>
              </a:rPr>
              <a:t>into</a:t>
            </a:r>
            <a:r>
              <a:rPr lang="en-US" sz="6200" spc="-70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20" dirty="0">
                <a:solidFill>
                  <a:srgbClr val="0CA6BD"/>
                </a:solidFill>
                <a:latin typeface="Sitka Heading" panose="02000505000000020004" pitchFamily="2" charset="0"/>
                <a:cs typeface="Calibri"/>
              </a:rPr>
              <a:t>two</a:t>
            </a:r>
            <a:r>
              <a:rPr lang="en-US" sz="6200" spc="-55" dirty="0">
                <a:solidFill>
                  <a:srgbClr val="0CA6BD"/>
                </a:solidFill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types:</a:t>
            </a:r>
            <a:endParaRPr lang="en-US" sz="6200" dirty="0">
              <a:latin typeface="Sitka Heading" panose="02000505000000020004" pitchFamily="2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6200" b="1" spc="-90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ic</a:t>
            </a:r>
            <a:r>
              <a:rPr lang="en-US" sz="6200" b="1" spc="-80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o</a:t>
            </a:r>
            <a:r>
              <a:rPr lang="en-US" sz="6200" b="1" spc="-85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n</a:t>
            </a:r>
            <a:r>
              <a:rPr lang="en-US" sz="6200" b="1" spc="-65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i</a:t>
            </a:r>
            <a:r>
              <a:rPr lang="en-US" sz="6200" b="1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lang="en-US" sz="6200" b="1" spc="-150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m</a:t>
            </a:r>
            <a:r>
              <a:rPr lang="en-US" sz="6200" spc="-15" dirty="0">
                <a:latin typeface="Sitka Heading" panose="02000505000000020004" pitchFamily="2" charset="0"/>
                <a:cs typeface="Calibri"/>
              </a:rPr>
              <a:t>e</a:t>
            </a:r>
            <a:r>
              <a:rPr lang="en-US" sz="6200" dirty="0">
                <a:latin typeface="Sitka Heading" panose="02000505000000020004" pitchFamily="2" charset="0"/>
                <a:cs typeface="Calibri"/>
              </a:rPr>
              <a:t>mory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–</a:t>
            </a:r>
            <a:r>
              <a:rPr lang="en-US" sz="6200" spc="-10" dirty="0">
                <a:latin typeface="Sitka Heading" panose="02000505000000020004" pitchFamily="2" charset="0"/>
                <a:cs typeface="Calibri"/>
              </a:rPr>
              <a:t>v</a:t>
            </a:r>
            <a:r>
              <a:rPr lang="en-US" sz="6200" spc="-20" dirty="0">
                <a:latin typeface="Sitka Heading" panose="02000505000000020004" pitchFamily="2" charset="0"/>
                <a:cs typeface="Calibri"/>
              </a:rPr>
              <a:t>i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sua</a:t>
            </a:r>
            <a:r>
              <a:rPr lang="en-US" sz="6200" dirty="0">
                <a:latin typeface="Sitka Heading" panose="02000505000000020004" pitchFamily="2" charset="0"/>
                <a:cs typeface="Calibri"/>
              </a:rPr>
              <a:t>l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5" dirty="0" smtClean="0">
                <a:latin typeface="Sitka Heading" panose="02000505000000020004" pitchFamily="2" charset="0"/>
                <a:cs typeface="Calibri"/>
              </a:rPr>
              <a:t>i</a:t>
            </a:r>
            <a:r>
              <a:rPr lang="en-US" sz="6200" spc="-25" dirty="0" smtClean="0">
                <a:latin typeface="Sitka Heading" panose="02000505000000020004" pitchFamily="2" charset="0"/>
                <a:cs typeface="Calibri"/>
              </a:rPr>
              <a:t>n</a:t>
            </a:r>
            <a:r>
              <a:rPr lang="en-US" sz="6200" spc="-75" dirty="0" smtClean="0">
                <a:latin typeface="Sitka Heading" panose="02000505000000020004" pitchFamily="2" charset="0"/>
                <a:cs typeface="Calibri"/>
              </a:rPr>
              <a:t>f</a:t>
            </a:r>
            <a:r>
              <a:rPr lang="en-US" sz="6200" spc="-5" dirty="0" smtClean="0">
                <a:latin typeface="Sitka Heading" panose="02000505000000020004" pitchFamily="2" charset="0"/>
                <a:cs typeface="Calibri"/>
              </a:rPr>
              <a:t>or</a:t>
            </a:r>
            <a:r>
              <a:rPr lang="en-US" sz="6200" spc="-20" dirty="0" smtClean="0">
                <a:latin typeface="Sitka Heading" panose="02000505000000020004" pitchFamily="2" charset="0"/>
                <a:cs typeface="Calibri"/>
              </a:rPr>
              <a:t>m</a:t>
            </a:r>
            <a:r>
              <a:rPr lang="en-US" sz="6200" spc="-50" dirty="0" smtClean="0">
                <a:latin typeface="Sitka Heading" panose="02000505000000020004" pitchFamily="2" charset="0"/>
                <a:cs typeface="Calibri"/>
              </a:rPr>
              <a:t>a</a:t>
            </a:r>
            <a:r>
              <a:rPr lang="en-US" sz="6200" dirty="0" smtClean="0">
                <a:latin typeface="Sitka Heading" panose="02000505000000020004" pitchFamily="2" charset="0"/>
                <a:cs typeface="Calibri"/>
              </a:rPr>
              <a:t>tion (</a:t>
            </a:r>
            <a:r>
              <a:rPr lang="en-US" sz="7500" dirty="0">
                <a:latin typeface="Sitka Banner" panose="02000505000000020004" pitchFamily="2" charset="0"/>
              </a:rPr>
              <a:t>turning off a </a:t>
            </a:r>
            <a:r>
              <a:rPr lang="en-US" sz="7500" dirty="0" smtClean="0">
                <a:latin typeface="Sitka Banner" panose="02000505000000020004" pitchFamily="2" charset="0"/>
              </a:rPr>
              <a:t>flashlight)</a:t>
            </a:r>
            <a:endParaRPr lang="en-US" sz="7500" dirty="0">
              <a:latin typeface="Sitka Banner" panose="02000505000000020004" pitchFamily="2" charset="0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r>
              <a:rPr lang="en-US" sz="6200" b="1" spc="-50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echoic</a:t>
            </a:r>
            <a:r>
              <a:rPr lang="en-US" sz="6200" b="1" spc="-320" dirty="0">
                <a:solidFill>
                  <a:srgbClr val="0CA6BD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memory–</a:t>
            </a:r>
            <a:r>
              <a:rPr lang="en-US" sz="6200" spc="5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10" dirty="0">
                <a:latin typeface="Sitka Heading" panose="02000505000000020004" pitchFamily="2" charset="0"/>
                <a:cs typeface="Calibri"/>
              </a:rPr>
              <a:t>auditory</a:t>
            </a:r>
            <a:r>
              <a:rPr lang="en-US" sz="6200" spc="-15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20" dirty="0" smtClean="0">
                <a:latin typeface="Sitka Heading" panose="02000505000000020004" pitchFamily="2" charset="0"/>
                <a:cs typeface="Calibri"/>
              </a:rPr>
              <a:t>information (car honk)</a:t>
            </a:r>
            <a:endParaRPr lang="en-US" sz="6200" dirty="0">
              <a:latin typeface="Sitka Heading" panose="02000505000000020004" pitchFamily="2" charset="0"/>
              <a:cs typeface="Calibri"/>
            </a:endParaRPr>
          </a:p>
          <a:p>
            <a:pPr marL="241300" marR="5080" indent="-228600">
              <a:lnSpc>
                <a:spcPts val="2600"/>
              </a:lnSpc>
              <a:spcBef>
                <a:spcPts val="99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6200" spc="-40" dirty="0">
                <a:latin typeface="Sitka Heading" panose="02000505000000020004" pitchFamily="2" charset="0"/>
                <a:cs typeface="Calibri"/>
              </a:rPr>
              <a:t>Attention </a:t>
            </a:r>
            <a:r>
              <a:rPr lang="en-US" sz="6200" dirty="0">
                <a:latin typeface="Sitka Heading" panose="02000505000000020004" pitchFamily="2" charset="0"/>
                <a:cs typeface="Calibri"/>
              </a:rPr>
              <a:t>is </a:t>
            </a:r>
            <a:r>
              <a:rPr lang="en-US" sz="6200" spc="-5" dirty="0">
                <a:latin typeface="Sitka Heading" panose="02000505000000020004" pitchFamily="2" charset="0"/>
                <a:cs typeface="Calibri"/>
              </a:rPr>
              <a:t>needed </a:t>
            </a:r>
            <a:r>
              <a:rPr lang="en-US" sz="6200" spc="-20" dirty="0">
                <a:latin typeface="Sitka Heading" panose="02000505000000020004" pitchFamily="2" charset="0"/>
                <a:cs typeface="Calibri"/>
              </a:rPr>
              <a:t>to </a:t>
            </a:r>
            <a:r>
              <a:rPr lang="en-US" sz="6200" spc="-40" dirty="0">
                <a:latin typeface="Sitka Heading" panose="02000505000000020004" pitchFamily="2" charset="0"/>
                <a:cs typeface="Calibri"/>
              </a:rPr>
              <a:t>transfer </a:t>
            </a:r>
            <a:r>
              <a:rPr lang="en-US" sz="6200" spc="-25" dirty="0">
                <a:latin typeface="Sitka Heading" panose="02000505000000020004" pitchFamily="2" charset="0"/>
                <a:cs typeface="Calibri"/>
              </a:rPr>
              <a:t>information </a:t>
            </a:r>
            <a:r>
              <a:rPr lang="en-US" sz="6200" spc="-20" dirty="0">
                <a:latin typeface="Sitka Heading" panose="02000505000000020004" pitchFamily="2" charset="0"/>
                <a:cs typeface="Calibri"/>
              </a:rPr>
              <a:t>to </a:t>
            </a:r>
            <a:r>
              <a:rPr lang="en-US" sz="6200" spc="-530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spc="-20" dirty="0">
                <a:latin typeface="Sitka Heading" panose="02000505000000020004" pitchFamily="2" charset="0"/>
                <a:cs typeface="Calibri"/>
              </a:rPr>
              <a:t>working</a:t>
            </a:r>
            <a:r>
              <a:rPr lang="en-US" sz="6200" spc="-50" dirty="0">
                <a:latin typeface="Sitka Heading" panose="02000505000000020004" pitchFamily="2" charset="0"/>
                <a:cs typeface="Calibri"/>
              </a:rPr>
              <a:t> </a:t>
            </a:r>
            <a:r>
              <a:rPr lang="en-US" sz="6200" dirty="0">
                <a:latin typeface="Sitka Heading" panose="02000505000000020004" pitchFamily="2" charset="0"/>
                <a:cs typeface="Calibri"/>
              </a:rPr>
              <a:t>memory</a:t>
            </a:r>
          </a:p>
          <a:p>
            <a:pPr marL="241300" indent="-228600">
              <a:lnSpc>
                <a:spcPts val="2745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  <a:tab pos="1841500" algn="l"/>
              </a:tabLst>
            </a:pPr>
            <a:endParaRPr lang="en-US" sz="2400" dirty="0">
              <a:latin typeface="Comic Sans MS"/>
              <a:cs typeface="Comic Sans MS"/>
            </a:endParaRPr>
          </a:p>
          <a:p>
            <a:pPr marL="698500" lvl="1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7865" algn="l"/>
                <a:tab pos="698500" algn="l"/>
              </a:tabLst>
            </a:pPr>
            <a:endParaRPr lang="en-US" sz="2000" dirty="0" smtClean="0">
              <a:latin typeface="Comic Sans MS"/>
              <a:cs typeface="Comic Sans MS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406840" y="2685055"/>
            <a:ext cx="3553205" cy="2679700"/>
            <a:chOff x="367284" y="2747517"/>
            <a:chExt cx="3553205" cy="2679700"/>
          </a:xfrm>
        </p:grpSpPr>
        <p:sp>
          <p:nvSpPr>
            <p:cNvPr id="6" name="object 7"/>
            <p:cNvSpPr/>
            <p:nvPr/>
          </p:nvSpPr>
          <p:spPr>
            <a:xfrm>
              <a:off x="367284" y="3480815"/>
              <a:ext cx="1187450" cy="1005840"/>
            </a:xfrm>
            <a:custGeom>
              <a:avLst/>
              <a:gdLst/>
              <a:ahLst/>
              <a:cxnLst/>
              <a:rect l="l" t="t" r="r" b="b"/>
              <a:pathLst>
                <a:path w="1187450" h="1005839">
                  <a:moveTo>
                    <a:pt x="1186942" y="0"/>
                  </a:moveTo>
                  <a:lnTo>
                    <a:pt x="0" y="0"/>
                  </a:lnTo>
                  <a:lnTo>
                    <a:pt x="0" y="1005840"/>
                  </a:lnTo>
                  <a:lnTo>
                    <a:pt x="1186942" y="1005840"/>
                  </a:lnTo>
                  <a:lnTo>
                    <a:pt x="1186942" y="0"/>
                  </a:lnTo>
                  <a:close/>
                </a:path>
              </a:pathLst>
            </a:custGeom>
            <a:solidFill>
              <a:srgbClr val="0CA6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8"/>
            <p:cNvSpPr txBox="1"/>
            <p:nvPr/>
          </p:nvSpPr>
          <p:spPr>
            <a:xfrm>
              <a:off x="490537" y="3617872"/>
              <a:ext cx="1028065" cy="330835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5"/>
                </a:spcBef>
              </a:pPr>
              <a:r>
                <a:rPr sz="2000" b="1" spc="-5" dirty="0">
                  <a:solidFill>
                    <a:srgbClr val="FFFFFF"/>
                  </a:solidFill>
                  <a:latin typeface="Arial"/>
                  <a:cs typeface="Arial"/>
                </a:rPr>
                <a:t>Sensory</a:t>
              </a:r>
              <a:endParaRPr sz="2000" dirty="0">
                <a:latin typeface="Arial"/>
                <a:cs typeface="Arial"/>
              </a:endParaRPr>
            </a:p>
          </p:txBody>
        </p:sp>
        <p:grpSp>
          <p:nvGrpSpPr>
            <p:cNvPr id="8" name="object 10"/>
            <p:cNvGrpSpPr/>
            <p:nvPr/>
          </p:nvGrpSpPr>
          <p:grpSpPr>
            <a:xfrm>
              <a:off x="1601469" y="2747517"/>
              <a:ext cx="2319020" cy="2679700"/>
              <a:chOff x="1601469" y="2747517"/>
              <a:chExt cx="2319020" cy="2679700"/>
            </a:xfrm>
          </p:grpSpPr>
          <p:sp>
            <p:nvSpPr>
              <p:cNvPr id="10" name="object 11"/>
              <p:cNvSpPr/>
              <p:nvPr/>
            </p:nvSpPr>
            <p:spPr>
              <a:xfrm>
                <a:off x="1607819" y="2753867"/>
                <a:ext cx="2305685" cy="2667000"/>
              </a:xfrm>
              <a:custGeom>
                <a:avLst/>
                <a:gdLst/>
                <a:ahLst/>
                <a:cxnLst/>
                <a:rect l="l" t="t" r="r" b="b"/>
                <a:pathLst>
                  <a:path w="2305685" h="2667000">
                    <a:moveTo>
                      <a:pt x="2305304" y="0"/>
                    </a:moveTo>
                    <a:lnTo>
                      <a:pt x="0" y="0"/>
                    </a:lnTo>
                    <a:lnTo>
                      <a:pt x="0" y="2666999"/>
                    </a:lnTo>
                    <a:lnTo>
                      <a:pt x="2305304" y="2666999"/>
                    </a:lnTo>
                    <a:lnTo>
                      <a:pt x="2305304" y="0"/>
                    </a:lnTo>
                    <a:close/>
                  </a:path>
                </a:pathLst>
              </a:custGeom>
              <a:solidFill>
                <a:srgbClr val="0CA6BD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12"/>
              <p:cNvSpPr/>
              <p:nvPr/>
            </p:nvSpPr>
            <p:spPr>
              <a:xfrm>
                <a:off x="1607819" y="2753867"/>
                <a:ext cx="2306320" cy="2667000"/>
              </a:xfrm>
              <a:custGeom>
                <a:avLst/>
                <a:gdLst/>
                <a:ahLst/>
                <a:cxnLst/>
                <a:rect l="l" t="t" r="r" b="b"/>
                <a:pathLst>
                  <a:path w="2306320" h="2667000">
                    <a:moveTo>
                      <a:pt x="0" y="2666999"/>
                    </a:moveTo>
                    <a:lnTo>
                      <a:pt x="2305811" y="2666999"/>
                    </a:lnTo>
                    <a:lnTo>
                      <a:pt x="2305811" y="0"/>
                    </a:lnTo>
                    <a:lnTo>
                      <a:pt x="0" y="0"/>
                    </a:lnTo>
                    <a:lnTo>
                      <a:pt x="0" y="2666999"/>
                    </a:lnTo>
                    <a:close/>
                  </a:path>
                </a:pathLst>
              </a:custGeom>
              <a:ln w="12700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9" name="object 14"/>
            <p:cNvSpPr/>
            <p:nvPr/>
          </p:nvSpPr>
          <p:spPr>
            <a:xfrm>
              <a:off x="388620" y="3828288"/>
              <a:ext cx="1604645" cy="381000"/>
            </a:xfrm>
            <a:custGeom>
              <a:avLst/>
              <a:gdLst/>
              <a:ahLst/>
              <a:cxnLst/>
              <a:rect l="l" t="t" r="r" b="b"/>
              <a:pathLst>
                <a:path w="1604645" h="381000">
                  <a:moveTo>
                    <a:pt x="1604264" y="190500"/>
                  </a:moveTo>
                  <a:lnTo>
                    <a:pt x="1558544" y="152400"/>
                  </a:lnTo>
                  <a:lnTo>
                    <a:pt x="1375791" y="0"/>
                  </a:lnTo>
                  <a:lnTo>
                    <a:pt x="1375791" y="152400"/>
                  </a:lnTo>
                  <a:lnTo>
                    <a:pt x="0" y="152400"/>
                  </a:lnTo>
                  <a:lnTo>
                    <a:pt x="0" y="228600"/>
                  </a:lnTo>
                  <a:lnTo>
                    <a:pt x="1375791" y="228600"/>
                  </a:lnTo>
                  <a:lnTo>
                    <a:pt x="1375791" y="381000"/>
                  </a:lnTo>
                  <a:lnTo>
                    <a:pt x="1558544" y="228600"/>
                  </a:lnTo>
                  <a:lnTo>
                    <a:pt x="1604264" y="190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Rectangle 11"/>
          <p:cNvSpPr/>
          <p:nvPr/>
        </p:nvSpPr>
        <p:spPr>
          <a:xfrm>
            <a:off x="7620340" y="396216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 spc="-5" smtClean="0">
                <a:solidFill>
                  <a:srgbClr val="FFFFFF"/>
                </a:solidFill>
                <a:cs typeface="Arial"/>
              </a:rPr>
              <a:t>Input</a:t>
            </a:r>
            <a:endParaRPr lang="en-US" dirty="0"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134738" y="3562051"/>
            <a:ext cx="141017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209" marR="5080" indent="-17145">
              <a:lnSpc>
                <a:spcPct val="100000"/>
              </a:lnSpc>
              <a:spcBef>
                <a:spcPts val="100"/>
              </a:spcBef>
            </a:pPr>
            <a:r>
              <a:rPr lang="en-US" sz="2200" b="1" spc="-5" dirty="0">
                <a:solidFill>
                  <a:srgbClr val="FFFFFF"/>
                </a:solidFill>
                <a:cs typeface="Arial"/>
              </a:rPr>
              <a:t>S</a:t>
            </a:r>
            <a:r>
              <a:rPr lang="en-US" sz="2200" b="1" spc="-20" dirty="0">
                <a:solidFill>
                  <a:srgbClr val="FFFFFF"/>
                </a:solidFill>
                <a:cs typeface="Arial"/>
              </a:rPr>
              <a:t>e</a:t>
            </a:r>
            <a:r>
              <a:rPr lang="en-US" sz="2200" b="1" spc="-5" dirty="0">
                <a:solidFill>
                  <a:srgbClr val="FFFFFF"/>
                </a:solidFill>
                <a:cs typeface="Arial"/>
              </a:rPr>
              <a:t>ns</a:t>
            </a:r>
            <a:r>
              <a:rPr lang="en-US" sz="2200" b="1" spc="-15" dirty="0">
                <a:solidFill>
                  <a:srgbClr val="FFFFFF"/>
                </a:solidFill>
                <a:cs typeface="Arial"/>
              </a:rPr>
              <a:t>o</a:t>
            </a:r>
            <a:r>
              <a:rPr lang="en-US" sz="2200" b="1" spc="-5" dirty="0">
                <a:solidFill>
                  <a:srgbClr val="FFFFFF"/>
                </a:solidFill>
                <a:cs typeface="Arial"/>
              </a:rPr>
              <a:t>ry  Memory</a:t>
            </a:r>
            <a:endParaRPr lang="en-US" sz="2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166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spc="-5" dirty="0">
                <a:latin typeface="Sitka Heading" panose="02000505000000020004" pitchFamily="2" charset="0"/>
              </a:rPr>
              <a:t>1.</a:t>
            </a:r>
            <a:r>
              <a:rPr lang="en-US" sz="4000" spc="-55" dirty="0">
                <a:latin typeface="Sitka Heading" panose="02000505000000020004" pitchFamily="2" charset="0"/>
              </a:rPr>
              <a:t> </a:t>
            </a:r>
            <a:r>
              <a:rPr lang="en-US" sz="4000" spc="-5" dirty="0">
                <a:latin typeface="Sitka Heading" panose="02000505000000020004" pitchFamily="2" charset="0"/>
              </a:rPr>
              <a:t>Sensory</a:t>
            </a:r>
            <a:r>
              <a:rPr lang="en-US" sz="4000" spc="-85" dirty="0">
                <a:latin typeface="Sitka Heading" panose="02000505000000020004" pitchFamily="2" charset="0"/>
              </a:rPr>
              <a:t> </a:t>
            </a:r>
            <a:r>
              <a:rPr lang="en-US" sz="4000" spc="-5" dirty="0">
                <a:latin typeface="Sitka Heading" panose="02000505000000020004" pitchFamily="2" charset="0"/>
              </a:rPr>
              <a:t>Memory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0304"/>
            <a:ext cx="7796540" cy="3997828"/>
          </a:xfrm>
        </p:spPr>
        <p:txBody>
          <a:bodyPr>
            <a:normAutofit/>
          </a:bodyPr>
          <a:lstStyle/>
          <a:p>
            <a:pPr marL="241300" marR="5080" indent="-228600">
              <a:lnSpc>
                <a:spcPts val="3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  <a:tab pos="1391285" algn="l"/>
                <a:tab pos="2844165" algn="l"/>
                <a:tab pos="4318000" algn="l"/>
                <a:tab pos="5360670" algn="l"/>
                <a:tab pos="6834505" algn="l"/>
                <a:tab pos="7385050" algn="l"/>
                <a:tab pos="7936230" algn="l"/>
                <a:tab pos="9060180" algn="l"/>
                <a:tab pos="9599295" algn="l"/>
              </a:tabLst>
            </a:pPr>
            <a:r>
              <a:rPr lang="en-US" sz="2800" spc="-1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V</a:t>
            </a:r>
            <a:r>
              <a:rPr lang="en-US" sz="2800" spc="-2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2800" spc="-2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s</a:t>
            </a:r>
            <a:r>
              <a:rPr lang="en-US" sz="2800" spc="-2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u</a:t>
            </a:r>
            <a:r>
              <a:rPr lang="en-US" sz="2800" spc="-2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2800" spc="-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l</a:t>
            </a:r>
            <a:r>
              <a:rPr lang="en-US" sz="28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sensory</a:t>
            </a:r>
            <a:r>
              <a:rPr lang="en-US" sz="28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m</a:t>
            </a:r>
            <a:r>
              <a:rPr lang="en-US" sz="2800" spc="-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2800" spc="-1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m</a:t>
            </a:r>
            <a:r>
              <a:rPr lang="en-US" sz="28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2800" spc="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2800" spc="-5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y</a:t>
            </a:r>
            <a:r>
              <a:rPr lang="en-US" sz="28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b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2800" spc="-10" dirty="0" smtClean="0">
                <a:latin typeface="Sitka Banner" panose="02000505000000020004" pitchFamily="2" charset="0"/>
                <a:cs typeface="Comic Sans MS"/>
              </a:rPr>
              <a:t>ie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mem</a:t>
            </a:r>
            <a:r>
              <a:rPr lang="en-US" sz="2800" spc="15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y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	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o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f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im</a:t>
            </a:r>
            <a:r>
              <a:rPr lang="en-US" sz="2800" spc="-25" dirty="0" smtClean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2800" spc="-15" dirty="0" smtClean="0">
                <a:latin typeface="Sitka Banner" panose="02000505000000020004" pitchFamily="2" charset="0"/>
                <a:cs typeface="Comic Sans MS"/>
              </a:rPr>
              <a:t>g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e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 o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r</a:t>
            </a:r>
            <a:r>
              <a:rPr lang="en-US" sz="280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i</a:t>
            </a:r>
            <a:r>
              <a:rPr lang="en-US" sz="2800" spc="-15" dirty="0" smtClean="0">
                <a:latin typeface="Sitka Banner" panose="02000505000000020004" pitchFamily="2" charset="0"/>
                <a:cs typeface="Comic Sans MS"/>
              </a:rPr>
              <a:t>co</a:t>
            </a:r>
            <a:r>
              <a:rPr lang="en-US" sz="2800" spc="5" dirty="0" smtClean="0">
                <a:latin typeface="Sitka Banner" panose="02000505000000020004" pitchFamily="2" charset="0"/>
                <a:cs typeface="Comic Sans MS"/>
              </a:rPr>
              <a:t>n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. </a:t>
            </a:r>
            <a:r>
              <a:rPr lang="en-US" sz="2800" spc="-20" dirty="0" smtClean="0">
                <a:latin typeface="Sitka Banner" panose="02000505000000020004" pitchFamily="2" charset="0"/>
                <a:cs typeface="Comic Sans MS"/>
              </a:rPr>
              <a:t>Also</a:t>
            </a:r>
            <a:r>
              <a:rPr lang="en-US" sz="2800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called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 iconic</a:t>
            </a:r>
            <a:r>
              <a:rPr lang="en-US" sz="2800" spc="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2800" spc="-5" dirty="0" smtClean="0">
                <a:latin typeface="Sitka Banner" panose="02000505000000020004" pitchFamily="2" charset="0"/>
                <a:cs typeface="Comic Sans MS"/>
              </a:rPr>
              <a:t>.</a:t>
            </a:r>
            <a:endParaRPr lang="en-US" sz="2800" dirty="0">
              <a:latin typeface="Sitka Banner" panose="02000505000000020004" pitchFamily="2" charset="0"/>
              <a:cs typeface="Comic Sans MS"/>
            </a:endParaRPr>
          </a:p>
          <a:p>
            <a:pPr marL="241300" marR="1016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800" spc="-10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Auditory</a:t>
            </a:r>
            <a:r>
              <a:rPr lang="en-US" sz="2800" spc="254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sensory</a:t>
            </a:r>
            <a:r>
              <a:rPr lang="en-US" sz="2800" spc="215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2800" spc="245" dirty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0" dirty="0">
                <a:latin typeface="Sitka Banner" panose="02000505000000020004" pitchFamily="2" charset="0"/>
                <a:cs typeface="Comic Sans MS"/>
              </a:rPr>
              <a:t>brief</a:t>
            </a:r>
            <a:r>
              <a:rPr lang="en-US" sz="2800" spc="2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2800" spc="254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2800" spc="229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2800" spc="229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sound</a:t>
            </a:r>
            <a:r>
              <a:rPr lang="en-US" sz="2800" spc="2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dirty="0">
                <a:latin typeface="Sitka Banner" panose="02000505000000020004" pitchFamily="2" charset="0"/>
                <a:cs typeface="Comic Sans MS"/>
              </a:rPr>
              <a:t>or</a:t>
            </a:r>
            <a:r>
              <a:rPr lang="en-US" sz="2800" spc="23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echo. </a:t>
            </a:r>
            <a:r>
              <a:rPr lang="en-US" sz="2800" spc="-819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10" dirty="0">
                <a:latin typeface="Sitka Banner" panose="02000505000000020004" pitchFamily="2" charset="0"/>
                <a:cs typeface="Comic Sans MS"/>
              </a:rPr>
              <a:t>Also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called</a:t>
            </a:r>
            <a:r>
              <a:rPr lang="en-US" sz="2800" spc="-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echoic</a:t>
            </a:r>
            <a:r>
              <a:rPr lang="en-US" sz="28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2800" spc="-5" dirty="0">
                <a:latin typeface="Sitka Banner" panose="02000505000000020004" pitchFamily="2" charset="0"/>
                <a:cs typeface="Comic Sans MS"/>
              </a:rPr>
              <a:t>memory.</a:t>
            </a:r>
            <a:endParaRPr lang="en-US" sz="28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2720" y="4160738"/>
            <a:ext cx="6740652" cy="24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50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Sitka Heading" panose="02000505000000020004" pitchFamily="2" charset="0"/>
              </a:rPr>
              <a:t>2. </a:t>
            </a:r>
            <a:r>
              <a:rPr lang="en-US" sz="3600" spc="-5" dirty="0">
                <a:latin typeface="Sitka Heading" panose="02000505000000020004" pitchFamily="2" charset="0"/>
              </a:rPr>
              <a:t>Short-Term Memory </a:t>
            </a:r>
            <a:r>
              <a:rPr lang="en-US" sz="3600" dirty="0">
                <a:latin typeface="Sitka Heading" panose="02000505000000020004" pitchFamily="2" charset="0"/>
              </a:rPr>
              <a:t> </a:t>
            </a:r>
            <a:r>
              <a:rPr lang="en-US" sz="3600" spc="-5" dirty="0">
                <a:latin typeface="Sitka Heading" panose="02000505000000020004" pitchFamily="2" charset="0"/>
              </a:rPr>
              <a:t>(STM)</a:t>
            </a:r>
            <a:r>
              <a:rPr lang="en-US" sz="3600" spc="-50" dirty="0">
                <a:latin typeface="Sitka Heading" panose="02000505000000020004" pitchFamily="2" charset="0"/>
              </a:rPr>
              <a:t> </a:t>
            </a:r>
            <a:r>
              <a:rPr lang="en-US" sz="3600" dirty="0" smtClean="0">
                <a:latin typeface="Sitka Heading" panose="02000505000000020004" pitchFamily="2" charset="0"/>
              </a:rPr>
              <a:t>/(Working</a:t>
            </a:r>
            <a:r>
              <a:rPr lang="en-US" sz="3600" spc="-40" dirty="0" smtClean="0">
                <a:latin typeface="Sitka Heading" panose="02000505000000020004" pitchFamily="2" charset="0"/>
              </a:rPr>
              <a:t> </a:t>
            </a:r>
            <a:r>
              <a:rPr lang="en-US" sz="3600" dirty="0">
                <a:latin typeface="Sitka Heading" panose="02000505000000020004" pitchFamily="2" charset="0"/>
              </a:rPr>
              <a:t>Memory)</a:t>
            </a:r>
            <a:endParaRPr lang="en-US" dirty="0">
              <a:latin typeface="Sitka Heading" panose="02000505000000020004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371" y="1336745"/>
            <a:ext cx="7796540" cy="3997828"/>
          </a:xfrm>
        </p:spPr>
        <p:txBody>
          <a:bodyPr>
            <a:normAutofit/>
          </a:bodyPr>
          <a:lstStyle/>
          <a:p>
            <a:pPr marL="241300" marR="5080" indent="-228600">
              <a:lnSpc>
                <a:spcPct val="89700"/>
              </a:lnSpc>
              <a:spcBef>
                <a:spcPts val="440"/>
              </a:spcBef>
              <a:buFont typeface="Arial MT"/>
              <a:buChar char="•"/>
              <a:tabLst>
                <a:tab pos="241300" algn="l"/>
                <a:tab pos="5504180" algn="l"/>
              </a:tabLst>
            </a:pP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The</a:t>
            </a:r>
            <a:r>
              <a:rPr lang="en-US" sz="3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second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stage</a:t>
            </a:r>
            <a:r>
              <a:rPr lang="en-US" sz="3000" spc="1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A-S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 model</a:t>
            </a:r>
            <a:r>
              <a:rPr lang="en-US" sz="3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that</a:t>
            </a:r>
            <a:r>
              <a:rPr lang="en-US" sz="3000" spc="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holds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small</a:t>
            </a:r>
            <a:r>
              <a:rPr lang="en-US" sz="3000" spc="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amount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of </a:t>
            </a:r>
            <a:r>
              <a:rPr lang="en-US" sz="3000" spc="-82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000" spc="114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>
                <a:latin typeface="Sitka Banner" panose="02000505000000020004" pitchFamily="2" charset="0"/>
                <a:cs typeface="Comic Sans MS"/>
              </a:rPr>
              <a:t>for</a:t>
            </a:r>
            <a:r>
              <a:rPr lang="en-US" sz="3000" spc="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a</a:t>
            </a:r>
            <a:r>
              <a:rPr lang="en-US" sz="3000" spc="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limited</a:t>
            </a:r>
            <a:r>
              <a:rPr lang="en-US" sz="3000" spc="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time.	</a:t>
            </a:r>
            <a:endParaRPr lang="en-US" sz="3000" dirty="0" smtClean="0">
              <a:latin typeface="Sitka Banner" panose="02000505000000020004" pitchFamily="2" charset="0"/>
              <a:cs typeface="Comic Sans MS"/>
            </a:endParaRPr>
          </a:p>
          <a:p>
            <a:pPr marL="241300" marR="499109" indent="-228600">
              <a:lnSpc>
                <a:spcPts val="3440"/>
              </a:lnSpc>
              <a:spcBef>
                <a:spcPts val="76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Memory</a:t>
            </a:r>
            <a:r>
              <a:rPr lang="en-US" sz="3000" spc="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that</a:t>
            </a:r>
            <a:r>
              <a:rPr lang="en-US" sz="3000" spc="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holds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 information</a:t>
            </a:r>
            <a:r>
              <a:rPr lang="en-US" sz="3000" spc="7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0" dirty="0" smtClean="0">
                <a:latin typeface="Sitka Banner" panose="02000505000000020004" pitchFamily="2" charset="0"/>
                <a:cs typeface="Comic Sans MS"/>
              </a:rPr>
              <a:t>for</a:t>
            </a:r>
            <a:r>
              <a:rPr lang="en-US" sz="3000" spc="1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b="1" spc="-10" dirty="0" smtClean="0">
                <a:latin typeface="Sitka Banner" panose="02000505000000020004" pitchFamily="2" charset="0"/>
                <a:cs typeface="Comic Sans MS"/>
              </a:rPr>
              <a:t>15-25</a:t>
            </a:r>
            <a:r>
              <a:rPr lang="en-US" sz="3000" b="1" spc="-32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seconds called </a:t>
            </a:r>
            <a:r>
              <a:rPr lang="en-US" sz="3000" spc="-825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STM.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 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</p:txBody>
      </p:sp>
      <p:pic>
        <p:nvPicPr>
          <p:cNvPr id="4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1949" y="4005427"/>
            <a:ext cx="2744725" cy="265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8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000" dirty="0">
                <a:latin typeface="Sitka Heading" panose="02000505000000020004" pitchFamily="2" charset="0"/>
              </a:rPr>
              <a:t>2. </a:t>
            </a:r>
            <a:r>
              <a:rPr lang="en-US" sz="4000" spc="-5" dirty="0">
                <a:latin typeface="Sitka Heading" panose="02000505000000020004" pitchFamily="2" charset="0"/>
              </a:rPr>
              <a:t>Short-Term Memory </a:t>
            </a:r>
            <a:r>
              <a:rPr lang="en-US" sz="4000" dirty="0">
                <a:latin typeface="Sitka Heading" panose="02000505000000020004" pitchFamily="2" charset="0"/>
              </a:rPr>
              <a:t> </a:t>
            </a:r>
            <a:r>
              <a:rPr lang="en-US" sz="4000" spc="-5" dirty="0">
                <a:latin typeface="Sitka Heading" panose="02000505000000020004" pitchFamily="2" charset="0"/>
              </a:rPr>
              <a:t>(STM)</a:t>
            </a:r>
            <a:r>
              <a:rPr lang="en-US" sz="4000" spc="-50" dirty="0">
                <a:latin typeface="Sitka Heading" panose="02000505000000020004" pitchFamily="2" charset="0"/>
              </a:rPr>
              <a:t> </a:t>
            </a:r>
            <a:r>
              <a:rPr lang="en-US" sz="4000" dirty="0">
                <a:latin typeface="Sitka Heading" panose="02000505000000020004" pitchFamily="2" charset="0"/>
              </a:rPr>
              <a:t>/(Working</a:t>
            </a:r>
            <a:r>
              <a:rPr lang="en-US" sz="4000" spc="-40" dirty="0">
                <a:latin typeface="Sitka Heading" panose="02000505000000020004" pitchFamily="2" charset="0"/>
              </a:rPr>
              <a:t> </a:t>
            </a:r>
            <a:r>
              <a:rPr lang="en-US" sz="4000" dirty="0">
                <a:latin typeface="Sitka Heading" panose="02000505000000020004" pitchFamily="2" charset="0"/>
              </a:rPr>
              <a:t>Memory)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7796540" cy="3997828"/>
          </a:xfrm>
        </p:spPr>
        <p:txBody>
          <a:bodyPr/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Function</a:t>
            </a:r>
            <a:r>
              <a:rPr lang="en-US" sz="3000" dirty="0" smtClean="0">
                <a:latin typeface="Sitka Banner" panose="02000505000000020004" pitchFamily="2" charset="0"/>
                <a:cs typeface="Comic Sans MS"/>
              </a:rPr>
              <a:t>:</a:t>
            </a:r>
            <a:r>
              <a:rPr lang="en-US" sz="3000" spc="-3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conscious</a:t>
            </a:r>
            <a:r>
              <a:rPr lang="en-US" sz="3000" spc="-6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processing</a:t>
            </a:r>
            <a:r>
              <a:rPr lang="en-US" sz="3000" spc="-3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of</a:t>
            </a:r>
            <a:r>
              <a:rPr lang="en-US" sz="3000" spc="-2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information</a:t>
            </a:r>
            <a:r>
              <a:rPr lang="en-US" sz="3000" spc="-4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15" dirty="0">
                <a:latin typeface="Sitka Banner" panose="02000505000000020004" pitchFamily="2" charset="0"/>
                <a:cs typeface="Comic Sans MS"/>
              </a:rPr>
              <a:t>where </a:t>
            </a:r>
            <a:r>
              <a:rPr lang="en-US" sz="3000" spc="-15" dirty="0" smtClean="0">
                <a:latin typeface="Sitka Banner" panose="02000505000000020004" pitchFamily="2" charset="0"/>
                <a:cs typeface="Comic Sans MS"/>
              </a:rPr>
              <a:t>information is actively worked on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Capacity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:</a:t>
            </a:r>
            <a:r>
              <a:rPr lang="en-US" sz="3000" spc="-5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limited</a:t>
            </a:r>
            <a:r>
              <a:rPr lang="en-US" sz="3000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(holds</a:t>
            </a:r>
            <a:r>
              <a:rPr lang="en-US" sz="3000" spc="-5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7+/-2</a:t>
            </a:r>
            <a:r>
              <a:rPr lang="en-US" sz="3000" spc="-8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items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)</a:t>
            </a:r>
            <a:endParaRPr lang="en-US" sz="3000" dirty="0">
              <a:latin typeface="Sitka Banner" panose="02000505000000020004" pitchFamily="2" charset="0"/>
              <a:cs typeface="Comic Sans MS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3000" dirty="0" smtClean="0">
                <a:solidFill>
                  <a:srgbClr val="0CA6BD"/>
                </a:solidFill>
                <a:latin typeface="Sitka Banner" panose="02000505000000020004" pitchFamily="2" charset="0"/>
                <a:cs typeface="Comic Sans MS"/>
              </a:rPr>
              <a:t>Duration</a:t>
            </a:r>
            <a:r>
              <a:rPr lang="en-US" sz="3000" spc="-5" dirty="0" smtClean="0">
                <a:latin typeface="Sitka Banner" panose="02000505000000020004" pitchFamily="2" charset="0"/>
                <a:cs typeface="Comic Sans MS"/>
              </a:rPr>
              <a:t>: brief</a:t>
            </a:r>
            <a:r>
              <a:rPr lang="en-US" sz="3000" spc="-70" dirty="0" smtClean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storage</a:t>
            </a:r>
            <a:r>
              <a:rPr lang="en-US" sz="3000" spc="-8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(about</a:t>
            </a:r>
            <a:r>
              <a:rPr lang="en-US" sz="3000" spc="-70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spc="-5" dirty="0">
                <a:latin typeface="Sitka Banner" panose="02000505000000020004" pitchFamily="2" charset="0"/>
                <a:cs typeface="Comic Sans MS"/>
              </a:rPr>
              <a:t>25</a:t>
            </a:r>
            <a:r>
              <a:rPr lang="en-US" sz="3000" spc="-65" dirty="0">
                <a:latin typeface="Sitka Banner" panose="02000505000000020004" pitchFamily="2" charset="0"/>
                <a:cs typeface="Comic Sans MS"/>
              </a:rPr>
              <a:t> </a:t>
            </a:r>
            <a:r>
              <a:rPr lang="en-US" sz="3000" dirty="0">
                <a:latin typeface="Sitka Banner" panose="02000505000000020004" pitchFamily="2" charset="0"/>
                <a:cs typeface="Comic Sans MS"/>
              </a:rPr>
              <a:t>Sec</a:t>
            </a:r>
            <a:r>
              <a:rPr lang="en-US" dirty="0">
                <a:latin typeface="Comic Sans MS"/>
                <a:cs typeface="Comic Sans MS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474976" y="4457700"/>
            <a:ext cx="7612380" cy="2138680"/>
            <a:chOff x="2474976" y="4457700"/>
            <a:chExt cx="7612380" cy="2138680"/>
          </a:xfrm>
        </p:grpSpPr>
        <p:sp>
          <p:nvSpPr>
            <p:cNvPr id="5" name="object 10"/>
            <p:cNvSpPr txBox="1"/>
            <p:nvPr/>
          </p:nvSpPr>
          <p:spPr>
            <a:xfrm>
              <a:off x="7694676" y="4457700"/>
              <a:ext cx="2392680" cy="2138680"/>
            </a:xfrm>
            <a:prstGeom prst="rect">
              <a:avLst/>
            </a:prstGeom>
            <a:solidFill>
              <a:srgbClr val="0CA6BD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317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25"/>
                </a:spcBef>
              </a:pPr>
              <a:endParaRPr sz="3600">
                <a:latin typeface="Times New Roman"/>
                <a:cs typeface="Times New Roman"/>
              </a:endParaRPr>
            </a:p>
            <a:p>
              <a:pPr marL="409575" marR="394970" algn="ctr">
                <a:lnSpc>
                  <a:spcPct val="100000"/>
                </a:lnSpc>
                <a:spcBef>
                  <a:spcPts val="5"/>
                </a:spcBef>
              </a:pPr>
              <a:r>
                <a:rPr sz="2400" b="1" spc="-60" dirty="0">
                  <a:solidFill>
                    <a:srgbClr val="FFFFFF"/>
                  </a:solidFill>
                  <a:latin typeface="Arial"/>
                  <a:cs typeface="Arial"/>
                </a:rPr>
                <a:t>W</a:t>
              </a:r>
              <a:r>
                <a:rPr sz="2400" b="1" spc="-15" dirty="0">
                  <a:solidFill>
                    <a:srgbClr val="FFFFFF"/>
                  </a:solidFill>
                  <a:latin typeface="Arial"/>
                  <a:cs typeface="Arial"/>
                </a:rPr>
                <a:t>or</a:t>
              </a:r>
              <a:r>
                <a:rPr sz="2400" b="1" spc="-20" dirty="0">
                  <a:solidFill>
                    <a:srgbClr val="FFFFFF"/>
                  </a:solidFill>
                  <a:latin typeface="Arial"/>
                  <a:cs typeface="Arial"/>
                </a:rPr>
                <a:t>k</a:t>
              </a: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i</a:t>
              </a:r>
              <a:r>
                <a:rPr sz="2400" b="1" spc="-25" dirty="0">
                  <a:solidFill>
                    <a:srgbClr val="FFFFFF"/>
                  </a:solidFill>
                  <a:latin typeface="Arial"/>
                  <a:cs typeface="Arial"/>
                </a:rPr>
                <a:t>n</a:t>
              </a: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g</a:t>
              </a:r>
              <a:r>
                <a:rPr sz="2400" b="1" spc="-110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or  </a:t>
              </a:r>
              <a:r>
                <a:rPr sz="2400" b="1" spc="-5" dirty="0">
                  <a:solidFill>
                    <a:srgbClr val="FFFFFF"/>
                  </a:solidFill>
                  <a:latin typeface="Arial"/>
                  <a:cs typeface="Arial"/>
                </a:rPr>
                <a:t>Short-term </a:t>
              </a:r>
              <a:r>
                <a:rPr sz="2400" b="1" spc="-6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400" b="1" dirty="0">
                  <a:solidFill>
                    <a:srgbClr val="FFFFFF"/>
                  </a:solidFill>
                  <a:latin typeface="Arial"/>
                  <a:cs typeface="Arial"/>
                </a:rPr>
                <a:t>Memory</a:t>
              </a:r>
              <a:endParaRPr sz="2400">
                <a:latin typeface="Arial"/>
                <a:cs typeface="Arial"/>
              </a:endParaRPr>
            </a:p>
          </p:txBody>
        </p:sp>
        <p:sp>
          <p:nvSpPr>
            <p:cNvPr id="6" name="object 11"/>
            <p:cNvSpPr txBox="1"/>
            <p:nvPr/>
          </p:nvSpPr>
          <p:spPr>
            <a:xfrm>
              <a:off x="3973067" y="4457700"/>
              <a:ext cx="2192020" cy="2138680"/>
            </a:xfrm>
            <a:prstGeom prst="rect">
              <a:avLst/>
            </a:prstGeom>
            <a:solidFill>
              <a:srgbClr val="0CA6BD"/>
            </a:solidFill>
            <a:ln w="12700">
              <a:solidFill>
                <a:srgbClr val="00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ct val="100000"/>
                </a:lnSpc>
              </a:pPr>
              <a:endParaRPr sz="2700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10"/>
                </a:spcBef>
              </a:pPr>
              <a:endParaRPr sz="2150" dirty="0">
                <a:latin typeface="Times New Roman"/>
                <a:cs typeface="Times New Roman"/>
              </a:endParaRPr>
            </a:p>
            <a:p>
              <a:pPr marL="512445" marR="502284" indent="-60960">
                <a:lnSpc>
                  <a:spcPct val="100000"/>
                </a:lnSpc>
              </a:pPr>
              <a:r>
                <a:rPr sz="2400" b="1" spc="-5" dirty="0">
                  <a:solidFill>
                    <a:srgbClr val="FFFFFF"/>
                  </a:solidFill>
                  <a:latin typeface="Arial"/>
                  <a:cs typeface="Arial"/>
                </a:rPr>
                <a:t>Sensory </a:t>
              </a:r>
              <a:r>
                <a:rPr sz="2400" b="1" spc="-655" dirty="0">
                  <a:solidFill>
                    <a:srgbClr val="FFFFFF"/>
                  </a:solidFill>
                  <a:latin typeface="Arial"/>
                  <a:cs typeface="Arial"/>
                </a:rPr>
                <a:t> </a:t>
              </a:r>
              <a:r>
                <a:rPr sz="2400" b="1" spc="-5" dirty="0">
                  <a:solidFill>
                    <a:srgbClr val="FFFFFF"/>
                  </a:solidFill>
                  <a:latin typeface="Arial"/>
                  <a:cs typeface="Arial"/>
                </a:rPr>
                <a:t>Memory</a:t>
              </a:r>
              <a:endParaRPr sz="2400" dirty="0">
                <a:latin typeface="Arial"/>
                <a:cs typeface="Arial"/>
              </a:endParaRPr>
            </a:p>
          </p:txBody>
        </p:sp>
        <p:sp>
          <p:nvSpPr>
            <p:cNvPr id="7" name="object 12"/>
            <p:cNvSpPr/>
            <p:nvPr/>
          </p:nvSpPr>
          <p:spPr>
            <a:xfrm>
              <a:off x="2474976" y="5315711"/>
              <a:ext cx="1360805" cy="381000"/>
            </a:xfrm>
            <a:custGeom>
              <a:avLst/>
              <a:gdLst/>
              <a:ahLst/>
              <a:cxnLst/>
              <a:rect l="l" t="t" r="r" b="b"/>
              <a:pathLst>
                <a:path w="1360804" h="381000">
                  <a:moveTo>
                    <a:pt x="1131912" y="152400"/>
                  </a:moveTo>
                  <a:lnTo>
                    <a:pt x="0" y="152400"/>
                  </a:lnTo>
                  <a:lnTo>
                    <a:pt x="0" y="228600"/>
                  </a:lnTo>
                  <a:lnTo>
                    <a:pt x="1131912" y="228600"/>
                  </a:lnTo>
                  <a:lnTo>
                    <a:pt x="1131912" y="152400"/>
                  </a:lnTo>
                  <a:close/>
                </a:path>
                <a:path w="1360804" h="381000">
                  <a:moveTo>
                    <a:pt x="1360424" y="190500"/>
                  </a:moveTo>
                  <a:lnTo>
                    <a:pt x="1314704" y="152400"/>
                  </a:lnTo>
                  <a:lnTo>
                    <a:pt x="1131951" y="0"/>
                  </a:lnTo>
                  <a:lnTo>
                    <a:pt x="1131951" y="381000"/>
                  </a:lnTo>
                  <a:lnTo>
                    <a:pt x="1314704" y="228600"/>
                  </a:lnTo>
                  <a:lnTo>
                    <a:pt x="1360424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/>
            <p:cNvSpPr/>
            <p:nvPr/>
          </p:nvSpPr>
          <p:spPr>
            <a:xfrm>
              <a:off x="6242304" y="5315711"/>
              <a:ext cx="1321435" cy="381000"/>
            </a:xfrm>
            <a:custGeom>
              <a:avLst/>
              <a:gdLst/>
              <a:ahLst/>
              <a:cxnLst/>
              <a:rect l="l" t="t" r="r" b="b"/>
              <a:pathLst>
                <a:path w="1321434" h="381000">
                  <a:moveTo>
                    <a:pt x="1321181" y="190500"/>
                  </a:moveTo>
                  <a:lnTo>
                    <a:pt x="1275461" y="152400"/>
                  </a:lnTo>
                  <a:lnTo>
                    <a:pt x="1092581" y="0"/>
                  </a:lnTo>
                  <a:lnTo>
                    <a:pt x="1092581" y="152400"/>
                  </a:lnTo>
                  <a:lnTo>
                    <a:pt x="0" y="152400"/>
                  </a:lnTo>
                  <a:lnTo>
                    <a:pt x="0" y="228600"/>
                  </a:lnTo>
                  <a:lnTo>
                    <a:pt x="1092581" y="228600"/>
                  </a:lnTo>
                  <a:lnTo>
                    <a:pt x="1092581" y="381000"/>
                  </a:lnTo>
                  <a:lnTo>
                    <a:pt x="1275461" y="228600"/>
                  </a:lnTo>
                  <a:lnTo>
                    <a:pt x="1321181" y="19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1454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907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MT</vt:lpstr>
      <vt:lpstr>Calibri</vt:lpstr>
      <vt:lpstr>Calibri Light</vt:lpstr>
      <vt:lpstr>Comic Sans MS</vt:lpstr>
      <vt:lpstr>Sitka Banner</vt:lpstr>
      <vt:lpstr>Sitka Heading</vt:lpstr>
      <vt:lpstr>Sitka Subheading</vt:lpstr>
      <vt:lpstr>Times New Roman</vt:lpstr>
      <vt:lpstr>Verdana</vt:lpstr>
      <vt:lpstr>Office Theme</vt:lpstr>
      <vt:lpstr>Memory</vt:lpstr>
      <vt:lpstr>PowerPoint Presentation</vt:lpstr>
      <vt:lpstr>Memory</vt:lpstr>
      <vt:lpstr>Three stages of memory</vt:lpstr>
      <vt:lpstr>1. Sensory Memory</vt:lpstr>
      <vt:lpstr>1. Sensory Memory</vt:lpstr>
      <vt:lpstr>1. Sensory Memory</vt:lpstr>
      <vt:lpstr>2. Short-Term Memory  (STM) /(Working Memory)</vt:lpstr>
      <vt:lpstr>2. Short-Term Memory  (STM) /(Working Memory)</vt:lpstr>
      <vt:lpstr>PowerPoint Presentation</vt:lpstr>
      <vt:lpstr>Chunking</vt:lpstr>
      <vt:lpstr>Activity</vt:lpstr>
      <vt:lpstr>PowerPoint Presentation</vt:lpstr>
      <vt:lpstr>3. Long-Term Memory (LTM)</vt:lpstr>
      <vt:lpstr>3. Long-Term Memory (LTM)</vt:lpstr>
      <vt:lpstr>Classification Model  of Memory</vt:lpstr>
      <vt:lpstr>Declarative Memory (Explicit memory)</vt:lpstr>
      <vt:lpstr>i. Semantic Memory  (General memory)</vt:lpstr>
      <vt:lpstr>ii. Episodic Memory (Personal knowledge)</vt:lpstr>
      <vt:lpstr>Type of Declarative Memory</vt:lpstr>
      <vt:lpstr>2. Non-Declarative Memory (Procedural Memory)</vt:lpstr>
      <vt:lpstr>Types of Long Term Memory</vt:lpstr>
      <vt:lpstr>PowerPoint Presentation</vt:lpstr>
      <vt:lpstr>Ways to Improve Memory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</dc:title>
  <dc:creator>Anoosha Rehan</dc:creator>
  <cp:lastModifiedBy>Anoosha Rehan</cp:lastModifiedBy>
  <cp:revision>1</cp:revision>
  <dcterms:created xsi:type="dcterms:W3CDTF">2024-11-28T01:28:31Z</dcterms:created>
  <dcterms:modified xsi:type="dcterms:W3CDTF">2024-11-28T04:33:22Z</dcterms:modified>
</cp:coreProperties>
</file>