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59" r:id="rId4"/>
    <p:sldId id="260" r:id="rId5"/>
    <p:sldId id="287" r:id="rId6"/>
    <p:sldId id="288" r:id="rId7"/>
    <p:sldId id="290" r:id="rId8"/>
    <p:sldId id="289" r:id="rId9"/>
    <p:sldId id="306" r:id="rId10"/>
    <p:sldId id="307" r:id="rId11"/>
    <p:sldId id="308" r:id="rId12"/>
    <p:sldId id="309" r:id="rId13"/>
    <p:sldId id="31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1AD9-B6D9-42B3-98F7-DEC21ADAA39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D842-438D-4E7D-9FC1-1F167D58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Personality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itka Subheading" panose="02000505000000020004" pitchFamily="2" charset="0"/>
              </a:rPr>
              <a:t>Anoosha </a:t>
            </a:r>
            <a:r>
              <a:rPr lang="en-US" dirty="0">
                <a:latin typeface="Sitka Subheading" panose="02000505000000020004" pitchFamily="2" charset="0"/>
              </a:rPr>
              <a:t>R</a:t>
            </a:r>
            <a:r>
              <a:rPr lang="en-US" dirty="0" smtClean="0">
                <a:latin typeface="Sitka Subheading" panose="02000505000000020004" pitchFamily="2" charset="0"/>
              </a:rPr>
              <a:t>ehan, Lecturer, FAST NUCES CFD</a:t>
            </a:r>
            <a:endParaRPr lang="en-US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10100" dirty="0">
                <a:latin typeface="Sitka Subheading" panose="02000505000000020004" pitchFamily="2" charset="0"/>
              </a:rPr>
              <a:t>Would you rather:</a:t>
            </a:r>
          </a:p>
          <a:p>
            <a:pPr marL="0" indent="0" algn="ctr">
              <a:buNone/>
            </a:pPr>
            <a:endParaRPr lang="en-US" sz="8800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a) Lead a team project, taking charge and making </a:t>
            </a:r>
            <a:r>
              <a:rPr lang="en-US" sz="8000" dirty="0" smtClean="0">
                <a:latin typeface="Sitka Subheading" panose="02000505000000020004" pitchFamily="2" charset="0"/>
              </a:rPr>
              <a:t>decisions,</a:t>
            </a:r>
            <a:endParaRPr lang="en-US" sz="8000" dirty="0">
              <a:latin typeface="Sitka Subheading" panose="02000505000000020004" pitchFamily="2" charset="0"/>
            </a:endParaRPr>
          </a:p>
          <a:p>
            <a:pPr marL="0" indent="0" algn="ctr">
              <a:buNone/>
            </a:pPr>
            <a:r>
              <a:rPr lang="en-US" sz="8000" b="1" dirty="0">
                <a:latin typeface="Sitka Subheading" panose="02000505000000020004" pitchFamily="2" charset="0"/>
              </a:rPr>
              <a:t>OR</a:t>
            </a: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b) Work collaboratively on a team, contributing your ideas but letting others lead? </a:t>
            </a:r>
            <a:endParaRPr lang="en-US" sz="80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8800" dirty="0">
                <a:latin typeface="Sitka Subheading" panose="02000505000000020004" pitchFamily="2" charset="0"/>
              </a:rPr>
              <a:t>Would you rather:</a:t>
            </a:r>
          </a:p>
          <a:p>
            <a:pPr marL="0" indent="0" algn="ctr">
              <a:buNone/>
            </a:pPr>
            <a:endParaRPr lang="en-US" sz="8800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a) Have a highly structured daily routine with planned activities,</a:t>
            </a:r>
          </a:p>
          <a:p>
            <a:pPr marL="0" indent="0" algn="ctr">
              <a:buNone/>
            </a:pPr>
            <a:r>
              <a:rPr lang="en-US" sz="8000" b="1" dirty="0">
                <a:latin typeface="Sitka Subheading" panose="02000505000000020004" pitchFamily="2" charset="0"/>
              </a:rPr>
              <a:t>OR</a:t>
            </a: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b) Have a flexible schedule, adapting to spontaneous plans and opportunities? </a:t>
            </a:r>
            <a:endParaRPr lang="en-US" sz="80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10100" dirty="0">
                <a:latin typeface="Sitka Subheading" panose="02000505000000020004" pitchFamily="2" charset="0"/>
              </a:rPr>
              <a:t>Would you rather:</a:t>
            </a:r>
          </a:p>
          <a:p>
            <a:pPr marL="0" indent="0" algn="ctr">
              <a:buNone/>
            </a:pPr>
            <a:endParaRPr lang="en-US" sz="8800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a) Win a competition, even if it means intense preparation and sacrifice,</a:t>
            </a:r>
          </a:p>
          <a:p>
            <a:pPr marL="0" indent="0" algn="ctr">
              <a:buNone/>
            </a:pPr>
            <a:r>
              <a:rPr lang="en-US" sz="8000" b="1" dirty="0">
                <a:latin typeface="Sitka Subheading" panose="02000505000000020004" pitchFamily="2" charset="0"/>
              </a:rPr>
              <a:t>OR</a:t>
            </a: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b) Enjoy the experience of participating in the competition, regardless of the outcome? </a:t>
            </a:r>
            <a:endParaRPr lang="en-US" sz="80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12000" dirty="0">
                <a:latin typeface="Sitka Subheading" panose="02000505000000020004" pitchFamily="2" charset="0"/>
              </a:rPr>
              <a:t>Would you rather:</a:t>
            </a:r>
          </a:p>
          <a:p>
            <a:pPr marL="0" indent="0" algn="ctr">
              <a:buNone/>
            </a:pPr>
            <a:endParaRPr lang="en-US" sz="8800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a) Multitask and juggle multiple responsibilities simultaneously, aiming to accomplish as much as possible in a short amount of time,</a:t>
            </a:r>
          </a:p>
          <a:p>
            <a:pPr marL="0" indent="0" algn="ctr">
              <a:buNone/>
            </a:pPr>
            <a:r>
              <a:rPr lang="en-US" sz="8000" b="1" dirty="0">
                <a:latin typeface="Sitka Subheading" panose="02000505000000020004" pitchFamily="2" charset="0"/>
              </a:rPr>
              <a:t>OR</a:t>
            </a:r>
          </a:p>
          <a:p>
            <a:pPr marL="0" indent="0">
              <a:buNone/>
            </a:pPr>
            <a:r>
              <a:rPr lang="en-US" sz="8000" dirty="0">
                <a:latin typeface="Sitka Subheading" panose="02000505000000020004" pitchFamily="2" charset="0"/>
              </a:rPr>
              <a:t>b) Focus on completing one task at a time, giving each task your full attention and concentration, even if it means taking longer to finish? </a:t>
            </a:r>
            <a:endParaRPr lang="en-US" sz="80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Personality</a:t>
            </a:r>
            <a:r>
              <a:rPr lang="en-US" sz="3200" spc="-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assessment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 i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nvolves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techniques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for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systematically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gathering </a:t>
            </a:r>
            <a:r>
              <a:rPr lang="en-US" sz="32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about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a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person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order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to 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understand</a:t>
            </a:r>
            <a:r>
              <a:rPr lang="en-US" sz="3200" spc="8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and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predict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behavior.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Goal</a:t>
            </a:r>
            <a:r>
              <a:rPr lang="en-US" sz="3200" spc="-4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personality assessment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is t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obt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ai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l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b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le,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v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li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m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su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es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 o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f 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ind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iv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200" spc="-20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ua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l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200" spc="-25" dirty="0" smtClean="0">
                <a:latin typeface="Sitka Banner" panose="02000505000000020004" pitchFamily="2" charset="0"/>
                <a:cs typeface="Comic Sans MS"/>
              </a:rPr>
              <a:t>ff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ren</a:t>
            </a:r>
            <a:r>
              <a:rPr lang="en-US" sz="3200" spc="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es 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that</a:t>
            </a:r>
            <a:r>
              <a:rPr lang="en-US" sz="3200" spc="4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will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permit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the accurate</a:t>
            </a:r>
            <a:r>
              <a:rPr lang="en-US" sz="3200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prediction</a:t>
            </a:r>
            <a:r>
              <a:rPr lang="en-US" sz="3200" spc="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200" spc="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 smtClean="0">
                <a:latin typeface="Sitka Banner" panose="02000505000000020004" pitchFamily="2" charset="0"/>
                <a:cs typeface="Comic Sans MS"/>
              </a:rPr>
              <a:t>behavior.</a:t>
            </a:r>
            <a:endParaRPr lang="en-US" sz="3200" dirty="0" smtClean="0">
              <a:latin typeface="Sitka Banner" panose="02000505000000020004" pitchFamily="2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There are</a:t>
            </a:r>
            <a:r>
              <a:rPr lang="en-US" sz="3200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main</a:t>
            </a:r>
            <a:r>
              <a:rPr lang="en-US" sz="3200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2</a:t>
            </a:r>
            <a:r>
              <a:rPr lang="en-US" sz="3200" spc="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types</a:t>
            </a:r>
            <a:r>
              <a:rPr lang="en-US" sz="3200" spc="5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 smtClean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200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5" dirty="0" smtClean="0">
                <a:latin typeface="Sitka Banner" panose="02000505000000020004" pitchFamily="2" charset="0"/>
                <a:cs typeface="Comic Sans MS"/>
              </a:rPr>
              <a:t>tests</a:t>
            </a:r>
            <a:r>
              <a:rPr lang="en-US" sz="3200" spc="3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200" spc="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assess</a:t>
            </a:r>
            <a:r>
              <a:rPr lang="en-US" sz="3200" spc="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personality:</a:t>
            </a:r>
            <a:endParaRPr lang="en-US" sz="3200" dirty="0" smtClean="0">
              <a:latin typeface="Sitka Banner" panose="02000505000000020004" pitchFamily="2" charset="0"/>
              <a:cs typeface="Comic Sans MS"/>
            </a:endParaRPr>
          </a:p>
          <a:p>
            <a:pPr marL="1040765" lvl="1" indent="-571500">
              <a:lnSpc>
                <a:spcPct val="100000"/>
              </a:lnSpc>
              <a:spcBef>
                <a:spcPts val="705"/>
              </a:spcBef>
              <a:buFont typeface="+mj-lt"/>
              <a:buAutoNum type="romanLcPeriod"/>
              <a:tabLst>
                <a:tab pos="926465" algn="l"/>
                <a:tab pos="927735" algn="l"/>
              </a:tabLst>
            </a:pP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Projective</a:t>
            </a:r>
            <a:r>
              <a:rPr lang="en-US" sz="2800" spc="-7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5" dirty="0" smtClean="0">
                <a:latin typeface="Sitka Banner" panose="02000505000000020004" pitchFamily="2" charset="0"/>
                <a:cs typeface="Comic Sans MS"/>
              </a:rPr>
              <a:t>Tests</a:t>
            </a:r>
            <a:endParaRPr lang="en-US" sz="2800" dirty="0" smtClean="0">
              <a:latin typeface="Sitka Banner" panose="02000505000000020004" pitchFamily="2" charset="0"/>
              <a:cs typeface="Comic Sans MS"/>
            </a:endParaRPr>
          </a:p>
          <a:p>
            <a:pPr marL="1040765" lvl="1" indent="-571500">
              <a:lnSpc>
                <a:spcPct val="100000"/>
              </a:lnSpc>
              <a:spcBef>
                <a:spcPts val="700"/>
              </a:spcBef>
              <a:buFont typeface="+mj-lt"/>
              <a:buAutoNum type="romanLcPeriod"/>
              <a:tabLst>
                <a:tab pos="926465" algn="l"/>
                <a:tab pos="927735" algn="l"/>
              </a:tabLst>
            </a:pP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Non-Projective</a:t>
            </a:r>
            <a:r>
              <a:rPr lang="en-US" sz="2800" spc="-6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Tests</a:t>
            </a:r>
            <a:endParaRPr lang="en-US" sz="2800" dirty="0" smtClean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sz="32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844"/>
              </a:spcBef>
              <a:buNone/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Projective</a:t>
            </a:r>
            <a:r>
              <a:rPr lang="en-US" spc="-6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Test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R="5080">
              <a:lnSpc>
                <a:spcPts val="3000"/>
              </a:lnSpc>
              <a:spcBef>
                <a:spcPts val="1145"/>
              </a:spcBef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projective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personality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test</a:t>
            </a:r>
            <a:r>
              <a:rPr lang="en-US" spc="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where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subject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is </a:t>
            </a:r>
            <a:r>
              <a:rPr lang="en-US" spc="-819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given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an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ambiguous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stimulus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10" dirty="0" smtClean="0">
                <a:latin typeface="Sitka Banner" panose="02000505000000020004" pitchFamily="2" charset="0"/>
                <a:cs typeface="Comic Sans MS"/>
              </a:rPr>
              <a:t>is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asked</a:t>
            </a:r>
            <a:r>
              <a:rPr lang="en-US" spc="3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respond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spontaneously.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pc="-20" dirty="0" smtClean="0">
              <a:latin typeface="Sitka Banner" panose="02000505000000020004" pitchFamily="2" charset="0"/>
              <a:cs typeface="Comic Sans MS"/>
            </a:endParaRPr>
          </a:p>
          <a:p>
            <a:pPr marR="5080">
              <a:lnSpc>
                <a:spcPts val="3000"/>
              </a:lnSpc>
              <a:spcBef>
                <a:spcPts val="1145"/>
              </a:spcBef>
            </a:pP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Stimulus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consists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of words, pictures</a:t>
            </a:r>
            <a:r>
              <a:rPr lang="en-US" spc="-4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inkblots w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ith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no</a:t>
            </a:r>
            <a:r>
              <a:rPr lang="en-US" spc="-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clear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answer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. The </a:t>
            </a:r>
            <a:r>
              <a:rPr lang="en-US" dirty="0" smtClean="0">
                <a:latin typeface="Sitka Banner" panose="02000505000000020004" pitchFamily="2" charset="0"/>
              </a:rPr>
              <a:t>test-takers are asked </a:t>
            </a:r>
            <a:r>
              <a:rPr lang="en-US" dirty="0">
                <a:latin typeface="Sitka Banner" panose="02000505000000020004" pitchFamily="2" charset="0"/>
              </a:rPr>
              <a:t>to respond with their thoughts, feelings, or interpretations. </a:t>
            </a:r>
            <a:endParaRPr lang="en-US" dirty="0" smtClean="0">
              <a:latin typeface="Sitka Banner" panose="02000505000000020004" pitchFamily="2" charset="0"/>
            </a:endParaRPr>
          </a:p>
          <a:p>
            <a:pPr marR="5080">
              <a:lnSpc>
                <a:spcPts val="3000"/>
              </a:lnSpc>
              <a:spcBef>
                <a:spcPts val="1145"/>
              </a:spcBef>
            </a:pPr>
            <a:r>
              <a:rPr lang="en-US" dirty="0" smtClean="0">
                <a:latin typeface="Sitka Banner" panose="02000505000000020004" pitchFamily="2" charset="0"/>
              </a:rPr>
              <a:t>These </a:t>
            </a:r>
            <a:r>
              <a:rPr lang="en-US" dirty="0">
                <a:latin typeface="Sitka Banner" panose="02000505000000020004" pitchFamily="2" charset="0"/>
              </a:rPr>
              <a:t>responses are believed to reveal unconscious aspects of the individual's personality</a:t>
            </a:r>
            <a:r>
              <a:rPr lang="en-US" dirty="0" smtClean="0">
                <a:latin typeface="Sitka Banner" panose="02000505000000020004" pitchFamily="2" charset="0"/>
              </a:rPr>
              <a:t>.</a:t>
            </a:r>
          </a:p>
          <a:p>
            <a:pPr marR="5080">
              <a:lnSpc>
                <a:spcPts val="3000"/>
              </a:lnSpc>
              <a:spcBef>
                <a:spcPts val="1145"/>
              </a:spcBef>
            </a:pPr>
            <a:r>
              <a:rPr lang="en-US" dirty="0" smtClean="0">
                <a:latin typeface="Sitka Banner" panose="02000505000000020004" pitchFamily="2" charset="0"/>
              </a:rPr>
              <a:t> </a:t>
            </a:r>
            <a:r>
              <a:rPr lang="en-US" dirty="0">
                <a:latin typeface="Sitka Banner" panose="02000505000000020004" pitchFamily="2" charset="0"/>
              </a:rPr>
              <a:t>The responses in projective tests are open-ended and can vary widely among individuals. 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643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5080" indent="-457200">
              <a:spcBef>
                <a:spcPts val="1010"/>
              </a:spcBef>
              <a:tabLst>
                <a:tab pos="241300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ambiguous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stimulus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allows test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takers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to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project their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own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needs,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dreams,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feelings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into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their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response.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observer’s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responses to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stimulus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are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then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used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to infer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pc="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about</a:t>
            </a:r>
            <a:r>
              <a:rPr lang="en-US" spc="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observer’s personality.</a:t>
            </a:r>
          </a:p>
          <a:p>
            <a:pPr marL="469900" marR="5080" indent="-457200">
              <a:spcBef>
                <a:spcPts val="1010"/>
              </a:spcBef>
              <a:tabLst>
                <a:tab pos="241300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All projective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tests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are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based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on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projective hypothesis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which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states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that the individual's response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to an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ambiguous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stimulus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represents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projection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his or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her own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inner,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often</a:t>
            </a:r>
            <a:r>
              <a:rPr lang="en-US" spc="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unconscious,</a:t>
            </a:r>
            <a:r>
              <a:rPr lang="en-US" spc="-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feelings</a:t>
            </a:r>
            <a:r>
              <a:rPr lang="en-US" spc="3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pc="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needs.</a:t>
            </a:r>
          </a:p>
          <a:p>
            <a:pPr marL="469900" marR="5080" indent="-457200" algn="just">
              <a:spcBef>
                <a:spcPts val="1010"/>
              </a:spcBef>
              <a:tabLst>
                <a:tab pos="241300" algn="l"/>
              </a:tabLst>
            </a:pPr>
            <a:endParaRPr lang="en-US" spc="-5" dirty="0" smtClean="0">
              <a:latin typeface="Sitka Banner" panose="02000505000000020004" pitchFamily="2" charset="0"/>
              <a:cs typeface="Comic Sans MS"/>
            </a:endParaRPr>
          </a:p>
          <a:p>
            <a:pPr marL="469900" marR="5080" indent="-457200" algn="just">
              <a:spcBef>
                <a:spcPts val="1010"/>
              </a:spcBef>
              <a:tabLst>
                <a:tab pos="241300" algn="l"/>
              </a:tabLst>
            </a:pP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469900" marR="5080" indent="-457200" algn="just">
              <a:spcBef>
                <a:spcPts val="1010"/>
              </a:spcBef>
              <a:tabLst>
                <a:tab pos="241300" algn="l"/>
              </a:tabLst>
            </a:pP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0">
              <a:lnSpc>
                <a:spcPts val="3000"/>
              </a:lnSpc>
              <a:spcBef>
                <a:spcPts val="495"/>
              </a:spcBef>
              <a:buSzPct val="64285"/>
              <a:buNone/>
              <a:tabLst>
                <a:tab pos="347345" algn="l"/>
                <a:tab pos="347980" algn="l"/>
                <a:tab pos="2269490" algn="l"/>
                <a:tab pos="3368675" algn="l"/>
                <a:tab pos="4138295" algn="l"/>
                <a:tab pos="4927600" algn="l"/>
                <a:tab pos="6461125" algn="l"/>
                <a:tab pos="7922895" algn="l"/>
                <a:tab pos="8511540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Projective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tests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are the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indirect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method of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personality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assessment</a:t>
            </a:r>
            <a:r>
              <a:rPr lang="en-US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based</a:t>
            </a:r>
            <a:r>
              <a:rPr lang="en-US" spc="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on 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psychoanalytic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assumptions: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560"/>
              </a:spcBef>
              <a:tabLst>
                <a:tab pos="241300" algn="l"/>
                <a:tab pos="92646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Personality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mostly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unconscious.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05"/>
              </a:spcBef>
              <a:tabLst>
                <a:tab pos="241300" algn="l"/>
                <a:tab pos="92646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People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are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unaware</a:t>
            </a:r>
            <a:r>
              <a:rPr lang="en-US" spc="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of contents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unconscious.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0935" y="3250236"/>
            <a:ext cx="3582924" cy="3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indent="0">
              <a:lnSpc>
                <a:spcPct val="100000"/>
              </a:lnSpc>
              <a:spcBef>
                <a:spcPts val="844"/>
              </a:spcBef>
              <a:buNone/>
              <a:tabLst>
                <a:tab pos="347345" algn="l"/>
                <a:tab pos="34798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2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most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frequently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used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projective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tests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are: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584200" marR="5080" indent="-571500">
              <a:lnSpc>
                <a:spcPts val="3000"/>
              </a:lnSpc>
              <a:spcBef>
                <a:spcPts val="1145"/>
              </a:spcBef>
              <a:buAutoNum type="romanLcPeriod"/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rschach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nkb</a:t>
            </a:r>
            <a:r>
              <a:rPr lang="en-US" spc="-30" dirty="0" smtClean="0">
                <a:latin typeface="Sitka Banner" panose="02000505000000020004" pitchFamily="2" charset="0"/>
                <a:cs typeface="Comic Sans MS"/>
              </a:rPr>
              <a:t>l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</a:t>
            </a:r>
          </a:p>
          <a:p>
            <a:pPr marL="584200" marR="5080" indent="-571500">
              <a:lnSpc>
                <a:spcPts val="3000"/>
              </a:lnSpc>
              <a:spcBef>
                <a:spcPts val="1145"/>
              </a:spcBef>
              <a:buFont typeface="Arial" panose="020B0604020202020204" pitchFamily="34" charset="0"/>
              <a:buAutoNum type="romanLcPeriod"/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Thematic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Apperception Test</a:t>
            </a:r>
            <a:r>
              <a:rPr lang="en-US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(TAT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)</a:t>
            </a:r>
            <a:endParaRPr lang="en-US" spc="-5" dirty="0" smtClean="0">
              <a:latin typeface="Sitka Banner" panose="02000505000000020004" pitchFamily="2" charset="0"/>
              <a:cs typeface="Comic Sans MS"/>
            </a:endParaRPr>
          </a:p>
          <a:p>
            <a:pPr marL="12700" marR="5080" indent="0">
              <a:lnSpc>
                <a:spcPts val="3000"/>
              </a:lnSpc>
              <a:spcBef>
                <a:spcPts val="1145"/>
              </a:spcBef>
              <a:buNone/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12700" marR="5080" indent="0">
              <a:lnSpc>
                <a:spcPts val="3000"/>
              </a:lnSpc>
              <a:spcBef>
                <a:spcPts val="1145"/>
              </a:spcBef>
              <a:buNone/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rschach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nkb</a:t>
            </a:r>
            <a:r>
              <a:rPr lang="en-US" spc="-30" dirty="0" smtClean="0">
                <a:latin typeface="Sitka Banner" panose="02000505000000020004" pitchFamily="2" charset="0"/>
                <a:cs typeface="Comic Sans MS"/>
              </a:rPr>
              <a:t>l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t:</a:t>
            </a: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469900" marR="5080" indent="-457200">
              <a:lnSpc>
                <a:spcPts val="3000"/>
              </a:lnSpc>
              <a:spcBef>
                <a:spcPts val="1145"/>
              </a:spcBef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most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wi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ely used projective test.</a:t>
            </a:r>
          </a:p>
          <a:p>
            <a:pPr marL="469900" marR="5080" indent="-457200">
              <a:spcBef>
                <a:spcPts val="430"/>
              </a:spcBef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A set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ten inkblots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designed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identify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people’s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feelings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when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they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are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asked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interpret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what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they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see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inkblots.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469900" marR="10160" indent="-457200">
              <a:lnSpc>
                <a:spcPts val="3000"/>
              </a:lnSpc>
              <a:spcBef>
                <a:spcPts val="1050"/>
              </a:spcBef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In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this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test,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Reactions to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inkblots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are employed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to classify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personality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types.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12700" marR="5080" indent="0">
              <a:lnSpc>
                <a:spcPts val="3000"/>
              </a:lnSpc>
              <a:spcBef>
                <a:spcPts val="1145"/>
              </a:spcBef>
              <a:buNone/>
              <a:tabLst>
                <a:tab pos="241300" algn="l"/>
                <a:tab pos="926465" algn="l"/>
                <a:tab pos="3033395" algn="l"/>
                <a:tab pos="4659630" algn="l"/>
                <a:tab pos="5935345" algn="l"/>
                <a:tab pos="6967220" algn="l"/>
                <a:tab pos="8162290" algn="l"/>
              </a:tabLst>
            </a:pPr>
            <a:endParaRPr lang="en-US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object 5"/>
          <p:cNvGrpSpPr/>
          <p:nvPr/>
        </p:nvGrpSpPr>
        <p:grpSpPr>
          <a:xfrm>
            <a:off x="111288" y="1825625"/>
            <a:ext cx="11969423" cy="4352926"/>
            <a:chOff x="-187380" y="1689734"/>
            <a:chExt cx="11969423" cy="4352926"/>
          </a:xfrm>
        </p:grpSpPr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5143" y="1690116"/>
              <a:ext cx="5676900" cy="4352544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7380" y="1689734"/>
              <a:ext cx="6292523" cy="435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Definition of Personality 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itka Banner" panose="02000505000000020004" pitchFamily="2" charset="0"/>
              </a:rPr>
              <a:t>A person’s pattern of thinking, feeling and acting.</a:t>
            </a:r>
          </a:p>
          <a:p>
            <a:r>
              <a:rPr lang="en-US" dirty="0" smtClean="0">
                <a:latin typeface="Sitka Banner" panose="02000505000000020004" pitchFamily="2" charset="0"/>
              </a:rPr>
              <a:t>Personality	refers	to</a:t>
            </a:r>
            <a:r>
              <a:rPr lang="en-US" dirty="0">
                <a:latin typeface="Sitka Banner" panose="02000505000000020004" pitchFamily="2" charset="0"/>
              </a:rPr>
              <a:t> </a:t>
            </a:r>
            <a:r>
              <a:rPr lang="en-US" dirty="0" smtClean="0">
                <a:latin typeface="Sitka Banner" panose="02000505000000020004" pitchFamily="2" charset="0"/>
              </a:rPr>
              <a:t>the characteristic	patterns of thinking, feeling, and behaving (</a:t>
            </a:r>
            <a:r>
              <a:rPr lang="en-US" dirty="0" err="1" smtClean="0">
                <a:latin typeface="Sitka Banner" panose="02000505000000020004" pitchFamily="2" charset="0"/>
              </a:rPr>
              <a:t>Cacioppo</a:t>
            </a:r>
            <a:r>
              <a:rPr lang="en-US" dirty="0" smtClean="0">
                <a:latin typeface="Sitka Banner" panose="02000505000000020004" pitchFamily="2" charset="0"/>
              </a:rPr>
              <a:t> &amp; </a:t>
            </a:r>
            <a:r>
              <a:rPr lang="en-US" dirty="0" err="1" smtClean="0">
                <a:latin typeface="Sitka Banner" panose="02000505000000020004" pitchFamily="2" charset="0"/>
              </a:rPr>
              <a:t>Freberg</a:t>
            </a:r>
            <a:r>
              <a:rPr lang="en-US" dirty="0" smtClean="0">
                <a:latin typeface="Sitka Banner" panose="02000505000000020004" pitchFamily="2" charset="0"/>
              </a:rPr>
              <a:t>, 2013).</a:t>
            </a:r>
          </a:p>
          <a:p>
            <a:r>
              <a:rPr lang="en-US" dirty="0" smtClean="0">
                <a:latin typeface="Sitka Banner" panose="02000505000000020004" pitchFamily="2" charset="0"/>
              </a:rPr>
              <a:t>An individual’s</a:t>
            </a:r>
            <a:r>
              <a:rPr lang="en-US" dirty="0">
                <a:latin typeface="Sitka Banner" panose="02000505000000020004" pitchFamily="2" charset="0"/>
              </a:rPr>
              <a:t> </a:t>
            </a:r>
            <a:r>
              <a:rPr lang="en-US" dirty="0" smtClean="0">
                <a:latin typeface="Sitka Banner" panose="02000505000000020004" pitchFamily="2" charset="0"/>
              </a:rPr>
              <a:t>unique and relatively stable patterns	of behaviors, thoughts, and feelings (Baron &amp; </a:t>
            </a:r>
            <a:r>
              <a:rPr lang="en-US" dirty="0" err="1" smtClean="0">
                <a:latin typeface="Sitka Banner" panose="02000505000000020004" pitchFamily="2" charset="0"/>
              </a:rPr>
              <a:t>Misra</a:t>
            </a:r>
            <a:r>
              <a:rPr lang="en-US" dirty="0" smtClean="0">
                <a:latin typeface="Sitka Banner" panose="02000505000000020004" pitchFamily="2" charset="0"/>
              </a:rPr>
              <a:t>, 2014).</a:t>
            </a:r>
            <a:endParaRPr lang="en-US" dirty="0">
              <a:latin typeface="Sitka Banner" panose="02000505000000020004" pitchFamily="2" charset="0"/>
            </a:endParaRPr>
          </a:p>
        </p:txBody>
      </p:sp>
      <p:pic>
        <p:nvPicPr>
          <p:cNvPr id="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1722" y="4464449"/>
            <a:ext cx="3208020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844"/>
              </a:spcBef>
              <a:buNone/>
            </a:pPr>
            <a:r>
              <a:rPr lang="en-US" spc="-5" dirty="0">
                <a:latin typeface="Sitka Heading" panose="02000505000000020004" pitchFamily="2" charset="0"/>
                <a:cs typeface="Comic Sans MS"/>
              </a:rPr>
              <a:t>Thematic</a:t>
            </a:r>
            <a:r>
              <a:rPr lang="en-US" spc="-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Apperception Test</a:t>
            </a:r>
            <a:r>
              <a:rPr lang="en-US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20" dirty="0">
                <a:latin typeface="Sitka Heading" panose="02000505000000020004" pitchFamily="2" charset="0"/>
                <a:cs typeface="Comic Sans MS"/>
              </a:rPr>
              <a:t>(TAT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):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  <a:p>
            <a:pPr marL="469900" marR="6985" indent="-457200">
              <a:lnSpc>
                <a:spcPts val="3000"/>
              </a:lnSpc>
              <a:spcBef>
                <a:spcPts val="1145"/>
              </a:spcBef>
              <a:tabLst>
                <a:tab pos="241300" algn="l"/>
                <a:tab pos="1826260" algn="l"/>
                <a:tab pos="3104515" algn="l"/>
                <a:tab pos="5133340" algn="l"/>
                <a:tab pos="6844030" algn="l"/>
                <a:tab pos="7735570" algn="l"/>
                <a:tab pos="8840470" algn="l"/>
                <a:tab pos="9538335" algn="l"/>
              </a:tabLst>
            </a:pP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S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o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r</a:t>
            </a:r>
            <a:r>
              <a:rPr lang="en-US" spc="-25" dirty="0" smtClean="0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spc="10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s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ab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ou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amb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g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u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ous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pic</a:t>
            </a:r>
            <a:r>
              <a:rPr lang="en-US" spc="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ur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s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re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u</a:t>
            </a:r>
            <a:r>
              <a:rPr lang="en-US" spc="-25" dirty="0" smtClean="0">
                <a:latin typeface="Sitka Heading" panose="02000505000000020004" pitchFamily="2" charset="0"/>
                <a:cs typeface="Comic Sans MS"/>
              </a:rPr>
              <a:t>s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d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to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draw 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inferences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about</a:t>
            </a:r>
            <a:r>
              <a:rPr lang="en-US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the storyteller’s</a:t>
            </a:r>
            <a:r>
              <a:rPr lang="en-US" spc="1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personality.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  <a:p>
            <a:pPr marL="469900" marR="5080" indent="-457200">
              <a:lnSpc>
                <a:spcPts val="3000"/>
              </a:lnSpc>
              <a:spcBef>
                <a:spcPts val="994"/>
              </a:spcBef>
              <a:tabLst>
                <a:tab pos="241300" algn="l"/>
                <a:tab pos="1428115" algn="l"/>
                <a:tab pos="2197735" algn="l"/>
                <a:tab pos="3655060" algn="l"/>
                <a:tab pos="4036060" algn="l"/>
                <a:tab pos="5426075" algn="l"/>
                <a:tab pos="6351270" algn="l"/>
                <a:tab pos="6823709" algn="l"/>
                <a:tab pos="8709660" algn="l"/>
                <a:tab pos="9590405" algn="l"/>
              </a:tabLst>
            </a:pP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Gi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v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in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g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h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s</a:t>
            </a:r>
            <a:r>
              <a:rPr lang="en-US" spc="-35" dirty="0" smtClean="0">
                <a:latin typeface="Sitka Heading" panose="02000505000000020004" pitchFamily="2" charset="0"/>
                <a:cs typeface="Comic Sans MS"/>
              </a:rPr>
              <a:t>u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bj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spc="-25" dirty="0" smtClean="0">
                <a:latin typeface="Sitka Heading" panose="02000505000000020004" pitchFamily="2" charset="0"/>
                <a:cs typeface="Comic Sans MS"/>
              </a:rPr>
              <a:t>c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a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p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c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spc="-20" dirty="0" smtClean="0">
                <a:latin typeface="Sitka Heading" panose="02000505000000020004" pitchFamily="2" charset="0"/>
                <a:cs typeface="Comic Sans MS"/>
              </a:rPr>
              <a:t>ur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h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t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25" dirty="0" smtClean="0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s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amb</a:t>
            </a:r>
            <a:r>
              <a:rPr lang="en-US" spc="-15" dirty="0" smtClean="0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guous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25" dirty="0" smtClean="0">
                <a:latin typeface="Sitka Heading" panose="02000505000000020004" pitchFamily="2" charset="0"/>
                <a:cs typeface="Comic Sans MS"/>
              </a:rPr>
              <a:t>(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c</a:t>
            </a:r>
            <a:r>
              <a:rPr lang="en-US" spc="-10" dirty="0" smtClean="0">
                <a:latin typeface="Sitka Heading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n</a:t>
            </a:r>
            <a:r>
              <a:rPr lang="en-US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have several</a:t>
            </a:r>
            <a:r>
              <a:rPr lang="en-US" spc="1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meanings)</a:t>
            </a:r>
            <a:r>
              <a:rPr lang="en-US" spc="-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and</a:t>
            </a:r>
            <a:r>
              <a:rPr lang="en-US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Heading" panose="02000505000000020004" pitchFamily="2" charset="0"/>
                <a:cs typeface="Comic Sans MS"/>
              </a:rPr>
              <a:t>ask</a:t>
            </a:r>
            <a:r>
              <a:rPr lang="en-US" spc="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them</a:t>
            </a:r>
            <a:r>
              <a:rPr lang="en-US" spc="-1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Heading" panose="02000505000000020004" pitchFamily="2" charset="0"/>
                <a:cs typeface="Comic Sans MS"/>
              </a:rPr>
              <a:t>what</a:t>
            </a:r>
            <a:r>
              <a:rPr lang="en-US" spc="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is</a:t>
            </a:r>
            <a:r>
              <a:rPr lang="en-US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occurring.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127"/>
            <a:ext cx="5655678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17" y="1027906"/>
            <a:ext cx="4390617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645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775"/>
              </a:spcBef>
              <a:buNone/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Non-Projective</a:t>
            </a:r>
            <a:r>
              <a:rPr lang="en-US" sz="2600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Test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469900" marR="5080" indent="-457200">
              <a:lnSpc>
                <a:spcPts val="3020"/>
              </a:lnSpc>
              <a:spcBef>
                <a:spcPts val="1055"/>
              </a:spcBef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A non-projective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personality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test also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known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as </a:t>
            </a: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objective personality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test,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presents the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test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taker 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with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a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number </a:t>
            </a:r>
            <a:r>
              <a:rPr lang="en-US" sz="2600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z="2600" spc="-5" dirty="0" smtClean="0">
                <a:latin typeface="Sitka Banner" panose="02000505000000020004" pitchFamily="2" charset="0"/>
                <a:cs typeface="Comic Sans MS"/>
              </a:rPr>
              <a:t>specific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items to 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which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he/she is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asked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to respond, </a:t>
            </a:r>
            <a:r>
              <a:rPr lang="en-US" sz="2600" spc="-5" dirty="0" smtClean="0">
                <a:latin typeface="Sitka Banner" panose="02000505000000020004" pitchFamily="2" charset="0"/>
                <a:cs typeface="Comic Sans MS"/>
              </a:rPr>
              <a:t>either </a:t>
            </a:r>
            <a:r>
              <a:rPr lang="en-US" sz="2600" dirty="0" smtClean="0">
                <a:latin typeface="Sitka Banner" panose="02000505000000020004" pitchFamily="2" charset="0"/>
                <a:cs typeface="Comic Sans MS"/>
              </a:rPr>
              <a:t>on</a:t>
            </a:r>
            <a:r>
              <a:rPr lang="en-US" sz="2600" spc="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paper</a:t>
            </a:r>
            <a:r>
              <a:rPr lang="en-US" sz="26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26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dirty="0">
                <a:latin typeface="Sitka Banner" panose="02000505000000020004" pitchFamily="2" charset="0"/>
                <a:cs typeface="Comic Sans MS"/>
              </a:rPr>
              <a:t>on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26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computer</a:t>
            </a:r>
            <a:r>
              <a:rPr lang="en-US" sz="26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screen</a:t>
            </a:r>
            <a:r>
              <a:rPr lang="en-US" sz="2600" spc="-5" dirty="0" smtClean="0">
                <a:latin typeface="Sitka Banner" panose="02000505000000020004" pitchFamily="2" charset="0"/>
                <a:cs typeface="Comic Sans MS"/>
              </a:rPr>
              <a:t>.</a:t>
            </a:r>
          </a:p>
          <a:p>
            <a:pPr marL="469900" marR="5080" indent="-457200">
              <a:lnSpc>
                <a:spcPts val="3020"/>
              </a:lnSpc>
              <a:spcBef>
                <a:spcPts val="1055"/>
              </a:spcBef>
            </a:pPr>
            <a:r>
              <a:rPr lang="en-US" sz="2600" dirty="0">
                <a:latin typeface="Sitka Banner" panose="02000505000000020004" pitchFamily="2" charset="0"/>
              </a:rPr>
              <a:t>Non-projective tests present clear, structured questions or statements with specific response options. </a:t>
            </a:r>
            <a:endParaRPr lang="en-US" sz="2600" dirty="0" smtClean="0">
              <a:latin typeface="Sitka Banner" panose="02000505000000020004" pitchFamily="2" charset="0"/>
            </a:endParaRPr>
          </a:p>
          <a:p>
            <a:pPr marL="469900" marR="5080" indent="-457200">
              <a:lnSpc>
                <a:spcPts val="3020"/>
              </a:lnSpc>
              <a:spcBef>
                <a:spcPts val="1055"/>
              </a:spcBef>
            </a:pPr>
            <a:r>
              <a:rPr lang="en-US" sz="2600" dirty="0" smtClean="0">
                <a:latin typeface="Sitka Banner" panose="02000505000000020004" pitchFamily="2" charset="0"/>
              </a:rPr>
              <a:t>These </a:t>
            </a:r>
            <a:r>
              <a:rPr lang="en-US" sz="2600" dirty="0">
                <a:latin typeface="Sitka Banner" panose="02000505000000020004" pitchFamily="2" charset="0"/>
              </a:rPr>
              <a:t>tests aim to measure specific personality traits, behaviors</a:t>
            </a:r>
            <a:r>
              <a:rPr lang="en-US" sz="2600" dirty="0" smtClean="0">
                <a:latin typeface="Sitka Banner" panose="02000505000000020004" pitchFamily="2" charset="0"/>
              </a:rPr>
              <a:t>, </a:t>
            </a:r>
            <a:r>
              <a:rPr lang="en-US" sz="2600" dirty="0">
                <a:latin typeface="Sitka Banner" panose="02000505000000020004" pitchFamily="2" charset="0"/>
              </a:rPr>
              <a:t>diagnose psychological disorders, or measure traits like intelligence, aptitude, or vocational </a:t>
            </a:r>
            <a:r>
              <a:rPr lang="en-US" sz="2600" dirty="0" smtClean="0">
                <a:latin typeface="Sitka Banner" panose="02000505000000020004" pitchFamily="2" charset="0"/>
              </a:rPr>
              <a:t>interests.</a:t>
            </a:r>
          </a:p>
          <a:p>
            <a:pPr marL="469900" marR="5080" indent="-457200">
              <a:lnSpc>
                <a:spcPts val="3020"/>
              </a:lnSpc>
              <a:spcBef>
                <a:spcPts val="1055"/>
              </a:spcBef>
            </a:pPr>
            <a:r>
              <a:rPr lang="en-US" sz="2600" dirty="0">
                <a:latin typeface="Sitka Banner" panose="02000505000000020004" pitchFamily="2" charset="0"/>
              </a:rPr>
              <a:t>The responses in non-projective tests are typically selected from predefined options (e.g., multiple-choice, Likert scale). They provide quantifiable data and are less open to interpretation.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sz="26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44"/>
              </a:spcBef>
              <a:buNone/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-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2</a:t>
            </a:r>
            <a:r>
              <a:rPr lang="en-US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most</a:t>
            </a:r>
            <a:r>
              <a:rPr lang="en-US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frequently</a:t>
            </a:r>
            <a:r>
              <a:rPr lang="en-US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used</a:t>
            </a:r>
            <a:r>
              <a:rPr lang="en-US" spc="5" dirty="0" smtClean="0">
                <a:latin typeface="Sitka Banner" panose="02000505000000020004" pitchFamily="2" charset="0"/>
                <a:cs typeface="Comic Sans MS"/>
              </a:rPr>
              <a:t> non-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projective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tests</a:t>
            </a:r>
            <a:r>
              <a:rPr lang="en-US" spc="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are:</a:t>
            </a:r>
          </a:p>
          <a:p>
            <a:pPr marL="571500" indent="-571500">
              <a:lnSpc>
                <a:spcPct val="100000"/>
              </a:lnSpc>
              <a:spcBef>
                <a:spcPts val="844"/>
              </a:spcBef>
              <a:buFont typeface="+mj-lt"/>
              <a:buAutoNum type="romanLcPeriod"/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Self-report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Inventories</a:t>
            </a:r>
            <a:r>
              <a:rPr lang="en-US" spc="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(self-report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questionnaires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)</a:t>
            </a:r>
          </a:p>
          <a:p>
            <a:pPr marL="571500" indent="-571500">
              <a:lnSpc>
                <a:spcPct val="100000"/>
              </a:lnSpc>
              <a:spcBef>
                <a:spcPts val="844"/>
              </a:spcBef>
              <a:buFont typeface="+mj-lt"/>
              <a:buAutoNum type="romanLcPeriod"/>
            </a:pP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Interview</a:t>
            </a:r>
          </a:p>
          <a:p>
            <a:pPr marL="0" marR="5080" indent="0">
              <a:lnSpc>
                <a:spcPts val="3000"/>
              </a:lnSpc>
              <a:spcBef>
                <a:spcPts val="1145"/>
              </a:spcBef>
              <a:buNone/>
              <a:tabLst>
                <a:tab pos="1222375" algn="l"/>
                <a:tab pos="2974975" algn="l"/>
                <a:tab pos="3721735" algn="l"/>
                <a:tab pos="4980940" algn="l"/>
                <a:tab pos="6115050" algn="l"/>
                <a:tab pos="6497955" algn="l"/>
                <a:tab pos="7813040" algn="l"/>
                <a:tab pos="8938260" algn="l"/>
                <a:tab pos="9506585" algn="l"/>
              </a:tabLst>
            </a:pP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0" marR="5080" indent="0">
              <a:lnSpc>
                <a:spcPts val="3000"/>
              </a:lnSpc>
              <a:spcBef>
                <a:spcPts val="1145"/>
              </a:spcBef>
              <a:buNone/>
              <a:tabLst>
                <a:tab pos="1222375" algn="l"/>
                <a:tab pos="2974975" algn="l"/>
                <a:tab pos="3721735" algn="l"/>
                <a:tab pos="4980940" algn="l"/>
                <a:tab pos="6115050" algn="l"/>
                <a:tab pos="6497955" algn="l"/>
                <a:tab pos="7813040" algn="l"/>
                <a:tab pos="8938260" algn="l"/>
                <a:tab pos="9506585" algn="l"/>
              </a:tabLst>
            </a:pPr>
            <a:r>
              <a:rPr lang="en-US" spc="-5" dirty="0" err="1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. Self-report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Inventories:</a:t>
            </a:r>
            <a:endParaRPr lang="en-US" spc="-5" dirty="0" smtClean="0">
              <a:latin typeface="Sitka Banner" panose="02000505000000020004" pitchFamily="2" charset="0"/>
              <a:cs typeface="Comic Sans MS"/>
            </a:endParaRPr>
          </a:p>
          <a:p>
            <a:pPr marR="5080">
              <a:lnSpc>
                <a:spcPts val="3000"/>
              </a:lnSpc>
              <a:spcBef>
                <a:spcPts val="1145"/>
              </a:spcBef>
              <a:tabLst>
                <a:tab pos="1222375" algn="l"/>
                <a:tab pos="2974975" algn="l"/>
                <a:tab pos="3721735" algn="l"/>
                <a:tab pos="4980940" algn="l"/>
                <a:tab pos="6115050" algn="l"/>
                <a:tab pos="6497955" algn="l"/>
                <a:tab pos="7813040" algn="l"/>
                <a:tab pos="8938260" algn="l"/>
                <a:tab pos="950658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These measu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es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k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peop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le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about a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mple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g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t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h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behaviors.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R="12700">
              <a:lnSpc>
                <a:spcPts val="3000"/>
              </a:lnSpc>
              <a:spcBef>
                <a:spcPts val="994"/>
              </a:spcBef>
              <a:tabLst>
                <a:tab pos="1188720" algn="l"/>
                <a:tab pos="2614295" algn="l"/>
                <a:tab pos="3333115" algn="l"/>
                <a:tab pos="4260215" algn="l"/>
                <a:tab pos="4785995" algn="l"/>
                <a:tab pos="5785485" algn="l"/>
                <a:tab pos="6523990" algn="l"/>
                <a:tab pos="8180070" algn="l"/>
                <a:tab pos="871537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ep</a:t>
            </a:r>
            <a:r>
              <a:rPr lang="en-US" spc="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rts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u</a:t>
            </a:r>
            <a:r>
              <a:rPr lang="en-US" spc="-3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ed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er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pr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o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p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pc="-20" dirty="0" smtClean="0">
                <a:latin typeface="Sitka Banner" panose="02000505000000020004" pitchFamily="2" charset="0"/>
                <a:cs typeface="Comic Sans MS"/>
              </a:rPr>
              <a:t>ul</a:t>
            </a:r>
            <a:r>
              <a:rPr lang="en-US" spc="-2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r personality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characteristics.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65"/>
              </a:spcBef>
              <a:buNone/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Examples</a:t>
            </a:r>
            <a:r>
              <a:rPr lang="en-US" spc="-4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objective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personality</a:t>
            </a:r>
            <a:r>
              <a:rPr lang="en-US" spc="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tests</a:t>
            </a:r>
            <a:r>
              <a:rPr lang="en-US" spc="3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are:</a:t>
            </a: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92646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MMPI</a:t>
            </a:r>
            <a:r>
              <a:rPr lang="en-US" spc="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(Minnesota</a:t>
            </a:r>
            <a:r>
              <a:rPr lang="en-US" spc="9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Multiphasic</a:t>
            </a:r>
            <a:r>
              <a:rPr lang="en-US" spc="-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Personality</a:t>
            </a:r>
            <a:r>
              <a:rPr lang="en-US" spc="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Inventory)</a:t>
            </a: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926465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16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PF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(the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Sixteen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Personality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Factor</a:t>
            </a:r>
            <a:r>
              <a:rPr lang="en-US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Questionnaire</a:t>
            </a: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)</a:t>
            </a: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926465" algn="l"/>
              </a:tabLst>
            </a:pPr>
            <a:endParaRPr lang="en-US" spc="-15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lnSpc>
                <a:spcPct val="100000"/>
              </a:lnSpc>
              <a:spcBef>
                <a:spcPts val="705"/>
              </a:spcBef>
              <a:buNone/>
              <a:tabLst>
                <a:tab pos="926465" algn="l"/>
              </a:tabLst>
            </a:pPr>
            <a:r>
              <a:rPr lang="en-US" spc="-15" dirty="0" smtClean="0">
                <a:latin typeface="Sitka Banner" panose="02000505000000020004" pitchFamily="2" charset="0"/>
                <a:cs typeface="Comic Sans MS"/>
              </a:rPr>
              <a:t>MMPI:</a:t>
            </a:r>
          </a:p>
          <a:p>
            <a:pPr marL="0" indent="0">
              <a:lnSpc>
                <a:spcPct val="100000"/>
              </a:lnSpc>
              <a:spcBef>
                <a:spcPts val="705"/>
              </a:spcBef>
              <a:buNone/>
              <a:tabLst>
                <a:tab pos="926465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most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commonly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used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self-report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measure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pc="8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Minnesota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Multiphasic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Personality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Inventory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(MMPI-2),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designed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differentiate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people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with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specific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sorts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psychological</a:t>
            </a:r>
            <a:r>
              <a:rPr lang="en-US" spc="-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difficulties</a:t>
            </a:r>
            <a:r>
              <a:rPr lang="en-US" spc="9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from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normal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individuals.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lnSpc>
                <a:spcPct val="100000"/>
              </a:lnSpc>
              <a:spcBef>
                <a:spcPts val="705"/>
              </a:spcBef>
              <a:buNone/>
              <a:tabLst>
                <a:tab pos="926465" algn="l"/>
              </a:tabLst>
            </a:pP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lnSpc>
                <a:spcPct val="100000"/>
              </a:lnSpc>
              <a:spcBef>
                <a:spcPts val="705"/>
              </a:spcBef>
              <a:buNone/>
              <a:tabLst>
                <a:tab pos="926465" algn="l"/>
              </a:tabLst>
            </a:pP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0" indent="0">
              <a:lnSpc>
                <a:spcPct val="100000"/>
              </a:lnSpc>
              <a:spcBef>
                <a:spcPts val="705"/>
              </a:spcBef>
              <a:buNone/>
              <a:tabLst>
                <a:tab pos="926465" algn="l"/>
              </a:tabLst>
            </a:pP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520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804" y="1825625"/>
            <a:ext cx="7166391" cy="49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Assessment of Personality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ii. Interview: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This</a:t>
            </a:r>
            <a:r>
              <a:rPr lang="en-US" spc="34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measure</a:t>
            </a:r>
            <a:r>
              <a:rPr lang="en-US" spc="36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10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asks</a:t>
            </a:r>
            <a:r>
              <a:rPr lang="en-US" spc="37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the</a:t>
            </a:r>
            <a:r>
              <a:rPr lang="en-US" spc="360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person</a:t>
            </a:r>
            <a:r>
              <a:rPr lang="en-US" spc="37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about</a:t>
            </a:r>
            <a:r>
              <a:rPr lang="en-US" spc="36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his/herself. </a:t>
            </a:r>
            <a:r>
              <a:rPr lang="en-US" spc="-82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15" dirty="0">
                <a:solidFill>
                  <a:srgbClr val="000000"/>
                </a:solidFill>
                <a:latin typeface="Sitka Banner" panose="02000505000000020004" pitchFamily="2" charset="0"/>
              </a:rPr>
              <a:t>I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nformation</a:t>
            </a:r>
            <a:r>
              <a:rPr lang="en-US" spc="8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that</a:t>
            </a:r>
            <a:r>
              <a:rPr lang="en-US" spc="2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reveals</a:t>
            </a:r>
            <a:r>
              <a:rPr lang="en-US" spc="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personality. It obtains 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information</a:t>
            </a:r>
            <a:r>
              <a:rPr lang="en-US" spc="8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that</a:t>
            </a:r>
            <a:r>
              <a:rPr lang="en-US" spc="2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reveals</a:t>
            </a:r>
            <a:r>
              <a:rPr lang="en-US" spc="1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personality.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endParaRPr lang="en-US" spc="-5" dirty="0">
              <a:solidFill>
                <a:srgbClr val="000000"/>
              </a:solidFill>
              <a:latin typeface="Sitka Banner" panose="02000505000000020004" pitchFamily="2" charset="0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</a:rPr>
              <a:t>Examples of interviews are:</a:t>
            </a:r>
          </a:p>
          <a:p>
            <a:pPr marL="926465" lvl="1" indent="-457200">
              <a:lnSpc>
                <a:spcPct val="100000"/>
              </a:lnSpc>
              <a:spcBef>
                <a:spcPts val="805"/>
              </a:spcBef>
              <a:tabLst>
                <a:tab pos="926465" algn="l"/>
                <a:tab pos="927735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Face-face</a:t>
            </a:r>
            <a:r>
              <a:rPr lang="en-US" spc="-1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Interview,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926465" lvl="1" indent="-457200">
              <a:lnSpc>
                <a:spcPct val="100000"/>
              </a:lnSpc>
              <a:spcBef>
                <a:spcPts val="705"/>
              </a:spcBef>
              <a:tabLst>
                <a:tab pos="926465" algn="l"/>
                <a:tab pos="927735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Online</a:t>
            </a:r>
            <a:r>
              <a:rPr lang="en-US" spc="-1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Interview,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926465" lvl="1" indent="-457200">
              <a:lnSpc>
                <a:spcPct val="100000"/>
              </a:lnSpc>
              <a:spcBef>
                <a:spcPts val="700"/>
              </a:spcBef>
              <a:tabLst>
                <a:tab pos="926465" algn="l"/>
                <a:tab pos="927735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Telephonic</a:t>
            </a:r>
            <a:r>
              <a:rPr lang="en-US" spc="-1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Interview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endParaRPr lang="en-US" spc="-5" dirty="0" smtClean="0">
              <a:solidFill>
                <a:srgbClr val="000000"/>
              </a:solidFill>
              <a:latin typeface="Sitka Banner" panose="02000505000000020004" pitchFamily="2" charset="0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1033144" algn="l"/>
              </a:tabLst>
            </a:pPr>
            <a:endParaRPr lang="en-US" spc="-5" dirty="0">
              <a:solidFill>
                <a:srgbClr val="000000"/>
              </a:solidFill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252" y="724768"/>
            <a:ext cx="7499495" cy="5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Sitka Subheading" panose="02000505000000020004" pitchFamily="2" charset="0"/>
            </a:endParaRPr>
          </a:p>
          <a:p>
            <a:pPr marL="0" indent="0" algn="ctr">
              <a:buNone/>
            </a:pPr>
            <a:r>
              <a:rPr lang="en-US" sz="8000" dirty="0" smtClean="0">
                <a:latin typeface="Sitka Subheading" panose="02000505000000020004" pitchFamily="2" charset="0"/>
              </a:rPr>
              <a:t>Thank you!</a:t>
            </a:r>
            <a:endParaRPr lang="en-US" sz="80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Definition of Personality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itka Banner" panose="02000505000000020004" pitchFamily="2" charset="0"/>
                <a:cs typeface="Comic Sans MS"/>
              </a:rPr>
              <a:t>Personality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is the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pattern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of enduring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characteristics that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produce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consistency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and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individuality in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 given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person.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Personality encompasses </a:t>
            </a:r>
            <a:r>
              <a:rPr lang="en-US" spc="-70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the behaviors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that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make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each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us unique and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that differentiate 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us </a:t>
            </a:r>
            <a:r>
              <a:rPr lang="en-US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from 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others.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Personality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also leads us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to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act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consistently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in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different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situations</a:t>
            </a:r>
            <a:r>
              <a:rPr lang="en-US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over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extended</a:t>
            </a:r>
            <a:r>
              <a:rPr lang="en-US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periods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time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.</a:t>
            </a:r>
            <a:endParaRPr lang="en-US" dirty="0" smtClean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dirty="0">
              <a:latin typeface="Sitka Banner" panose="02000505000000020004" pitchFamily="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3933446"/>
            <a:ext cx="6001511" cy="29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Types of Personalities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>
                <a:latin typeface="Sitka Subheading" panose="02000505000000020004" pitchFamily="2" charset="0"/>
              </a:rPr>
              <a:t>Type A</a:t>
            </a:r>
            <a:endParaRPr lang="en-US" sz="2800" b="0" dirty="0">
              <a:latin typeface="Sitka Subheading" panose="02000505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241300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Ambitious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Easily</a:t>
            </a:r>
            <a:r>
              <a:rPr lang="en-US" spc="-6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angered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Stress</a:t>
            </a:r>
            <a:r>
              <a:rPr lang="en-US" spc="-4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prone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Highly</a:t>
            </a:r>
            <a:r>
              <a:rPr lang="en-US" spc="-50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competitive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Workaholics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Feel</a:t>
            </a:r>
            <a:r>
              <a:rPr lang="en-US" spc="-50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time</a:t>
            </a:r>
            <a:r>
              <a:rPr lang="en-US" spc="-20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5" dirty="0" smtClean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pressure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 marR="5080">
              <a:lnSpc>
                <a:spcPts val="27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More prone to heart </a:t>
            </a:r>
            <a:r>
              <a:rPr lang="en-US" spc="-1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disease </a:t>
            </a:r>
            <a:r>
              <a:rPr lang="en-US" spc="-82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&amp;</a:t>
            </a:r>
            <a:r>
              <a:rPr lang="en-US" spc="-10" dirty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hypertension</a:t>
            </a:r>
          </a:p>
          <a:p>
            <a:pPr marL="241300" marR="5080">
              <a:lnSpc>
                <a:spcPts val="27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solidFill>
                  <a:srgbClr val="000000"/>
                </a:solidFill>
                <a:latin typeface="Sitka Banner" panose="02000505000000020004" pitchFamily="2" charset="0"/>
                <a:cs typeface="Comic Sans MS"/>
              </a:rPr>
              <a:t>Health neglect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latin typeface="Sitka Subheading" panose="02000505000000020004" pitchFamily="2" charset="0"/>
              </a:rPr>
              <a:t>Type </a:t>
            </a:r>
            <a:r>
              <a:rPr lang="en-US" sz="2800" b="0" dirty="0" smtClean="0">
                <a:latin typeface="Sitka Subheading" panose="02000505000000020004" pitchFamily="2" charset="0"/>
              </a:rPr>
              <a:t>B</a:t>
            </a:r>
            <a:endParaRPr lang="en-US" sz="2800" b="0" dirty="0">
              <a:latin typeface="Sitka Subheading" panose="02000505000000020004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Relaxed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Calm</a:t>
            </a:r>
            <a:r>
              <a:rPr lang="en-US" sz="26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26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composed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Less</a:t>
            </a:r>
            <a:r>
              <a:rPr lang="en-US" sz="2600" spc="-7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stressed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Easygoing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 marR="5080" indent="-229235">
              <a:lnSpc>
                <a:spcPts val="275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Don’t</a:t>
            </a:r>
            <a:r>
              <a:rPr lang="en-US" sz="2600" spc="-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face</a:t>
            </a:r>
            <a:r>
              <a:rPr lang="en-US" sz="26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much</a:t>
            </a:r>
            <a:r>
              <a:rPr lang="en-US" sz="2600" spc="-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health </a:t>
            </a:r>
            <a:r>
              <a:rPr lang="en-US" sz="26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problems</a:t>
            </a:r>
            <a:endParaRPr lang="en-US" sz="2600" spc="-10" dirty="0">
              <a:latin typeface="Sitka Banner" panose="02000505000000020004" pitchFamily="2" charset="0"/>
              <a:cs typeface="Comic Sans MS"/>
            </a:endParaRPr>
          </a:p>
          <a:p>
            <a:pPr marL="241300" marR="5080" indent="-229235">
              <a:lnSpc>
                <a:spcPts val="275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Single-tasking</a:t>
            </a:r>
          </a:p>
          <a:p>
            <a:pPr marL="241300" marR="5080" indent="-229235">
              <a:lnSpc>
                <a:spcPts val="275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Time flexibility</a:t>
            </a:r>
          </a:p>
          <a:p>
            <a:pPr marL="241300" marR="5080" indent="-229235">
              <a:lnSpc>
                <a:spcPts val="275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Patient</a:t>
            </a:r>
          </a:p>
          <a:p>
            <a:pPr marL="241300" marR="5080" indent="-229235">
              <a:lnSpc>
                <a:spcPts val="275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Health conscious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99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Types of Personalities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latin typeface="Sitka Subheading" panose="02000505000000020004" pitchFamily="2" charset="0"/>
              </a:rPr>
              <a:t>Type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Work</a:t>
            </a:r>
            <a:r>
              <a:rPr lang="en-US" sz="2600" spc="-6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hard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Play</a:t>
            </a:r>
            <a:r>
              <a:rPr lang="en-US" sz="26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hard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2600" spc="-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win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ts val="3279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15" dirty="0" smtClean="0">
                <a:latin typeface="Sitka Banner" panose="02000505000000020004" pitchFamily="2" charset="0"/>
                <a:cs typeface="Comic Sans MS"/>
              </a:rPr>
              <a:t>Impatient</a:t>
            </a:r>
            <a:r>
              <a:rPr lang="en-US" sz="26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0" dirty="0" smtClean="0">
                <a:latin typeface="Sitka Banner" panose="02000505000000020004" pitchFamily="2" charset="0"/>
                <a:cs typeface="Comic Sans MS"/>
              </a:rPr>
              <a:t>(get</a:t>
            </a:r>
            <a:r>
              <a:rPr lang="en-US" sz="2600" spc="-7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5" dirty="0">
                <a:latin typeface="Sitka Banner" panose="02000505000000020004" pitchFamily="2" charset="0"/>
                <a:cs typeface="Comic Sans MS"/>
              </a:rPr>
              <a:t>destructive)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Dominating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74475" y="1678169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Sitka Subheading" panose="02000505000000020004" pitchFamily="2" charset="0"/>
              </a:rPr>
              <a:t>Type B</a:t>
            </a:r>
            <a:endParaRPr lang="en-US" sz="2800" b="0" dirty="0">
              <a:latin typeface="Sitka Subheading" panose="02000505000000020004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74475" y="2502081"/>
            <a:ext cx="5183188" cy="3684588"/>
          </a:xfrm>
        </p:spPr>
        <p:txBody>
          <a:bodyPr>
            <a:normAutofit/>
          </a:bodyPr>
          <a:lstStyle/>
          <a:p>
            <a:pPr marL="262255" marR="5080">
              <a:lnSpc>
                <a:spcPts val="3200"/>
              </a:lnSpc>
              <a:spcBef>
                <a:spcPts val="450"/>
              </a:spcBef>
              <a:buFont typeface="Arial MT"/>
              <a:buChar char="•"/>
              <a:tabLst>
                <a:tab pos="262890" algn="l"/>
              </a:tabLst>
            </a:pP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As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hardworking as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type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A </a:t>
            </a:r>
            <a:r>
              <a:rPr lang="en-US" sz="26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but</a:t>
            </a:r>
            <a:r>
              <a:rPr lang="en-US" sz="26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they</a:t>
            </a:r>
            <a:r>
              <a:rPr lang="en-US" sz="2600" spc="-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don’t</a:t>
            </a:r>
            <a:r>
              <a:rPr lang="en-US" sz="2600" spc="-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mind</a:t>
            </a:r>
            <a:r>
              <a:rPr lang="en-US" sz="26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losing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Play</a:t>
            </a:r>
            <a:r>
              <a:rPr lang="en-US" sz="26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10" dirty="0">
                <a:latin typeface="Sitka Banner" panose="02000505000000020004" pitchFamily="2" charset="0"/>
                <a:cs typeface="Comic Sans MS"/>
              </a:rPr>
              <a:t>for</a:t>
            </a:r>
            <a:r>
              <a:rPr lang="en-US" sz="26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 smtClean="0">
                <a:latin typeface="Sitka Banner" panose="02000505000000020004" pitchFamily="2" charset="0"/>
                <a:cs typeface="Comic Sans MS"/>
              </a:rPr>
              <a:t>entertainment</a:t>
            </a:r>
            <a:endParaRPr lang="en-US" sz="2600" dirty="0" smtClean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 smtClean="0">
                <a:latin typeface="Sitka Banner" panose="02000505000000020004" pitchFamily="2" charset="0"/>
                <a:cs typeface="Comic Sans MS"/>
              </a:rPr>
              <a:t>Flexible</a:t>
            </a:r>
            <a:r>
              <a:rPr lang="en-US" sz="2600" spc="-6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b="1" spc="-5" dirty="0" smtClean="0">
                <a:latin typeface="Sitka Banner" panose="02000505000000020004" pitchFamily="2" charset="0"/>
                <a:cs typeface="Comic Sans MS"/>
              </a:rPr>
              <a:t>(get</a:t>
            </a:r>
            <a:r>
              <a:rPr lang="en-US" sz="2600" b="1" spc="-8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b="1" spc="-5" dirty="0" smtClean="0">
                <a:latin typeface="Sitka Banner" panose="02000505000000020004" pitchFamily="2" charset="0"/>
                <a:cs typeface="Comic Sans MS"/>
              </a:rPr>
              <a:t>productive)</a:t>
            </a:r>
            <a:endParaRPr lang="en-US" sz="2600" dirty="0" smtClean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Emotional</a:t>
            </a:r>
            <a:r>
              <a:rPr lang="en-US" sz="2600" spc="-6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&amp;</a:t>
            </a:r>
            <a:r>
              <a:rPr lang="en-US" sz="26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600" spc="-5" dirty="0">
                <a:latin typeface="Sitka Banner" panose="02000505000000020004" pitchFamily="2" charset="0"/>
                <a:cs typeface="Comic Sans MS"/>
              </a:rPr>
              <a:t>Expressive</a:t>
            </a:r>
            <a:endParaRPr lang="en-US" sz="26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9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4393" y="3782241"/>
            <a:ext cx="3807607" cy="32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24" y="871151"/>
            <a:ext cx="5121351" cy="5811463"/>
          </a:xfrm>
        </p:spPr>
      </p:pic>
    </p:spTree>
    <p:extLst>
      <p:ext uri="{BB962C8B-B14F-4D97-AF65-F5344CB8AC3E}">
        <p14:creationId xmlns:p14="http://schemas.microsoft.com/office/powerpoint/2010/main" val="4221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80" y="331365"/>
            <a:ext cx="5421240" cy="6526635"/>
          </a:xfrm>
        </p:spPr>
      </p:pic>
    </p:spTree>
    <p:extLst>
      <p:ext uri="{BB962C8B-B14F-4D97-AF65-F5344CB8AC3E}">
        <p14:creationId xmlns:p14="http://schemas.microsoft.com/office/powerpoint/2010/main" val="18080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8" y="0"/>
            <a:ext cx="4493624" cy="7254540"/>
          </a:xfrm>
        </p:spPr>
      </p:pic>
    </p:spTree>
    <p:extLst>
      <p:ext uri="{BB962C8B-B14F-4D97-AF65-F5344CB8AC3E}">
        <p14:creationId xmlns:p14="http://schemas.microsoft.com/office/powerpoint/2010/main" val="4592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2">
                <a:lumMod val="40000"/>
                <a:lumOff val="60000"/>
              </a:schemeClr>
            </a:gs>
            <a:gs pos="16000">
              <a:srgbClr val="00B050"/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074" y="1446802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8700" dirty="0">
                <a:latin typeface="Sitka Subheading" panose="02000505000000020004" pitchFamily="2" charset="0"/>
              </a:rPr>
              <a:t>Would you rather</a:t>
            </a:r>
            <a:r>
              <a:rPr lang="en-US" sz="8700" dirty="0" smtClean="0">
                <a:latin typeface="Sitka Subheading" panose="02000505000000020004" pitchFamily="2" charset="0"/>
              </a:rPr>
              <a:t>:</a:t>
            </a:r>
          </a:p>
          <a:p>
            <a:pPr marL="0" indent="0" algn="ctr">
              <a:buNone/>
            </a:pPr>
            <a:endParaRPr lang="en-US" sz="8000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Sitka Subheading" panose="02000505000000020004" pitchFamily="2" charset="0"/>
              </a:rPr>
              <a:t>a) Finish </a:t>
            </a:r>
            <a:r>
              <a:rPr lang="en-US" sz="7200" dirty="0">
                <a:latin typeface="Sitka Subheading" panose="02000505000000020004" pitchFamily="2" charset="0"/>
              </a:rPr>
              <a:t>all your tasks perfectly, even if it means staying up late</a:t>
            </a:r>
            <a:r>
              <a:rPr lang="en-US" sz="7200" dirty="0" smtClean="0">
                <a:latin typeface="Sitka Subheading" panose="02000505000000020004" pitchFamily="2" charset="0"/>
              </a:rPr>
              <a:t>,</a:t>
            </a:r>
          </a:p>
          <a:p>
            <a:pPr marL="0" indent="0" algn="ctr">
              <a:buNone/>
            </a:pPr>
            <a:r>
              <a:rPr lang="en-US" sz="7200" b="1" dirty="0" smtClean="0">
                <a:latin typeface="Sitka Subheading" panose="02000505000000020004" pitchFamily="2" charset="0"/>
              </a:rPr>
              <a:t>OR</a:t>
            </a:r>
            <a:endParaRPr lang="en-US" sz="7200" b="1" dirty="0">
              <a:latin typeface="Sitka Subheading" panose="02000505000000020004" pitchFamily="2" charset="0"/>
            </a:endParaRPr>
          </a:p>
          <a:p>
            <a:pPr marL="0" indent="0">
              <a:buNone/>
            </a:pPr>
            <a:r>
              <a:rPr lang="en-US" sz="7200" dirty="0">
                <a:latin typeface="Sitka Subheading" panose="02000505000000020004" pitchFamily="2" charset="0"/>
              </a:rPr>
              <a:t>b) Get a good night's sleep and risk not finishing everything but feeling well-rested for the next day? </a:t>
            </a:r>
            <a:endParaRPr lang="en-US" sz="7200" dirty="0">
              <a:latin typeface="Sitka Sub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993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Comic Sans MS</vt:lpstr>
      <vt:lpstr>Sitka Banner</vt:lpstr>
      <vt:lpstr>Sitka Heading</vt:lpstr>
      <vt:lpstr>Sitka Subheading</vt:lpstr>
      <vt:lpstr>Office Theme</vt:lpstr>
      <vt:lpstr>Personality</vt:lpstr>
      <vt:lpstr>Definition of Personality </vt:lpstr>
      <vt:lpstr>Definition of Personality </vt:lpstr>
      <vt:lpstr>Types of Personalities </vt:lpstr>
      <vt:lpstr>Types of Personalities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Assessment of Personality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Anoosha Rehan</dc:creator>
  <cp:lastModifiedBy>Anoosha Rehan</cp:lastModifiedBy>
  <cp:revision>15</cp:revision>
  <dcterms:created xsi:type="dcterms:W3CDTF">2023-09-15T05:39:02Z</dcterms:created>
  <dcterms:modified xsi:type="dcterms:W3CDTF">2024-02-21T11:34:00Z</dcterms:modified>
</cp:coreProperties>
</file>