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69" r:id="rId4"/>
    <p:sldId id="270" r:id="rId5"/>
    <p:sldId id="271" r:id="rId6"/>
    <p:sldId id="279" r:id="rId7"/>
    <p:sldId id="280" r:id="rId8"/>
    <p:sldId id="281" r:id="rId9"/>
    <p:sldId id="282" r:id="rId10"/>
    <p:sldId id="289" r:id="rId11"/>
    <p:sldId id="283" r:id="rId12"/>
    <p:sldId id="284" r:id="rId13"/>
    <p:sldId id="290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3BC-087A-4F03-B3F2-BE1C8A87EE7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EAF1-31B8-43D9-B995-7C7DFE64B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E67EA-D9A0-48BA-8241-D79483EEB9DC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5532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45BAAA-3C59-4E26-98FE-E692D5FA7A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3A9862-1A4D-486C-86AE-959065AB9786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8D7B74-7DA9-4EE2-AACB-6A8EFC2385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stacks: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243840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Infix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Eqaivalent</a:t>
                      </a:r>
                      <a:r>
                        <a:rPr lang="en-US" baseline="0" dirty="0"/>
                        <a:t> Postfix 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</a:t>
                      </a: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a+b</a:t>
                      </a:r>
                      <a:r>
                        <a:rPr lang="en-US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*+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  <a:r>
                        <a:rPr lang="en-US" dirty="0" err="1"/>
                        <a:t>b+c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</a:t>
                      </a:r>
                      <a:r>
                        <a:rPr lang="en-US" dirty="0"/>
                        <a:t>*c+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ab+c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(a-b)*(</a:t>
                      </a:r>
                      <a:r>
                        <a:rPr lang="en-US" dirty="0" err="1"/>
                        <a:t>c+d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ab-cd</a:t>
                      </a:r>
                      <a:r>
                        <a:rPr lang="en-US" dirty="0"/>
                        <a:t>+*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)*(c-d/e)+f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ab+cde</a:t>
                      </a:r>
                      <a:r>
                        <a:rPr lang="en-US" dirty="0"/>
                        <a:t>/-*f+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554163"/>
            <a:ext cx="8686800" cy="8080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 Expression calculator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 dirty="0"/>
              <a:t>INFIX and POSTFIX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1148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a+b*c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abc*+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a*b+c*d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ab*cd*+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(a+b)*(c+d)/e-f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ab+cd+*e/f-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a/b-c+d*e-a*c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ab/c-de*+ac*-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a+b/c*(e+g)+h-f*i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+*+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h+fi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8275"/>
            <a:ext cx="8229600" cy="8382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Algorithm to Evaluate Expressions in RPN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70037"/>
            <a:ext cx="8686800" cy="4525963"/>
          </a:xfrm>
        </p:spPr>
        <p:txBody>
          <a:bodyPr/>
          <a:lstStyle/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while (not end of expression) do</a:t>
            </a:r>
          </a:p>
          <a:p>
            <a:pPr marL="161925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get next input symbol</a:t>
            </a:r>
          </a:p>
          <a:p>
            <a:pPr marL="161925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if input symbol is an operand then</a:t>
            </a:r>
          </a:p>
          <a:p>
            <a:pPr marL="219075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push it into the stack</a:t>
            </a:r>
          </a:p>
          <a:p>
            <a:pPr marL="161925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else if it is an operator then</a:t>
            </a:r>
          </a:p>
          <a:p>
            <a:pPr marL="219075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pop the operands from the stack</a:t>
            </a:r>
          </a:p>
          <a:p>
            <a:pPr marL="219075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apply operator on operands </a:t>
            </a:r>
          </a:p>
          <a:p>
            <a:pPr marL="2190750" lvl="2" indent="-457200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push the result back onto the stack</a:t>
            </a:r>
          </a:p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End while</a:t>
            </a:r>
          </a:p>
          <a:p>
            <a:pPr marL="685800" indent="-685800">
              <a:lnSpc>
                <a:spcPct val="90000"/>
              </a:lnSpc>
              <a:buFontTx/>
              <a:buAutoNum type="arabicPeriod"/>
            </a:pPr>
            <a:r>
              <a:rPr lang="en-US" sz="2800" dirty="0"/>
              <a:t>the top of stack is answer.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Post expression calculator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458200" cy="808038"/>
          </a:xfrm>
        </p:spPr>
        <p:txBody>
          <a:bodyPr/>
          <a:lstStyle/>
          <a:p>
            <a:r>
              <a:rPr lang="en-US" dirty="0"/>
              <a:t>Expression:	6 3 + 2 *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74320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symbol is operand then push it in the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 symbol is operator then pop 2 operands and perform action &amp; push the result in the stack again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 symbol is = then the expression ends. Pop the result &amp; display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038600" y="2286000"/>
          <a:ext cx="1752600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6800" y="5410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53200" y="1676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Push 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2133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Push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514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Symbol is + so pop 2 times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53200" y="3200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Push result = 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53200" y="36576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Push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3200" y="4038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Symbol is * so pop 2 times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Push result =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3200" y="5181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Symbol is = so pop &amp; display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0" y="54203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6800" y="4648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46583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38600" y="54102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5410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6+3 = 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5867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9*2 = 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15240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48" name="Down Arrow 47"/>
          <p:cNvSpPr/>
          <p:nvPr/>
        </p:nvSpPr>
        <p:spPr>
          <a:xfrm>
            <a:off x="3200400" y="1219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3505200" y="1219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3886200" y="1219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4267200" y="1219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4572000" y="1219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4876800" y="12192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2" grpId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3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1" grpId="0"/>
      <p:bldP spid="41" grpId="1"/>
      <p:bldP spid="43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Algorithm to Evaluate Expressions in RPN</a:t>
            </a:r>
            <a:br>
              <a:rPr lang="en-US" sz="3200" dirty="0"/>
            </a:br>
            <a:endParaRPr lang="en-US" sz="2000" dirty="0">
              <a:latin typeface="Arial" charset="0"/>
            </a:endParaRP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type="tbl" idx="1"/>
          </p:nvPr>
        </p:nvGraphicFramePr>
        <p:xfrm>
          <a:off x="323850" y="1845465"/>
          <a:ext cx="8667750" cy="4860135"/>
        </p:xfrm>
        <a:graphic>
          <a:graphicData uri="http://schemas.openxmlformats.org/drawingml/2006/table">
            <a:tbl>
              <a:tblPr/>
              <a:tblGrid>
                <a:gridCol w="189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8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 a and b from the stack, add, and push the result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 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    c  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 c and d from the stack, add, and push the result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 8 and 2 from the stack, multiply, and push the result back. Since this is end of the expression, hence it is the final result.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800" y="1106269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a+b</a:t>
            </a:r>
            <a:r>
              <a:rPr lang="en-US" dirty="0">
                <a:latin typeface="Arial" charset="0"/>
              </a:rPr>
              <a:t>)*(</a:t>
            </a:r>
            <a:r>
              <a:rPr lang="en-US" dirty="0" err="1">
                <a:latin typeface="Arial" charset="0"/>
              </a:rPr>
              <a:t>c+d</a:t>
            </a:r>
            <a:r>
              <a:rPr lang="en-US" dirty="0">
                <a:latin typeface="Arial" charset="0"/>
              </a:rPr>
              <a:t>) </a:t>
            </a:r>
            <a:r>
              <a:rPr lang="en-US" dirty="0">
                <a:latin typeface="Arial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ab+cd</a:t>
            </a:r>
            <a:r>
              <a:rPr lang="en-US" dirty="0">
                <a:latin typeface="Arial" charset="0"/>
              </a:rPr>
              <a:t>+*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Assuming a=2, b=6, c=3, d=-1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data structure to store data in which the elements are added and removed from one end only: a Last In First Out (LIFO) data structure</a:t>
            </a:r>
          </a:p>
          <a:p>
            <a:endParaRPr lang="en-US" dirty="0"/>
          </a:p>
          <a:p>
            <a:r>
              <a:rPr lang="en-US" dirty="0"/>
              <a:t>Real life examples</a:t>
            </a:r>
          </a:p>
          <a:p>
            <a:pPr lvl="1"/>
            <a:r>
              <a:rPr lang="en-US" dirty="0"/>
              <a:t>Stack of coins</a:t>
            </a:r>
          </a:p>
          <a:p>
            <a:pPr lvl="1"/>
            <a:r>
              <a:rPr lang="en-US" dirty="0"/>
              <a:t>Stack of books</a:t>
            </a:r>
          </a:p>
          <a:p>
            <a:pPr lvl="1"/>
            <a:r>
              <a:rPr lang="en-US" dirty="0"/>
              <a:t>Stack of plates</a:t>
            </a:r>
          </a:p>
          <a:p>
            <a:pPr lvl="1"/>
            <a:r>
              <a:rPr lang="en-US" dirty="0"/>
              <a:t>Stake of bags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13088" y="200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24" name="Picture 4" descr="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76400"/>
            <a:ext cx="3505200" cy="3738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Stacks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876800"/>
          </a:xfrm>
        </p:spPr>
        <p:txBody>
          <a:bodyPr/>
          <a:lstStyle/>
          <a:p>
            <a:pPr marL="609600" indent="-609600"/>
            <a:r>
              <a:rPr lang="en-US" sz="2400" b="1">
                <a:solidFill>
                  <a:schemeClr val="tx1"/>
                </a:solidFill>
                <a:latin typeface="Tahoma" pitchFamily="34" charset="0"/>
              </a:rPr>
              <a:t>The operations defined on a stack are:</a:t>
            </a:r>
          </a:p>
          <a:p>
            <a:pPr marL="1371600" lvl="2" indent="-457200">
              <a:buFontTx/>
              <a:buAutoNum type="arabicPeriod"/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Push		-	Store onto a stack</a:t>
            </a:r>
          </a:p>
          <a:p>
            <a:pPr marL="1371600" lvl="2" indent="-457200">
              <a:buFontTx/>
              <a:buAutoNum type="arabicPeriod"/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Pop		-	retrieve from stack</a:t>
            </a:r>
          </a:p>
          <a:p>
            <a:pPr marL="1371600" lvl="2" indent="-457200">
              <a:buFontTx/>
              <a:buAutoNum type="arabicPeriod"/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Top		-	examine the top element in 				the stack</a:t>
            </a:r>
          </a:p>
          <a:p>
            <a:pPr marL="1371600" lvl="2" indent="-457200">
              <a:buFontTx/>
              <a:buAutoNum type="arabicPeriod"/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Is_empty	-	check if the stack is empty</a:t>
            </a:r>
          </a:p>
          <a:p>
            <a:pPr marL="1371600" lvl="2" indent="-457200">
              <a:buFontTx/>
              <a:buAutoNum type="arabicPeriod"/>
            </a:pPr>
            <a:r>
              <a:rPr lang="en-US" b="1">
                <a:solidFill>
                  <a:schemeClr val="tx1"/>
                </a:solidFill>
                <a:latin typeface="Tahoma" pitchFamily="34" charset="0"/>
              </a:rPr>
              <a:t>Is_Full		-	check if the stack is full</a:t>
            </a:r>
          </a:p>
          <a:p>
            <a:pPr marL="609600" indent="-609600"/>
            <a:r>
              <a:rPr lang="en-US" sz="2400" b="1">
                <a:solidFill>
                  <a:schemeClr val="tx1"/>
                </a:solidFill>
                <a:latin typeface="Tahoma" pitchFamily="34" charset="0"/>
              </a:rPr>
              <a:t>A stack can be very easily implemented using arrays.</a:t>
            </a:r>
          </a:p>
          <a:p>
            <a:pPr marL="609600" indent="-609600"/>
            <a:r>
              <a:rPr lang="en-US" sz="2400" b="1">
                <a:solidFill>
                  <a:schemeClr val="tx1"/>
                </a:solidFill>
                <a:latin typeface="Tahoma" pitchFamily="34" charset="0"/>
              </a:rPr>
              <a:t>Stack is implemented by maintaining a pointer to the top element in the stack. This pointer is called the </a:t>
            </a:r>
            <a:r>
              <a:rPr lang="en-US" sz="2400" b="1" i="1">
                <a:solidFill>
                  <a:schemeClr val="tx1"/>
                </a:solidFill>
                <a:latin typeface="Tahoma" pitchFamily="34" charset="0"/>
              </a:rPr>
              <a:t>stack pointer.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Stacks – Array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70037"/>
            <a:ext cx="8686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tx1"/>
                </a:solidFill>
                <a:latin typeface="Tahoma" pitchFamily="34" charset="0"/>
              </a:rPr>
              <a:t>If a stack is implemented using arrays, the following two conventions can be used:</a:t>
            </a:r>
          </a:p>
          <a:p>
            <a:pPr marL="1276350" lvl="1" indent="-5334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A stack can grow upwards, i.e., from index 0 to the maximum index, or it can grow downwards, i.e., from the maximum index to index 0.</a:t>
            </a:r>
          </a:p>
          <a:p>
            <a:pPr marL="1276350" lvl="1" indent="-533400">
              <a:buFontTx/>
              <a:buAutoNum type="arabicPeriod"/>
            </a:pPr>
            <a:r>
              <a:rPr lang="en-US" i="1" dirty="0">
                <a:solidFill>
                  <a:schemeClr val="tx1"/>
                </a:solidFill>
                <a:latin typeface="Tahoma" pitchFamily="34" charset="0"/>
              </a:rPr>
              <a:t>Stack pointer </a:t>
            </a:r>
            <a:r>
              <a:rPr lang="en-US" dirty="0">
                <a:solidFill>
                  <a:schemeClr val="tx1"/>
                </a:solidFill>
                <a:latin typeface="Tahoma" pitchFamily="34" charset="0"/>
              </a:rPr>
              <a:t>can point to the last element inserted into the stack or it can point to the next available 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Application of Stacks   Evaluation of Expression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Evaluation of expression like                        			</a:t>
            </a:r>
            <a:r>
              <a:rPr lang="en-US" sz="2800" dirty="0" err="1">
                <a:solidFill>
                  <a:schemeClr val="tx1"/>
                </a:solidFill>
              </a:rPr>
              <a:t>a+b</a:t>
            </a:r>
            <a:r>
              <a:rPr lang="en-US" sz="2800" dirty="0">
                <a:solidFill>
                  <a:schemeClr val="tx1"/>
                </a:solidFill>
              </a:rPr>
              <a:t>/c*(e-g)+h-f*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                                              was a challenging task for compiler writers.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It is a problem of </a:t>
            </a:r>
            <a:r>
              <a:rPr lang="en-US" sz="2800" dirty="0" err="1">
                <a:solidFill>
                  <a:schemeClr val="tx1"/>
                </a:solidFill>
              </a:rPr>
              <a:t>parenthesization</a:t>
            </a:r>
            <a:r>
              <a:rPr lang="en-US" sz="2800" dirty="0">
                <a:solidFill>
                  <a:schemeClr val="tx1"/>
                </a:solidFill>
              </a:rPr>
              <a:t> of the expression according to operator precedence rule.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 fully parenthesized expression can be evaluated with the help of a stack.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200"/>
              <a:t>Algorithm to Evaluate fully Parenthesized Expressions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5105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/>
              <a:t>while (not end of expression) do</a:t>
            </a:r>
          </a:p>
          <a:p>
            <a:pPr marL="1257300" lvl="1" indent="-533400">
              <a:buFontTx/>
              <a:buAutoNum type="arabicPeriod"/>
            </a:pPr>
            <a:r>
              <a:rPr lang="en-US" sz="2400"/>
              <a:t>get next input symbol</a:t>
            </a:r>
          </a:p>
          <a:p>
            <a:pPr marL="1257300" lvl="1" indent="-533400">
              <a:buFontTx/>
              <a:buAutoNum type="arabicPeriod"/>
            </a:pPr>
            <a:r>
              <a:rPr lang="en-US" sz="2400"/>
              <a:t>if input symbol is not “)”</a:t>
            </a:r>
          </a:p>
          <a:p>
            <a:pPr marL="1828800" lvl="2" indent="-457200">
              <a:buFontTx/>
              <a:buAutoNum type="arabicPeriod"/>
            </a:pPr>
            <a:r>
              <a:rPr lang="en-US" sz="2000"/>
              <a:t>push it into the stack</a:t>
            </a:r>
          </a:p>
          <a:p>
            <a:pPr marL="1257300" lvl="1" indent="-533400">
              <a:buFontTx/>
              <a:buAutoNum type="arabicPeriod"/>
            </a:pPr>
            <a:r>
              <a:rPr lang="en-US" sz="2400"/>
              <a:t>else</a:t>
            </a:r>
          </a:p>
          <a:p>
            <a:pPr marL="1828800" lvl="2" indent="-457200">
              <a:buFontTx/>
              <a:buAutoNum type="arabicPeriod"/>
            </a:pPr>
            <a:r>
              <a:rPr lang="en-US" sz="2000"/>
              <a:t>repeat</a:t>
            </a:r>
          </a:p>
          <a:p>
            <a:pPr marL="2324100" lvl="3" indent="-381000">
              <a:buFontTx/>
              <a:buAutoNum type="arabicPeriod"/>
            </a:pPr>
            <a:r>
              <a:rPr lang="en-US"/>
              <a:t>pop the symbol from the stack</a:t>
            </a:r>
          </a:p>
          <a:p>
            <a:pPr marL="1828800" lvl="2" indent="-457200">
              <a:buFontTx/>
              <a:buAutoNum type="arabicPeriod"/>
            </a:pPr>
            <a:r>
              <a:rPr lang="en-US" sz="2000"/>
              <a:t>until you get “(“</a:t>
            </a:r>
          </a:p>
          <a:p>
            <a:pPr marL="1828800" lvl="2" indent="-457200">
              <a:buFontTx/>
              <a:buAutoNum type="arabicPeriod"/>
            </a:pPr>
            <a:r>
              <a:rPr lang="en-US" sz="2000"/>
              <a:t>apply operators on the operands</a:t>
            </a:r>
          </a:p>
          <a:p>
            <a:pPr marL="1828800" lvl="2" indent="-457200">
              <a:buFontTx/>
              <a:buAutoNum type="arabicPeriod"/>
            </a:pPr>
            <a:r>
              <a:rPr lang="en-US" sz="2000"/>
              <a:t>push the result back into stack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end while</a:t>
            </a:r>
          </a:p>
          <a:p>
            <a:pPr marL="609600" indent="-609600">
              <a:buFontTx/>
              <a:buAutoNum type="arabicPeriod"/>
            </a:pPr>
            <a:r>
              <a:rPr lang="en-US" sz="2800"/>
              <a:t>the top of stack is the answer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Evaluation of Fully Parenthesized Expression</a:t>
            </a:r>
            <a:br>
              <a:rPr lang="en-US" sz="3200" dirty="0"/>
            </a:br>
            <a:endParaRPr lang="en-US" sz="2000" dirty="0">
              <a:latin typeface="Arial" charset="0"/>
            </a:endParaRP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1752600"/>
          <a:ext cx="8720138" cy="4734245"/>
        </p:xfrm>
        <a:graphic>
          <a:graphicData uri="http://schemas.openxmlformats.org/drawingml/2006/table">
            <a:tbl>
              <a:tblPr/>
              <a:tblGrid>
                <a:gridCol w="313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(a+(b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(a+(b/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(a+(b/c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Pop”(b/c” and evaluate and push the result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Pop”(a+2” and evaluate and push the result back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40862" y="1030069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</a:rPr>
              <a:t>(a+(b/c))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Assuming a=2, b=6, c=3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normal way of writing expressions </a:t>
            </a:r>
            <a:r>
              <a:rPr lang="en-US" sz="2400" dirty="0" err="1"/>
              <a:t>i’.e</a:t>
            </a:r>
            <a:r>
              <a:rPr lang="en-US" sz="2400" dirty="0"/>
              <a:t>., by placing a binary operator in-between its two operands, is called the </a:t>
            </a:r>
            <a:r>
              <a:rPr lang="en-US" sz="2400" i="1" dirty="0"/>
              <a:t>infix</a:t>
            </a:r>
            <a:r>
              <a:rPr lang="en-US" sz="2400" dirty="0"/>
              <a:t> notation.</a:t>
            </a:r>
          </a:p>
          <a:p>
            <a:pPr algn="just"/>
            <a:r>
              <a:rPr lang="en-US" sz="2400" dirty="0"/>
              <a:t>It is not easy to evaluate arithmetic and logic expressions written in infix notation since they must be evaluated according to operator precedence rules. E.g., </a:t>
            </a:r>
            <a:r>
              <a:rPr lang="en-US" sz="2400" dirty="0" err="1">
                <a:latin typeface="Arial" charset="0"/>
              </a:rPr>
              <a:t>a+b</a:t>
            </a:r>
            <a:r>
              <a:rPr lang="en-US" sz="2400" dirty="0">
                <a:latin typeface="Arial" charset="0"/>
              </a:rPr>
              <a:t>*c</a:t>
            </a:r>
            <a:r>
              <a:rPr lang="en-US" sz="2400" dirty="0"/>
              <a:t> must be evaluated as </a:t>
            </a:r>
            <a:r>
              <a:rPr lang="en-US" sz="2400" dirty="0">
                <a:latin typeface="Arial" charset="0"/>
              </a:rPr>
              <a:t>(a+(b*c))</a:t>
            </a:r>
            <a:r>
              <a:rPr lang="en-US" sz="2400" dirty="0"/>
              <a:t> and not </a:t>
            </a:r>
            <a:r>
              <a:rPr lang="en-US" sz="2400" dirty="0">
                <a:latin typeface="Arial" charset="0"/>
              </a:rPr>
              <a:t>((</a:t>
            </a:r>
            <a:r>
              <a:rPr lang="en-US" sz="2400" dirty="0" err="1">
                <a:latin typeface="Arial" charset="0"/>
              </a:rPr>
              <a:t>a+b</a:t>
            </a:r>
            <a:r>
              <a:rPr lang="en-US" sz="2400" dirty="0">
                <a:latin typeface="Arial" charset="0"/>
              </a:rPr>
              <a:t>)*c)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 </a:t>
            </a:r>
            <a:r>
              <a:rPr lang="en-US" sz="2400" i="1" dirty="0"/>
              <a:t>postfix</a:t>
            </a:r>
            <a:r>
              <a:rPr lang="en-US" sz="2400" dirty="0"/>
              <a:t> or </a:t>
            </a:r>
            <a:r>
              <a:rPr lang="en-US" sz="2400" i="1" dirty="0"/>
              <a:t>Reverse Polish Notation </a:t>
            </a:r>
            <a:r>
              <a:rPr lang="en-US" sz="2400" dirty="0"/>
              <a:t>(RPN) is used by the compliers for expression evaluation.</a:t>
            </a:r>
          </a:p>
          <a:p>
            <a:pPr algn="just"/>
            <a:r>
              <a:rPr lang="en-US" sz="2400" dirty="0"/>
              <a:t>In RPN, each operator appears after the operands on which it is applied. This is a parenthesis-free notation.</a:t>
            </a:r>
          </a:p>
          <a:p>
            <a:pPr algn="just"/>
            <a:r>
              <a:rPr lang="en-US" sz="2400" dirty="0"/>
              <a:t>Stacks can be used to convert an expression from its infix form to RPN and then evaluate the expression.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3560</TotalTime>
  <Words>1045</Words>
  <Application>Microsoft Office PowerPoint</Application>
  <PresentationFormat>On-screen Show (4:3)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Tahoma</vt:lpstr>
      <vt:lpstr>Times New Roman</vt:lpstr>
      <vt:lpstr>Wingdings 2</vt:lpstr>
      <vt:lpstr>Trek</vt:lpstr>
      <vt:lpstr>Stack</vt:lpstr>
      <vt:lpstr>sTACK</vt:lpstr>
      <vt:lpstr>PowerPoint Presentation</vt:lpstr>
      <vt:lpstr>Stacks</vt:lpstr>
      <vt:lpstr>Stacks – Array Implementation</vt:lpstr>
      <vt:lpstr>Application of Stacks   Evaluation of Expression</vt:lpstr>
      <vt:lpstr>Algorithm to Evaluate fully Parenthesized Expressions</vt:lpstr>
      <vt:lpstr>Evaluation of Fully Parenthesized Expression </vt:lpstr>
      <vt:lpstr>Evaluation of Expressions</vt:lpstr>
      <vt:lpstr>Application of stacks: </vt:lpstr>
      <vt:lpstr>INFIX and POSTFIX</vt:lpstr>
      <vt:lpstr>Algorithm to Evaluate Expressions in RPN</vt:lpstr>
      <vt:lpstr>Post expression calculator </vt:lpstr>
      <vt:lpstr>Algorithm to Evaluate Expressions in RPN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Usama</dc:creator>
  <cp:lastModifiedBy>M.Naveed</cp:lastModifiedBy>
  <cp:revision>103</cp:revision>
  <dcterms:created xsi:type="dcterms:W3CDTF">2012-02-12T09:52:01Z</dcterms:created>
  <dcterms:modified xsi:type="dcterms:W3CDTF">2024-09-11T18:53:24Z</dcterms:modified>
</cp:coreProperties>
</file>