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6.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258" r:id="rId3"/>
    <p:sldId id="518" r:id="rId4"/>
    <p:sldId id="519" r:id="rId5"/>
    <p:sldId id="436" r:id="rId6"/>
    <p:sldId id="304" r:id="rId7"/>
    <p:sldId id="438" r:id="rId8"/>
    <p:sldId id="440" r:id="rId9"/>
    <p:sldId id="447" r:id="rId10"/>
    <p:sldId id="520" r:id="rId11"/>
    <p:sldId id="448" r:id="rId12"/>
    <p:sldId id="449" r:id="rId13"/>
    <p:sldId id="299" r:id="rId14"/>
    <p:sldId id="300" r:id="rId15"/>
    <p:sldId id="302" r:id="rId16"/>
    <p:sldId id="303" r:id="rId17"/>
    <p:sldId id="452" r:id="rId18"/>
    <p:sldId id="269" r:id="rId19"/>
    <p:sldId id="521" r:id="rId20"/>
    <p:sldId id="523" r:id="rId21"/>
    <p:sldId id="522" r:id="rId22"/>
    <p:sldId id="454" r:id="rId23"/>
    <p:sldId id="455" r:id="rId24"/>
    <p:sldId id="457" r:id="rId25"/>
    <p:sldId id="337" r:id="rId26"/>
    <p:sldId id="458" r:id="rId27"/>
    <p:sldId id="264" r:id="rId28"/>
    <p:sldId id="503" r:id="rId29"/>
    <p:sldId id="459" r:id="rId30"/>
    <p:sldId id="340" r:id="rId31"/>
    <p:sldId id="524" r:id="rId32"/>
    <p:sldId id="525" r:id="rId33"/>
    <p:sldId id="526" r:id="rId34"/>
    <p:sldId id="460" r:id="rId35"/>
    <p:sldId id="267" r:id="rId36"/>
    <p:sldId id="409" r:id="rId37"/>
    <p:sldId id="268" r:id="rId38"/>
    <p:sldId id="527" r:id="rId39"/>
    <p:sldId id="355" r:id="rId40"/>
    <p:sldId id="529" r:id="rId41"/>
    <p:sldId id="528" r:id="rId42"/>
    <p:sldId id="530" r:id="rId43"/>
    <p:sldId id="356" r:id="rId44"/>
    <p:sldId id="357" r:id="rId45"/>
    <p:sldId id="358" r:id="rId46"/>
    <p:sldId id="359" r:id="rId47"/>
    <p:sldId id="360" r:id="rId48"/>
    <p:sldId id="364" r:id="rId49"/>
    <p:sldId id="365" r:id="rId50"/>
    <p:sldId id="277" r:id="rId51"/>
    <p:sldId id="262" r:id="rId52"/>
    <p:sldId id="263" r:id="rId53"/>
    <p:sldId id="512" r:id="rId54"/>
    <p:sldId id="513" r:id="rId55"/>
    <p:sldId id="515" r:id="rId56"/>
    <p:sldId id="516" r:id="rId57"/>
    <p:sldId id="271" r:id="rId58"/>
    <p:sldId id="272" r:id="rId59"/>
    <p:sldId id="510" r:id="rId60"/>
    <p:sldId id="511" r:id="rId61"/>
    <p:sldId id="275" r:id="rId62"/>
    <p:sldId id="27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566" autoAdjust="0"/>
  </p:normalViewPr>
  <p:slideViewPr>
    <p:cSldViewPr snapToGrid="0">
      <p:cViewPr varScale="1">
        <p:scale>
          <a:sx n="60" d="100"/>
          <a:sy n="60" d="100"/>
        </p:scale>
        <p:origin x="840"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F82B1-45D3-4116-8EE0-49E0600AACD8}"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033D8-71E4-4984-BBB4-29A58B86F495}" type="slidenum">
              <a:rPr lang="en-US" smtClean="0"/>
              <a:t>‹#›</a:t>
            </a:fld>
            <a:endParaRPr lang="en-US"/>
          </a:p>
        </p:txBody>
      </p:sp>
    </p:spTree>
    <p:extLst>
      <p:ext uri="{BB962C8B-B14F-4D97-AF65-F5344CB8AC3E}">
        <p14:creationId xmlns:p14="http://schemas.microsoft.com/office/powerpoint/2010/main" val="383151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3144118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333851E6-055F-9E94-4C9A-E74ADCC15DD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77198D1F-01E6-4E19-87C8-83821E08706F}" type="slidenum">
              <a:rPr lang="en-US" altLang="en-US" sz="1200" smtClean="0">
                <a:cs typeface="Arial" panose="020B0604020202020204" pitchFamily="34" charset="0"/>
              </a:rPr>
              <a:pPr/>
              <a:t>53</a:t>
            </a:fld>
            <a:endParaRPr lang="en-US" altLang="en-US" sz="1200">
              <a:cs typeface="Arial" panose="020B0604020202020204" pitchFamily="34" charset="0"/>
            </a:endParaRPr>
          </a:p>
        </p:txBody>
      </p:sp>
      <p:sp>
        <p:nvSpPr>
          <p:cNvPr id="32771" name="Rectangle 2">
            <a:extLst>
              <a:ext uri="{FF2B5EF4-FFF2-40B4-BE49-F238E27FC236}">
                <a16:creationId xmlns:a16="http://schemas.microsoft.com/office/drawing/2014/main" id="{1AB4C9D5-7200-72F9-C4A6-4498CCEED18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09B7A499-F561-917D-F8BE-4AED8EE1E5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89C0835C-5103-F0A1-B9EE-2F19D1B13C7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A170B6C6-DE63-4B2A-95A2-92517815E668}" type="slidenum">
              <a:rPr lang="en-US" altLang="en-US" sz="1200" smtClean="0">
                <a:cs typeface="Arial" panose="020B0604020202020204" pitchFamily="34" charset="0"/>
              </a:rPr>
              <a:pPr/>
              <a:t>54</a:t>
            </a:fld>
            <a:endParaRPr lang="en-US" altLang="en-US" sz="1200">
              <a:cs typeface="Arial" panose="020B0604020202020204" pitchFamily="34" charset="0"/>
            </a:endParaRPr>
          </a:p>
        </p:txBody>
      </p:sp>
      <p:sp>
        <p:nvSpPr>
          <p:cNvPr id="34819" name="Rectangle 2">
            <a:extLst>
              <a:ext uri="{FF2B5EF4-FFF2-40B4-BE49-F238E27FC236}">
                <a16:creationId xmlns:a16="http://schemas.microsoft.com/office/drawing/2014/main" id="{31F46C24-8E9B-20BA-38D8-C6B99A480DC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EC409D32-9E51-917E-2D12-6C832EC44A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92F75E6-6F6E-0233-6F36-98B722C155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2A4694C5-820C-4231-BBAF-C4EBDF72FE9E}" type="slidenum">
              <a:rPr lang="en-US" altLang="en-US" sz="1200" smtClean="0">
                <a:cs typeface="Arial" panose="020B0604020202020204" pitchFamily="34" charset="0"/>
              </a:rPr>
              <a:pPr/>
              <a:t>55</a:t>
            </a:fld>
            <a:endParaRPr lang="en-US" altLang="en-US" sz="1200">
              <a:cs typeface="Arial" panose="020B0604020202020204" pitchFamily="34" charset="0"/>
            </a:endParaRPr>
          </a:p>
        </p:txBody>
      </p:sp>
      <p:sp>
        <p:nvSpPr>
          <p:cNvPr id="36867" name="Rectangle 2">
            <a:extLst>
              <a:ext uri="{FF2B5EF4-FFF2-40B4-BE49-F238E27FC236}">
                <a16:creationId xmlns:a16="http://schemas.microsoft.com/office/drawing/2014/main" id="{42B6E79E-C8F1-C520-05E6-32DE8938813A}"/>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D6D8DB0A-0769-ABC4-C07D-C46CAA2BA5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92F8CE34-1A25-BBD6-39AC-5178D6FE88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278601C1-613B-4288-AE4A-C1940E3AA320}" type="slidenum">
              <a:rPr lang="en-US" altLang="en-US" sz="1200" smtClean="0">
                <a:cs typeface="Arial" panose="020B0604020202020204" pitchFamily="34" charset="0"/>
              </a:rPr>
              <a:pPr/>
              <a:t>56</a:t>
            </a:fld>
            <a:endParaRPr lang="en-US" altLang="en-US" sz="1200">
              <a:cs typeface="Arial" panose="020B0604020202020204" pitchFamily="34" charset="0"/>
            </a:endParaRPr>
          </a:p>
        </p:txBody>
      </p:sp>
      <p:sp>
        <p:nvSpPr>
          <p:cNvPr id="38915" name="Rectangle 2">
            <a:extLst>
              <a:ext uri="{FF2B5EF4-FFF2-40B4-BE49-F238E27FC236}">
                <a16:creationId xmlns:a16="http://schemas.microsoft.com/office/drawing/2014/main" id="{B1DB3435-9077-6F79-22B5-3C265494E460}"/>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530504C-1C26-EC31-4D3E-6A216ED250D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08B0D807-2BA0-6B1C-1F19-A32AE490B5A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AF0594E7-7A8F-4054-8AAD-427029CDB106}" type="slidenum">
              <a:rPr lang="en-US" altLang="en-US" sz="1200" smtClean="0">
                <a:cs typeface="Arial" panose="020B0604020202020204" pitchFamily="34" charset="0"/>
              </a:rPr>
              <a:pPr/>
              <a:t>3</a:t>
            </a:fld>
            <a:endParaRPr lang="en-US" altLang="en-US" sz="1200" dirty="0">
              <a:cs typeface="Arial" panose="020B0604020202020204" pitchFamily="34" charset="0"/>
            </a:endParaRPr>
          </a:p>
        </p:txBody>
      </p:sp>
      <p:sp>
        <p:nvSpPr>
          <p:cNvPr id="9219" name="Rectangle 2">
            <a:extLst>
              <a:ext uri="{FF2B5EF4-FFF2-40B4-BE49-F238E27FC236}">
                <a16:creationId xmlns:a16="http://schemas.microsoft.com/office/drawing/2014/main" id="{BA86894F-58E2-9370-814D-C2DDACCDE111}"/>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C947BC5A-8307-5FA6-5624-75D59476F5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E1F95A2-59B9-252F-6FAD-DE9431D0EA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C0AD15A5-8A3F-4654-A1D6-1B8B9EEB413E}" type="slidenum">
              <a:rPr lang="en-US" altLang="en-US" sz="1200" smtClean="0">
                <a:cs typeface="Arial" panose="020B0604020202020204" pitchFamily="34" charset="0"/>
              </a:rPr>
              <a:pPr/>
              <a:t>4</a:t>
            </a:fld>
            <a:endParaRPr lang="en-US" altLang="en-US" sz="1200" dirty="0">
              <a:cs typeface="Arial" panose="020B0604020202020204" pitchFamily="34" charset="0"/>
            </a:endParaRPr>
          </a:p>
        </p:txBody>
      </p:sp>
      <p:sp>
        <p:nvSpPr>
          <p:cNvPr id="11267" name="Rectangle 2">
            <a:extLst>
              <a:ext uri="{FF2B5EF4-FFF2-40B4-BE49-F238E27FC236}">
                <a16:creationId xmlns:a16="http://schemas.microsoft.com/office/drawing/2014/main" id="{9A638A11-409A-4050-CC00-436D741228D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9F04881-45AD-345F-2BC4-69E4041B32C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Stakeholder </a:t>
            </a:r>
            <a:r>
              <a:rPr lang="en-US" sz="1200" dirty="0"/>
              <a:t>refers to, “a person, group or company that is directly or indirectly involved in the project and who may affect or get affected by the outcome of the project”. </a:t>
            </a:r>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24</a:t>
            </a:fld>
            <a:endParaRPr lang="en-US" dirty="0"/>
          </a:p>
        </p:txBody>
      </p:sp>
    </p:spTree>
    <p:extLst>
      <p:ext uri="{BB962C8B-B14F-4D97-AF65-F5344CB8AC3E}">
        <p14:creationId xmlns:p14="http://schemas.microsoft.com/office/powerpoint/2010/main" val="240249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8A2F121B-1891-002B-D42B-6F36B8C58F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1500">
                <a:solidFill>
                  <a:schemeClr val="tx1"/>
                </a:solidFill>
                <a:latin typeface="Arial" panose="020B0604020202020204" pitchFamily="34" charset="0"/>
                <a:ea typeface="ＭＳ Ｐゴシック" panose="020B0600070205080204" pitchFamily="34" charset="-128"/>
              </a:defRPr>
            </a:lvl1pPr>
            <a:lvl2pPr marL="742950" indent="-285750">
              <a:defRPr sz="1500">
                <a:solidFill>
                  <a:schemeClr val="tx1"/>
                </a:solidFill>
                <a:latin typeface="Arial" panose="020B0604020202020204" pitchFamily="34" charset="0"/>
                <a:ea typeface="ＭＳ Ｐゴシック" panose="020B0600070205080204" pitchFamily="34" charset="-128"/>
              </a:defRPr>
            </a:lvl2pPr>
            <a:lvl3pPr marL="1143000" indent="-228600">
              <a:defRPr sz="1500">
                <a:solidFill>
                  <a:schemeClr val="tx1"/>
                </a:solidFill>
                <a:latin typeface="Arial" panose="020B0604020202020204" pitchFamily="34" charset="0"/>
                <a:ea typeface="ＭＳ Ｐゴシック" panose="020B0600070205080204" pitchFamily="34" charset="-128"/>
              </a:defRPr>
            </a:lvl3pPr>
            <a:lvl4pPr marL="1600200" indent="-228600">
              <a:defRPr sz="1500">
                <a:solidFill>
                  <a:schemeClr val="tx1"/>
                </a:solidFill>
                <a:latin typeface="Arial" panose="020B0604020202020204" pitchFamily="34" charset="0"/>
                <a:ea typeface="ＭＳ Ｐゴシック" panose="020B0600070205080204" pitchFamily="34" charset="-128"/>
              </a:defRPr>
            </a:lvl4pPr>
            <a:lvl5pPr marL="2057400" indent="-228600">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500">
                <a:solidFill>
                  <a:schemeClr val="tx1"/>
                </a:solidFill>
                <a:latin typeface="Arial" panose="020B0604020202020204" pitchFamily="34" charset="0"/>
                <a:ea typeface="ＭＳ Ｐゴシック" panose="020B0600070205080204" pitchFamily="34" charset="-128"/>
              </a:defRPr>
            </a:lvl9pPr>
          </a:lstStyle>
          <a:p>
            <a:fld id="{02ECE73D-7589-4139-83E9-A5940A6513A8}" type="slidenum">
              <a:rPr lang="en-US" altLang="en-US" sz="1200" smtClean="0">
                <a:cs typeface="Arial" panose="020B0604020202020204" pitchFamily="34" charset="0"/>
              </a:rPr>
              <a:pPr/>
              <a:t>28</a:t>
            </a:fld>
            <a:endParaRPr lang="en-US" altLang="en-US" sz="1200" dirty="0">
              <a:cs typeface="Arial" panose="020B0604020202020204" pitchFamily="34" charset="0"/>
            </a:endParaRPr>
          </a:p>
        </p:txBody>
      </p:sp>
      <p:sp>
        <p:nvSpPr>
          <p:cNvPr id="17411" name="Rectangle 2">
            <a:extLst>
              <a:ext uri="{FF2B5EF4-FFF2-40B4-BE49-F238E27FC236}">
                <a16:creationId xmlns:a16="http://schemas.microsoft.com/office/drawing/2014/main" id="{C5DBEC91-7C25-8ACB-4C54-DD0A3F6FD256}"/>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BA3E1AF8-29CA-9E89-A404-BACCEBC078E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39</a:t>
            </a:fld>
            <a:endParaRPr lang="en-US"/>
          </a:p>
        </p:txBody>
      </p:sp>
    </p:spTree>
    <p:extLst>
      <p:ext uri="{BB962C8B-B14F-4D97-AF65-F5344CB8AC3E}">
        <p14:creationId xmlns:p14="http://schemas.microsoft.com/office/powerpoint/2010/main" val="2537890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REQUIREMENT The MHC-PMS shall be available to all clinics during normal working hours (Mon–Fri, 08.30–17.30). Downtime within normal working hours shall not exceed five seconds in any one day. </a:t>
            </a:r>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43</a:t>
            </a:fld>
            <a:endParaRPr lang="en-US"/>
          </a:p>
        </p:txBody>
      </p:sp>
    </p:spTree>
    <p:extLst>
      <p:ext uri="{BB962C8B-B14F-4D97-AF65-F5344CB8AC3E}">
        <p14:creationId xmlns:p14="http://schemas.microsoft.com/office/powerpoint/2010/main" val="160507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ORGANIZATIONAL REQUIREMENT Users of the MHC-PMS system shall authenticate themselves using their health authority identity card. </a:t>
            </a:r>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45</a:t>
            </a:fld>
            <a:endParaRPr lang="en-US"/>
          </a:p>
        </p:txBody>
      </p:sp>
    </p:spTree>
    <p:extLst>
      <p:ext uri="{BB962C8B-B14F-4D97-AF65-F5344CB8AC3E}">
        <p14:creationId xmlns:p14="http://schemas.microsoft.com/office/powerpoint/2010/main" val="1622104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EXTERNAL REQUIREMENT The system shall implement patient privacy provisions as set out in HStan-03-2006-priv</a:t>
            </a:r>
            <a:endParaRPr lang="en-PK" dirty="0"/>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46</a:t>
            </a:fld>
            <a:endParaRPr lang="en-US"/>
          </a:p>
        </p:txBody>
      </p:sp>
    </p:spTree>
    <p:extLst>
      <p:ext uri="{BB962C8B-B14F-4D97-AF65-F5344CB8AC3E}">
        <p14:creationId xmlns:p14="http://schemas.microsoft.com/office/powerpoint/2010/main" val="4284144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B383CF-FD1A-4224-8D11-1C3E8E115A4D}" type="datetime1">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42634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6F3CC5-259A-4CCA-BEE5-9D68E37D231B}" type="datetime1">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75755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655A57-319B-416D-96C9-87D6D9FD6BF9}" type="datetime1">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50488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47730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F43BB1-1DBA-4973-92E9-75513026BDD0}" type="datetime1">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95111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99AA4F-3750-44A5-B224-2CE268D90EB8}" type="datetime1">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40188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F32D8D-E6B1-40E5-A715-28E0C965D56A}" type="datetime1">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50608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FBA469-C1F2-4173-8FF6-5FC8842EC6BB}" type="datetime1">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13651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726FAD-8406-4A33-8129-12338602999C}" type="datetime1">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31154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773C0-44BC-4553-B615-D6673A88FB67}" type="datetime1">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06728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CC8DF3-54A9-4116-B1B6-07D76394159A}" type="datetime1">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17514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1292D-86D9-4B62-97AA-5A49EF2EC505}" type="datetime1">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02072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D712D5-3EE7-4C43-BBFB-F482DC7646A2}" type="datetime1">
              <a:rPr lang="en-US" smtClean="0"/>
              <a:t>2/18/2025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280B9-D2CE-4D2F-9836-68D0AD48D9E8}" type="slidenum">
              <a:rPr lang="en-US" smtClean="0"/>
              <a:t>‹#›</a:t>
            </a:fld>
            <a:endParaRPr lang="en-US"/>
          </a:p>
        </p:txBody>
      </p:sp>
    </p:spTree>
    <p:extLst>
      <p:ext uri="{BB962C8B-B14F-4D97-AF65-F5344CB8AC3E}">
        <p14:creationId xmlns:p14="http://schemas.microsoft.com/office/powerpoint/2010/main" val="280536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22854" y="2311097"/>
            <a:ext cx="5734050" cy="1111763"/>
          </a:xfrm>
          <a:ln>
            <a:solidFill>
              <a:srgbClr val="0070C0"/>
            </a:solidFill>
          </a:ln>
        </p:spPr>
        <p:txBody>
          <a:bodyPr anchor="ctr">
            <a:noAutofit/>
          </a:bodyPr>
          <a:lstStyle/>
          <a:p>
            <a:r>
              <a:rPr lang="en-US" sz="3200" cap="none" dirty="0">
                <a:latin typeface="Times New Roman" panose="02020603050405020304" pitchFamily="18" charset="0"/>
                <a:cs typeface="Times New Roman" panose="02020603050405020304" pitchFamily="18" charset="0"/>
              </a:rPr>
              <a:t>Software Design &amp; Analysis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48" y="2071602"/>
            <a:ext cx="1585871" cy="1590751"/>
          </a:xfrm>
          <a:prstGeom prst="rect">
            <a:avLst/>
          </a:prstGeom>
          <a:ln>
            <a:solidFill>
              <a:srgbClr val="0070C0"/>
            </a:solidFill>
          </a:ln>
        </p:spPr>
      </p:pic>
    </p:spTree>
    <p:extLst>
      <p:ext uri="{BB962C8B-B14F-4D97-AF65-F5344CB8AC3E}">
        <p14:creationId xmlns:p14="http://schemas.microsoft.com/office/powerpoint/2010/main" val="64725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D4F4-DAD9-1441-8CF1-C402AE72DCB5}"/>
              </a:ext>
            </a:extLst>
          </p:cNvPr>
          <p:cNvSpPr>
            <a:spLocks noGrp="1"/>
          </p:cNvSpPr>
          <p:nvPr>
            <p:ph type="title"/>
          </p:nvPr>
        </p:nvSpPr>
        <p:spPr/>
        <p:txBody>
          <a:bodyPr/>
          <a:lstStyle/>
          <a:p>
            <a:r>
              <a:rPr lang="en-US" b="1" dirty="0"/>
              <a:t>Why Are Requirements Important?</a:t>
            </a:r>
            <a:endParaRPr lang="en-US" dirty="0"/>
          </a:p>
        </p:txBody>
      </p:sp>
      <p:sp>
        <p:nvSpPr>
          <p:cNvPr id="3" name="Content Placeholder 2">
            <a:extLst>
              <a:ext uri="{FF2B5EF4-FFF2-40B4-BE49-F238E27FC236}">
                <a16:creationId xmlns:a16="http://schemas.microsoft.com/office/drawing/2014/main" id="{8D226C2B-20D6-9F76-0F45-CDB1A13C97C1}"/>
              </a:ext>
            </a:extLst>
          </p:cNvPr>
          <p:cNvSpPr>
            <a:spLocks noGrp="1"/>
          </p:cNvSpPr>
          <p:nvPr>
            <p:ph idx="1"/>
          </p:nvPr>
        </p:nvSpPr>
        <p:spPr/>
        <p:txBody>
          <a:bodyPr/>
          <a:lstStyle/>
          <a:p>
            <a:pPr>
              <a:buFont typeface="+mj-lt"/>
              <a:buAutoNum type="arabicPeriod"/>
            </a:pPr>
            <a:r>
              <a:rPr lang="en-US" b="1" dirty="0"/>
              <a:t>Clear Goals</a:t>
            </a:r>
            <a:r>
              <a:rPr lang="en-US" dirty="0"/>
              <a:t> – Helps developers understand what needs to be built.</a:t>
            </a:r>
          </a:p>
          <a:p>
            <a:pPr>
              <a:buFont typeface="+mj-lt"/>
              <a:buAutoNum type="arabicPeriod"/>
            </a:pPr>
            <a:r>
              <a:rPr lang="en-US" b="1" dirty="0"/>
              <a:t>Avoid Miscommunication</a:t>
            </a:r>
            <a:r>
              <a:rPr lang="en-US" dirty="0"/>
              <a:t> – Ensures all stakeholders (clients, developers, testers) are aligned.</a:t>
            </a:r>
          </a:p>
          <a:p>
            <a:pPr>
              <a:buFont typeface="+mj-lt"/>
              <a:buAutoNum type="arabicPeriod"/>
            </a:pPr>
            <a:r>
              <a:rPr lang="en-US" b="1" dirty="0"/>
              <a:t>Quality Assurance</a:t>
            </a:r>
            <a:r>
              <a:rPr lang="en-US" dirty="0"/>
              <a:t> – Helps in verifying and validating the system.</a:t>
            </a:r>
          </a:p>
          <a:p>
            <a:pPr>
              <a:buFont typeface="+mj-lt"/>
              <a:buAutoNum type="arabicPeriod"/>
            </a:pPr>
            <a:r>
              <a:rPr lang="en-US" b="1" dirty="0"/>
              <a:t>Legal &amp; Standard Compliance</a:t>
            </a:r>
            <a:r>
              <a:rPr lang="en-US" dirty="0"/>
              <a:t> – Ensures the system follows regulations.</a:t>
            </a:r>
          </a:p>
          <a:p>
            <a:endParaRPr lang="en-US" dirty="0"/>
          </a:p>
        </p:txBody>
      </p:sp>
      <p:sp>
        <p:nvSpPr>
          <p:cNvPr id="4" name="Slide Number Placeholder 3">
            <a:extLst>
              <a:ext uri="{FF2B5EF4-FFF2-40B4-BE49-F238E27FC236}">
                <a16:creationId xmlns:a16="http://schemas.microsoft.com/office/drawing/2014/main" id="{0B703BE9-AB9B-D4C5-A34C-4B74735681A5}"/>
              </a:ext>
            </a:extLst>
          </p:cNvPr>
          <p:cNvSpPr>
            <a:spLocks noGrp="1"/>
          </p:cNvSpPr>
          <p:nvPr>
            <p:ph type="sldNum" sz="quarter" idx="12"/>
          </p:nvPr>
        </p:nvSpPr>
        <p:spPr/>
        <p:txBody>
          <a:bodyPr/>
          <a:lstStyle/>
          <a:p>
            <a:fld id="{B12280B9-D2CE-4D2F-9836-68D0AD48D9E8}" type="slidenum">
              <a:rPr lang="en-US" smtClean="0"/>
              <a:t>10</a:t>
            </a:fld>
            <a:endParaRPr lang="en-US" dirty="0"/>
          </a:p>
        </p:txBody>
      </p:sp>
    </p:spTree>
    <p:extLst>
      <p:ext uri="{BB962C8B-B14F-4D97-AF65-F5344CB8AC3E}">
        <p14:creationId xmlns:p14="http://schemas.microsoft.com/office/powerpoint/2010/main" val="370743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Software Requirements</a:t>
            </a:r>
            <a:endParaRPr lang="en-US" dirty="0"/>
          </a:p>
        </p:txBody>
      </p:sp>
      <p:sp>
        <p:nvSpPr>
          <p:cNvPr id="4" name="object 3"/>
          <p:cNvSpPr/>
          <p:nvPr/>
        </p:nvSpPr>
        <p:spPr>
          <a:xfrm>
            <a:off x="2211069" y="2392218"/>
            <a:ext cx="3086100" cy="3648364"/>
          </a:xfrm>
          <a:prstGeom prst="rect">
            <a:avLst/>
          </a:prstGeom>
          <a:blipFill>
            <a:blip r:embed="rId2" cstate="print"/>
            <a:stretch>
              <a:fillRect/>
            </a:stretch>
          </a:blipFill>
        </p:spPr>
        <p:txBody>
          <a:bodyPr wrap="square" lIns="0" tIns="0" rIns="0" bIns="0" rtlCol="0"/>
          <a:lstStyle/>
          <a:p>
            <a:endParaRPr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767" t="21762" r="5354" b="35679"/>
          <a:stretch/>
        </p:blipFill>
        <p:spPr>
          <a:xfrm>
            <a:off x="6190450" y="1194227"/>
            <a:ext cx="5302544" cy="4331368"/>
          </a:xfrm>
          <a:prstGeom prst="rect">
            <a:avLst/>
          </a:prstGeom>
        </p:spPr>
      </p:pic>
      <p:sp>
        <p:nvSpPr>
          <p:cNvPr id="7" name="object 16"/>
          <p:cNvSpPr/>
          <p:nvPr/>
        </p:nvSpPr>
        <p:spPr>
          <a:xfrm>
            <a:off x="5763260" y="3004311"/>
            <a:ext cx="355600" cy="355600"/>
          </a:xfrm>
          <a:custGeom>
            <a:avLst/>
            <a:gdLst/>
            <a:ahLst/>
            <a:cxnLst/>
            <a:rect l="l" t="t" r="r" b="b"/>
            <a:pathLst>
              <a:path w="355600" h="355600">
                <a:moveTo>
                  <a:pt x="177545" y="0"/>
                </a:moveTo>
                <a:lnTo>
                  <a:pt x="130301" y="6350"/>
                </a:lnTo>
                <a:lnTo>
                  <a:pt x="87883" y="24257"/>
                </a:lnTo>
                <a:lnTo>
                  <a:pt x="52069" y="52070"/>
                </a:lnTo>
                <a:lnTo>
                  <a:pt x="24256" y="87884"/>
                </a:lnTo>
                <a:lnTo>
                  <a:pt x="6350" y="130301"/>
                </a:lnTo>
                <a:lnTo>
                  <a:pt x="0" y="177546"/>
                </a:lnTo>
                <a:lnTo>
                  <a:pt x="6350" y="224789"/>
                </a:lnTo>
                <a:lnTo>
                  <a:pt x="24256" y="267208"/>
                </a:lnTo>
                <a:lnTo>
                  <a:pt x="52069" y="303022"/>
                </a:lnTo>
                <a:lnTo>
                  <a:pt x="87883" y="330835"/>
                </a:lnTo>
                <a:lnTo>
                  <a:pt x="130301" y="348741"/>
                </a:lnTo>
                <a:lnTo>
                  <a:pt x="177545" y="355091"/>
                </a:lnTo>
                <a:lnTo>
                  <a:pt x="224789" y="348741"/>
                </a:lnTo>
                <a:lnTo>
                  <a:pt x="267207" y="330835"/>
                </a:lnTo>
                <a:lnTo>
                  <a:pt x="303021" y="303022"/>
                </a:lnTo>
                <a:lnTo>
                  <a:pt x="330834" y="267208"/>
                </a:lnTo>
                <a:lnTo>
                  <a:pt x="348741" y="224789"/>
                </a:lnTo>
                <a:lnTo>
                  <a:pt x="355091" y="177546"/>
                </a:lnTo>
                <a:lnTo>
                  <a:pt x="348741" y="130301"/>
                </a:lnTo>
                <a:lnTo>
                  <a:pt x="330834" y="87884"/>
                </a:lnTo>
                <a:lnTo>
                  <a:pt x="303021" y="52070"/>
                </a:lnTo>
                <a:lnTo>
                  <a:pt x="267207" y="24257"/>
                </a:lnTo>
                <a:lnTo>
                  <a:pt x="224789" y="6350"/>
                </a:lnTo>
                <a:lnTo>
                  <a:pt x="177545" y="0"/>
                </a:lnTo>
                <a:close/>
              </a:path>
            </a:pathLst>
          </a:custGeom>
          <a:solidFill>
            <a:srgbClr val="CC8E5F"/>
          </a:solidFill>
        </p:spPr>
        <p:txBody>
          <a:bodyPr wrap="square" lIns="0" tIns="0" rIns="0" bIns="0" rtlCol="0"/>
          <a:lstStyle/>
          <a:p>
            <a:endParaRPr dirty="0"/>
          </a:p>
        </p:txBody>
      </p:sp>
      <p:sp>
        <p:nvSpPr>
          <p:cNvPr id="8" name="object 15"/>
          <p:cNvSpPr/>
          <p:nvPr/>
        </p:nvSpPr>
        <p:spPr>
          <a:xfrm>
            <a:off x="5401081" y="3359911"/>
            <a:ext cx="236220" cy="236220"/>
          </a:xfrm>
          <a:prstGeom prst="rect">
            <a:avLst/>
          </a:prstGeom>
          <a:blipFill>
            <a:blip r:embed="rId4" cstate="print"/>
            <a:stretch>
              <a:fillRect/>
            </a:stretch>
          </a:blipFill>
        </p:spPr>
        <p:txBody>
          <a:bodyPr wrap="square" lIns="0" tIns="0" rIns="0" bIns="0" rtlCol="0"/>
          <a:lstStyle/>
          <a:p>
            <a:endParaRPr dirty="0"/>
          </a:p>
        </p:txBody>
      </p:sp>
      <p:sp>
        <p:nvSpPr>
          <p:cNvPr id="9" name="object 17"/>
          <p:cNvSpPr/>
          <p:nvPr/>
        </p:nvSpPr>
        <p:spPr>
          <a:xfrm>
            <a:off x="5023203" y="3527551"/>
            <a:ext cx="137160" cy="137160"/>
          </a:xfrm>
          <a:prstGeom prst="rect">
            <a:avLst/>
          </a:prstGeom>
          <a:blipFill>
            <a:blip r:embed="rId5" cstate="print"/>
            <a:stretch>
              <a:fillRect/>
            </a:stretch>
          </a:blipFill>
        </p:spPr>
        <p:txBody>
          <a:bodyPr wrap="square" lIns="0" tIns="0" rIns="0" bIns="0" rtlCol="0"/>
          <a:lstStyle/>
          <a:p>
            <a:endParaRPr dirty="0"/>
          </a:p>
        </p:txBody>
      </p:sp>
      <p:sp>
        <p:nvSpPr>
          <p:cNvPr id="11" name="Slide Number Placeholder 10"/>
          <p:cNvSpPr>
            <a:spLocks noGrp="1"/>
          </p:cNvSpPr>
          <p:nvPr>
            <p:ph type="sldNum" sz="quarter" idx="12"/>
          </p:nvPr>
        </p:nvSpPr>
        <p:spPr/>
        <p:txBody>
          <a:bodyPr/>
          <a:lstStyle/>
          <a:p>
            <a:fld id="{1B1BB987-6F91-45E4-B4B8-36CB3CA273A8}" type="slidenum">
              <a:rPr lang="en-US" smtClean="0"/>
              <a:t>11</a:t>
            </a:fld>
            <a:endParaRPr lang="en-US" dirty="0"/>
          </a:p>
        </p:txBody>
      </p:sp>
    </p:spTree>
    <p:extLst>
      <p:ext uri="{BB962C8B-B14F-4D97-AF65-F5344CB8AC3E}">
        <p14:creationId xmlns:p14="http://schemas.microsoft.com/office/powerpoint/2010/main" val="146158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Software Requirements</a:t>
            </a:r>
            <a:endParaRPr lang="en-US" dirty="0"/>
          </a:p>
        </p:txBody>
      </p:sp>
      <p:sp>
        <p:nvSpPr>
          <p:cNvPr id="3" name="Content Placeholder 2"/>
          <p:cNvSpPr>
            <a:spLocks noGrp="1"/>
          </p:cNvSpPr>
          <p:nvPr>
            <p:ph idx="1"/>
          </p:nvPr>
        </p:nvSpPr>
        <p:spPr/>
        <p:txBody>
          <a:bodyPr>
            <a:normAutofit/>
          </a:bodyPr>
          <a:lstStyle/>
          <a:p>
            <a:pPr algn="just"/>
            <a:r>
              <a:rPr lang="en-US" sz="2200" dirty="0"/>
              <a:t>Fredrick Brooks :</a:t>
            </a:r>
          </a:p>
          <a:p>
            <a:pPr lvl="1" algn="just"/>
            <a:r>
              <a:rPr lang="en-US" sz="2200" dirty="0">
                <a:solidFill>
                  <a:srgbClr val="002060"/>
                </a:solidFill>
              </a:rPr>
              <a:t>“The hardest part of building a software system is deciding precisely what to build. </a:t>
            </a:r>
          </a:p>
          <a:p>
            <a:pPr lvl="2" algn="just"/>
            <a:r>
              <a:rPr lang="en-US" sz="2200" dirty="0">
                <a:solidFill>
                  <a:srgbClr val="C00000"/>
                </a:solidFill>
              </a:rPr>
              <a:t>No other part of the conceptual work is as difficult as establishing the detailed technical requirements, including all of the interfaces to people, to machines, and to other software systems. </a:t>
            </a:r>
          </a:p>
          <a:p>
            <a:pPr lvl="2" algn="just"/>
            <a:r>
              <a:rPr lang="en-US" sz="2200" dirty="0">
                <a:solidFill>
                  <a:srgbClr val="C00000"/>
                </a:solidFill>
              </a:rPr>
              <a:t>No other part of the work so cripples the resulting system if done wrong. </a:t>
            </a:r>
          </a:p>
          <a:p>
            <a:pPr lvl="2" algn="just"/>
            <a:r>
              <a:rPr lang="en-US" sz="2200" dirty="0">
                <a:solidFill>
                  <a:srgbClr val="C00000"/>
                </a:solidFill>
              </a:rPr>
              <a:t>No other part is more difficult to rectify later”</a:t>
            </a:r>
          </a:p>
          <a:p>
            <a:pPr algn="just"/>
            <a:r>
              <a:rPr lang="en-US" sz="2200" dirty="0">
                <a:solidFill>
                  <a:srgbClr val="002060"/>
                </a:solidFill>
              </a:rPr>
              <a:t>Karl Wiegers</a:t>
            </a:r>
          </a:p>
          <a:p>
            <a:pPr lvl="1" algn="just"/>
            <a:r>
              <a:rPr lang="en-US" sz="2200" dirty="0">
                <a:solidFill>
                  <a:srgbClr val="C00000"/>
                </a:solidFill>
              </a:rPr>
              <a:t>“If you don’t get the requirements right, it doesn’t matter how well you do anything else.” </a:t>
            </a:r>
          </a:p>
          <a:p>
            <a:pPr lvl="1" algn="just"/>
            <a:r>
              <a:rPr lang="en-US" sz="2200" dirty="0">
                <a:solidFill>
                  <a:srgbClr val="C00000"/>
                </a:solidFill>
              </a:rPr>
              <a:t>One can end up doing a perfect job of building the wrong product.</a:t>
            </a:r>
          </a:p>
          <a:p>
            <a:endParaRPr lang="en-US" dirty="0"/>
          </a:p>
        </p:txBody>
      </p:sp>
      <p:sp>
        <p:nvSpPr>
          <p:cNvPr id="5" name="Slide Number Placeholder 4"/>
          <p:cNvSpPr>
            <a:spLocks noGrp="1"/>
          </p:cNvSpPr>
          <p:nvPr>
            <p:ph type="sldNum" sz="quarter" idx="12"/>
          </p:nvPr>
        </p:nvSpPr>
        <p:spPr/>
        <p:txBody>
          <a:bodyPr/>
          <a:lstStyle/>
          <a:p>
            <a:fld id="{1B1BB987-6F91-45E4-B4B8-36CB3CA273A8}" type="slidenum">
              <a:rPr lang="en-US" smtClean="0"/>
              <a:t>12</a:t>
            </a:fld>
            <a:endParaRPr lang="en-US" dirty="0"/>
          </a:p>
        </p:txBody>
      </p:sp>
    </p:spTree>
    <p:extLst>
      <p:ext uri="{BB962C8B-B14F-4D97-AF65-F5344CB8AC3E}">
        <p14:creationId xmlns:p14="http://schemas.microsoft.com/office/powerpoint/2010/main" val="1105120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patient information system for mental health care</a:t>
            </a:r>
          </a:p>
        </p:txBody>
      </p:sp>
      <p:sp>
        <p:nvSpPr>
          <p:cNvPr id="3" name="Content Placeholder 2"/>
          <p:cNvSpPr>
            <a:spLocks noGrp="1"/>
          </p:cNvSpPr>
          <p:nvPr>
            <p:ph idx="1"/>
          </p:nvPr>
        </p:nvSpPr>
        <p:spPr>
          <a:xfrm>
            <a:off x="0" y="2187574"/>
            <a:ext cx="11353800" cy="4351338"/>
          </a:xfrm>
        </p:spPr>
        <p:txBody>
          <a:bodyPr>
            <a:normAutofit/>
          </a:bodyPr>
          <a:lstStyle/>
          <a:p>
            <a:pPr lvl="2" algn="just">
              <a:lnSpc>
                <a:spcPct val="100000"/>
              </a:lnSpc>
              <a:buFont typeface="Arial" panose="020B0604020202020204" pitchFamily="34" charset="0"/>
              <a:buChar char="•"/>
            </a:pPr>
            <a:r>
              <a:rPr lang="en-US" sz="2200" dirty="0"/>
              <a:t>A patient information system to support mental health care (the Mentcare system) is a medical information system that maintains information about patients suffering from mental health problems and the treatments that they have received. </a:t>
            </a:r>
          </a:p>
          <a:p>
            <a:pPr marL="384048" lvl="2" indent="0" algn="just">
              <a:lnSpc>
                <a:spcPct val="100000"/>
              </a:lnSpc>
              <a:buNone/>
            </a:pPr>
            <a:endParaRPr lang="en-US" sz="2200" dirty="0"/>
          </a:p>
          <a:p>
            <a:pPr lvl="2" algn="just">
              <a:lnSpc>
                <a:spcPct val="100000"/>
              </a:lnSpc>
              <a:buFont typeface="Arial" panose="020B0604020202020204" pitchFamily="34" charset="0"/>
              <a:buChar char="•"/>
            </a:pPr>
            <a:r>
              <a:rPr lang="en-US" sz="2200" dirty="0"/>
              <a:t>To make it easier for patients to attend, these clinics are not just run in hospitals. They may also be held in local medical practices or community centers. </a:t>
            </a:r>
          </a:p>
          <a:p>
            <a:pPr algn="just">
              <a:lnSpc>
                <a:spcPct val="100000"/>
              </a:lnSpc>
            </a:pPr>
            <a:endParaRPr lang="en-US" dirty="0"/>
          </a:p>
        </p:txBody>
      </p:sp>
      <p:sp>
        <p:nvSpPr>
          <p:cNvPr id="5" name="Slide Number Placeholder 4"/>
          <p:cNvSpPr>
            <a:spLocks noGrp="1"/>
          </p:cNvSpPr>
          <p:nvPr>
            <p:ph type="sldNum" sz="quarter" idx="12"/>
          </p:nvPr>
        </p:nvSpPr>
        <p:spPr/>
        <p:txBody>
          <a:bodyPr/>
          <a:lstStyle/>
          <a:p>
            <a:fld id="{1B1BB987-6F91-45E4-B4B8-36CB3CA273A8}" type="slidenum">
              <a:rPr lang="en-US" smtClean="0"/>
              <a:t>13</a:t>
            </a:fld>
            <a:endParaRPr lang="en-US" dirty="0"/>
          </a:p>
        </p:txBody>
      </p:sp>
    </p:spTree>
    <p:extLst>
      <p:ext uri="{BB962C8B-B14F-4D97-AF65-F5344CB8AC3E}">
        <p14:creationId xmlns:p14="http://schemas.microsoft.com/office/powerpoint/2010/main" val="381569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patient information system for mental health care</a:t>
            </a:r>
          </a:p>
        </p:txBody>
      </p:sp>
      <p:sp>
        <p:nvSpPr>
          <p:cNvPr id="3" name="Content Placeholder 2"/>
          <p:cNvSpPr>
            <a:spLocks noGrp="1"/>
          </p:cNvSpPr>
          <p:nvPr>
            <p:ph idx="1"/>
          </p:nvPr>
        </p:nvSpPr>
        <p:spPr>
          <a:xfrm>
            <a:off x="838201" y="2019470"/>
            <a:ext cx="10144538" cy="4023360"/>
          </a:xfrm>
        </p:spPr>
        <p:txBody>
          <a:bodyPr>
            <a:normAutofit/>
          </a:bodyPr>
          <a:lstStyle/>
          <a:p>
            <a:pPr algn="just">
              <a:lnSpc>
                <a:spcPct val="100000"/>
              </a:lnSpc>
            </a:pPr>
            <a:r>
              <a:rPr lang="en-US" sz="2200" dirty="0">
                <a:solidFill>
                  <a:srgbClr val="002060"/>
                </a:solidFill>
              </a:rPr>
              <a:t>This system has two purposes:</a:t>
            </a:r>
          </a:p>
          <a:p>
            <a:pPr algn="just">
              <a:lnSpc>
                <a:spcPct val="100000"/>
              </a:lnSpc>
            </a:pPr>
            <a:endParaRPr lang="en-US" sz="2200" dirty="0">
              <a:solidFill>
                <a:srgbClr val="002060"/>
              </a:solidFill>
            </a:endParaRPr>
          </a:p>
          <a:p>
            <a:pPr marL="658368" lvl="1" indent="-457200" algn="just">
              <a:lnSpc>
                <a:spcPct val="100000"/>
              </a:lnSpc>
              <a:buAutoNum type="arabicPeriod"/>
            </a:pPr>
            <a:r>
              <a:rPr lang="en-US" sz="2200" dirty="0">
                <a:solidFill>
                  <a:srgbClr val="C00000"/>
                </a:solidFill>
              </a:rPr>
              <a:t>To generate management information that allows health service managers to assess performance against local and government targets.</a:t>
            </a:r>
          </a:p>
          <a:p>
            <a:pPr marL="658368" lvl="1" indent="-457200" algn="just">
              <a:lnSpc>
                <a:spcPct val="100000"/>
              </a:lnSpc>
              <a:buAutoNum type="arabicPeriod"/>
            </a:pPr>
            <a:endParaRPr lang="en-US" sz="2200" dirty="0">
              <a:solidFill>
                <a:srgbClr val="C00000"/>
              </a:solidFill>
            </a:endParaRPr>
          </a:p>
          <a:p>
            <a:pPr marL="658368" lvl="1" indent="-457200" algn="just">
              <a:lnSpc>
                <a:spcPct val="100000"/>
              </a:lnSpc>
              <a:buAutoNum type="arabicPeriod"/>
            </a:pPr>
            <a:r>
              <a:rPr lang="en-US" sz="2200" dirty="0">
                <a:solidFill>
                  <a:srgbClr val="C00000"/>
                </a:solidFill>
              </a:rPr>
              <a:t>To provide medical staff with timely information to support the treatment of patients.</a:t>
            </a:r>
          </a:p>
          <a:p>
            <a:pPr algn="just">
              <a:lnSpc>
                <a:spcPct val="100000"/>
              </a:lnSpc>
            </a:pPr>
            <a:endParaRPr lang="en-US" dirty="0"/>
          </a:p>
        </p:txBody>
      </p:sp>
      <p:sp>
        <p:nvSpPr>
          <p:cNvPr id="5" name="Slide Number Placeholder 4"/>
          <p:cNvSpPr>
            <a:spLocks noGrp="1"/>
          </p:cNvSpPr>
          <p:nvPr>
            <p:ph type="sldNum" sz="quarter" idx="12"/>
          </p:nvPr>
        </p:nvSpPr>
        <p:spPr/>
        <p:txBody>
          <a:bodyPr/>
          <a:lstStyle/>
          <a:p>
            <a:fld id="{1B1BB987-6F91-45E4-B4B8-36CB3CA273A8}" type="slidenum">
              <a:rPr lang="en-US" smtClean="0"/>
              <a:t>14</a:t>
            </a:fld>
            <a:endParaRPr lang="en-US" dirty="0"/>
          </a:p>
        </p:txBody>
      </p:sp>
    </p:spTree>
    <p:extLst>
      <p:ext uri="{BB962C8B-B14F-4D97-AF65-F5344CB8AC3E}">
        <p14:creationId xmlns:p14="http://schemas.microsoft.com/office/powerpoint/2010/main" val="3335106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endParaRPr lang="en-US" dirty="0"/>
          </a:p>
        </p:txBody>
      </p:sp>
      <p:sp>
        <p:nvSpPr>
          <p:cNvPr id="3" name="Content Placeholder 2"/>
          <p:cNvSpPr>
            <a:spLocks noGrp="1"/>
          </p:cNvSpPr>
          <p:nvPr>
            <p:ph idx="1"/>
          </p:nvPr>
        </p:nvSpPr>
        <p:spPr>
          <a:xfrm>
            <a:off x="934278" y="1845734"/>
            <a:ext cx="10419522" cy="4536778"/>
          </a:xfrm>
        </p:spPr>
        <p:txBody>
          <a:bodyPr>
            <a:normAutofit/>
          </a:bodyPr>
          <a:lstStyle/>
          <a:p>
            <a:pPr algn="just"/>
            <a:r>
              <a:rPr lang="en-US" sz="2100" dirty="0"/>
              <a:t>The key features of the system are:</a:t>
            </a:r>
          </a:p>
          <a:p>
            <a:pPr algn="just"/>
            <a:r>
              <a:rPr lang="en-US" sz="2100" dirty="0">
                <a:solidFill>
                  <a:srgbClr val="002060"/>
                </a:solidFill>
              </a:rPr>
              <a:t>1. Individual care management </a:t>
            </a:r>
            <a:r>
              <a:rPr lang="en-US" sz="2100" dirty="0">
                <a:solidFill>
                  <a:srgbClr val="C00000"/>
                </a:solidFill>
              </a:rPr>
              <a:t>Clinicians can create records for patients, edit the information in the system, view patient history, and so on. The system supports data summaries so that doctors who have not previously met a patient can quickly learn about the key problems and treatments that have been prescribed. </a:t>
            </a:r>
          </a:p>
          <a:p>
            <a:pPr algn="just"/>
            <a:r>
              <a:rPr lang="en-US" sz="2100" dirty="0">
                <a:solidFill>
                  <a:srgbClr val="002060"/>
                </a:solidFill>
              </a:rPr>
              <a:t>2. Patient monitoring </a:t>
            </a:r>
            <a:r>
              <a:rPr lang="en-US" sz="2100" dirty="0">
                <a:solidFill>
                  <a:srgbClr val="C00000"/>
                </a:solidFill>
              </a:rPr>
              <a:t>The system regularly monitors the records of patients that are involved in treatment and issues warnings if possible problems are detected. Therefore, if a patient has not seen a doctor for some time, a warning may be issued. One of the most important elements of the monitoring system is to keep track of patients who have been sectioned and to ensure that the legally required checks are carried out at the right time.</a:t>
            </a:r>
          </a:p>
        </p:txBody>
      </p:sp>
      <p:sp>
        <p:nvSpPr>
          <p:cNvPr id="5" name="Slide Number Placeholder 4"/>
          <p:cNvSpPr>
            <a:spLocks noGrp="1"/>
          </p:cNvSpPr>
          <p:nvPr>
            <p:ph type="sldNum" sz="quarter" idx="12"/>
          </p:nvPr>
        </p:nvSpPr>
        <p:spPr/>
        <p:txBody>
          <a:bodyPr/>
          <a:lstStyle/>
          <a:p>
            <a:fld id="{1B1BB987-6F91-45E4-B4B8-36CB3CA273A8}" type="slidenum">
              <a:rPr lang="en-US" smtClean="0"/>
              <a:t>15</a:t>
            </a:fld>
            <a:endParaRPr lang="en-US" dirty="0"/>
          </a:p>
        </p:txBody>
      </p:sp>
    </p:spTree>
    <p:extLst>
      <p:ext uri="{BB962C8B-B14F-4D97-AF65-F5344CB8AC3E}">
        <p14:creationId xmlns:p14="http://schemas.microsoft.com/office/powerpoint/2010/main" val="3114912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endParaRPr lang="en-US" dirty="0"/>
          </a:p>
        </p:txBody>
      </p:sp>
      <p:sp>
        <p:nvSpPr>
          <p:cNvPr id="3" name="Content Placeholder 2"/>
          <p:cNvSpPr>
            <a:spLocks noGrp="1"/>
          </p:cNvSpPr>
          <p:nvPr>
            <p:ph idx="1"/>
          </p:nvPr>
        </p:nvSpPr>
        <p:spPr>
          <a:xfrm>
            <a:off x="838200" y="2284646"/>
            <a:ext cx="10515599" cy="4023360"/>
          </a:xfrm>
        </p:spPr>
        <p:txBody>
          <a:bodyPr>
            <a:normAutofit/>
          </a:bodyPr>
          <a:lstStyle/>
          <a:p>
            <a:pPr marL="457200" indent="-457200" algn="just">
              <a:buFont typeface="+mj-lt"/>
              <a:buAutoNum type="arabicPeriod" startAt="3"/>
            </a:pPr>
            <a:r>
              <a:rPr lang="en-US" sz="2200" dirty="0">
                <a:solidFill>
                  <a:srgbClr val="002060"/>
                </a:solidFill>
              </a:rPr>
              <a:t>Administrative reporting </a:t>
            </a:r>
            <a:r>
              <a:rPr lang="en-US" sz="2200" dirty="0">
                <a:solidFill>
                  <a:srgbClr val="C00000"/>
                </a:solidFill>
              </a:rPr>
              <a:t>The system generates monthly management reports showing the number of patients treated at each clinic, the number of patients who have entered and left the care system, the number of patients sectioned, the drugs prescribed and their costs, etc.</a:t>
            </a:r>
          </a:p>
        </p:txBody>
      </p:sp>
      <p:sp>
        <p:nvSpPr>
          <p:cNvPr id="5" name="Slide Number Placeholder 4"/>
          <p:cNvSpPr>
            <a:spLocks noGrp="1"/>
          </p:cNvSpPr>
          <p:nvPr>
            <p:ph type="sldNum" sz="quarter" idx="12"/>
          </p:nvPr>
        </p:nvSpPr>
        <p:spPr/>
        <p:txBody>
          <a:bodyPr/>
          <a:lstStyle/>
          <a:p>
            <a:fld id="{1B1BB987-6F91-45E4-B4B8-36CB3CA273A8}" type="slidenum">
              <a:rPr lang="en-US" smtClean="0"/>
              <a:t>16</a:t>
            </a:fld>
            <a:endParaRPr lang="en-US" dirty="0"/>
          </a:p>
        </p:txBody>
      </p:sp>
    </p:spTree>
    <p:extLst>
      <p:ext uri="{BB962C8B-B14F-4D97-AF65-F5344CB8AC3E}">
        <p14:creationId xmlns:p14="http://schemas.microsoft.com/office/powerpoint/2010/main" val="1234048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Classification</a:t>
            </a:r>
            <a:endParaRPr lang="en-US" dirty="0"/>
          </a:p>
        </p:txBody>
      </p:sp>
      <p:sp>
        <p:nvSpPr>
          <p:cNvPr id="3" name="Content Placeholder 2"/>
          <p:cNvSpPr>
            <a:spLocks noGrp="1"/>
          </p:cNvSpPr>
          <p:nvPr>
            <p:ph idx="1"/>
          </p:nvPr>
        </p:nvSpPr>
        <p:spPr>
          <a:xfrm>
            <a:off x="838201" y="2205952"/>
            <a:ext cx="9052562" cy="4023360"/>
          </a:xfrm>
        </p:spPr>
        <p:txBody>
          <a:bodyPr>
            <a:normAutofit/>
          </a:bodyPr>
          <a:lstStyle/>
          <a:p>
            <a:pPr lvl="2">
              <a:buFont typeface="Arial" panose="020B0604020202020204" pitchFamily="34" charset="0"/>
              <a:buChar char="•"/>
            </a:pPr>
            <a:r>
              <a:rPr lang="en-IN" sz="2400" dirty="0"/>
              <a:t>User Requirements</a:t>
            </a:r>
          </a:p>
          <a:p>
            <a:pPr lvl="2">
              <a:buFont typeface="Arial" panose="020B0604020202020204" pitchFamily="34" charset="0"/>
              <a:buChar char="•"/>
            </a:pPr>
            <a:endParaRPr lang="en-IN" sz="2400" dirty="0"/>
          </a:p>
          <a:p>
            <a:pPr lvl="2">
              <a:buFont typeface="Arial" panose="020B0604020202020204" pitchFamily="34" charset="0"/>
              <a:buChar char="•"/>
            </a:pPr>
            <a:r>
              <a:rPr lang="en-IN" sz="2400" dirty="0"/>
              <a:t>System Requirements </a:t>
            </a:r>
            <a:endParaRPr lang="en-US" sz="2400" dirty="0"/>
          </a:p>
        </p:txBody>
      </p:sp>
      <p:sp>
        <p:nvSpPr>
          <p:cNvPr id="5" name="Slide Number Placeholder 4"/>
          <p:cNvSpPr>
            <a:spLocks noGrp="1"/>
          </p:cNvSpPr>
          <p:nvPr>
            <p:ph type="sldNum" sz="quarter" idx="12"/>
          </p:nvPr>
        </p:nvSpPr>
        <p:spPr/>
        <p:txBody>
          <a:bodyPr/>
          <a:lstStyle/>
          <a:p>
            <a:fld id="{1B1BB987-6F91-45E4-B4B8-36CB3CA273A8}" type="slidenum">
              <a:rPr lang="en-US" smtClean="0"/>
              <a:t>17</a:t>
            </a:fld>
            <a:endParaRPr lang="en-US" dirty="0"/>
          </a:p>
        </p:txBody>
      </p:sp>
    </p:spTree>
    <p:extLst>
      <p:ext uri="{BB962C8B-B14F-4D97-AF65-F5344CB8AC3E}">
        <p14:creationId xmlns:p14="http://schemas.microsoft.com/office/powerpoint/2010/main" val="1687566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kern="1200" dirty="0">
                <a:latin typeface="+mj-lt"/>
                <a:ea typeface="+mj-ea"/>
                <a:cs typeface="+mj-cs"/>
              </a:rPr>
              <a:t>Requirements Types</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200" spc="-5" dirty="0">
                <a:solidFill>
                  <a:srgbClr val="002060"/>
                </a:solidFill>
                <a:cs typeface="Times New Roman"/>
              </a:rPr>
              <a:t>User </a:t>
            </a:r>
            <a:r>
              <a:rPr lang="en-US" sz="2200" spc="-15" dirty="0">
                <a:solidFill>
                  <a:srgbClr val="002060"/>
                </a:solidFill>
                <a:cs typeface="Times New Roman"/>
              </a:rPr>
              <a:t>requirements  </a:t>
            </a:r>
            <a:r>
              <a:rPr lang="en-US" sz="2200" spc="-5" dirty="0">
                <a:solidFill>
                  <a:srgbClr val="221F1F"/>
                </a:solidFill>
                <a:cs typeface="Times New Roman"/>
              </a:rPr>
              <a:t>are statements, </a:t>
            </a:r>
            <a:r>
              <a:rPr lang="en-US" sz="2200" dirty="0">
                <a:solidFill>
                  <a:srgbClr val="221F1F"/>
                </a:solidFill>
                <a:cs typeface="Times New Roman"/>
              </a:rPr>
              <a:t>in </a:t>
            </a:r>
            <a:r>
              <a:rPr lang="en-US" sz="2200" spc="-5" dirty="0">
                <a:solidFill>
                  <a:srgbClr val="221F1F"/>
                </a:solidFill>
                <a:cs typeface="Times New Roman"/>
              </a:rPr>
              <a:t>a natural language plus diagrams  (conceptual models), of what services the system is expected </a:t>
            </a:r>
            <a:r>
              <a:rPr lang="en-US" sz="2200" spc="-10" dirty="0">
                <a:solidFill>
                  <a:srgbClr val="221F1F"/>
                </a:solidFill>
                <a:cs typeface="Times New Roman"/>
              </a:rPr>
              <a:t>to </a:t>
            </a:r>
            <a:r>
              <a:rPr lang="en-US" sz="2200" dirty="0">
                <a:solidFill>
                  <a:srgbClr val="221F1F"/>
                </a:solidFill>
                <a:cs typeface="Times New Roman"/>
              </a:rPr>
              <a:t>provide </a:t>
            </a:r>
            <a:r>
              <a:rPr lang="en-US" sz="2200" spc="-5" dirty="0">
                <a:solidFill>
                  <a:srgbClr val="221F1F"/>
                </a:solidFill>
                <a:cs typeface="Times New Roman"/>
              </a:rPr>
              <a:t>to system  users and the constraints under which it must operate. </a:t>
            </a:r>
            <a:r>
              <a:rPr lang="en-US" sz="2200" spc="-5" dirty="0">
                <a:solidFill>
                  <a:srgbClr val="C00000"/>
                </a:solidFill>
                <a:uFill>
                  <a:solidFill>
                    <a:srgbClr val="221F1F"/>
                  </a:solidFill>
                </a:uFill>
                <a:cs typeface="Times New Roman"/>
              </a:rPr>
              <a:t>The user requirements </a:t>
            </a:r>
            <a:r>
              <a:rPr lang="en-US" sz="2200" spc="-10" dirty="0">
                <a:solidFill>
                  <a:srgbClr val="C00000"/>
                </a:solidFill>
                <a:uFill>
                  <a:solidFill>
                    <a:srgbClr val="221F1F"/>
                  </a:solidFill>
                </a:uFill>
                <a:cs typeface="Times New Roman"/>
              </a:rPr>
              <a:t>may </a:t>
            </a:r>
            <a:r>
              <a:rPr lang="en-US" sz="2200" spc="-10" dirty="0">
                <a:solidFill>
                  <a:srgbClr val="C00000"/>
                </a:solidFill>
                <a:cs typeface="Times New Roman"/>
              </a:rPr>
              <a:t> </a:t>
            </a:r>
            <a:r>
              <a:rPr lang="en-US" sz="2200" spc="-5" dirty="0">
                <a:solidFill>
                  <a:srgbClr val="C00000"/>
                </a:solidFill>
                <a:uFill>
                  <a:solidFill>
                    <a:srgbClr val="221F1F"/>
                  </a:solidFill>
                </a:uFill>
                <a:cs typeface="Times New Roman"/>
              </a:rPr>
              <a:t>vary from broad </a:t>
            </a:r>
            <a:r>
              <a:rPr lang="en-US" sz="2200" spc="-10" dirty="0">
                <a:solidFill>
                  <a:srgbClr val="C00000"/>
                </a:solidFill>
                <a:uFill>
                  <a:solidFill>
                    <a:srgbClr val="221F1F"/>
                  </a:solidFill>
                </a:uFill>
                <a:cs typeface="Times New Roman"/>
              </a:rPr>
              <a:t>statements </a:t>
            </a:r>
            <a:r>
              <a:rPr lang="en-US" sz="2200" dirty="0">
                <a:solidFill>
                  <a:srgbClr val="C00000"/>
                </a:solidFill>
                <a:uFill>
                  <a:solidFill>
                    <a:srgbClr val="221F1F"/>
                  </a:solidFill>
                </a:uFill>
                <a:cs typeface="Times New Roman"/>
              </a:rPr>
              <a:t>of the </a:t>
            </a:r>
            <a:r>
              <a:rPr lang="en-US" sz="2200" spc="-5" dirty="0">
                <a:solidFill>
                  <a:srgbClr val="C00000"/>
                </a:solidFill>
                <a:uFill>
                  <a:solidFill>
                    <a:srgbClr val="221F1F"/>
                  </a:solidFill>
                </a:uFill>
                <a:cs typeface="Times New Roman"/>
              </a:rPr>
              <a:t>system features required to detailed, precise </a:t>
            </a:r>
            <a:r>
              <a:rPr lang="en-US" sz="2200" spc="-5" dirty="0">
                <a:solidFill>
                  <a:srgbClr val="C00000"/>
                </a:solidFill>
                <a:cs typeface="Times New Roman"/>
              </a:rPr>
              <a:t> </a:t>
            </a:r>
            <a:r>
              <a:rPr lang="en-US" sz="2200" dirty="0">
                <a:solidFill>
                  <a:srgbClr val="C00000"/>
                </a:solidFill>
                <a:uFill>
                  <a:solidFill>
                    <a:srgbClr val="221F1F"/>
                  </a:solidFill>
                </a:uFill>
                <a:cs typeface="Times New Roman"/>
              </a:rPr>
              <a:t>descriptions </a:t>
            </a:r>
            <a:r>
              <a:rPr lang="en-US" sz="2200" spc="-5" dirty="0">
                <a:solidFill>
                  <a:srgbClr val="C00000"/>
                </a:solidFill>
                <a:uFill>
                  <a:solidFill>
                    <a:srgbClr val="221F1F"/>
                  </a:solidFill>
                </a:uFill>
                <a:cs typeface="Times New Roman"/>
              </a:rPr>
              <a:t>of the system</a:t>
            </a:r>
            <a:r>
              <a:rPr lang="en-US" sz="2200" spc="-60" dirty="0">
                <a:solidFill>
                  <a:srgbClr val="C00000"/>
                </a:solidFill>
                <a:uFill>
                  <a:solidFill>
                    <a:srgbClr val="221F1F"/>
                  </a:solidFill>
                </a:uFill>
                <a:cs typeface="Times New Roman"/>
              </a:rPr>
              <a:t> </a:t>
            </a:r>
            <a:r>
              <a:rPr lang="en-US" sz="2200" spc="-15" dirty="0">
                <a:solidFill>
                  <a:srgbClr val="C00000"/>
                </a:solidFill>
                <a:uFill>
                  <a:solidFill>
                    <a:srgbClr val="221F1F"/>
                  </a:solidFill>
                </a:uFill>
                <a:cs typeface="Times New Roman"/>
              </a:rPr>
              <a:t>functionality.</a:t>
            </a:r>
            <a:endParaRPr lang="en-US" sz="2200" dirty="0">
              <a:solidFill>
                <a:srgbClr val="C00000"/>
              </a:solidFill>
              <a:cs typeface="Times New Roman"/>
            </a:endParaRPr>
          </a:p>
          <a:p>
            <a:pPr algn="just">
              <a:lnSpc>
                <a:spcPct val="100000"/>
              </a:lnSpc>
            </a:pPr>
            <a:endParaRPr lang="en-US" sz="2200" dirty="0"/>
          </a:p>
          <a:p>
            <a:pPr algn="just">
              <a:lnSpc>
                <a:spcPct val="100000"/>
              </a:lnSpc>
            </a:pPr>
            <a:r>
              <a:rPr lang="en-US" sz="2200" spc="-5" dirty="0">
                <a:solidFill>
                  <a:srgbClr val="002060"/>
                </a:solidFill>
                <a:cs typeface="Times New Roman"/>
              </a:rPr>
              <a:t>System </a:t>
            </a:r>
            <a:r>
              <a:rPr lang="en-US" sz="2200" spc="-15" dirty="0">
                <a:solidFill>
                  <a:srgbClr val="002060"/>
                </a:solidFill>
                <a:cs typeface="Times New Roman"/>
              </a:rPr>
              <a:t>requirements </a:t>
            </a:r>
            <a:r>
              <a:rPr lang="en-US" sz="2200" spc="-5" dirty="0">
                <a:solidFill>
                  <a:srgbClr val="221F1F"/>
                </a:solidFill>
                <a:cs typeface="Times New Roman"/>
              </a:rPr>
              <a:t>are </a:t>
            </a:r>
            <a:r>
              <a:rPr lang="en-US" sz="2200" spc="-15" dirty="0">
                <a:solidFill>
                  <a:srgbClr val="C00000"/>
                </a:solidFill>
                <a:cs typeface="Times New Roman"/>
              </a:rPr>
              <a:t>more </a:t>
            </a:r>
            <a:r>
              <a:rPr lang="en-US" sz="2200" spc="-5" dirty="0">
                <a:solidFill>
                  <a:srgbClr val="C00000"/>
                </a:solidFill>
                <a:cs typeface="Times New Roman"/>
              </a:rPr>
              <a:t>detailed </a:t>
            </a:r>
            <a:r>
              <a:rPr lang="en-US" sz="2200" spc="-5" dirty="0">
                <a:solidFill>
                  <a:srgbClr val="221F1F"/>
                </a:solidFill>
                <a:cs typeface="Times New Roman"/>
              </a:rPr>
              <a:t>descriptions </a:t>
            </a:r>
            <a:r>
              <a:rPr lang="en-US" sz="2200" dirty="0">
                <a:solidFill>
                  <a:srgbClr val="221F1F"/>
                </a:solidFill>
                <a:cs typeface="Times New Roman"/>
              </a:rPr>
              <a:t>of </a:t>
            </a:r>
            <a:r>
              <a:rPr lang="en-US" sz="2200" spc="-5" dirty="0">
                <a:solidFill>
                  <a:srgbClr val="221F1F"/>
                </a:solidFill>
                <a:cs typeface="Times New Roman"/>
              </a:rPr>
              <a:t>the software </a:t>
            </a:r>
            <a:r>
              <a:rPr lang="en-US" sz="2200" spc="-25" dirty="0">
                <a:solidFill>
                  <a:srgbClr val="221F1F"/>
                </a:solidFill>
                <a:cs typeface="Times New Roman"/>
              </a:rPr>
              <a:t>system’s  </a:t>
            </a:r>
            <a:r>
              <a:rPr lang="en-US" sz="2200" dirty="0">
                <a:solidFill>
                  <a:srgbClr val="C00000"/>
                </a:solidFill>
                <a:cs typeface="Times New Roman"/>
              </a:rPr>
              <a:t>functions, </a:t>
            </a:r>
            <a:r>
              <a:rPr lang="en-US" sz="2200" spc="-5" dirty="0">
                <a:solidFill>
                  <a:srgbClr val="C00000"/>
                </a:solidFill>
                <a:cs typeface="Times New Roman"/>
              </a:rPr>
              <a:t>services</a:t>
            </a:r>
            <a:r>
              <a:rPr lang="en-US" sz="2200" spc="-5" dirty="0">
                <a:solidFill>
                  <a:srgbClr val="221F1F"/>
                </a:solidFill>
                <a:cs typeface="Times New Roman"/>
              </a:rPr>
              <a:t>, and operational </a:t>
            </a:r>
            <a:r>
              <a:rPr lang="en-US" sz="2200" spc="-5" dirty="0">
                <a:solidFill>
                  <a:srgbClr val="C00000"/>
                </a:solidFill>
                <a:cs typeface="Times New Roman"/>
              </a:rPr>
              <a:t>constraints</a:t>
            </a:r>
            <a:r>
              <a:rPr lang="en-US" sz="2200" spc="-5" dirty="0">
                <a:solidFill>
                  <a:srgbClr val="221F1F"/>
                </a:solidFill>
                <a:cs typeface="Times New Roman"/>
              </a:rPr>
              <a:t>. The system requirements  document (sometimes called a functional specification) should </a:t>
            </a:r>
            <a:r>
              <a:rPr lang="en-US" sz="2200" dirty="0">
                <a:solidFill>
                  <a:srgbClr val="221F1F"/>
                </a:solidFill>
                <a:cs typeface="Times New Roman"/>
              </a:rPr>
              <a:t>define </a:t>
            </a:r>
            <a:r>
              <a:rPr lang="en-US" sz="2200" spc="-5" dirty="0">
                <a:solidFill>
                  <a:srgbClr val="221F1F"/>
                </a:solidFill>
                <a:cs typeface="Times New Roman"/>
              </a:rPr>
              <a:t>exactly what  is to </a:t>
            </a:r>
            <a:r>
              <a:rPr lang="en-US" sz="2200" dirty="0">
                <a:solidFill>
                  <a:srgbClr val="221F1F"/>
                </a:solidFill>
                <a:cs typeface="Times New Roman"/>
              </a:rPr>
              <a:t>be </a:t>
            </a:r>
            <a:r>
              <a:rPr lang="en-US" sz="2200" spc="-5" dirty="0">
                <a:solidFill>
                  <a:srgbClr val="221F1F"/>
                </a:solidFill>
                <a:cs typeface="Times New Roman"/>
              </a:rPr>
              <a:t>implemented. </a:t>
            </a:r>
            <a:r>
              <a:rPr lang="en-US" sz="2200" spc="-5" dirty="0">
                <a:solidFill>
                  <a:srgbClr val="C00000"/>
                </a:solidFill>
                <a:cs typeface="Times New Roman"/>
              </a:rPr>
              <a:t>It may </a:t>
            </a:r>
            <a:r>
              <a:rPr lang="en-US" sz="2200" spc="5" dirty="0">
                <a:solidFill>
                  <a:srgbClr val="C00000"/>
                </a:solidFill>
                <a:cs typeface="Times New Roman"/>
              </a:rPr>
              <a:t>be </a:t>
            </a:r>
            <a:r>
              <a:rPr lang="en-US" sz="2200" spc="-5" dirty="0">
                <a:solidFill>
                  <a:srgbClr val="C00000"/>
                </a:solidFill>
                <a:cs typeface="Times New Roman"/>
              </a:rPr>
              <a:t>part </a:t>
            </a:r>
            <a:r>
              <a:rPr lang="en-US" sz="2200" dirty="0">
                <a:solidFill>
                  <a:srgbClr val="C00000"/>
                </a:solidFill>
                <a:cs typeface="Times New Roman"/>
              </a:rPr>
              <a:t>of the </a:t>
            </a:r>
            <a:r>
              <a:rPr lang="en-US" sz="2200" spc="-5" dirty="0">
                <a:solidFill>
                  <a:srgbClr val="C00000"/>
                </a:solidFill>
                <a:cs typeface="Times New Roman"/>
              </a:rPr>
              <a:t>contract between the system buyer  </a:t>
            </a:r>
            <a:r>
              <a:rPr lang="en-US" sz="2200" dirty="0">
                <a:solidFill>
                  <a:srgbClr val="C00000"/>
                </a:solidFill>
                <a:cs typeface="Times New Roman"/>
              </a:rPr>
              <a:t>and </a:t>
            </a:r>
            <a:r>
              <a:rPr lang="en-US" sz="2200" spc="-5" dirty="0">
                <a:solidFill>
                  <a:srgbClr val="C00000"/>
                </a:solidFill>
                <a:cs typeface="Times New Roman"/>
              </a:rPr>
              <a:t>the </a:t>
            </a:r>
            <a:r>
              <a:rPr lang="en-US" sz="2200" spc="-15" dirty="0">
                <a:solidFill>
                  <a:srgbClr val="C00000"/>
                </a:solidFill>
                <a:cs typeface="Times New Roman"/>
              </a:rPr>
              <a:t>software</a:t>
            </a:r>
            <a:r>
              <a:rPr lang="en-US" sz="2200" spc="35" dirty="0">
                <a:solidFill>
                  <a:srgbClr val="C00000"/>
                </a:solidFill>
                <a:cs typeface="Times New Roman"/>
              </a:rPr>
              <a:t> </a:t>
            </a:r>
            <a:r>
              <a:rPr lang="en-US" sz="2200" spc="-5" dirty="0">
                <a:solidFill>
                  <a:srgbClr val="C00000"/>
                </a:solidFill>
                <a:cs typeface="Times New Roman"/>
              </a:rPr>
              <a:t>developers.</a:t>
            </a:r>
            <a:endParaRPr lang="en-US" sz="2200" dirty="0">
              <a:solidFill>
                <a:srgbClr val="C00000"/>
              </a:solidFill>
              <a:cs typeface="Times New Roman"/>
            </a:endParaRPr>
          </a:p>
          <a:p>
            <a:pPr algn="just">
              <a:lnSpc>
                <a:spcPct val="100000"/>
              </a:lnSpc>
            </a:pPr>
            <a:endParaRPr lang="en-US" sz="2200" dirty="0"/>
          </a:p>
          <a:p>
            <a:pPr algn="just">
              <a:lnSpc>
                <a:spcPct val="100000"/>
              </a:lnSpc>
            </a:pPr>
            <a:endParaRPr lang="en-US" sz="2200" dirty="0"/>
          </a:p>
        </p:txBody>
      </p:sp>
      <p:sp>
        <p:nvSpPr>
          <p:cNvPr id="5" name="Slide Number Placeholder 4"/>
          <p:cNvSpPr>
            <a:spLocks noGrp="1"/>
          </p:cNvSpPr>
          <p:nvPr>
            <p:ph type="sldNum" sz="quarter" idx="12"/>
          </p:nvPr>
        </p:nvSpPr>
        <p:spPr/>
        <p:txBody>
          <a:bodyPr/>
          <a:lstStyle/>
          <a:p>
            <a:fld id="{1B1BB987-6F91-45E4-B4B8-36CB3CA273A8}" type="slidenum">
              <a:rPr lang="en-US" smtClean="0"/>
              <a:t>18</a:t>
            </a:fld>
            <a:endParaRPr lang="en-US" dirty="0"/>
          </a:p>
        </p:txBody>
      </p:sp>
    </p:spTree>
    <p:extLst>
      <p:ext uri="{BB962C8B-B14F-4D97-AF65-F5344CB8AC3E}">
        <p14:creationId xmlns:p14="http://schemas.microsoft.com/office/powerpoint/2010/main" val="244742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3FB34-7CC6-C3A2-5698-265BE2804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1E1FA-3B1E-31F9-CA26-0242AFAF6B1C}"/>
              </a:ext>
            </a:extLst>
          </p:cNvPr>
          <p:cNvSpPr>
            <a:spLocks noGrp="1"/>
          </p:cNvSpPr>
          <p:nvPr>
            <p:ph type="title"/>
          </p:nvPr>
        </p:nvSpPr>
        <p:spPr/>
        <p:txBody>
          <a:bodyPr/>
          <a:lstStyle/>
          <a:p>
            <a:r>
              <a:rPr lang="en-US" sz="4400" kern="1200" dirty="0">
                <a:latin typeface="+mj-lt"/>
                <a:ea typeface="+mj-ea"/>
                <a:cs typeface="+mj-cs"/>
              </a:rPr>
              <a:t>Requirements Types</a:t>
            </a:r>
            <a:endParaRPr lang="en-US" dirty="0"/>
          </a:p>
        </p:txBody>
      </p:sp>
      <p:sp>
        <p:nvSpPr>
          <p:cNvPr id="3" name="Content Placeholder 2">
            <a:extLst>
              <a:ext uri="{FF2B5EF4-FFF2-40B4-BE49-F238E27FC236}">
                <a16:creationId xmlns:a16="http://schemas.microsoft.com/office/drawing/2014/main" id="{623F20A0-7492-C8C1-4910-D9E2563D89F5}"/>
              </a:ext>
            </a:extLst>
          </p:cNvPr>
          <p:cNvSpPr>
            <a:spLocks noGrp="1"/>
          </p:cNvSpPr>
          <p:nvPr>
            <p:ph idx="1"/>
          </p:nvPr>
        </p:nvSpPr>
        <p:spPr/>
        <p:txBody>
          <a:bodyPr>
            <a:normAutofit/>
          </a:bodyPr>
          <a:lstStyle/>
          <a:p>
            <a:r>
              <a:rPr lang="en-US" sz="2200" b="1" dirty="0"/>
              <a:t>Example (Online Banking System - User Requirement):</a:t>
            </a:r>
            <a:endParaRPr lang="en-US" sz="2200" dirty="0"/>
          </a:p>
          <a:p>
            <a:pPr>
              <a:buFont typeface="Arial" panose="020B0604020202020204" pitchFamily="34" charset="0"/>
              <a:buChar char="•"/>
            </a:pPr>
            <a:r>
              <a:rPr lang="en-US" sz="2200" dirty="0"/>
              <a:t>"The system shall allow users to transfer money between their accounts."</a:t>
            </a:r>
          </a:p>
          <a:p>
            <a:pPr>
              <a:buFont typeface="Arial" panose="020B0604020202020204" pitchFamily="34" charset="0"/>
              <a:buChar char="•"/>
            </a:pPr>
            <a:r>
              <a:rPr lang="en-US" sz="2200" dirty="0"/>
              <a:t>"Users should be able to log in securely using a username and password."</a:t>
            </a:r>
          </a:p>
          <a:p>
            <a:pPr>
              <a:buFont typeface="Arial" panose="020B0604020202020204" pitchFamily="34" charset="0"/>
              <a:buChar char="•"/>
            </a:pPr>
            <a:r>
              <a:rPr lang="en-US" sz="2200" dirty="0"/>
              <a:t>"The system should send an email notification for each successful transaction."</a:t>
            </a:r>
          </a:p>
          <a:p>
            <a:r>
              <a:rPr lang="en-US" sz="2200" b="1" dirty="0"/>
              <a:t>Example (Online Banking System - System Requirement):</a:t>
            </a:r>
            <a:endParaRPr lang="en-US" sz="2200" dirty="0"/>
          </a:p>
          <a:p>
            <a:pPr>
              <a:buFont typeface="Arial" panose="020B0604020202020204" pitchFamily="34" charset="0"/>
              <a:buChar char="•"/>
            </a:pPr>
            <a:r>
              <a:rPr lang="en-US" sz="2200" dirty="0"/>
              <a:t>"The system shall authenticate users using a SHA-256 hashed password stored in the database."</a:t>
            </a:r>
          </a:p>
          <a:p>
            <a:pPr>
              <a:buFont typeface="Arial" panose="020B0604020202020204" pitchFamily="34" charset="0"/>
              <a:buChar char="•"/>
            </a:pPr>
            <a:r>
              <a:rPr lang="en-US" sz="2200" dirty="0"/>
              <a:t>"Funds transfer requests shall be processed within 5 seconds and use HTTPS encryption."</a:t>
            </a:r>
          </a:p>
          <a:p>
            <a:pPr>
              <a:buFont typeface="Arial" panose="020B0604020202020204" pitchFamily="34" charset="0"/>
              <a:buChar char="•"/>
            </a:pPr>
            <a:r>
              <a:rPr lang="en-US" sz="2200" dirty="0"/>
              <a:t>"The system shall generate an email notification within 2 seconds of a completed transaction and log it in the audit database."</a:t>
            </a:r>
          </a:p>
          <a:p>
            <a:pPr algn="just">
              <a:lnSpc>
                <a:spcPct val="100000"/>
              </a:lnSpc>
            </a:pPr>
            <a:endParaRPr lang="en-US" sz="2200" dirty="0"/>
          </a:p>
          <a:p>
            <a:pPr algn="just">
              <a:lnSpc>
                <a:spcPct val="100000"/>
              </a:lnSpc>
            </a:pPr>
            <a:endParaRPr lang="en-US" sz="2200" dirty="0"/>
          </a:p>
        </p:txBody>
      </p:sp>
      <p:sp>
        <p:nvSpPr>
          <p:cNvPr id="5" name="Slide Number Placeholder 4">
            <a:extLst>
              <a:ext uri="{FF2B5EF4-FFF2-40B4-BE49-F238E27FC236}">
                <a16:creationId xmlns:a16="http://schemas.microsoft.com/office/drawing/2014/main" id="{EC65D38A-85EB-C9B1-DDF2-BC3FC9100215}"/>
              </a:ext>
            </a:extLst>
          </p:cNvPr>
          <p:cNvSpPr>
            <a:spLocks noGrp="1"/>
          </p:cNvSpPr>
          <p:nvPr>
            <p:ph type="sldNum" sz="quarter" idx="12"/>
          </p:nvPr>
        </p:nvSpPr>
        <p:spPr/>
        <p:txBody>
          <a:bodyPr/>
          <a:lstStyle/>
          <a:p>
            <a:fld id="{1B1BB987-6F91-45E4-B4B8-36CB3CA273A8}" type="slidenum">
              <a:rPr lang="en-US" smtClean="0"/>
              <a:t>19</a:t>
            </a:fld>
            <a:endParaRPr lang="en-US" dirty="0"/>
          </a:p>
        </p:txBody>
      </p:sp>
    </p:spTree>
    <p:extLst>
      <p:ext uri="{BB962C8B-B14F-4D97-AF65-F5344CB8AC3E}">
        <p14:creationId xmlns:p14="http://schemas.microsoft.com/office/powerpoint/2010/main" val="316626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53" y="1899365"/>
            <a:ext cx="9711952" cy="3162031"/>
          </a:xfrm>
          <a:prstGeom prst="rect">
            <a:avLst/>
          </a:prstGeom>
        </p:spPr>
      </p:pic>
      <p:sp>
        <p:nvSpPr>
          <p:cNvPr id="4" name="Slide Number Placeholder 3">
            <a:extLst>
              <a:ext uri="{FF2B5EF4-FFF2-40B4-BE49-F238E27FC236}">
                <a16:creationId xmlns:a16="http://schemas.microsoft.com/office/drawing/2014/main" id="{755469D0-EA22-487B-8F25-8EC4C66DB17B}"/>
              </a:ext>
            </a:extLst>
          </p:cNvPr>
          <p:cNvSpPr>
            <a:spLocks noGrp="1"/>
          </p:cNvSpPr>
          <p:nvPr>
            <p:ph type="sldNum" sz="quarter" idx="12"/>
          </p:nvPr>
        </p:nvSpPr>
        <p:spPr/>
        <p:txBody>
          <a:bodyPr/>
          <a:lstStyle/>
          <a:p>
            <a:fld id="{B12280B9-D2CE-4D2F-9836-68D0AD48D9E8}" type="slidenum">
              <a:rPr lang="en-US" smtClean="0"/>
              <a:t>2</a:t>
            </a:fld>
            <a:endParaRPr lang="en-US" dirty="0"/>
          </a:p>
        </p:txBody>
      </p:sp>
    </p:spTree>
    <p:extLst>
      <p:ext uri="{BB962C8B-B14F-4D97-AF65-F5344CB8AC3E}">
        <p14:creationId xmlns:p14="http://schemas.microsoft.com/office/powerpoint/2010/main" val="34386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45EFA-36E6-197E-34C0-153F148EB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CC3D4-E2A1-2DD0-6929-0A3F98657799}"/>
              </a:ext>
            </a:extLst>
          </p:cNvPr>
          <p:cNvSpPr>
            <a:spLocks noGrp="1"/>
          </p:cNvSpPr>
          <p:nvPr>
            <p:ph type="title"/>
          </p:nvPr>
        </p:nvSpPr>
        <p:spPr/>
        <p:txBody>
          <a:bodyPr/>
          <a:lstStyle/>
          <a:p>
            <a:r>
              <a:rPr lang="en-US" sz="4400" kern="1200" dirty="0">
                <a:latin typeface="+mj-lt"/>
                <a:ea typeface="+mj-ea"/>
                <a:cs typeface="+mj-cs"/>
              </a:rPr>
              <a:t>Requirements Types</a:t>
            </a:r>
            <a:endParaRPr lang="en-US" dirty="0"/>
          </a:p>
        </p:txBody>
      </p:sp>
      <p:sp>
        <p:nvSpPr>
          <p:cNvPr id="3" name="Content Placeholder 2">
            <a:extLst>
              <a:ext uri="{FF2B5EF4-FFF2-40B4-BE49-F238E27FC236}">
                <a16:creationId xmlns:a16="http://schemas.microsoft.com/office/drawing/2014/main" id="{B226E405-25CF-0EDE-4E14-AF9117227D26}"/>
              </a:ext>
            </a:extLst>
          </p:cNvPr>
          <p:cNvSpPr>
            <a:spLocks noGrp="1"/>
          </p:cNvSpPr>
          <p:nvPr>
            <p:ph idx="1"/>
          </p:nvPr>
        </p:nvSpPr>
        <p:spPr>
          <a:xfrm>
            <a:off x="648585" y="1825625"/>
            <a:ext cx="11419368" cy="4351338"/>
          </a:xfrm>
        </p:spPr>
        <p:txBody>
          <a:bodyPr>
            <a:noAutofit/>
          </a:bodyPr>
          <a:lstStyle/>
          <a:p>
            <a:r>
              <a:rPr lang="en-US" sz="2200" b="1" dirty="0"/>
              <a:t>E-commerce Website</a:t>
            </a:r>
            <a:r>
              <a:rPr lang="en-US" sz="2200" dirty="0"/>
              <a:t>:  </a:t>
            </a:r>
            <a:r>
              <a:rPr lang="en-US" sz="2200" b="1" dirty="0"/>
              <a:t>User Requirement:</a:t>
            </a:r>
          </a:p>
          <a:p>
            <a:pPr>
              <a:buFont typeface="Arial" panose="020B0604020202020204" pitchFamily="34" charset="0"/>
              <a:buChar char="•"/>
            </a:pPr>
            <a:r>
              <a:rPr lang="en-US" sz="2200" dirty="0"/>
              <a:t>"The system shall allow customers to search for products by name, category, and price."</a:t>
            </a:r>
          </a:p>
          <a:p>
            <a:pPr>
              <a:buFont typeface="Arial" panose="020B0604020202020204" pitchFamily="34" charset="0"/>
              <a:buChar char="•"/>
            </a:pPr>
            <a:r>
              <a:rPr lang="en-US" sz="2200" dirty="0"/>
              <a:t>"Users should be able to add items to a shopping cart and proceed to checkout."</a:t>
            </a:r>
          </a:p>
          <a:p>
            <a:pPr>
              <a:buFont typeface="Arial" panose="020B0604020202020204" pitchFamily="34" charset="0"/>
              <a:buChar char="•"/>
            </a:pPr>
            <a:r>
              <a:rPr lang="en-US" sz="2200" dirty="0"/>
              <a:t>"The website should provide multiple payment options, including credit card and PayPal."</a:t>
            </a:r>
          </a:p>
          <a:p>
            <a:r>
              <a:rPr lang="en-US" sz="2200" b="1" dirty="0"/>
              <a:t>System Requirement:</a:t>
            </a:r>
          </a:p>
          <a:p>
            <a:pPr>
              <a:buFont typeface="Arial" panose="020B0604020202020204" pitchFamily="34" charset="0"/>
              <a:buChar char="•"/>
            </a:pPr>
            <a:r>
              <a:rPr lang="en-US" sz="2200" dirty="0"/>
              <a:t>"The system shall implement a search functionality using a full-text search algorithm on the product database, indexed for fast retrieval."</a:t>
            </a:r>
          </a:p>
          <a:p>
            <a:pPr>
              <a:buFont typeface="Arial" panose="020B0604020202020204" pitchFamily="34" charset="0"/>
              <a:buChar char="•"/>
            </a:pPr>
            <a:r>
              <a:rPr lang="en-US" sz="2200" dirty="0"/>
              <a:t>"The shopping cart shall store selected items in a session variable and persist them for at least 30 minutes of inactivity."</a:t>
            </a:r>
          </a:p>
          <a:p>
            <a:pPr>
              <a:buFont typeface="Arial" panose="020B0604020202020204" pitchFamily="34" charset="0"/>
              <a:buChar char="•"/>
            </a:pPr>
            <a:r>
              <a:rPr lang="en-US" sz="2200" dirty="0"/>
              <a:t>"The payment processing module shall integrate with Stripe and PayPal APIs, using TLS 1.2 encryption for transactions."</a:t>
            </a:r>
          </a:p>
        </p:txBody>
      </p:sp>
      <p:sp>
        <p:nvSpPr>
          <p:cNvPr id="5" name="Slide Number Placeholder 4">
            <a:extLst>
              <a:ext uri="{FF2B5EF4-FFF2-40B4-BE49-F238E27FC236}">
                <a16:creationId xmlns:a16="http://schemas.microsoft.com/office/drawing/2014/main" id="{D66111E9-68FD-85B8-F53B-CF38184E908E}"/>
              </a:ext>
            </a:extLst>
          </p:cNvPr>
          <p:cNvSpPr>
            <a:spLocks noGrp="1"/>
          </p:cNvSpPr>
          <p:nvPr>
            <p:ph type="sldNum" sz="quarter" idx="12"/>
          </p:nvPr>
        </p:nvSpPr>
        <p:spPr/>
        <p:txBody>
          <a:bodyPr/>
          <a:lstStyle/>
          <a:p>
            <a:fld id="{1B1BB987-6F91-45E4-B4B8-36CB3CA273A8}" type="slidenum">
              <a:rPr lang="en-US" smtClean="0"/>
              <a:t>20</a:t>
            </a:fld>
            <a:endParaRPr lang="en-US" dirty="0"/>
          </a:p>
        </p:txBody>
      </p:sp>
    </p:spTree>
    <p:extLst>
      <p:ext uri="{BB962C8B-B14F-4D97-AF65-F5344CB8AC3E}">
        <p14:creationId xmlns:p14="http://schemas.microsoft.com/office/powerpoint/2010/main" val="397327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EEEA87-5DB4-80A3-7609-E9A75E7806E8}"/>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1693C-13E6-D819-D07D-BB29D27B7C3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Requirements Types</a:t>
            </a:r>
          </a:p>
        </p:txBody>
      </p:sp>
      <p:pic>
        <p:nvPicPr>
          <p:cNvPr id="8" name="Picture 7" descr="A screenshot of a computer&#10;&#10;AI-generated content may be incorrect.">
            <a:extLst>
              <a:ext uri="{FF2B5EF4-FFF2-40B4-BE49-F238E27FC236}">
                <a16:creationId xmlns:a16="http://schemas.microsoft.com/office/drawing/2014/main" id="{48F947D5-5DB2-974D-3D2C-DB907535E3B4}"/>
              </a:ext>
            </a:extLst>
          </p:cNvPr>
          <p:cNvPicPr>
            <a:picLocks noChangeAspect="1"/>
          </p:cNvPicPr>
          <p:nvPr/>
        </p:nvPicPr>
        <p:blipFill>
          <a:blip r:embed="rId2"/>
          <a:stretch>
            <a:fillRect/>
          </a:stretch>
        </p:blipFill>
        <p:spPr>
          <a:xfrm>
            <a:off x="643467" y="2590981"/>
            <a:ext cx="10905066" cy="2562691"/>
          </a:xfrm>
          <a:prstGeom prst="rect">
            <a:avLst/>
          </a:prstGeom>
        </p:spPr>
      </p:pic>
      <p:sp>
        <p:nvSpPr>
          <p:cNvPr id="5" name="Slide Number Placeholder 4">
            <a:extLst>
              <a:ext uri="{FF2B5EF4-FFF2-40B4-BE49-F238E27FC236}">
                <a16:creationId xmlns:a16="http://schemas.microsoft.com/office/drawing/2014/main" id="{FBE9EED1-0F83-995D-E699-4A62440294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1B1BB987-6F91-45E4-B4B8-36CB3CA273A8}" type="slidenum">
              <a:rPr lang="en-US" smtClean="0"/>
              <a:pPr>
                <a:spcAft>
                  <a:spcPts val="600"/>
                </a:spcAft>
              </a:pPr>
              <a:t>21</a:t>
            </a:fld>
            <a:endParaRPr lang="en-US"/>
          </a:p>
        </p:txBody>
      </p:sp>
    </p:spTree>
    <p:extLst>
      <p:ext uri="{BB962C8B-B14F-4D97-AF65-F5344CB8AC3E}">
        <p14:creationId xmlns:p14="http://schemas.microsoft.com/office/powerpoint/2010/main" val="383816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heavy" dirty="0">
                <a:solidFill>
                  <a:srgbClr val="221F1F"/>
                </a:solidFill>
                <a:uFill>
                  <a:solidFill>
                    <a:srgbClr val="221F1F"/>
                  </a:solidFill>
                </a:uFill>
                <a:cs typeface="Times New Roman"/>
              </a:rPr>
              <a:t>Mental health </a:t>
            </a:r>
            <a:r>
              <a:rPr lang="en-US" sz="4000" u="heavy" spc="-10" dirty="0">
                <a:solidFill>
                  <a:srgbClr val="221F1F"/>
                </a:solidFill>
                <a:uFill>
                  <a:solidFill>
                    <a:srgbClr val="221F1F"/>
                  </a:solidFill>
                </a:uFill>
                <a:cs typeface="Times New Roman"/>
              </a:rPr>
              <a:t>care </a:t>
            </a:r>
            <a:r>
              <a:rPr lang="en-US" sz="4000" u="heavy" spc="-5" dirty="0">
                <a:solidFill>
                  <a:srgbClr val="221F1F"/>
                </a:solidFill>
                <a:uFill>
                  <a:solidFill>
                    <a:srgbClr val="221F1F"/>
                  </a:solidFill>
                </a:uFill>
                <a:cs typeface="Times New Roman"/>
              </a:rPr>
              <a:t>patient </a:t>
            </a:r>
            <a:r>
              <a:rPr lang="en-US" sz="4000" u="heavy" dirty="0">
                <a:solidFill>
                  <a:srgbClr val="221F1F"/>
                </a:solidFill>
                <a:uFill>
                  <a:solidFill>
                    <a:srgbClr val="221F1F"/>
                  </a:solidFill>
                </a:uFill>
                <a:cs typeface="Times New Roman"/>
              </a:rPr>
              <a:t>information system</a:t>
            </a:r>
            <a:r>
              <a:rPr lang="en-US" sz="4000" u="heavy" spc="-35" dirty="0">
                <a:solidFill>
                  <a:srgbClr val="221F1F"/>
                </a:solidFill>
                <a:uFill>
                  <a:solidFill>
                    <a:srgbClr val="221F1F"/>
                  </a:solidFill>
                </a:uFill>
                <a:cs typeface="Times New Roman"/>
              </a:rPr>
              <a:t> </a:t>
            </a:r>
            <a:r>
              <a:rPr lang="en-US" sz="4000" u="heavy" spc="-5" dirty="0">
                <a:solidFill>
                  <a:srgbClr val="221F1F"/>
                </a:solidFill>
                <a:uFill>
                  <a:solidFill>
                    <a:srgbClr val="221F1F"/>
                  </a:solidFill>
                </a:uFill>
                <a:cs typeface="Times New Roman"/>
              </a:rPr>
              <a:t>(Mentcare)</a:t>
            </a:r>
            <a:endParaRPr lang="en-US" sz="4000" dirty="0"/>
          </a:p>
        </p:txBody>
      </p:sp>
      <p:sp>
        <p:nvSpPr>
          <p:cNvPr id="6" name="object 2"/>
          <p:cNvSpPr/>
          <p:nvPr/>
        </p:nvSpPr>
        <p:spPr>
          <a:xfrm>
            <a:off x="1374913" y="1690688"/>
            <a:ext cx="9442173" cy="4707947"/>
          </a:xfrm>
          <a:prstGeom prst="rect">
            <a:avLst/>
          </a:prstGeom>
          <a:blipFill>
            <a:blip r:embed="rId2" cstate="print"/>
            <a:stretch>
              <a:fillRect/>
            </a:stretch>
          </a:blipFill>
        </p:spPr>
        <p:txBody>
          <a:bodyPr wrap="square" lIns="0" tIns="0" rIns="0" bIns="0" rtlCol="0"/>
          <a:lstStyle/>
          <a:p>
            <a:endParaRPr dirty="0"/>
          </a:p>
        </p:txBody>
      </p:sp>
      <p:sp>
        <p:nvSpPr>
          <p:cNvPr id="8" name="Slide Number Placeholder 7"/>
          <p:cNvSpPr>
            <a:spLocks noGrp="1"/>
          </p:cNvSpPr>
          <p:nvPr>
            <p:ph type="sldNum" sz="quarter" idx="12"/>
          </p:nvPr>
        </p:nvSpPr>
        <p:spPr/>
        <p:txBody>
          <a:bodyPr/>
          <a:lstStyle/>
          <a:p>
            <a:fld id="{1B1BB987-6F91-45E4-B4B8-36CB3CA273A8}" type="slidenum">
              <a:rPr lang="en-US" smtClean="0"/>
              <a:t>22</a:t>
            </a:fld>
            <a:endParaRPr lang="en-US" dirty="0"/>
          </a:p>
        </p:txBody>
      </p:sp>
    </p:spTree>
    <p:extLst>
      <p:ext uri="{BB962C8B-B14F-4D97-AF65-F5344CB8AC3E}">
        <p14:creationId xmlns:p14="http://schemas.microsoft.com/office/powerpoint/2010/main" val="913331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048"/>
            <a:ext cx="10515600" cy="1325563"/>
          </a:xfrm>
        </p:spPr>
        <p:txBody>
          <a:bodyPr/>
          <a:lstStyle/>
          <a:p>
            <a:r>
              <a:rPr lang="en-IN" dirty="0"/>
              <a:t>Requirements</a:t>
            </a:r>
            <a:endParaRPr lang="en-US" dirty="0"/>
          </a:p>
        </p:txBody>
      </p:sp>
      <p:sp>
        <p:nvSpPr>
          <p:cNvPr id="3" name="Content Placeholder 2"/>
          <p:cNvSpPr>
            <a:spLocks noGrp="1"/>
          </p:cNvSpPr>
          <p:nvPr>
            <p:ph idx="1"/>
          </p:nvPr>
        </p:nvSpPr>
        <p:spPr>
          <a:xfrm>
            <a:off x="-76200" y="960823"/>
            <a:ext cx="12192000" cy="4508884"/>
          </a:xfrm>
        </p:spPr>
        <p:txBody>
          <a:bodyPr>
            <a:noAutofit/>
          </a:bodyPr>
          <a:lstStyle/>
          <a:p>
            <a:pPr marL="355600" indent="-342900" algn="just">
              <a:lnSpc>
                <a:spcPct val="100000"/>
              </a:lnSpc>
              <a:spcBef>
                <a:spcPts val="105"/>
              </a:spcBef>
              <a:buFont typeface="Arial"/>
              <a:buChar char="•"/>
              <a:tabLst>
                <a:tab pos="354965" algn="l"/>
                <a:tab pos="355600" algn="l"/>
              </a:tabLst>
            </a:pPr>
            <a:r>
              <a:rPr lang="en-US" sz="2200" dirty="0">
                <a:solidFill>
                  <a:srgbClr val="221F1F"/>
                </a:solidFill>
                <a:cs typeface="Times New Roman"/>
              </a:rPr>
              <a:t>You need to write requirements at </a:t>
            </a:r>
            <a:r>
              <a:rPr lang="en-US" sz="2200" spc="-5" dirty="0">
                <a:solidFill>
                  <a:srgbClr val="221F1F"/>
                </a:solidFill>
                <a:cs typeface="Times New Roman"/>
              </a:rPr>
              <a:t>different </a:t>
            </a:r>
            <a:r>
              <a:rPr lang="en-US" sz="2200" dirty="0">
                <a:solidFill>
                  <a:srgbClr val="221F1F"/>
                </a:solidFill>
                <a:cs typeface="Times New Roman"/>
              </a:rPr>
              <a:t>levels of detail because </a:t>
            </a:r>
            <a:r>
              <a:rPr lang="en-US" sz="2200" spc="-5" dirty="0">
                <a:solidFill>
                  <a:srgbClr val="221F1F"/>
                </a:solidFill>
                <a:cs typeface="Times New Roman"/>
              </a:rPr>
              <a:t>different types </a:t>
            </a:r>
            <a:r>
              <a:rPr lang="en-US" sz="2200" dirty="0">
                <a:solidFill>
                  <a:srgbClr val="221F1F"/>
                </a:solidFill>
                <a:cs typeface="Times New Roman"/>
              </a:rPr>
              <a:t>of readers use them</a:t>
            </a:r>
            <a:r>
              <a:rPr lang="en-US" sz="2200" spc="-315" dirty="0">
                <a:solidFill>
                  <a:srgbClr val="221F1F"/>
                </a:solidFill>
                <a:cs typeface="Times New Roman"/>
              </a:rPr>
              <a:t>  </a:t>
            </a:r>
            <a:r>
              <a:rPr lang="en-US" sz="2200" dirty="0">
                <a:solidFill>
                  <a:srgbClr val="221F1F"/>
                </a:solidFill>
                <a:cs typeface="Times New Roman"/>
              </a:rPr>
              <a:t>in</a:t>
            </a:r>
            <a:r>
              <a:rPr lang="en-US" sz="2200" dirty="0">
                <a:cs typeface="Times New Roman"/>
              </a:rPr>
              <a:t> </a:t>
            </a:r>
            <a:r>
              <a:rPr lang="en-US" sz="2200" spc="-5" dirty="0">
                <a:solidFill>
                  <a:srgbClr val="221F1F"/>
                </a:solidFill>
                <a:cs typeface="Times New Roman"/>
              </a:rPr>
              <a:t>different</a:t>
            </a:r>
            <a:r>
              <a:rPr lang="en-US" sz="2200" spc="-45" dirty="0">
                <a:solidFill>
                  <a:srgbClr val="221F1F"/>
                </a:solidFill>
                <a:cs typeface="Times New Roman"/>
              </a:rPr>
              <a:t> </a:t>
            </a:r>
            <a:r>
              <a:rPr lang="en-US" sz="2200" dirty="0">
                <a:solidFill>
                  <a:srgbClr val="221F1F"/>
                </a:solidFill>
                <a:cs typeface="Times New Roman"/>
              </a:rPr>
              <a:t>ways.</a:t>
            </a:r>
            <a:endParaRPr lang="en-US" sz="2200" dirty="0">
              <a:cs typeface="Times New Roman"/>
            </a:endParaRPr>
          </a:p>
          <a:p>
            <a:pPr marL="355600" indent="-342900" algn="just">
              <a:lnSpc>
                <a:spcPct val="100000"/>
              </a:lnSpc>
              <a:buFont typeface="Arial"/>
              <a:buChar char="•"/>
              <a:tabLst>
                <a:tab pos="354965" algn="l"/>
                <a:tab pos="355600" algn="l"/>
              </a:tabLst>
            </a:pPr>
            <a:r>
              <a:rPr lang="en-US" sz="2200" dirty="0">
                <a:cs typeface="Times New Roman"/>
              </a:rPr>
              <a:t>The </a:t>
            </a:r>
            <a:r>
              <a:rPr lang="en-US" sz="2200" spc="-5" dirty="0">
                <a:solidFill>
                  <a:srgbClr val="FF0000"/>
                </a:solidFill>
                <a:cs typeface="Times New Roman"/>
              </a:rPr>
              <a:t>readers </a:t>
            </a:r>
            <a:r>
              <a:rPr lang="en-US" sz="2200" dirty="0">
                <a:solidFill>
                  <a:srgbClr val="FF0000"/>
                </a:solidFill>
                <a:cs typeface="Times New Roman"/>
              </a:rPr>
              <a:t>of the user </a:t>
            </a:r>
            <a:r>
              <a:rPr lang="en-US" sz="2200" spc="-10" dirty="0">
                <a:solidFill>
                  <a:srgbClr val="FF0000"/>
                </a:solidFill>
                <a:cs typeface="Times New Roman"/>
              </a:rPr>
              <a:t>requirements </a:t>
            </a:r>
            <a:r>
              <a:rPr lang="en-US" sz="2200" dirty="0">
                <a:cs typeface="Times New Roman"/>
              </a:rPr>
              <a:t>are not usually concerned with how the </a:t>
            </a:r>
            <a:r>
              <a:rPr lang="en-US" sz="2200" spc="-5" dirty="0">
                <a:cs typeface="Times New Roman"/>
              </a:rPr>
              <a:t>system </a:t>
            </a:r>
            <a:r>
              <a:rPr lang="en-US" sz="2200" dirty="0">
                <a:cs typeface="Times New Roman"/>
              </a:rPr>
              <a:t>will be </a:t>
            </a:r>
            <a:r>
              <a:rPr lang="en-US" sz="2200" spc="-5" dirty="0">
                <a:cs typeface="Times New Roman"/>
              </a:rPr>
              <a:t>implemented</a:t>
            </a:r>
            <a:r>
              <a:rPr lang="en-US" sz="2200" spc="-195" dirty="0">
                <a:cs typeface="Times New Roman"/>
              </a:rPr>
              <a:t> </a:t>
            </a:r>
            <a:r>
              <a:rPr lang="en-US" sz="2200" spc="-5" dirty="0">
                <a:cs typeface="Times New Roman"/>
              </a:rPr>
              <a:t>and</a:t>
            </a:r>
            <a:r>
              <a:rPr lang="en-US" sz="2200" dirty="0">
                <a:cs typeface="Times New Roman"/>
              </a:rPr>
              <a:t> </a:t>
            </a:r>
            <a:r>
              <a:rPr lang="en-US" sz="2200" spc="-10" dirty="0">
                <a:cs typeface="Times New Roman"/>
              </a:rPr>
              <a:t>may </a:t>
            </a:r>
            <a:r>
              <a:rPr lang="en-US" sz="2200" dirty="0">
                <a:cs typeface="Times New Roman"/>
              </a:rPr>
              <a:t>be managers </a:t>
            </a:r>
            <a:r>
              <a:rPr lang="en-US" sz="2200" spc="5" dirty="0">
                <a:cs typeface="Times New Roman"/>
              </a:rPr>
              <a:t>who </a:t>
            </a:r>
            <a:r>
              <a:rPr lang="en-US" sz="2200" dirty="0">
                <a:cs typeface="Times New Roman"/>
              </a:rPr>
              <a:t>are </a:t>
            </a:r>
            <a:r>
              <a:rPr lang="en-US" sz="2200" spc="5" dirty="0">
                <a:cs typeface="Times New Roman"/>
              </a:rPr>
              <a:t>not </a:t>
            </a:r>
            <a:r>
              <a:rPr lang="en-US" sz="2200" dirty="0">
                <a:cs typeface="Times New Roman"/>
              </a:rPr>
              <a:t>interested in the </a:t>
            </a:r>
            <a:r>
              <a:rPr lang="en-US" sz="2200" spc="-5" dirty="0">
                <a:cs typeface="Times New Roman"/>
              </a:rPr>
              <a:t>detailed facilities </a:t>
            </a:r>
            <a:r>
              <a:rPr lang="en-US" sz="2200" dirty="0">
                <a:cs typeface="Times New Roman"/>
              </a:rPr>
              <a:t>of the</a:t>
            </a:r>
            <a:r>
              <a:rPr lang="en-US" sz="2200" spc="-200" dirty="0">
                <a:cs typeface="Times New Roman"/>
              </a:rPr>
              <a:t> </a:t>
            </a:r>
            <a:r>
              <a:rPr lang="en-US" sz="2200" spc="-5" dirty="0">
                <a:cs typeface="Times New Roman"/>
              </a:rPr>
              <a:t>system.</a:t>
            </a:r>
            <a:endParaRPr lang="en-US" sz="2200" dirty="0">
              <a:cs typeface="Times New Roman"/>
            </a:endParaRPr>
          </a:p>
          <a:p>
            <a:pPr marL="299085" marR="5080" indent="-287020" algn="just">
              <a:lnSpc>
                <a:spcPct val="100000"/>
              </a:lnSpc>
              <a:buFont typeface="Arial"/>
              <a:buChar char="•"/>
              <a:tabLst>
                <a:tab pos="299720" algn="l"/>
              </a:tabLst>
            </a:pPr>
            <a:r>
              <a:rPr lang="en-US" sz="2200" dirty="0">
                <a:cs typeface="Times New Roman"/>
              </a:rPr>
              <a:t>The </a:t>
            </a:r>
            <a:r>
              <a:rPr lang="en-US" sz="2200" spc="-10" dirty="0">
                <a:solidFill>
                  <a:srgbClr val="FF0000"/>
                </a:solidFill>
                <a:cs typeface="Times New Roman"/>
              </a:rPr>
              <a:t>readers </a:t>
            </a:r>
            <a:r>
              <a:rPr lang="en-US" sz="2200" spc="-5" dirty="0">
                <a:solidFill>
                  <a:srgbClr val="FF0000"/>
                </a:solidFill>
                <a:cs typeface="Times New Roman"/>
              </a:rPr>
              <a:t>of the system </a:t>
            </a:r>
            <a:r>
              <a:rPr lang="en-US" sz="2200" spc="-10" dirty="0">
                <a:solidFill>
                  <a:srgbClr val="FF0000"/>
                </a:solidFill>
                <a:cs typeface="Times New Roman"/>
              </a:rPr>
              <a:t>requirements </a:t>
            </a:r>
            <a:r>
              <a:rPr lang="en-US" sz="2200" spc="-5" dirty="0">
                <a:cs typeface="Times New Roman"/>
              </a:rPr>
              <a:t>need to </a:t>
            </a:r>
            <a:r>
              <a:rPr lang="en-US" sz="2200" dirty="0">
                <a:cs typeface="Times New Roman"/>
              </a:rPr>
              <a:t>know </a:t>
            </a:r>
            <a:r>
              <a:rPr lang="en-US" sz="2200" spc="-10" dirty="0">
                <a:cs typeface="Times New Roman"/>
              </a:rPr>
              <a:t>more precisely </a:t>
            </a:r>
            <a:r>
              <a:rPr lang="en-US" sz="2200" dirty="0">
                <a:cs typeface="Times New Roman"/>
              </a:rPr>
              <a:t>what </a:t>
            </a:r>
            <a:r>
              <a:rPr lang="en-US" sz="2200" spc="-5" dirty="0">
                <a:cs typeface="Times New Roman"/>
              </a:rPr>
              <a:t>the system </a:t>
            </a:r>
            <a:r>
              <a:rPr lang="en-US" sz="2200" dirty="0">
                <a:cs typeface="Times New Roman"/>
              </a:rPr>
              <a:t>will do because </a:t>
            </a:r>
            <a:r>
              <a:rPr lang="en-US" sz="2200" spc="-5" dirty="0">
                <a:cs typeface="Times New Roman"/>
              </a:rPr>
              <a:t>they  </a:t>
            </a:r>
            <a:r>
              <a:rPr lang="en-US" sz="2200" dirty="0">
                <a:cs typeface="Times New Roman"/>
              </a:rPr>
              <a:t>are </a:t>
            </a:r>
            <a:r>
              <a:rPr lang="en-US" sz="2200" spc="-5" dirty="0">
                <a:cs typeface="Times New Roman"/>
              </a:rPr>
              <a:t>concerned </a:t>
            </a:r>
            <a:r>
              <a:rPr lang="en-US" sz="2200" dirty="0">
                <a:cs typeface="Times New Roman"/>
              </a:rPr>
              <a:t>with how </a:t>
            </a:r>
            <a:r>
              <a:rPr lang="en-US" sz="2200" spc="-10" dirty="0">
                <a:cs typeface="Times New Roman"/>
              </a:rPr>
              <a:t>it </a:t>
            </a:r>
            <a:r>
              <a:rPr lang="en-US" sz="2200" spc="-5" dirty="0">
                <a:cs typeface="Times New Roman"/>
              </a:rPr>
              <a:t>will support the business processes or because </a:t>
            </a:r>
            <a:r>
              <a:rPr lang="en-US" sz="2200" dirty="0">
                <a:cs typeface="Times New Roman"/>
              </a:rPr>
              <a:t>they </a:t>
            </a:r>
            <a:r>
              <a:rPr lang="en-US" sz="2200" spc="-5" dirty="0">
                <a:cs typeface="Times New Roman"/>
              </a:rPr>
              <a:t>are involved </a:t>
            </a:r>
            <a:r>
              <a:rPr lang="en-US" sz="2200" spc="-10" dirty="0">
                <a:cs typeface="Times New Roman"/>
              </a:rPr>
              <a:t>in </a:t>
            </a:r>
            <a:r>
              <a:rPr lang="en-US" sz="2200" spc="-5" dirty="0">
                <a:cs typeface="Times New Roman"/>
              </a:rPr>
              <a:t>the system  implementation.</a:t>
            </a:r>
          </a:p>
          <a:p>
            <a:pPr marL="299085" marR="5080" indent="-287020" algn="just">
              <a:lnSpc>
                <a:spcPct val="100000"/>
              </a:lnSpc>
              <a:buFont typeface="Arial"/>
              <a:buChar char="•"/>
              <a:tabLst>
                <a:tab pos="299720" algn="l"/>
              </a:tabLst>
            </a:pPr>
            <a:r>
              <a:rPr lang="en-US" sz="2200" dirty="0">
                <a:solidFill>
                  <a:srgbClr val="221F1F"/>
                </a:solidFill>
                <a:cs typeface="Times New Roman"/>
              </a:rPr>
              <a:t>In figure there are examples of system stakeholders. Many stakeholders like </a:t>
            </a:r>
            <a:r>
              <a:rPr lang="en-US" sz="2200" spc="-5" dirty="0">
                <a:solidFill>
                  <a:srgbClr val="221F1F"/>
                </a:solidFill>
                <a:cs typeface="Times New Roman"/>
              </a:rPr>
              <a:t>end-user,</a:t>
            </a:r>
            <a:r>
              <a:rPr lang="en-US" sz="2200" spc="-110" dirty="0">
                <a:solidFill>
                  <a:srgbClr val="221F1F"/>
                </a:solidFill>
                <a:cs typeface="Times New Roman"/>
              </a:rPr>
              <a:t> </a:t>
            </a:r>
            <a:r>
              <a:rPr lang="en-US" sz="2200" spc="-10" dirty="0">
                <a:solidFill>
                  <a:srgbClr val="221F1F"/>
                </a:solidFill>
                <a:cs typeface="Times New Roman"/>
              </a:rPr>
              <a:t>manager,</a:t>
            </a:r>
            <a:endParaRPr lang="en-US" sz="2200" dirty="0">
              <a:cs typeface="Times New Roman"/>
            </a:endParaRPr>
          </a:p>
          <a:p>
            <a:pPr marL="299085" marR="5080" indent="-287020" algn="just">
              <a:lnSpc>
                <a:spcPct val="100000"/>
              </a:lnSpc>
              <a:buFont typeface="Arial"/>
              <a:buChar char="•"/>
              <a:tabLst>
                <a:tab pos="299720" algn="l"/>
              </a:tabLst>
            </a:pPr>
            <a:endParaRPr lang="en-US" sz="2200" dirty="0">
              <a:cs typeface="Times New Roman"/>
            </a:endParaRPr>
          </a:p>
          <a:p>
            <a:pPr algn="just">
              <a:lnSpc>
                <a:spcPct val="100000"/>
              </a:lnSpc>
            </a:pPr>
            <a:endParaRPr lang="en-US" sz="2200" dirty="0">
              <a:cs typeface="Times New Roman"/>
            </a:endParaRPr>
          </a:p>
          <a:p>
            <a:pPr algn="just">
              <a:lnSpc>
                <a:spcPct val="100000"/>
              </a:lnSpc>
              <a:spcBef>
                <a:spcPts val="40"/>
              </a:spcBef>
            </a:pPr>
            <a:endParaRPr lang="en-US" sz="2200" dirty="0">
              <a:cs typeface="Times New Roman"/>
            </a:endParaRPr>
          </a:p>
          <a:p>
            <a:pPr algn="just"/>
            <a:endParaRPr lang="en-US" sz="2200" dirty="0"/>
          </a:p>
        </p:txBody>
      </p:sp>
      <p:sp>
        <p:nvSpPr>
          <p:cNvPr id="5" name="Slide Number Placeholder 4"/>
          <p:cNvSpPr>
            <a:spLocks noGrp="1"/>
          </p:cNvSpPr>
          <p:nvPr>
            <p:ph type="sldNum" sz="quarter" idx="12"/>
          </p:nvPr>
        </p:nvSpPr>
        <p:spPr/>
        <p:txBody>
          <a:bodyPr/>
          <a:lstStyle/>
          <a:p>
            <a:fld id="{1B1BB987-6F91-45E4-B4B8-36CB3CA273A8}" type="slidenum">
              <a:rPr lang="en-US" smtClean="0"/>
              <a:t>23</a:t>
            </a:fld>
            <a:endParaRPr lang="en-US" dirty="0"/>
          </a:p>
        </p:txBody>
      </p:sp>
      <p:sp>
        <p:nvSpPr>
          <p:cNvPr id="6" name="object 2">
            <a:extLst>
              <a:ext uri="{FF2B5EF4-FFF2-40B4-BE49-F238E27FC236}">
                <a16:creationId xmlns:a16="http://schemas.microsoft.com/office/drawing/2014/main" id="{ABC92B5A-F91D-4B3B-A94F-11DB99CF2B81}"/>
              </a:ext>
            </a:extLst>
          </p:cNvPr>
          <p:cNvSpPr/>
          <p:nvPr/>
        </p:nvSpPr>
        <p:spPr>
          <a:xfrm>
            <a:off x="7282406" y="4583064"/>
            <a:ext cx="4071394" cy="2274936"/>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266288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3" y="0"/>
            <a:ext cx="10515600" cy="1325563"/>
          </a:xfrm>
        </p:spPr>
        <p:txBody>
          <a:bodyPr/>
          <a:lstStyle/>
          <a:p>
            <a:r>
              <a:rPr lang="en-US" dirty="0">
                <a:solidFill>
                  <a:srgbClr val="221F1F"/>
                </a:solidFill>
              </a:rPr>
              <a:t>System stakeholders for the Mentcare system</a:t>
            </a:r>
            <a:endParaRPr lang="en-US" dirty="0"/>
          </a:p>
        </p:txBody>
      </p:sp>
      <p:sp>
        <p:nvSpPr>
          <p:cNvPr id="3" name="Content Placeholder 2"/>
          <p:cNvSpPr>
            <a:spLocks noGrp="1"/>
          </p:cNvSpPr>
          <p:nvPr>
            <p:ph idx="1"/>
          </p:nvPr>
        </p:nvSpPr>
        <p:spPr>
          <a:xfrm>
            <a:off x="609600" y="1418121"/>
            <a:ext cx="10515600" cy="4351338"/>
          </a:xfrm>
        </p:spPr>
        <p:txBody>
          <a:bodyPr>
            <a:noAutofit/>
          </a:bodyPr>
          <a:lstStyle/>
          <a:p>
            <a:pPr marL="12700" algn="just">
              <a:lnSpc>
                <a:spcPct val="100000"/>
              </a:lnSpc>
              <a:spcBef>
                <a:spcPts val="600"/>
              </a:spcBef>
              <a:spcAft>
                <a:spcPts val="600"/>
              </a:spcAft>
            </a:pPr>
            <a:r>
              <a:rPr lang="en-US" sz="2000" dirty="0">
                <a:solidFill>
                  <a:srgbClr val="221F1F"/>
                </a:solidFill>
                <a:cs typeface="Times New Roman"/>
              </a:rPr>
              <a:t>Mental health </a:t>
            </a:r>
            <a:r>
              <a:rPr lang="en-US" sz="2000" spc="-15" dirty="0">
                <a:solidFill>
                  <a:srgbClr val="221F1F"/>
                </a:solidFill>
                <a:cs typeface="Times New Roman"/>
              </a:rPr>
              <a:t>care </a:t>
            </a:r>
            <a:r>
              <a:rPr lang="en-US" sz="2000" spc="-5" dirty="0">
                <a:solidFill>
                  <a:srgbClr val="221F1F"/>
                </a:solidFill>
                <a:cs typeface="Times New Roman"/>
              </a:rPr>
              <a:t>patient </a:t>
            </a:r>
            <a:r>
              <a:rPr lang="en-US" sz="2000" dirty="0">
                <a:solidFill>
                  <a:srgbClr val="221F1F"/>
                </a:solidFill>
                <a:cs typeface="Times New Roman"/>
              </a:rPr>
              <a:t>information system</a:t>
            </a:r>
            <a:r>
              <a:rPr lang="en-US" sz="2000" spc="-50" dirty="0">
                <a:solidFill>
                  <a:srgbClr val="221F1F"/>
                </a:solidFill>
                <a:cs typeface="Times New Roman"/>
              </a:rPr>
              <a:t> </a:t>
            </a:r>
            <a:r>
              <a:rPr lang="en-US" sz="2000" spc="-5" dirty="0">
                <a:solidFill>
                  <a:srgbClr val="221F1F"/>
                </a:solidFill>
                <a:cs typeface="Times New Roman"/>
              </a:rPr>
              <a:t>(Mentcare)</a:t>
            </a:r>
            <a:endParaRPr lang="en-US" sz="2000" dirty="0">
              <a:cs typeface="Times New Roman"/>
            </a:endParaRPr>
          </a:p>
          <a:p>
            <a:pPr marL="355600" indent="-342900" algn="just">
              <a:lnSpc>
                <a:spcPct val="100000"/>
              </a:lnSpc>
              <a:spcBef>
                <a:spcPts val="600"/>
              </a:spcBef>
              <a:spcAft>
                <a:spcPts val="600"/>
              </a:spcAft>
              <a:buClr>
                <a:schemeClr val="tx1"/>
              </a:buClr>
              <a:buAutoNum type="arabicPeriod"/>
              <a:tabLst>
                <a:tab pos="354965" algn="l"/>
                <a:tab pos="355600" algn="l"/>
              </a:tabLst>
            </a:pPr>
            <a:r>
              <a:rPr lang="en-US" sz="2000" dirty="0">
                <a:solidFill>
                  <a:srgbClr val="002060"/>
                </a:solidFill>
                <a:cs typeface="Times New Roman"/>
              </a:rPr>
              <a:t>Patients</a:t>
            </a:r>
            <a:r>
              <a:rPr lang="en-US" sz="2000" dirty="0">
                <a:solidFill>
                  <a:srgbClr val="C00000"/>
                </a:solidFill>
                <a:cs typeface="Times New Roman"/>
              </a:rPr>
              <a:t> </a:t>
            </a:r>
            <a:r>
              <a:rPr lang="en-US" sz="2000" spc="-5" dirty="0">
                <a:solidFill>
                  <a:srgbClr val="C00000"/>
                </a:solidFill>
                <a:cs typeface="Times New Roman"/>
              </a:rPr>
              <a:t>whose </a:t>
            </a:r>
            <a:r>
              <a:rPr lang="en-US" sz="2000" dirty="0">
                <a:solidFill>
                  <a:srgbClr val="C00000"/>
                </a:solidFill>
                <a:cs typeface="Times New Roman"/>
              </a:rPr>
              <a:t>information is recorded in the system and relatives </a:t>
            </a:r>
            <a:r>
              <a:rPr lang="en-US" sz="2000" spc="-5" dirty="0">
                <a:solidFill>
                  <a:srgbClr val="C00000"/>
                </a:solidFill>
                <a:cs typeface="Times New Roman"/>
              </a:rPr>
              <a:t>of </a:t>
            </a:r>
            <a:r>
              <a:rPr lang="en-US" sz="2000" dirty="0">
                <a:solidFill>
                  <a:srgbClr val="C00000"/>
                </a:solidFill>
                <a:cs typeface="Times New Roman"/>
              </a:rPr>
              <a:t>these</a:t>
            </a:r>
            <a:r>
              <a:rPr lang="en-US" sz="2000" spc="-95" dirty="0">
                <a:solidFill>
                  <a:srgbClr val="C00000"/>
                </a:solidFill>
                <a:cs typeface="Times New Roman"/>
              </a:rPr>
              <a:t> </a:t>
            </a:r>
            <a:r>
              <a:rPr lang="en-US" sz="2000" dirty="0">
                <a:solidFill>
                  <a:srgbClr val="C00000"/>
                </a:solidFill>
                <a:cs typeface="Times New Roman"/>
              </a:rPr>
              <a:t>patients.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dirty="0">
                <a:solidFill>
                  <a:srgbClr val="002060"/>
                </a:solidFill>
                <a:cs typeface="Times New Roman"/>
              </a:rPr>
              <a:t>Doctors</a:t>
            </a:r>
            <a:r>
              <a:rPr lang="en-US" sz="2000" dirty="0">
                <a:solidFill>
                  <a:srgbClr val="C00000"/>
                </a:solidFill>
                <a:cs typeface="Times New Roman"/>
              </a:rPr>
              <a:t> who are responsible for </a:t>
            </a:r>
            <a:r>
              <a:rPr lang="en-US" sz="2000" spc="-5" dirty="0">
                <a:solidFill>
                  <a:srgbClr val="C00000"/>
                </a:solidFill>
                <a:cs typeface="Times New Roman"/>
              </a:rPr>
              <a:t>assessing </a:t>
            </a:r>
            <a:r>
              <a:rPr lang="en-US" sz="2000" dirty="0">
                <a:solidFill>
                  <a:srgbClr val="C00000"/>
                </a:solidFill>
                <a:cs typeface="Times New Roman"/>
              </a:rPr>
              <a:t>and treating</a:t>
            </a:r>
            <a:r>
              <a:rPr lang="en-US" sz="2000" spc="-15" dirty="0">
                <a:solidFill>
                  <a:srgbClr val="C00000"/>
                </a:solidFill>
                <a:cs typeface="Times New Roman"/>
              </a:rPr>
              <a:t> </a:t>
            </a:r>
            <a:r>
              <a:rPr lang="en-US" sz="2000" dirty="0">
                <a:solidFill>
                  <a:srgbClr val="C00000"/>
                </a:solidFill>
                <a:cs typeface="Times New Roman"/>
              </a:rPr>
              <a:t>patients.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spc="-5" dirty="0">
                <a:solidFill>
                  <a:srgbClr val="002060"/>
                </a:solidFill>
                <a:cs typeface="Times New Roman"/>
              </a:rPr>
              <a:t>Nurses</a:t>
            </a:r>
            <a:r>
              <a:rPr lang="en-US" sz="2000" spc="-5" dirty="0">
                <a:solidFill>
                  <a:srgbClr val="C00000"/>
                </a:solidFill>
                <a:cs typeface="Times New Roman"/>
              </a:rPr>
              <a:t> </a:t>
            </a:r>
            <a:r>
              <a:rPr lang="en-US" sz="2000" dirty="0">
                <a:solidFill>
                  <a:srgbClr val="C00000"/>
                </a:solidFill>
                <a:cs typeface="Times New Roman"/>
              </a:rPr>
              <a:t>who coordinate the consultations with doctors and administer </a:t>
            </a:r>
            <a:r>
              <a:rPr lang="en-US" sz="2000" spc="-5" dirty="0">
                <a:solidFill>
                  <a:srgbClr val="C00000"/>
                </a:solidFill>
                <a:cs typeface="Times New Roman"/>
              </a:rPr>
              <a:t>some</a:t>
            </a:r>
            <a:r>
              <a:rPr lang="en-US" sz="2000" spc="-25" dirty="0">
                <a:solidFill>
                  <a:srgbClr val="C00000"/>
                </a:solidFill>
                <a:cs typeface="Times New Roman"/>
              </a:rPr>
              <a:t> </a:t>
            </a:r>
            <a:r>
              <a:rPr lang="en-US" sz="2000" dirty="0">
                <a:solidFill>
                  <a:srgbClr val="C00000"/>
                </a:solidFill>
                <a:cs typeface="Times New Roman"/>
              </a:rPr>
              <a:t>treatments.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dirty="0">
                <a:solidFill>
                  <a:srgbClr val="002060"/>
                </a:solidFill>
                <a:cs typeface="Times New Roman"/>
              </a:rPr>
              <a:t>Medical </a:t>
            </a:r>
            <a:r>
              <a:rPr lang="en-US" sz="2000" spc="-5" dirty="0">
                <a:solidFill>
                  <a:srgbClr val="002060"/>
                </a:solidFill>
                <a:cs typeface="Times New Roman"/>
              </a:rPr>
              <a:t>receptionists </a:t>
            </a:r>
            <a:r>
              <a:rPr lang="en-US" sz="2000" dirty="0">
                <a:solidFill>
                  <a:srgbClr val="C00000"/>
                </a:solidFill>
                <a:cs typeface="Times New Roman"/>
              </a:rPr>
              <a:t>who </a:t>
            </a:r>
            <a:r>
              <a:rPr lang="en-US" sz="2000" spc="-5" dirty="0">
                <a:solidFill>
                  <a:srgbClr val="C00000"/>
                </a:solidFill>
                <a:cs typeface="Times New Roman"/>
              </a:rPr>
              <a:t>manage </a:t>
            </a:r>
            <a:r>
              <a:rPr lang="en-US" sz="2000" dirty="0">
                <a:solidFill>
                  <a:srgbClr val="C00000"/>
                </a:solidFill>
                <a:cs typeface="Times New Roman"/>
              </a:rPr>
              <a:t>patients’</a:t>
            </a:r>
            <a:r>
              <a:rPr lang="en-US" sz="2000" spc="-145" dirty="0">
                <a:solidFill>
                  <a:srgbClr val="C00000"/>
                </a:solidFill>
                <a:cs typeface="Times New Roman"/>
              </a:rPr>
              <a:t> </a:t>
            </a:r>
            <a:r>
              <a:rPr lang="en-US" sz="2000" dirty="0">
                <a:solidFill>
                  <a:srgbClr val="C00000"/>
                </a:solidFill>
                <a:cs typeface="Times New Roman"/>
              </a:rPr>
              <a:t>appointments.</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spc="-5" dirty="0">
                <a:solidFill>
                  <a:srgbClr val="002060"/>
                </a:solidFill>
                <a:cs typeface="Times New Roman"/>
              </a:rPr>
              <a:t>IT </a:t>
            </a:r>
            <a:r>
              <a:rPr lang="en-US" sz="2000" dirty="0">
                <a:solidFill>
                  <a:srgbClr val="002060"/>
                </a:solidFill>
                <a:cs typeface="Times New Roman"/>
              </a:rPr>
              <a:t>staff </a:t>
            </a:r>
            <a:r>
              <a:rPr lang="en-US" sz="2000" dirty="0">
                <a:solidFill>
                  <a:srgbClr val="C00000"/>
                </a:solidFill>
                <a:cs typeface="Times New Roman"/>
              </a:rPr>
              <a:t>who are responsible for installing and maintaining the</a:t>
            </a:r>
            <a:r>
              <a:rPr lang="en-US" sz="2000" spc="-70" dirty="0">
                <a:solidFill>
                  <a:srgbClr val="C00000"/>
                </a:solidFill>
                <a:cs typeface="Times New Roman"/>
              </a:rPr>
              <a:t> </a:t>
            </a:r>
            <a:r>
              <a:rPr lang="en-US" sz="2000" dirty="0">
                <a:solidFill>
                  <a:srgbClr val="C00000"/>
                </a:solidFill>
                <a:cs typeface="Times New Roman"/>
              </a:rPr>
              <a:t>system.</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spc="-5" dirty="0">
                <a:solidFill>
                  <a:srgbClr val="002060"/>
                </a:solidFill>
                <a:cs typeface="Times New Roman"/>
              </a:rPr>
              <a:t>A </a:t>
            </a:r>
            <a:r>
              <a:rPr lang="en-US" sz="2000" dirty="0">
                <a:solidFill>
                  <a:srgbClr val="002060"/>
                </a:solidFill>
                <a:cs typeface="Times New Roman"/>
              </a:rPr>
              <a:t>medical ethics manager </a:t>
            </a:r>
            <a:r>
              <a:rPr lang="en-US" sz="2000" dirty="0">
                <a:solidFill>
                  <a:srgbClr val="C00000"/>
                </a:solidFill>
                <a:cs typeface="Times New Roman"/>
              </a:rPr>
              <a:t>who </a:t>
            </a:r>
            <a:r>
              <a:rPr lang="en-US" sz="2000" spc="-5" dirty="0">
                <a:solidFill>
                  <a:srgbClr val="C00000"/>
                </a:solidFill>
                <a:cs typeface="Times New Roman"/>
              </a:rPr>
              <a:t>must </a:t>
            </a:r>
            <a:r>
              <a:rPr lang="en-US" sz="2000" dirty="0">
                <a:solidFill>
                  <a:srgbClr val="C00000"/>
                </a:solidFill>
                <a:cs typeface="Times New Roman"/>
              </a:rPr>
              <a:t>ensure that the system </a:t>
            </a:r>
            <a:r>
              <a:rPr lang="en-US" sz="2000" spc="-5" dirty="0">
                <a:solidFill>
                  <a:srgbClr val="C00000"/>
                </a:solidFill>
                <a:cs typeface="Times New Roman"/>
              </a:rPr>
              <a:t>meets </a:t>
            </a:r>
            <a:r>
              <a:rPr lang="en-US" sz="2000" dirty="0">
                <a:solidFill>
                  <a:srgbClr val="C00000"/>
                </a:solidFill>
                <a:cs typeface="Times New Roman"/>
              </a:rPr>
              <a:t>current ethical guidelines for patient</a:t>
            </a:r>
            <a:r>
              <a:rPr lang="en-US" sz="2000" spc="-215" dirty="0">
                <a:solidFill>
                  <a:srgbClr val="C00000"/>
                </a:solidFill>
                <a:cs typeface="Times New Roman"/>
              </a:rPr>
              <a:t> </a:t>
            </a:r>
            <a:r>
              <a:rPr lang="en-US" sz="2000" dirty="0">
                <a:solidFill>
                  <a:srgbClr val="C00000"/>
                </a:solidFill>
                <a:cs typeface="Times New Roman"/>
              </a:rPr>
              <a:t>care.</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dirty="0">
                <a:solidFill>
                  <a:srgbClr val="002060"/>
                </a:solidFill>
                <a:cs typeface="Times New Roman"/>
              </a:rPr>
              <a:t>Health </a:t>
            </a:r>
            <a:r>
              <a:rPr lang="en-US" sz="2000" spc="-10" dirty="0">
                <a:solidFill>
                  <a:srgbClr val="002060"/>
                </a:solidFill>
                <a:cs typeface="Times New Roman"/>
              </a:rPr>
              <a:t>care </a:t>
            </a:r>
            <a:r>
              <a:rPr lang="en-US" sz="2000" dirty="0">
                <a:solidFill>
                  <a:srgbClr val="002060"/>
                </a:solidFill>
                <a:cs typeface="Times New Roman"/>
              </a:rPr>
              <a:t>managers </a:t>
            </a:r>
            <a:r>
              <a:rPr lang="en-US" sz="2000" dirty="0">
                <a:solidFill>
                  <a:srgbClr val="C00000"/>
                </a:solidFill>
                <a:cs typeface="Times New Roman"/>
              </a:rPr>
              <a:t>who obtain </a:t>
            </a:r>
            <a:r>
              <a:rPr lang="en-US" sz="2000" spc="-5" dirty="0">
                <a:solidFill>
                  <a:srgbClr val="C00000"/>
                </a:solidFill>
                <a:cs typeface="Times New Roman"/>
              </a:rPr>
              <a:t>management </a:t>
            </a:r>
            <a:r>
              <a:rPr lang="en-US" sz="2000" dirty="0">
                <a:solidFill>
                  <a:srgbClr val="C00000"/>
                </a:solidFill>
                <a:cs typeface="Times New Roman"/>
              </a:rPr>
              <a:t>information from the</a:t>
            </a:r>
            <a:r>
              <a:rPr lang="en-US" sz="2000" spc="-20" dirty="0">
                <a:solidFill>
                  <a:srgbClr val="C00000"/>
                </a:solidFill>
                <a:cs typeface="Times New Roman"/>
              </a:rPr>
              <a:t> </a:t>
            </a:r>
            <a:r>
              <a:rPr lang="en-US" sz="2000" dirty="0">
                <a:solidFill>
                  <a:srgbClr val="C00000"/>
                </a:solidFill>
                <a:cs typeface="Times New Roman"/>
              </a:rPr>
              <a:t>system.</a:t>
            </a:r>
          </a:p>
          <a:p>
            <a:pPr marL="469900" marR="5080" indent="-457200" algn="just">
              <a:lnSpc>
                <a:spcPct val="100000"/>
              </a:lnSpc>
              <a:spcBef>
                <a:spcPts val="600"/>
              </a:spcBef>
              <a:spcAft>
                <a:spcPts val="600"/>
              </a:spcAft>
              <a:buClr>
                <a:srgbClr val="221F1F"/>
              </a:buClr>
              <a:buFont typeface="+mj-lt"/>
              <a:buAutoNum type="arabicPeriod" startAt="5"/>
              <a:tabLst>
                <a:tab pos="413384" algn="l"/>
                <a:tab pos="414020" algn="l"/>
              </a:tabLst>
            </a:pPr>
            <a:r>
              <a:rPr lang="en-US" sz="2000" spc="-5" dirty="0">
                <a:solidFill>
                  <a:srgbClr val="002060"/>
                </a:solidFill>
                <a:cs typeface="Times New Roman"/>
              </a:rPr>
              <a:t>Medical </a:t>
            </a:r>
            <a:r>
              <a:rPr lang="en-US" sz="2000" spc="-10" dirty="0">
                <a:solidFill>
                  <a:srgbClr val="002060"/>
                </a:solidFill>
                <a:cs typeface="Times New Roman"/>
              </a:rPr>
              <a:t>records </a:t>
            </a:r>
            <a:r>
              <a:rPr lang="en-US" sz="2000" dirty="0">
                <a:solidFill>
                  <a:srgbClr val="002060"/>
                </a:solidFill>
                <a:cs typeface="Times New Roman"/>
              </a:rPr>
              <a:t>staff </a:t>
            </a:r>
            <a:r>
              <a:rPr lang="en-US" sz="2000" dirty="0">
                <a:solidFill>
                  <a:srgbClr val="C00000"/>
                </a:solidFill>
                <a:cs typeface="Times New Roman"/>
              </a:rPr>
              <a:t>who are responsible for ensuring </a:t>
            </a:r>
            <a:r>
              <a:rPr lang="en-US" sz="2000" spc="-5" dirty="0">
                <a:solidFill>
                  <a:srgbClr val="C00000"/>
                </a:solidFill>
                <a:cs typeface="Times New Roman"/>
              </a:rPr>
              <a:t>that system information can </a:t>
            </a:r>
            <a:r>
              <a:rPr lang="en-US" sz="2000" spc="-10" dirty="0">
                <a:solidFill>
                  <a:srgbClr val="C00000"/>
                </a:solidFill>
                <a:cs typeface="Times New Roman"/>
              </a:rPr>
              <a:t>be </a:t>
            </a:r>
            <a:r>
              <a:rPr lang="en-US" sz="2000" spc="-5" dirty="0">
                <a:solidFill>
                  <a:srgbClr val="C00000"/>
                </a:solidFill>
                <a:cs typeface="Times New Roman"/>
              </a:rPr>
              <a:t>maintained and preserved, and </a:t>
            </a:r>
            <a:r>
              <a:rPr lang="en-US" sz="2000" dirty="0">
                <a:solidFill>
                  <a:srgbClr val="C00000"/>
                </a:solidFill>
                <a:cs typeface="Times New Roman"/>
              </a:rPr>
              <a:t>that record keeping </a:t>
            </a:r>
            <a:r>
              <a:rPr lang="en-US" sz="2000" spc="-5" dirty="0">
                <a:solidFill>
                  <a:srgbClr val="C00000"/>
                </a:solidFill>
                <a:cs typeface="Times New Roman"/>
              </a:rPr>
              <a:t>procedures </a:t>
            </a:r>
            <a:r>
              <a:rPr lang="en-US" sz="2000" dirty="0">
                <a:solidFill>
                  <a:srgbClr val="C00000"/>
                </a:solidFill>
                <a:cs typeface="Times New Roman"/>
              </a:rPr>
              <a:t>have been properly</a:t>
            </a:r>
            <a:r>
              <a:rPr lang="en-US" sz="2000" spc="-25" dirty="0">
                <a:solidFill>
                  <a:srgbClr val="C00000"/>
                </a:solidFill>
                <a:cs typeface="Times New Roman"/>
              </a:rPr>
              <a:t> </a:t>
            </a:r>
            <a:r>
              <a:rPr lang="en-US" sz="2000" dirty="0">
                <a:solidFill>
                  <a:srgbClr val="C00000"/>
                </a:solidFill>
                <a:cs typeface="Times New Roman"/>
              </a:rPr>
              <a:t>implemented.</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endParaRPr lang="en-US" sz="2000" dirty="0">
              <a:solidFill>
                <a:srgbClr val="C00000"/>
              </a:solidFill>
              <a:cs typeface="Times New Roman"/>
            </a:endParaRPr>
          </a:p>
          <a:p>
            <a:pPr algn="just">
              <a:lnSpc>
                <a:spcPct val="100000"/>
              </a:lnSpc>
              <a:spcBef>
                <a:spcPts val="600"/>
              </a:spcBef>
              <a:spcAft>
                <a:spcPts val="600"/>
              </a:spcAft>
              <a:buAutoNum type="arabicPeriod"/>
            </a:pPr>
            <a:endParaRPr lang="en-US" sz="2000" dirty="0">
              <a:cs typeface="Times New Roman"/>
            </a:endParaRPr>
          </a:p>
          <a:p>
            <a:pPr algn="just">
              <a:lnSpc>
                <a:spcPct val="100000"/>
              </a:lnSpc>
              <a:spcBef>
                <a:spcPts val="600"/>
              </a:spcBef>
              <a:spcAft>
                <a:spcPts val="600"/>
              </a:spcAft>
            </a:pPr>
            <a:endParaRPr lang="en-US" sz="2000" dirty="0"/>
          </a:p>
        </p:txBody>
      </p:sp>
      <p:sp>
        <p:nvSpPr>
          <p:cNvPr id="5" name="Slide Number Placeholder 4"/>
          <p:cNvSpPr>
            <a:spLocks noGrp="1"/>
          </p:cNvSpPr>
          <p:nvPr>
            <p:ph type="sldNum" sz="quarter" idx="12"/>
          </p:nvPr>
        </p:nvSpPr>
        <p:spPr/>
        <p:txBody>
          <a:bodyPr/>
          <a:lstStyle/>
          <a:p>
            <a:fld id="{1B1BB987-6F91-45E4-B4B8-36CB3CA273A8}" type="slidenum">
              <a:rPr lang="en-US" smtClean="0"/>
              <a:t>24</a:t>
            </a:fld>
            <a:endParaRPr lang="en-US" dirty="0"/>
          </a:p>
        </p:txBody>
      </p:sp>
    </p:spTree>
    <p:extLst>
      <p:ext uri="{BB962C8B-B14F-4D97-AF65-F5344CB8AC3E}">
        <p14:creationId xmlns:p14="http://schemas.microsoft.com/office/powerpoint/2010/main" val="1089979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a:t>
            </a:r>
            <a:endParaRPr lang="en-US" dirty="0"/>
          </a:p>
        </p:txBody>
      </p:sp>
      <p:sp>
        <p:nvSpPr>
          <p:cNvPr id="3" name="Content Placeholder 2"/>
          <p:cNvSpPr>
            <a:spLocks noGrp="1"/>
          </p:cNvSpPr>
          <p:nvPr>
            <p:ph idx="1"/>
          </p:nvPr>
        </p:nvSpPr>
        <p:spPr>
          <a:xfrm>
            <a:off x="605822" y="1790079"/>
            <a:ext cx="10515599" cy="4843301"/>
          </a:xfrm>
        </p:spPr>
        <p:txBody>
          <a:bodyPr>
            <a:noAutofit/>
          </a:bodyPr>
          <a:lstStyle/>
          <a:p>
            <a:pPr algn="just"/>
            <a:r>
              <a:rPr lang="en-US" dirty="0">
                <a:solidFill>
                  <a:srgbClr val="002060"/>
                </a:solidFill>
              </a:rPr>
              <a:t>Question 1. Identify possible stakeholders in the following systems: </a:t>
            </a:r>
          </a:p>
          <a:p>
            <a:pPr algn="just"/>
            <a:r>
              <a:rPr lang="en-US" sz="2700" dirty="0">
                <a:solidFill>
                  <a:srgbClr val="C00000"/>
                </a:solidFill>
              </a:rPr>
              <a:t>(1) A stockholding system for oil companies which keeps track of the amount of petrol (gas) at each of its sales outlets and automatically reorders new stock</a:t>
            </a:r>
          </a:p>
          <a:p>
            <a:pPr algn="just"/>
            <a:r>
              <a:rPr lang="en-US" sz="2700" dirty="0">
                <a:solidFill>
                  <a:srgbClr val="C00000"/>
                </a:solidFill>
              </a:rPr>
              <a:t>(2) A train protection system which will automatically bring a train to a halt if it exceeds the speed limit for a track segment or if it goes through a red signal. when the tanks fall below a certain level.</a:t>
            </a:r>
          </a:p>
        </p:txBody>
      </p:sp>
      <p:sp>
        <p:nvSpPr>
          <p:cNvPr id="5" name="Slide Number Placeholder 4"/>
          <p:cNvSpPr>
            <a:spLocks noGrp="1"/>
          </p:cNvSpPr>
          <p:nvPr>
            <p:ph type="sldNum" sz="quarter" idx="12"/>
          </p:nvPr>
        </p:nvSpPr>
        <p:spPr/>
        <p:txBody>
          <a:bodyPr/>
          <a:lstStyle/>
          <a:p>
            <a:fld id="{1B1BB987-6F91-45E4-B4B8-36CB3CA273A8}" type="slidenum">
              <a:rPr lang="en-US" smtClean="0"/>
              <a:t>25</a:t>
            </a:fld>
            <a:endParaRPr lang="en-US" dirty="0"/>
          </a:p>
        </p:txBody>
      </p:sp>
    </p:spTree>
    <p:extLst>
      <p:ext uri="{BB962C8B-B14F-4D97-AF65-F5344CB8AC3E}">
        <p14:creationId xmlns:p14="http://schemas.microsoft.com/office/powerpoint/2010/main" val="2181868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a:t>
            </a:r>
            <a:endParaRPr lang="en-US" dirty="0"/>
          </a:p>
        </p:txBody>
      </p:sp>
      <p:sp>
        <p:nvSpPr>
          <p:cNvPr id="3" name="Content Placeholder 2"/>
          <p:cNvSpPr>
            <a:spLocks noGrp="1"/>
          </p:cNvSpPr>
          <p:nvPr>
            <p:ph idx="1"/>
          </p:nvPr>
        </p:nvSpPr>
        <p:spPr>
          <a:xfrm>
            <a:off x="605822" y="1790079"/>
            <a:ext cx="10515599" cy="4843301"/>
          </a:xfrm>
        </p:spPr>
        <p:txBody>
          <a:bodyPr>
            <a:noAutofit/>
          </a:bodyPr>
          <a:lstStyle/>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 A stockholding system for oil companies which keeps track of the amount of petrol (gas) at each of its sales outlets and automatically reorders new stock when the tanks fall below a certain level.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Response:</a:t>
            </a:r>
            <a:r>
              <a:rPr lang="en-IN" sz="2000" dirty="0">
                <a:effectLst/>
                <a:latin typeface="Calibri" panose="020F0502020204030204" pitchFamily="34" charset="0"/>
                <a:ea typeface="Calibri" panose="020F0502020204030204" pitchFamily="34" charset="0"/>
                <a:cs typeface="Times New Roman" panose="02020603050405020304" pitchFamily="18" charset="0"/>
              </a:rPr>
              <a:t> Possible stakeholders are fuel delivery drivers, service station owners, service station sales staff, fuel supply operators, oil company management, oil company accountants, oil company buyers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 A train protection system which will automatically bring a train to a halt if it exceeds the speed limit for a track segment or if it goes through a red signal.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Response:</a:t>
            </a:r>
            <a:r>
              <a:rPr lang="en-IN" sz="2000" dirty="0">
                <a:effectLst/>
                <a:latin typeface="Calibri" panose="020F0502020204030204" pitchFamily="34" charset="0"/>
                <a:ea typeface="Calibri" panose="020F0502020204030204" pitchFamily="34" charset="0"/>
                <a:cs typeface="Times New Roman" panose="02020603050405020304" pitchFamily="18" charset="0"/>
              </a:rPr>
              <a:t> Possible stakeholders train passengers, train driver, signallers, train operating company management, railway safety authorities, training staff</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B1BB987-6F91-45E4-B4B8-36CB3CA273A8}" type="slidenum">
              <a:rPr lang="en-US" smtClean="0"/>
              <a:t>26</a:t>
            </a:fld>
            <a:endParaRPr lang="en-US" dirty="0"/>
          </a:p>
        </p:txBody>
      </p:sp>
    </p:spTree>
    <p:extLst>
      <p:ext uri="{BB962C8B-B14F-4D97-AF65-F5344CB8AC3E}">
        <p14:creationId xmlns:p14="http://schemas.microsoft.com/office/powerpoint/2010/main" val="185038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1820" y="2508714"/>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70457" y="3664141"/>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231820" y="4819568"/>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231820" y="1438784"/>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p:nvPr/>
        </p:nvSpPr>
        <p:spPr>
          <a:xfrm>
            <a:off x="0" y="1554694"/>
            <a:ext cx="7077272" cy="3895938"/>
          </a:xfrm>
          <a:prstGeom prst="rect">
            <a:avLst/>
          </a:prstGeom>
        </p:spPr>
        <p:txBody>
          <a:bodyPr vert="horz" wrap="square" lIns="0" tIns="0" rIns="0" bIns="0" rtlCol="0">
            <a:spAutoFit/>
          </a:bodyPr>
          <a:lstStyle/>
          <a:p>
            <a:pPr marL="355600" indent="-342900">
              <a:buFont typeface="Wingdings"/>
              <a:buChar char=""/>
              <a:tabLst>
                <a:tab pos="354965" algn="l"/>
                <a:tab pos="355600" algn="l"/>
              </a:tabLst>
            </a:pPr>
            <a:r>
              <a:rPr sz="3200" spc="-5" dirty="0">
                <a:solidFill>
                  <a:schemeClr val="accent1">
                    <a:lumMod val="75000"/>
                  </a:schemeClr>
                </a:solidFill>
                <a:latin typeface="Arial"/>
                <a:cs typeface="Arial"/>
              </a:rPr>
              <a:t>Business</a:t>
            </a:r>
            <a:r>
              <a:rPr sz="3200" spc="-2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spc="-5" dirty="0">
                <a:solidFill>
                  <a:schemeClr val="accent1">
                    <a:lumMod val="75000"/>
                  </a:schemeClr>
                </a:solidFill>
                <a:latin typeface="Arial"/>
                <a:cs typeface="Arial"/>
              </a:rPr>
              <a:t>User</a:t>
            </a:r>
            <a:r>
              <a:rPr sz="3200" spc="-35"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spc="-5" dirty="0">
                <a:solidFill>
                  <a:schemeClr val="accent1">
                    <a:lumMod val="75000"/>
                  </a:schemeClr>
                </a:solidFill>
                <a:latin typeface="Arial"/>
                <a:cs typeface="Arial"/>
              </a:rPr>
              <a:t>Functional</a:t>
            </a:r>
            <a:r>
              <a:rPr sz="3200" spc="1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dirty="0">
                <a:solidFill>
                  <a:schemeClr val="accent1">
                    <a:lumMod val="75000"/>
                  </a:schemeClr>
                </a:solidFill>
                <a:latin typeface="Arial"/>
                <a:cs typeface="Arial"/>
              </a:rPr>
              <a:t>Non-Functional</a:t>
            </a:r>
            <a:r>
              <a:rPr sz="3200" spc="-2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sz="3200" dirty="0">
              <a:solidFill>
                <a:schemeClr val="accent1">
                  <a:lumMod val="75000"/>
                </a:schemeClr>
              </a:solidFill>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latin typeface="Times New Roman" panose="02020603050405020304" pitchFamily="18" charset="0"/>
                <a:cs typeface="Times New Roman" panose="02020603050405020304" pitchFamily="18" charset="0"/>
              </a:rPr>
              <a:t>Levels of</a:t>
            </a:r>
            <a:r>
              <a:rPr spc="-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Requirements</a:t>
            </a:r>
          </a:p>
        </p:txBody>
      </p:sp>
      <p:sp>
        <p:nvSpPr>
          <p:cNvPr id="4" name="Slide Number Placeholder 3">
            <a:extLst>
              <a:ext uri="{FF2B5EF4-FFF2-40B4-BE49-F238E27FC236}">
                <a16:creationId xmlns:a16="http://schemas.microsoft.com/office/drawing/2014/main" id="{D062A7D7-987D-4036-BED8-78BFAE5AB577}"/>
              </a:ext>
            </a:extLst>
          </p:cNvPr>
          <p:cNvSpPr>
            <a:spLocks noGrp="1"/>
          </p:cNvSpPr>
          <p:nvPr>
            <p:ph type="sldNum" sz="quarter" idx="12"/>
          </p:nvPr>
        </p:nvSpPr>
        <p:spPr/>
        <p:txBody>
          <a:bodyPr/>
          <a:lstStyle/>
          <a:p>
            <a:fld id="{B12280B9-D2CE-4D2F-9836-68D0AD48D9E8}" type="slidenum">
              <a:rPr lang="en-US" smtClean="0"/>
              <a:t>27</a:t>
            </a:fld>
            <a:endParaRPr lang="en-US" dirty="0"/>
          </a:p>
        </p:txBody>
      </p:sp>
    </p:spTree>
    <p:extLst>
      <p:ext uri="{BB962C8B-B14F-4D97-AF65-F5344CB8AC3E}">
        <p14:creationId xmlns:p14="http://schemas.microsoft.com/office/powerpoint/2010/main" val="19385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218A63F-D1B7-D141-4084-2CEA171B1305}"/>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dirty="0"/>
              <a:t>Requirements Types – Level of Details</a:t>
            </a:r>
          </a:p>
        </p:txBody>
      </p:sp>
      <p:sp>
        <p:nvSpPr>
          <p:cNvPr id="18435" name="Rectangle 3">
            <a:extLst>
              <a:ext uri="{FF2B5EF4-FFF2-40B4-BE49-F238E27FC236}">
                <a16:creationId xmlns:a16="http://schemas.microsoft.com/office/drawing/2014/main" id="{3A2F1D73-FEC7-BB98-3B0B-53D9318D4536}"/>
              </a:ext>
            </a:extLst>
          </p:cNvPr>
          <p:cNvSpPr>
            <a:spLocks noGrp="1" noChangeArrowheads="1"/>
          </p:cNvSpPr>
          <p:nvPr>
            <p:ph idx="1"/>
          </p:nvPr>
        </p:nvSpPr>
        <p:spPr>
          <a:xfrm>
            <a:off x="2133600" y="1447801"/>
            <a:ext cx="8305800" cy="5338763"/>
          </a:xfrm>
        </p:spPr>
        <p:txBody>
          <a:bodyPr>
            <a:normAutofit/>
          </a:bodyPr>
          <a:lstStyle/>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16388" name="Slide Number Placeholder 1">
            <a:extLst>
              <a:ext uri="{FF2B5EF4-FFF2-40B4-BE49-F238E27FC236}">
                <a16:creationId xmlns:a16="http://schemas.microsoft.com/office/drawing/2014/main" id="{C8662BD8-F1C3-F5E6-2882-B93D7BD0115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A6A1A74A-6A79-4D1F-8E09-E60B799BBD1B}" type="slidenum">
              <a:rPr lang="en-AU" altLang="en-US" sz="1200"/>
              <a:pPr>
                <a:buFontTx/>
                <a:buNone/>
              </a:pPr>
              <a:t>28</a:t>
            </a:fld>
            <a:endParaRPr lang="en-AU" altLang="en-US" sz="1200" dirty="0"/>
          </a:p>
        </p:txBody>
      </p:sp>
      <p:pic>
        <p:nvPicPr>
          <p:cNvPr id="16389" name="Picture 2">
            <a:extLst>
              <a:ext uri="{FF2B5EF4-FFF2-40B4-BE49-F238E27FC236}">
                <a16:creationId xmlns:a16="http://schemas.microsoft.com/office/drawing/2014/main" id="{2153894C-9A75-EE0E-A5D2-D8A2FF877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0" y="1524000"/>
            <a:ext cx="349250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Requirements</a:t>
            </a:r>
            <a:endParaRPr lang="en-US" dirty="0"/>
          </a:p>
        </p:txBody>
      </p:sp>
      <p:sp>
        <p:nvSpPr>
          <p:cNvPr id="3" name="Content Placeholder 2"/>
          <p:cNvSpPr>
            <a:spLocks noGrp="1"/>
          </p:cNvSpPr>
          <p:nvPr>
            <p:ph idx="1"/>
          </p:nvPr>
        </p:nvSpPr>
        <p:spPr/>
        <p:txBody>
          <a:bodyPr>
            <a:normAutofit fontScale="92500" lnSpcReduction="10000"/>
          </a:bodyPr>
          <a:lstStyle/>
          <a:p>
            <a:pPr marL="12700" marR="82550" indent="0" algn="just">
              <a:lnSpc>
                <a:spcPct val="100000"/>
              </a:lnSpc>
              <a:spcBef>
                <a:spcPts val="105"/>
              </a:spcBef>
              <a:buNone/>
              <a:tabLst>
                <a:tab pos="354965" algn="l"/>
                <a:tab pos="355600" algn="l"/>
                <a:tab pos="5037455" algn="l"/>
                <a:tab pos="9235440" algn="l"/>
              </a:tabLst>
            </a:pPr>
            <a:r>
              <a:rPr lang="en-US" sz="2400" dirty="0">
                <a:solidFill>
                  <a:srgbClr val="002060"/>
                </a:solidFill>
              </a:rPr>
              <a:t>WHY the Software Product is being developed”- Stated as “OBJECTIVES”.</a:t>
            </a:r>
          </a:p>
          <a:p>
            <a:pPr marL="12700" marR="82550" indent="0" algn="just">
              <a:lnSpc>
                <a:spcPct val="100000"/>
              </a:lnSpc>
              <a:spcBef>
                <a:spcPts val="105"/>
              </a:spcBef>
              <a:buNone/>
              <a:tabLst>
                <a:tab pos="354965" algn="l"/>
                <a:tab pos="355600" algn="l"/>
                <a:tab pos="5037455" algn="l"/>
                <a:tab pos="9235440" algn="l"/>
              </a:tabLst>
            </a:pPr>
            <a:endParaRPr lang="en-US" sz="2400" dirty="0">
              <a:cs typeface="Arial"/>
            </a:endParaRPr>
          </a:p>
          <a:p>
            <a:pPr marL="355600" marR="82550" indent="-342900" algn="just">
              <a:lnSpc>
                <a:spcPct val="100000"/>
              </a:lnSpc>
              <a:spcBef>
                <a:spcPts val="105"/>
              </a:spcBef>
              <a:buFont typeface="Wingdings"/>
              <a:buChar char=""/>
              <a:tabLst>
                <a:tab pos="354965" algn="l"/>
                <a:tab pos="355600" algn="l"/>
                <a:tab pos="5037455" algn="l"/>
                <a:tab pos="9235440" algn="l"/>
              </a:tabLst>
            </a:pPr>
            <a:r>
              <a:rPr lang="en-US" sz="2400" dirty="0">
                <a:cs typeface="Arial"/>
              </a:rPr>
              <a:t>These are used to state </a:t>
            </a:r>
            <a:r>
              <a:rPr lang="en-US" sz="2400" dirty="0">
                <a:solidFill>
                  <a:srgbClr val="C00000"/>
                </a:solidFill>
                <a:cs typeface="Arial"/>
              </a:rPr>
              <a:t>the  high-level business objective </a:t>
            </a:r>
            <a:r>
              <a:rPr lang="en-US" sz="2400" dirty="0">
                <a:cs typeface="Arial"/>
              </a:rPr>
              <a:t>of the organization or customer requesting the system or product</a:t>
            </a:r>
          </a:p>
          <a:p>
            <a:pPr algn="just">
              <a:lnSpc>
                <a:spcPct val="100000"/>
              </a:lnSpc>
              <a:spcBef>
                <a:spcPts val="5"/>
              </a:spcBef>
              <a:buClr>
                <a:srgbClr val="001F5F"/>
              </a:buClr>
              <a:buFont typeface="Wingdings"/>
              <a:buChar char=""/>
            </a:pPr>
            <a:endParaRPr lang="en-US" sz="2400" dirty="0">
              <a:cs typeface="Times New Roman"/>
            </a:endParaRPr>
          </a:p>
          <a:p>
            <a:pPr marL="355600" marR="445770" indent="-342900" algn="just">
              <a:lnSpc>
                <a:spcPct val="100000"/>
              </a:lnSpc>
              <a:buFont typeface="Wingdings"/>
              <a:buChar char=""/>
              <a:tabLst>
                <a:tab pos="354965" algn="l"/>
                <a:tab pos="355600" algn="l"/>
                <a:tab pos="1533525" algn="l"/>
                <a:tab pos="2395855" algn="l"/>
                <a:tab pos="3552825" algn="l"/>
                <a:tab pos="4170679" algn="l"/>
                <a:tab pos="6223000" algn="l"/>
                <a:tab pos="6297930" algn="l"/>
                <a:tab pos="7378700" algn="l"/>
                <a:tab pos="9218295" algn="l"/>
                <a:tab pos="10962005" algn="l"/>
              </a:tabLst>
            </a:pPr>
            <a:r>
              <a:rPr lang="en-US" sz="2400" dirty="0">
                <a:cs typeface="Arial"/>
              </a:rPr>
              <a:t>They are  used to document	 main</a:t>
            </a:r>
            <a:r>
              <a:rPr lang="en-US" sz="2400" dirty="0">
                <a:solidFill>
                  <a:srgbClr val="C00000"/>
                </a:solidFill>
                <a:cs typeface="Arial"/>
              </a:rPr>
              <a:t> system features and functionalities</a:t>
            </a:r>
            <a:r>
              <a:rPr lang="en-US" sz="2400" dirty="0">
                <a:cs typeface="Arial"/>
              </a:rPr>
              <a:t> without going into their nitty-gritty details</a:t>
            </a:r>
          </a:p>
          <a:p>
            <a:pPr algn="just">
              <a:lnSpc>
                <a:spcPct val="100000"/>
              </a:lnSpc>
              <a:spcBef>
                <a:spcPts val="5"/>
              </a:spcBef>
              <a:buClr>
                <a:srgbClr val="001F5F"/>
              </a:buClr>
              <a:buFont typeface="Wingdings"/>
              <a:buChar char=""/>
            </a:pPr>
            <a:endParaRPr lang="en-US" sz="2400" dirty="0">
              <a:cs typeface="Times New Roman"/>
            </a:endParaRPr>
          </a:p>
          <a:p>
            <a:pPr marL="355600" marR="5080" indent="-342900" algn="just">
              <a:lnSpc>
                <a:spcPct val="100000"/>
              </a:lnSpc>
              <a:buFont typeface="Wingdings"/>
              <a:buChar char=""/>
              <a:tabLst>
                <a:tab pos="354965" algn="l"/>
                <a:tab pos="355600" algn="l"/>
                <a:tab pos="9657715" algn="l"/>
              </a:tabLst>
            </a:pPr>
            <a:r>
              <a:rPr lang="en-US" sz="2400" dirty="0">
                <a:cs typeface="Arial"/>
              </a:rPr>
              <a:t>They are captured in a document describing </a:t>
            </a:r>
            <a:r>
              <a:rPr lang="en-US" sz="2400" dirty="0">
                <a:solidFill>
                  <a:srgbClr val="C00000"/>
                </a:solidFill>
                <a:cs typeface="Arial"/>
              </a:rPr>
              <a:t>the project vision  and scope</a:t>
            </a:r>
          </a:p>
          <a:p>
            <a:pPr marL="355600" marR="5080" indent="-342900" algn="just">
              <a:lnSpc>
                <a:spcPct val="100000"/>
              </a:lnSpc>
              <a:buFont typeface="Wingdings"/>
              <a:buChar char=""/>
              <a:tabLst>
                <a:tab pos="354965" algn="l"/>
                <a:tab pos="355600" algn="l"/>
                <a:tab pos="9657715" algn="l"/>
              </a:tabLst>
            </a:pPr>
            <a:r>
              <a:rPr lang="en-US" sz="2400" dirty="0"/>
              <a:t>A </a:t>
            </a:r>
            <a:r>
              <a:rPr lang="en-US" sz="2400" b="1" dirty="0"/>
              <a:t>business requirement</a:t>
            </a:r>
            <a:r>
              <a:rPr lang="en-US" sz="2400" dirty="0"/>
              <a:t> defines what an organization needs to achieve a specific goal, solve a problem, or improve a process. It outlines the high-level needs of a business without focusing on technical details.</a:t>
            </a:r>
            <a:endParaRPr lang="en-US" sz="2400" dirty="0">
              <a:solidFill>
                <a:srgbClr val="C00000"/>
              </a:solidFill>
              <a:cs typeface="Arial"/>
            </a:endParaRPr>
          </a:p>
          <a:p>
            <a:pPr algn="just"/>
            <a:endParaRPr lang="en-US" dirty="0"/>
          </a:p>
        </p:txBody>
      </p:sp>
      <p:sp>
        <p:nvSpPr>
          <p:cNvPr id="5" name="Slide Number Placeholder 4"/>
          <p:cNvSpPr>
            <a:spLocks noGrp="1"/>
          </p:cNvSpPr>
          <p:nvPr>
            <p:ph type="sldNum" sz="quarter" idx="12"/>
          </p:nvPr>
        </p:nvSpPr>
        <p:spPr/>
        <p:txBody>
          <a:bodyPr/>
          <a:lstStyle/>
          <a:p>
            <a:fld id="{1B1BB987-6F91-45E4-B4B8-36CB3CA273A8}" type="slidenum">
              <a:rPr lang="en-US" smtClean="0"/>
              <a:t>29</a:t>
            </a:fld>
            <a:endParaRPr lang="en-US" dirty="0"/>
          </a:p>
        </p:txBody>
      </p:sp>
    </p:spTree>
    <p:extLst>
      <p:ext uri="{BB962C8B-B14F-4D97-AF65-F5344CB8AC3E}">
        <p14:creationId xmlns:p14="http://schemas.microsoft.com/office/powerpoint/2010/main" val="3853735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3D58AFB-CF32-AF40-5C2F-BF2B0033674E}"/>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dirty="0"/>
              <a:t>Lecture Material</a:t>
            </a:r>
          </a:p>
        </p:txBody>
      </p:sp>
      <p:sp>
        <p:nvSpPr>
          <p:cNvPr id="18435" name="Rectangle 3">
            <a:extLst>
              <a:ext uri="{FF2B5EF4-FFF2-40B4-BE49-F238E27FC236}">
                <a16:creationId xmlns:a16="http://schemas.microsoft.com/office/drawing/2014/main" id="{0B8B9D27-B6D1-C355-1543-8EBA6F8257E8}"/>
              </a:ext>
            </a:extLst>
          </p:cNvPr>
          <p:cNvSpPr>
            <a:spLocks noGrp="1" noChangeArrowheads="1"/>
          </p:cNvSpPr>
          <p:nvPr>
            <p:ph idx="1"/>
          </p:nvPr>
        </p:nvSpPr>
        <p:spPr/>
        <p:txBody>
          <a:bodyPr>
            <a:normAutofit/>
          </a:bodyPr>
          <a:lstStyle/>
          <a:p>
            <a:pPr eaLnBrk="1" hangingPunct="1">
              <a:lnSpc>
                <a:spcPct val="80000"/>
              </a:lnSpc>
              <a:defRPr/>
            </a:pPr>
            <a:r>
              <a:rPr lang="en-US" altLang="en-US" sz="2400" dirty="0"/>
              <a:t>Ian Sommerville (Chapter 4)</a:t>
            </a:r>
          </a:p>
          <a:p>
            <a:pPr eaLnBrk="1" hangingPunct="1">
              <a:lnSpc>
                <a:spcPct val="80000"/>
              </a:lnSpc>
              <a:defRPr/>
            </a:pPr>
            <a:endParaRPr lang="en-US" altLang="en-US" sz="2400" dirty="0"/>
          </a:p>
          <a:p>
            <a:pPr eaLnBrk="1" hangingPunct="1">
              <a:lnSpc>
                <a:spcPct val="80000"/>
              </a:lnSpc>
              <a:defRPr/>
            </a:pPr>
            <a:r>
              <a:rPr lang="en-US" altLang="en-US" sz="2400" dirty="0"/>
              <a:t>Roger S. Pressman  (Chapter 8)</a:t>
            </a:r>
          </a:p>
          <a:p>
            <a:pPr eaLnBrk="1" hangingPunct="1">
              <a:lnSpc>
                <a:spcPct val="80000"/>
              </a:lnSpc>
              <a:defRPr/>
            </a:pPr>
            <a:endParaRPr lang="en-US" altLang="en-US" sz="2400" dirty="0"/>
          </a:p>
          <a:p>
            <a:pPr eaLnBrk="1" hangingPunct="1">
              <a:lnSpc>
                <a:spcPct val="80000"/>
              </a:lnSpc>
              <a:defRPr/>
            </a:pPr>
            <a:r>
              <a:rPr lang="en-US" altLang="en-US" sz="2400" dirty="0"/>
              <a:t>System Analysis and Design by Alan Dennis (Chapter 3)</a:t>
            </a:r>
          </a:p>
          <a:p>
            <a:pPr eaLnBrk="1" hangingPunct="1">
              <a:lnSpc>
                <a:spcPct val="80000"/>
              </a:lnSpc>
              <a:defRPr/>
            </a:pPr>
            <a:endParaRPr lang="en-US" altLang="en-US" sz="3000" dirty="0"/>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8196" name="Slide Number Placeholder 1">
            <a:extLst>
              <a:ext uri="{FF2B5EF4-FFF2-40B4-BE49-F238E27FC236}">
                <a16:creationId xmlns:a16="http://schemas.microsoft.com/office/drawing/2014/main" id="{25B88524-89BD-12F6-1D27-16476FFEB597}"/>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AAB0A825-CD1D-4525-9D63-4170223C2DDB}" type="slidenum">
              <a:rPr lang="en-AU" altLang="en-US" sz="1200"/>
              <a:pPr>
                <a:buFontTx/>
                <a:buNone/>
              </a:pPr>
              <a:t>3</a:t>
            </a:fld>
            <a:endParaRPr lang="en-AU"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Requirements</a:t>
            </a:r>
            <a:endParaRPr lang="en-US" dirty="0"/>
          </a:p>
        </p:txBody>
      </p:sp>
      <p:sp>
        <p:nvSpPr>
          <p:cNvPr id="3" name="Content Placeholder 2"/>
          <p:cNvSpPr>
            <a:spLocks noGrp="1"/>
          </p:cNvSpPr>
          <p:nvPr>
            <p:ph idx="1"/>
          </p:nvPr>
        </p:nvSpPr>
        <p:spPr/>
        <p:txBody>
          <a:bodyPr>
            <a:normAutofit/>
          </a:bodyPr>
          <a:lstStyle/>
          <a:p>
            <a:pPr marL="12700" marR="82550" indent="0" algn="just">
              <a:lnSpc>
                <a:spcPct val="100000"/>
              </a:lnSpc>
              <a:spcBef>
                <a:spcPts val="105"/>
              </a:spcBef>
              <a:buNone/>
              <a:tabLst>
                <a:tab pos="354965" algn="l"/>
                <a:tab pos="355600" algn="l"/>
                <a:tab pos="5037455" algn="l"/>
                <a:tab pos="9235440" algn="l"/>
              </a:tabLst>
            </a:pPr>
            <a:r>
              <a:rPr lang="en-US" sz="2200" dirty="0"/>
              <a:t>For example, a web application is designed and developed to offer better parcel delivery services to customers.</a:t>
            </a:r>
          </a:p>
          <a:p>
            <a:pPr marL="12700" marR="82550" indent="0" algn="just">
              <a:lnSpc>
                <a:spcPct val="100000"/>
              </a:lnSpc>
              <a:spcBef>
                <a:spcPts val="105"/>
              </a:spcBef>
              <a:buNone/>
              <a:tabLst>
                <a:tab pos="354965" algn="l"/>
                <a:tab pos="355600" algn="l"/>
                <a:tab pos="5037455" algn="l"/>
                <a:tab pos="9235440" algn="l"/>
              </a:tabLst>
            </a:pPr>
            <a:endParaRPr lang="en-US" sz="2200" dirty="0"/>
          </a:p>
          <a:p>
            <a:pPr marL="12700" marR="82550" indent="0" algn="just">
              <a:lnSpc>
                <a:spcPct val="100000"/>
              </a:lnSpc>
              <a:spcBef>
                <a:spcPts val="105"/>
              </a:spcBef>
              <a:buNone/>
              <a:tabLst>
                <a:tab pos="354965" algn="l"/>
                <a:tab pos="355600" algn="l"/>
                <a:tab pos="5037455" algn="l"/>
                <a:tab pos="9235440" algn="l"/>
              </a:tabLst>
            </a:pPr>
            <a:r>
              <a:rPr lang="en-IN" sz="2200" dirty="0">
                <a:solidFill>
                  <a:srgbClr val="002060"/>
                </a:solidFill>
              </a:rPr>
              <a:t>What is the business requirement ?</a:t>
            </a:r>
            <a:endParaRPr lang="en-IN" sz="2200" dirty="0"/>
          </a:p>
          <a:p>
            <a:pPr marL="305308" marR="82550" lvl="1" indent="0" algn="just">
              <a:lnSpc>
                <a:spcPct val="100000"/>
              </a:lnSpc>
              <a:spcBef>
                <a:spcPts val="105"/>
              </a:spcBef>
              <a:buNone/>
              <a:tabLst>
                <a:tab pos="354965" algn="l"/>
                <a:tab pos="355600" algn="l"/>
                <a:tab pos="5037455" algn="l"/>
                <a:tab pos="9235440" algn="l"/>
              </a:tabLst>
            </a:pPr>
            <a:endParaRPr lang="en-IN" sz="2000" dirty="0">
              <a:solidFill>
                <a:srgbClr val="C00000"/>
              </a:solidFill>
            </a:endParaRPr>
          </a:p>
          <a:p>
            <a:pPr lvl="1" algn="just">
              <a:buFont typeface="Arial" panose="020B0604020202020204" pitchFamily="34" charset="0"/>
              <a:buChar char="•"/>
            </a:pPr>
            <a:r>
              <a:rPr lang="en-US" sz="2200" dirty="0"/>
              <a:t>Offer a smarter solution to measure, select, and ship parcels</a:t>
            </a:r>
          </a:p>
          <a:p>
            <a:pPr lvl="1" algn="just">
              <a:buFont typeface="Arial" panose="020B0604020202020204" pitchFamily="34" charset="0"/>
              <a:buChar char="•"/>
            </a:pPr>
            <a:r>
              <a:rPr lang="en-US" sz="2200" dirty="0"/>
              <a:t>Provide capabilities to track and manage their delivery and pick-up services</a:t>
            </a:r>
          </a:p>
          <a:p>
            <a:pPr lvl="1" algn="just">
              <a:buFont typeface="Arial" panose="020B0604020202020204" pitchFamily="34" charset="0"/>
              <a:buChar char="•"/>
            </a:pPr>
            <a:r>
              <a:rPr lang="en-US" sz="2200" dirty="0"/>
              <a:t>On-time delivery and customer feedback</a:t>
            </a:r>
          </a:p>
          <a:p>
            <a:pPr marL="12700" marR="82550" indent="0" algn="just">
              <a:lnSpc>
                <a:spcPct val="100000"/>
              </a:lnSpc>
              <a:spcBef>
                <a:spcPts val="105"/>
              </a:spcBef>
              <a:buNone/>
              <a:tabLst>
                <a:tab pos="354965" algn="l"/>
                <a:tab pos="355600" algn="l"/>
                <a:tab pos="5037455" algn="l"/>
                <a:tab pos="9235440" algn="l"/>
              </a:tabLst>
            </a:pPr>
            <a:endParaRPr lang="en-US" sz="2200" dirty="0"/>
          </a:p>
        </p:txBody>
      </p:sp>
      <p:sp>
        <p:nvSpPr>
          <p:cNvPr id="5" name="Slide Number Placeholder 4"/>
          <p:cNvSpPr>
            <a:spLocks noGrp="1"/>
          </p:cNvSpPr>
          <p:nvPr>
            <p:ph type="sldNum" sz="quarter" idx="12"/>
          </p:nvPr>
        </p:nvSpPr>
        <p:spPr/>
        <p:txBody>
          <a:bodyPr/>
          <a:lstStyle/>
          <a:p>
            <a:fld id="{1B1BB987-6F91-45E4-B4B8-36CB3CA273A8}" type="slidenum">
              <a:rPr lang="en-US" smtClean="0"/>
              <a:t>30</a:t>
            </a:fld>
            <a:endParaRPr lang="en-US" dirty="0"/>
          </a:p>
        </p:txBody>
      </p:sp>
    </p:spTree>
    <p:extLst>
      <p:ext uri="{BB962C8B-B14F-4D97-AF65-F5344CB8AC3E}">
        <p14:creationId xmlns:p14="http://schemas.microsoft.com/office/powerpoint/2010/main" val="736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25F8B-9D3A-EEA3-2EFF-5F9C34F46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8B20EE-7727-897C-478E-7DD967134FDE}"/>
              </a:ext>
            </a:extLst>
          </p:cNvPr>
          <p:cNvSpPr>
            <a:spLocks noGrp="1"/>
          </p:cNvSpPr>
          <p:nvPr>
            <p:ph type="title"/>
          </p:nvPr>
        </p:nvSpPr>
        <p:spPr/>
        <p:txBody>
          <a:bodyPr/>
          <a:lstStyle/>
          <a:p>
            <a:r>
              <a:rPr lang="en-US" dirty="0"/>
              <a:t>Key Aspects of Business Requirements:</a:t>
            </a:r>
          </a:p>
        </p:txBody>
      </p:sp>
      <p:sp>
        <p:nvSpPr>
          <p:cNvPr id="3" name="Content Placeholder 2">
            <a:extLst>
              <a:ext uri="{FF2B5EF4-FFF2-40B4-BE49-F238E27FC236}">
                <a16:creationId xmlns:a16="http://schemas.microsoft.com/office/drawing/2014/main" id="{CAE50151-58BA-4F3D-46DE-839BD8B87BF3}"/>
              </a:ext>
            </a:extLst>
          </p:cNvPr>
          <p:cNvSpPr>
            <a:spLocks noGrp="1"/>
          </p:cNvSpPr>
          <p:nvPr>
            <p:ph idx="1"/>
          </p:nvPr>
        </p:nvSpPr>
        <p:spPr/>
        <p:txBody>
          <a:bodyPr>
            <a:norm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r>
              <a:rPr kumimoji="0" lang="en-US" altLang="en-US" sz="2400" b="0" i="0" u="none" strike="noStrike" cap="none" normalizeH="0" baseline="0" dirty="0">
                <a:ln>
                  <a:noFill/>
                </a:ln>
                <a:solidFill>
                  <a:schemeClr val="tx1"/>
                </a:solidFill>
                <a:effectLst/>
                <a:latin typeface="Arial" panose="020B0604020202020204" pitchFamily="34" charset="0"/>
              </a:rPr>
              <a:t> The purpose or goal of the requirement (e.g., improving customer service, increasing sales).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Stakeholders:</a:t>
            </a:r>
            <a:r>
              <a:rPr kumimoji="0" lang="en-US" altLang="en-US" sz="2400" b="0" i="0" u="none" strike="noStrike" cap="none" normalizeH="0" baseline="0" dirty="0">
                <a:ln>
                  <a:noFill/>
                </a:ln>
                <a:solidFill>
                  <a:schemeClr val="tx1"/>
                </a:solidFill>
                <a:effectLst/>
                <a:latin typeface="Arial" panose="020B0604020202020204" pitchFamily="34" charset="0"/>
              </a:rPr>
              <a:t> The people or departments affected by the requirement (e.g., customers, employees, management).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Scope:</a:t>
            </a:r>
            <a:r>
              <a:rPr kumimoji="0" lang="en-US" altLang="en-US" sz="2400" b="0" i="0" u="none" strike="noStrike" cap="none" normalizeH="0" baseline="0" dirty="0">
                <a:ln>
                  <a:noFill/>
                </a:ln>
                <a:solidFill>
                  <a:schemeClr val="tx1"/>
                </a:solidFill>
                <a:effectLst/>
                <a:latin typeface="Arial" panose="020B0604020202020204" pitchFamily="34" charset="0"/>
              </a:rPr>
              <a:t> Defines the boundaries of the requirement—what is included and what is not.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Functional Needs:</a:t>
            </a:r>
            <a:r>
              <a:rPr kumimoji="0" lang="en-US" altLang="en-US" sz="2400" b="0" i="0" u="none" strike="noStrike" cap="none" normalizeH="0" baseline="0" dirty="0">
                <a:ln>
                  <a:noFill/>
                </a:ln>
                <a:solidFill>
                  <a:schemeClr val="tx1"/>
                </a:solidFill>
                <a:effectLst/>
                <a:latin typeface="Arial" panose="020B0604020202020204" pitchFamily="34" charset="0"/>
              </a:rPr>
              <a:t> High-level business functions that the solution must support.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Constraints:</a:t>
            </a:r>
            <a:r>
              <a:rPr kumimoji="0" lang="en-US" altLang="en-US" sz="2400" b="0" i="0" u="none" strike="noStrike" cap="none" normalizeH="0" baseline="0" dirty="0">
                <a:ln>
                  <a:noFill/>
                </a:ln>
                <a:solidFill>
                  <a:schemeClr val="tx1"/>
                </a:solidFill>
                <a:effectLst/>
                <a:latin typeface="Arial" panose="020B0604020202020204" pitchFamily="34" charset="0"/>
              </a:rPr>
              <a:t> Limitations like budget, time, or regulatory requirements.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Success Criteria:</a:t>
            </a:r>
            <a:r>
              <a:rPr kumimoji="0" lang="en-US" altLang="en-US" sz="2400" b="0" i="0" u="none" strike="noStrike" cap="none" normalizeH="0" baseline="0" dirty="0">
                <a:ln>
                  <a:noFill/>
                </a:ln>
                <a:solidFill>
                  <a:schemeClr val="tx1"/>
                </a:solidFill>
                <a:effectLst/>
                <a:latin typeface="Arial" panose="020B0604020202020204" pitchFamily="34" charset="0"/>
              </a:rPr>
              <a:t> Measurable outcomes that determine if the requirement is met. </a:t>
            </a:r>
          </a:p>
          <a:p>
            <a:pPr algn="just"/>
            <a:endParaRPr lang="en-US" dirty="0"/>
          </a:p>
        </p:txBody>
      </p:sp>
      <p:sp>
        <p:nvSpPr>
          <p:cNvPr id="5" name="Slide Number Placeholder 4">
            <a:extLst>
              <a:ext uri="{FF2B5EF4-FFF2-40B4-BE49-F238E27FC236}">
                <a16:creationId xmlns:a16="http://schemas.microsoft.com/office/drawing/2014/main" id="{9BE775AE-970D-7AF5-35C5-0C44A5D6C8DA}"/>
              </a:ext>
            </a:extLst>
          </p:cNvPr>
          <p:cNvSpPr>
            <a:spLocks noGrp="1"/>
          </p:cNvSpPr>
          <p:nvPr>
            <p:ph type="sldNum" sz="quarter" idx="12"/>
          </p:nvPr>
        </p:nvSpPr>
        <p:spPr/>
        <p:txBody>
          <a:bodyPr/>
          <a:lstStyle/>
          <a:p>
            <a:fld id="{1B1BB987-6F91-45E4-B4B8-36CB3CA273A8}" type="slidenum">
              <a:rPr lang="en-US" smtClean="0"/>
              <a:t>31</a:t>
            </a:fld>
            <a:endParaRPr lang="en-US" dirty="0"/>
          </a:p>
        </p:txBody>
      </p:sp>
    </p:spTree>
    <p:extLst>
      <p:ext uri="{BB962C8B-B14F-4D97-AF65-F5344CB8AC3E}">
        <p14:creationId xmlns:p14="http://schemas.microsoft.com/office/powerpoint/2010/main" val="3690233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318AF-D46D-3F77-C655-82B1626343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A727F-EAFE-A925-0174-0F44A72106F6}"/>
              </a:ext>
            </a:extLst>
          </p:cNvPr>
          <p:cNvSpPr>
            <a:spLocks noGrp="1"/>
          </p:cNvSpPr>
          <p:nvPr>
            <p:ph type="title"/>
          </p:nvPr>
        </p:nvSpPr>
        <p:spPr/>
        <p:txBody>
          <a:bodyPr/>
          <a:lstStyle/>
          <a:p>
            <a:r>
              <a:rPr lang="en-US" dirty="0"/>
              <a:t>Key Aspects of Business Requirements:</a:t>
            </a:r>
          </a:p>
        </p:txBody>
      </p:sp>
      <p:sp>
        <p:nvSpPr>
          <p:cNvPr id="3" name="Content Placeholder 2">
            <a:extLst>
              <a:ext uri="{FF2B5EF4-FFF2-40B4-BE49-F238E27FC236}">
                <a16:creationId xmlns:a16="http://schemas.microsoft.com/office/drawing/2014/main" id="{AAFBA1EB-D9BD-1D1F-059E-25B59B0A2393}"/>
              </a:ext>
            </a:extLst>
          </p:cNvPr>
          <p:cNvSpPr>
            <a:spLocks noGrp="1"/>
          </p:cNvSpPr>
          <p:nvPr>
            <p:ph idx="1"/>
          </p:nvPr>
        </p:nvSpPr>
        <p:spPr/>
        <p:txBody>
          <a:bodyPr>
            <a:normAutofit/>
          </a:bodyPr>
          <a:lstStyle/>
          <a:p>
            <a:pPr marL="0" indent="0">
              <a:buNone/>
            </a:pPr>
            <a:r>
              <a:rPr lang="en-US" b="1" dirty="0"/>
              <a:t>E-commerce Website</a:t>
            </a:r>
          </a:p>
          <a:p>
            <a:pPr>
              <a:buFont typeface="Arial" panose="020B0604020202020204" pitchFamily="34" charset="0"/>
              <a:buChar char="•"/>
            </a:pPr>
            <a:r>
              <a:rPr lang="en-US" sz="2400" b="1" dirty="0"/>
              <a:t> Improvement Objective:</a:t>
            </a:r>
            <a:r>
              <a:rPr lang="en-US" sz="2400" dirty="0"/>
              <a:t> Increase online sales by 20% in 6 months.</a:t>
            </a:r>
          </a:p>
          <a:p>
            <a:pPr>
              <a:buFont typeface="Arial" panose="020B0604020202020204" pitchFamily="34" charset="0"/>
              <a:buChar char="•"/>
            </a:pPr>
            <a:r>
              <a:rPr lang="en-US" sz="2400" b="1" dirty="0"/>
              <a:t>Stakeholders:</a:t>
            </a:r>
            <a:r>
              <a:rPr lang="en-US" sz="2400" dirty="0"/>
              <a:t> Marketing team, IT team, customers.</a:t>
            </a:r>
          </a:p>
          <a:p>
            <a:pPr>
              <a:buFont typeface="Arial" panose="020B0604020202020204" pitchFamily="34" charset="0"/>
              <a:buChar char="•"/>
            </a:pPr>
            <a:r>
              <a:rPr lang="en-US" sz="2400" b="1" dirty="0"/>
              <a:t>Scope:</a:t>
            </a:r>
            <a:r>
              <a:rPr lang="en-US" sz="2400" dirty="0"/>
              <a:t> Improve APP UI, add a recommendation system, and streamline checkout.</a:t>
            </a:r>
          </a:p>
          <a:p>
            <a:pPr>
              <a:buFont typeface="Arial" panose="020B0604020202020204" pitchFamily="34" charset="0"/>
              <a:buChar char="•"/>
            </a:pPr>
            <a:r>
              <a:rPr lang="en-US" sz="2400" b="1" dirty="0"/>
              <a:t>Constraints:</a:t>
            </a:r>
            <a:r>
              <a:rPr lang="en-US" sz="2400" dirty="0"/>
              <a:t> Budget of $50,000, implementation within 3 months.</a:t>
            </a:r>
          </a:p>
          <a:p>
            <a:pPr>
              <a:buFont typeface="Arial" panose="020B0604020202020204" pitchFamily="34" charset="0"/>
              <a:buChar char="•"/>
            </a:pPr>
            <a:r>
              <a:rPr lang="en-US" sz="2400" b="1" dirty="0"/>
              <a:t>Success Criteria:</a:t>
            </a:r>
            <a:r>
              <a:rPr lang="en-US" sz="2400" dirty="0"/>
              <a:t> Higher conversion rates, improved user engagement, and increased sales.</a:t>
            </a:r>
          </a:p>
          <a:p>
            <a:pPr marL="0" indent="0" algn="just">
              <a:buNone/>
            </a:pPr>
            <a:endParaRPr lang="en-US" dirty="0"/>
          </a:p>
        </p:txBody>
      </p:sp>
      <p:sp>
        <p:nvSpPr>
          <p:cNvPr id="5" name="Slide Number Placeholder 4">
            <a:extLst>
              <a:ext uri="{FF2B5EF4-FFF2-40B4-BE49-F238E27FC236}">
                <a16:creationId xmlns:a16="http://schemas.microsoft.com/office/drawing/2014/main" id="{A10EE37D-714A-9FE9-4127-289E6AABEF95}"/>
              </a:ext>
            </a:extLst>
          </p:cNvPr>
          <p:cNvSpPr>
            <a:spLocks noGrp="1"/>
          </p:cNvSpPr>
          <p:nvPr>
            <p:ph type="sldNum" sz="quarter" idx="12"/>
          </p:nvPr>
        </p:nvSpPr>
        <p:spPr/>
        <p:txBody>
          <a:bodyPr/>
          <a:lstStyle/>
          <a:p>
            <a:fld id="{1B1BB987-6F91-45E4-B4B8-36CB3CA273A8}" type="slidenum">
              <a:rPr lang="en-US" smtClean="0"/>
              <a:t>32</a:t>
            </a:fld>
            <a:endParaRPr lang="en-US" dirty="0"/>
          </a:p>
        </p:txBody>
      </p:sp>
    </p:spTree>
    <p:extLst>
      <p:ext uri="{BB962C8B-B14F-4D97-AF65-F5344CB8AC3E}">
        <p14:creationId xmlns:p14="http://schemas.microsoft.com/office/powerpoint/2010/main" val="1618387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57C44-88D7-C33A-1E39-E188C0F0D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356C1-3DB3-F7D9-E0F3-159E0BDC9F44}"/>
              </a:ext>
            </a:extLst>
          </p:cNvPr>
          <p:cNvSpPr>
            <a:spLocks noGrp="1"/>
          </p:cNvSpPr>
          <p:nvPr>
            <p:ph type="title"/>
          </p:nvPr>
        </p:nvSpPr>
        <p:spPr/>
        <p:txBody>
          <a:bodyPr/>
          <a:lstStyle/>
          <a:p>
            <a:r>
              <a:rPr lang="en-US" dirty="0"/>
              <a:t>Key Aspects of Business Requirements:</a:t>
            </a:r>
          </a:p>
        </p:txBody>
      </p:sp>
      <p:sp>
        <p:nvSpPr>
          <p:cNvPr id="3" name="Content Placeholder 2">
            <a:extLst>
              <a:ext uri="{FF2B5EF4-FFF2-40B4-BE49-F238E27FC236}">
                <a16:creationId xmlns:a16="http://schemas.microsoft.com/office/drawing/2014/main" id="{8F9B8EDD-930A-DF09-CC65-1BEE5B7A7385}"/>
              </a:ext>
            </a:extLst>
          </p:cNvPr>
          <p:cNvSpPr>
            <a:spLocks noGrp="1"/>
          </p:cNvSpPr>
          <p:nvPr>
            <p:ph idx="1"/>
          </p:nvPr>
        </p:nvSpPr>
        <p:spPr/>
        <p:txBody>
          <a:bodyPr>
            <a:normAutofit/>
          </a:bodyPr>
          <a:lstStyle/>
          <a:p>
            <a:pPr marL="0" indent="0">
              <a:buNone/>
            </a:pPr>
            <a:r>
              <a:rPr lang="en-US" b="1" dirty="0"/>
              <a:t>Objectives </a:t>
            </a:r>
          </a:p>
          <a:p>
            <a:pPr marL="914400" indent="-342900">
              <a:buFont typeface="+mj-lt"/>
              <a:buAutoNum type="arabicPeriod"/>
            </a:pPr>
            <a:r>
              <a:rPr lang="en-US" sz="2400" dirty="0"/>
              <a:t>The mobile app will offer a user-friendly and seamless shopping experience, enabling customers to browse products, add them to their cart, and complete purchases with ease.</a:t>
            </a:r>
            <a:endParaRPr lang="en-US" sz="2400" b="1" dirty="0"/>
          </a:p>
          <a:p>
            <a:pPr marL="914400" indent="-342900">
              <a:buFont typeface="+mj-lt"/>
              <a:buAutoNum type="arabicPeriod"/>
            </a:pPr>
            <a:r>
              <a:rPr lang="en-US" sz="2400" dirty="0"/>
              <a:t>The app will incorporate features like special deals, targeted promotions, and an easy checkout process to drive higher conversion rates and increase overall sales.</a:t>
            </a:r>
            <a:endParaRPr lang="en-US" sz="2400" b="1" dirty="0"/>
          </a:p>
          <a:p>
            <a:pPr marL="914400" indent="-342900">
              <a:buFont typeface="+mj-lt"/>
              <a:buAutoNum type="arabicPeriod"/>
            </a:pPr>
            <a:r>
              <a:rPr lang="en-US" sz="2400" dirty="0"/>
              <a:t>Through push notifications and personalized offers, the app will keep customers engaged and informed, thereby increasing brand loyalty and repeat business.</a:t>
            </a:r>
            <a:endParaRPr lang="en-US" sz="2400" b="1" dirty="0"/>
          </a:p>
          <a:p>
            <a:pPr marL="0" indent="0">
              <a:buNone/>
            </a:pPr>
            <a:endParaRPr lang="en-US" sz="2400" dirty="0"/>
          </a:p>
          <a:p>
            <a:pPr marL="0" indent="0" algn="just">
              <a:buNone/>
            </a:pPr>
            <a:endParaRPr lang="en-US" dirty="0"/>
          </a:p>
        </p:txBody>
      </p:sp>
      <p:sp>
        <p:nvSpPr>
          <p:cNvPr id="5" name="Slide Number Placeholder 4">
            <a:extLst>
              <a:ext uri="{FF2B5EF4-FFF2-40B4-BE49-F238E27FC236}">
                <a16:creationId xmlns:a16="http://schemas.microsoft.com/office/drawing/2014/main" id="{43987800-2E85-CCC2-A793-DF5503A55901}"/>
              </a:ext>
            </a:extLst>
          </p:cNvPr>
          <p:cNvSpPr>
            <a:spLocks noGrp="1"/>
          </p:cNvSpPr>
          <p:nvPr>
            <p:ph type="sldNum" sz="quarter" idx="12"/>
          </p:nvPr>
        </p:nvSpPr>
        <p:spPr/>
        <p:txBody>
          <a:bodyPr/>
          <a:lstStyle/>
          <a:p>
            <a:fld id="{1B1BB987-6F91-45E4-B4B8-36CB3CA273A8}" type="slidenum">
              <a:rPr lang="en-US" smtClean="0"/>
              <a:t>33</a:t>
            </a:fld>
            <a:endParaRPr lang="en-US" dirty="0"/>
          </a:p>
        </p:txBody>
      </p:sp>
    </p:spTree>
    <p:extLst>
      <p:ext uri="{BB962C8B-B14F-4D97-AF65-F5344CB8AC3E}">
        <p14:creationId xmlns:p14="http://schemas.microsoft.com/office/powerpoint/2010/main" val="1275425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Requirements</a:t>
            </a:r>
            <a:endParaRPr lang="en-US" dirty="0"/>
          </a:p>
        </p:txBody>
      </p:sp>
      <p:sp>
        <p:nvSpPr>
          <p:cNvPr id="3" name="Content Placeholder 2"/>
          <p:cNvSpPr>
            <a:spLocks noGrp="1"/>
          </p:cNvSpPr>
          <p:nvPr>
            <p:ph idx="1"/>
          </p:nvPr>
        </p:nvSpPr>
        <p:spPr>
          <a:xfrm>
            <a:off x="1003852" y="2086893"/>
            <a:ext cx="10349948" cy="4023360"/>
          </a:xfrm>
        </p:spPr>
        <p:txBody>
          <a:bodyPr/>
          <a:lstStyle/>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r>
              <a:rPr lang="en-US" sz="2200" dirty="0">
                <a:cs typeface="Arial"/>
              </a:rPr>
              <a:t>Us</a:t>
            </a:r>
            <a:r>
              <a:rPr lang="en-US" sz="2200" spc="-20" dirty="0">
                <a:cs typeface="Arial"/>
              </a:rPr>
              <a:t>e</a:t>
            </a:r>
            <a:r>
              <a:rPr lang="en-US" sz="2200" dirty="0">
                <a:cs typeface="Arial"/>
              </a:rPr>
              <a:t>r r</a:t>
            </a:r>
            <a:r>
              <a:rPr lang="en-US" sz="2200" spc="-20" dirty="0">
                <a:cs typeface="Arial"/>
              </a:rPr>
              <a:t>e</a:t>
            </a:r>
            <a:r>
              <a:rPr lang="en-US" sz="2200" dirty="0">
                <a:cs typeface="Arial"/>
              </a:rPr>
              <a:t>q</a:t>
            </a:r>
            <a:r>
              <a:rPr lang="en-US" sz="2200" spc="-10" dirty="0">
                <a:cs typeface="Arial"/>
              </a:rPr>
              <a:t>u</a:t>
            </a:r>
            <a:r>
              <a:rPr lang="en-US" sz="2200" dirty="0">
                <a:cs typeface="Arial"/>
              </a:rPr>
              <a:t>ire</a:t>
            </a:r>
            <a:r>
              <a:rPr lang="en-US" sz="2200" spc="-15" dirty="0">
                <a:cs typeface="Arial"/>
              </a:rPr>
              <a:t>m</a:t>
            </a:r>
            <a:r>
              <a:rPr lang="en-US" sz="2200" spc="-20" dirty="0">
                <a:cs typeface="Arial"/>
              </a:rPr>
              <a:t>e</a:t>
            </a:r>
            <a:r>
              <a:rPr lang="en-US" sz="2200" dirty="0">
                <a:cs typeface="Arial"/>
              </a:rPr>
              <a:t>nts a</a:t>
            </a:r>
            <a:r>
              <a:rPr lang="en-US" sz="2200" spc="-25" dirty="0">
                <a:cs typeface="Arial"/>
              </a:rPr>
              <a:t>d</a:t>
            </a:r>
            <a:r>
              <a:rPr lang="en-US" sz="2200" dirty="0">
                <a:cs typeface="Arial"/>
              </a:rPr>
              <a:t>d fur</a:t>
            </a:r>
            <a:r>
              <a:rPr lang="en-US" sz="2200" spc="-10" dirty="0">
                <a:cs typeface="Arial"/>
              </a:rPr>
              <a:t>t</a:t>
            </a:r>
            <a:r>
              <a:rPr lang="en-US" sz="2200" dirty="0">
                <a:cs typeface="Arial"/>
              </a:rPr>
              <a:t>h</a:t>
            </a:r>
            <a:r>
              <a:rPr lang="en-US" sz="2200" spc="-10" dirty="0">
                <a:cs typeface="Arial"/>
              </a:rPr>
              <a:t>e</a:t>
            </a:r>
            <a:r>
              <a:rPr lang="en-US" sz="2200" dirty="0">
                <a:cs typeface="Arial"/>
              </a:rPr>
              <a:t>r d</a:t>
            </a:r>
            <a:r>
              <a:rPr lang="en-US" sz="2200" spc="-25" dirty="0">
                <a:cs typeface="Arial"/>
              </a:rPr>
              <a:t>e</a:t>
            </a:r>
            <a:r>
              <a:rPr lang="en-US" sz="2200" dirty="0">
                <a:cs typeface="Arial"/>
              </a:rPr>
              <a:t>ta</a:t>
            </a:r>
            <a:r>
              <a:rPr lang="en-US" sz="2200" spc="-15" dirty="0">
                <a:cs typeface="Arial"/>
              </a:rPr>
              <a:t>i</a:t>
            </a:r>
            <a:r>
              <a:rPr lang="en-US" sz="2200" dirty="0">
                <a:cs typeface="Arial"/>
              </a:rPr>
              <a:t>l </a:t>
            </a:r>
            <a:r>
              <a:rPr lang="en-US" sz="2200" spc="-5" dirty="0">
                <a:cs typeface="Arial"/>
              </a:rPr>
              <a:t>t</a:t>
            </a:r>
            <a:r>
              <a:rPr lang="en-US" sz="2200" dirty="0">
                <a:cs typeface="Arial"/>
              </a:rPr>
              <a:t>o t</a:t>
            </a:r>
            <a:r>
              <a:rPr lang="en-US" sz="2200" spc="-20" dirty="0">
                <a:cs typeface="Arial"/>
              </a:rPr>
              <a:t>h</a:t>
            </a:r>
            <a:r>
              <a:rPr lang="en-US" sz="2200" dirty="0">
                <a:cs typeface="Arial"/>
              </a:rPr>
              <a:t>e </a:t>
            </a:r>
            <a:r>
              <a:rPr lang="en-US" sz="2200" spc="-5" dirty="0">
                <a:cs typeface="Arial"/>
              </a:rPr>
              <a:t>requirements</a:t>
            </a:r>
          </a:p>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endParaRPr lang="en-US" sz="2200" dirty="0">
              <a:cs typeface="Arial"/>
            </a:endParaRPr>
          </a:p>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r>
              <a:rPr lang="en-US" sz="2200" spc="-5" dirty="0">
                <a:cs typeface="Arial"/>
              </a:rPr>
              <a:t>User requirements are statements of </a:t>
            </a:r>
            <a:r>
              <a:rPr lang="en-US" sz="2200" spc="-5" dirty="0">
                <a:solidFill>
                  <a:srgbClr val="C00000"/>
                </a:solidFill>
                <a:cs typeface="Arial"/>
              </a:rPr>
              <a:t>what </a:t>
            </a:r>
            <a:r>
              <a:rPr lang="en-US" sz="2200" spc="-10" dirty="0">
                <a:solidFill>
                  <a:srgbClr val="C00000"/>
                </a:solidFill>
                <a:cs typeface="Arial"/>
              </a:rPr>
              <a:t>services </a:t>
            </a:r>
            <a:r>
              <a:rPr lang="en-US" sz="2200" spc="-15" dirty="0">
                <a:solidFill>
                  <a:srgbClr val="C00000"/>
                </a:solidFill>
                <a:cs typeface="Arial"/>
              </a:rPr>
              <a:t>the </a:t>
            </a:r>
            <a:r>
              <a:rPr lang="en-US" sz="2200" spc="-10" dirty="0">
                <a:solidFill>
                  <a:srgbClr val="C00000"/>
                </a:solidFill>
                <a:cs typeface="Arial"/>
              </a:rPr>
              <a:t>system  </a:t>
            </a:r>
            <a:r>
              <a:rPr lang="en-US" sz="2200" spc="-5" dirty="0">
                <a:solidFill>
                  <a:srgbClr val="C00000"/>
                </a:solidFill>
                <a:cs typeface="Arial"/>
              </a:rPr>
              <a:t>is </a:t>
            </a:r>
            <a:r>
              <a:rPr lang="en-US" sz="2200" spc="-10" dirty="0">
                <a:solidFill>
                  <a:srgbClr val="C00000"/>
                </a:solidFill>
                <a:cs typeface="Arial"/>
              </a:rPr>
              <a:t>expected </a:t>
            </a:r>
            <a:r>
              <a:rPr lang="en-US" sz="2200" spc="-5" dirty="0">
                <a:solidFill>
                  <a:srgbClr val="C00000"/>
                </a:solidFill>
                <a:cs typeface="Arial"/>
              </a:rPr>
              <a:t>to </a:t>
            </a:r>
            <a:r>
              <a:rPr lang="en-US" sz="2200" dirty="0">
                <a:solidFill>
                  <a:srgbClr val="C00000"/>
                </a:solidFill>
                <a:cs typeface="Arial"/>
              </a:rPr>
              <a:t>provide</a:t>
            </a:r>
            <a:r>
              <a:rPr lang="en-US" sz="2200" dirty="0">
                <a:cs typeface="Arial"/>
              </a:rPr>
              <a:t> </a:t>
            </a:r>
            <a:r>
              <a:rPr lang="en-US" sz="2200" spc="-5" dirty="0">
                <a:cs typeface="Arial"/>
              </a:rPr>
              <a:t>to system </a:t>
            </a:r>
            <a:r>
              <a:rPr lang="en-US" sz="2200" spc="-10" dirty="0">
                <a:cs typeface="Arial"/>
              </a:rPr>
              <a:t>users </a:t>
            </a:r>
            <a:r>
              <a:rPr lang="en-US" sz="2200" spc="-5" dirty="0">
                <a:cs typeface="Arial"/>
              </a:rPr>
              <a:t>and the constraints  </a:t>
            </a:r>
            <a:r>
              <a:rPr lang="en-US" sz="2200" spc="-10" dirty="0">
                <a:cs typeface="Arial"/>
              </a:rPr>
              <a:t>under </a:t>
            </a:r>
            <a:r>
              <a:rPr lang="en-US" sz="2200" dirty="0">
                <a:cs typeface="Arial"/>
              </a:rPr>
              <a:t>which </a:t>
            </a:r>
            <a:r>
              <a:rPr lang="en-US" sz="2200" spc="-5" dirty="0">
                <a:cs typeface="Arial"/>
              </a:rPr>
              <a:t>it must</a:t>
            </a:r>
            <a:r>
              <a:rPr lang="en-US" sz="2200" spc="-150" dirty="0">
                <a:cs typeface="Arial"/>
              </a:rPr>
              <a:t> </a:t>
            </a:r>
            <a:r>
              <a:rPr lang="en-US" sz="2200" spc="-5" dirty="0">
                <a:cs typeface="Arial"/>
              </a:rPr>
              <a:t>operate.</a:t>
            </a:r>
            <a:endParaRPr lang="en-US" sz="2200" dirty="0">
              <a:cs typeface="Arial"/>
            </a:endParaRPr>
          </a:p>
          <a:p>
            <a:endParaRPr lang="en-US" dirty="0"/>
          </a:p>
        </p:txBody>
      </p:sp>
      <p:sp>
        <p:nvSpPr>
          <p:cNvPr id="5" name="Slide Number Placeholder 4"/>
          <p:cNvSpPr>
            <a:spLocks noGrp="1"/>
          </p:cNvSpPr>
          <p:nvPr>
            <p:ph type="sldNum" sz="quarter" idx="12"/>
          </p:nvPr>
        </p:nvSpPr>
        <p:spPr/>
        <p:txBody>
          <a:bodyPr/>
          <a:lstStyle/>
          <a:p>
            <a:fld id="{1B1BB987-6F91-45E4-B4B8-36CB3CA273A8}" type="slidenum">
              <a:rPr lang="en-US" smtClean="0"/>
              <a:t>34</a:t>
            </a:fld>
            <a:endParaRPr lang="en-US" dirty="0"/>
          </a:p>
        </p:txBody>
      </p:sp>
    </p:spTree>
    <p:extLst>
      <p:ext uri="{BB962C8B-B14F-4D97-AF65-F5344CB8AC3E}">
        <p14:creationId xmlns:p14="http://schemas.microsoft.com/office/powerpoint/2010/main" val="2987220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616" y="5708103"/>
            <a:ext cx="12010768" cy="987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marR="5080" indent="-342900" algn="just">
              <a:spcBef>
                <a:spcPts val="670"/>
              </a:spcBef>
              <a:buFont typeface="Wingdings"/>
              <a:buChar char=""/>
              <a:tabLst>
                <a:tab pos="354965" algn="l"/>
                <a:tab pos="355600" algn="l"/>
              </a:tabLst>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a:cs typeface="Arial"/>
              </a:rPr>
              <a:t>In some cases, the functional requirements may  also explicitly state what the system should not  do</a:t>
            </a:r>
          </a:p>
        </p:txBody>
      </p:sp>
      <p:sp>
        <p:nvSpPr>
          <p:cNvPr id="2" name="object 2"/>
          <p:cNvSpPr txBox="1"/>
          <p:nvPr/>
        </p:nvSpPr>
        <p:spPr>
          <a:xfrm>
            <a:off x="-90616" y="852607"/>
            <a:ext cx="12192000" cy="1723549"/>
          </a:xfrm>
          <a:prstGeom prst="rect">
            <a:avLst/>
          </a:prstGeom>
        </p:spPr>
        <p:txBody>
          <a:bodyPr vert="horz" wrap="square" lIns="0" tIns="0" rIns="0" bIns="0" rtlCol="0">
            <a:spAutoFit/>
          </a:bodyPr>
          <a:lstStyle/>
          <a:p>
            <a:pPr marL="355600" marR="135255" indent="-342900" algn="just">
              <a:buFont typeface="Wingdings"/>
              <a:buChar char=""/>
              <a:tabLst>
                <a:tab pos="354965" algn="l"/>
                <a:tab pos="355600" algn="l"/>
              </a:tabLst>
            </a:pPr>
            <a:r>
              <a:rPr sz="2800" spc="-5" dirty="0">
                <a:solidFill>
                  <a:srgbClr val="001F5F"/>
                </a:solidFill>
                <a:latin typeface="Arial"/>
                <a:cs typeface="Arial"/>
              </a:rPr>
              <a:t>These are </a:t>
            </a:r>
            <a:r>
              <a:rPr sz="2800" dirty="0">
                <a:solidFill>
                  <a:srgbClr val="001F5F"/>
                </a:solidFill>
                <a:latin typeface="Arial"/>
                <a:cs typeface="Arial"/>
              </a:rPr>
              <a:t>statements </a:t>
            </a:r>
            <a:r>
              <a:rPr sz="2800" spc="-5" dirty="0">
                <a:solidFill>
                  <a:srgbClr val="001F5F"/>
                </a:solidFill>
                <a:latin typeface="Arial"/>
                <a:cs typeface="Arial"/>
              </a:rPr>
              <a:t>of </a:t>
            </a:r>
            <a:r>
              <a:rPr sz="2800" spc="-5" dirty="0">
                <a:solidFill>
                  <a:srgbClr val="FF0000"/>
                </a:solidFill>
                <a:latin typeface="Arial"/>
                <a:cs typeface="Arial"/>
              </a:rPr>
              <a:t>services </a:t>
            </a:r>
            <a:r>
              <a:rPr sz="2800" spc="-5" dirty="0">
                <a:solidFill>
                  <a:srgbClr val="001F5F"/>
                </a:solidFill>
                <a:latin typeface="Arial"/>
                <a:cs typeface="Arial"/>
              </a:rPr>
              <a:t>the system  should </a:t>
            </a:r>
            <a:r>
              <a:rPr sz="2800" dirty="0">
                <a:solidFill>
                  <a:srgbClr val="001F5F"/>
                </a:solidFill>
                <a:latin typeface="Arial"/>
                <a:cs typeface="Arial"/>
              </a:rPr>
              <a:t>provide, </a:t>
            </a:r>
            <a:r>
              <a:rPr sz="2800" b="1" spc="-5" dirty="0">
                <a:solidFill>
                  <a:srgbClr val="00B050"/>
                </a:solidFill>
                <a:latin typeface="Arial"/>
                <a:cs typeface="Arial"/>
              </a:rPr>
              <a:t>how the system should </a:t>
            </a:r>
            <a:r>
              <a:rPr sz="2800" b="1" dirty="0">
                <a:solidFill>
                  <a:srgbClr val="00B050"/>
                </a:solidFill>
                <a:latin typeface="Arial"/>
                <a:cs typeface="Arial"/>
              </a:rPr>
              <a:t>react </a:t>
            </a:r>
            <a:r>
              <a:rPr sz="2800" b="1" spc="-5" dirty="0">
                <a:solidFill>
                  <a:srgbClr val="00B050"/>
                </a:solidFill>
                <a:latin typeface="Arial"/>
                <a:cs typeface="Arial"/>
              </a:rPr>
              <a:t>to  </a:t>
            </a:r>
            <a:r>
              <a:rPr sz="2800" b="1" dirty="0">
                <a:solidFill>
                  <a:srgbClr val="00B050"/>
                </a:solidFill>
                <a:latin typeface="Arial"/>
                <a:cs typeface="Arial"/>
              </a:rPr>
              <a:t>particular inputs</a:t>
            </a:r>
            <a:r>
              <a:rPr sz="2800" dirty="0">
                <a:solidFill>
                  <a:srgbClr val="001F5F"/>
                </a:solidFill>
                <a:latin typeface="Arial"/>
                <a:cs typeface="Arial"/>
              </a:rPr>
              <a:t>, </a:t>
            </a:r>
            <a:r>
              <a:rPr sz="2800" spc="-5" dirty="0">
                <a:solidFill>
                  <a:srgbClr val="001F5F"/>
                </a:solidFill>
                <a:latin typeface="Arial"/>
                <a:cs typeface="Arial"/>
              </a:rPr>
              <a:t>and </a:t>
            </a:r>
            <a:r>
              <a:rPr sz="2800" b="1" dirty="0">
                <a:solidFill>
                  <a:srgbClr val="00B050"/>
                </a:solidFill>
                <a:latin typeface="Arial"/>
                <a:cs typeface="Arial"/>
              </a:rPr>
              <a:t>how </a:t>
            </a:r>
            <a:r>
              <a:rPr sz="2800" b="1" spc="-5" dirty="0">
                <a:solidFill>
                  <a:srgbClr val="00B050"/>
                </a:solidFill>
                <a:latin typeface="Arial"/>
                <a:cs typeface="Arial"/>
              </a:rPr>
              <a:t>the system should  behave in </a:t>
            </a:r>
            <a:r>
              <a:rPr sz="2800" b="1" dirty="0">
                <a:solidFill>
                  <a:srgbClr val="00B050"/>
                </a:solidFill>
                <a:latin typeface="Arial"/>
                <a:cs typeface="Arial"/>
              </a:rPr>
              <a:t>particular</a:t>
            </a:r>
            <a:r>
              <a:rPr sz="2800" b="1" spc="-15" dirty="0">
                <a:solidFill>
                  <a:srgbClr val="00B050"/>
                </a:solidFill>
                <a:latin typeface="Arial"/>
                <a:cs typeface="Arial"/>
              </a:rPr>
              <a:t> </a:t>
            </a:r>
            <a:r>
              <a:rPr sz="2800" b="1" dirty="0">
                <a:solidFill>
                  <a:srgbClr val="00B050"/>
                </a:solidFill>
                <a:latin typeface="Arial"/>
                <a:cs typeface="Arial"/>
              </a:rPr>
              <a:t>situations</a:t>
            </a:r>
            <a:endParaRPr lang="en-US" sz="2800" b="1" dirty="0">
              <a:solidFill>
                <a:srgbClr val="00B050"/>
              </a:solidFill>
              <a:latin typeface="Arial"/>
              <a:cs typeface="Arial"/>
            </a:endParaRPr>
          </a:p>
          <a:p>
            <a:pPr marL="355600" marR="135255" indent="-342900" algn="just">
              <a:buFont typeface="Wingdings"/>
              <a:buChar char=""/>
              <a:tabLst>
                <a:tab pos="354965" algn="l"/>
                <a:tab pos="355600" algn="l"/>
              </a:tabLst>
            </a:pPr>
            <a:endParaRPr sz="2800" b="1" dirty="0">
              <a:solidFill>
                <a:srgbClr val="00B050"/>
              </a:solidFill>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t>Functional</a:t>
            </a:r>
            <a:r>
              <a:rPr spc="-55" dirty="0"/>
              <a:t> </a:t>
            </a:r>
            <a:r>
              <a:rPr spc="-5" dirty="0"/>
              <a:t>Requirements</a:t>
            </a:r>
          </a:p>
        </p:txBody>
      </p:sp>
      <p:sp>
        <p:nvSpPr>
          <p:cNvPr id="4" name="Rectangle 3">
            <a:extLst>
              <a:ext uri="{FF2B5EF4-FFF2-40B4-BE49-F238E27FC236}">
                <a16:creationId xmlns:a16="http://schemas.microsoft.com/office/drawing/2014/main" id="{C9039B5A-F3E0-4738-9F5A-45999610458C}"/>
              </a:ext>
            </a:extLst>
          </p:cNvPr>
          <p:cNvSpPr/>
          <p:nvPr/>
        </p:nvSpPr>
        <p:spPr>
          <a:xfrm>
            <a:off x="90616" y="2424516"/>
            <a:ext cx="6442789" cy="461665"/>
          </a:xfrm>
          <a:prstGeom prst="rect">
            <a:avLst/>
          </a:prstGeom>
        </p:spPr>
        <p:txBody>
          <a:bodyPr wrap="none">
            <a:spAutoFit/>
          </a:bodyPr>
          <a:lstStyle/>
          <a:p>
            <a:pPr marL="285750" indent="-285750" algn="just">
              <a:buFont typeface="Arial" panose="020B0604020202020204" pitchFamily="34" charset="0"/>
              <a:buChar char="•"/>
            </a:pPr>
            <a:r>
              <a:rPr lang="en-US" sz="2400" dirty="0">
                <a:solidFill>
                  <a:srgbClr val="231F20"/>
                </a:solidFill>
                <a:latin typeface="TimesLTStd-Roman"/>
              </a:rPr>
              <a:t>Depend on the type of software being developed</a:t>
            </a:r>
            <a:endParaRPr lang="en-US" sz="2400" dirty="0"/>
          </a:p>
        </p:txBody>
      </p:sp>
      <p:sp>
        <p:nvSpPr>
          <p:cNvPr id="5" name="Rectangle 4">
            <a:extLst>
              <a:ext uri="{FF2B5EF4-FFF2-40B4-BE49-F238E27FC236}">
                <a16:creationId xmlns:a16="http://schemas.microsoft.com/office/drawing/2014/main" id="{85D5C348-8A52-4D54-9868-0D8AC94C066E}"/>
              </a:ext>
            </a:extLst>
          </p:cNvPr>
          <p:cNvSpPr/>
          <p:nvPr/>
        </p:nvSpPr>
        <p:spPr>
          <a:xfrm>
            <a:off x="90616" y="3072811"/>
            <a:ext cx="12101384"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231F20"/>
                </a:solidFill>
                <a:latin typeface="TimesLTStd-Roman"/>
              </a:rPr>
              <a:t>When expressed as user requirements, functional requirements should be written in natural language so that system users and managers can understand them.</a:t>
            </a:r>
            <a:endParaRPr lang="en-US" sz="2400" dirty="0"/>
          </a:p>
        </p:txBody>
      </p:sp>
      <p:sp>
        <p:nvSpPr>
          <p:cNvPr id="6" name="Rectangle 5">
            <a:extLst>
              <a:ext uri="{FF2B5EF4-FFF2-40B4-BE49-F238E27FC236}">
                <a16:creationId xmlns:a16="http://schemas.microsoft.com/office/drawing/2014/main" id="{D9A0FB05-0068-4583-9C2B-1B9B43EFDE4C}"/>
              </a:ext>
            </a:extLst>
          </p:cNvPr>
          <p:cNvSpPr/>
          <p:nvPr/>
        </p:nvSpPr>
        <p:spPr>
          <a:xfrm>
            <a:off x="90616" y="4062193"/>
            <a:ext cx="11778829" cy="120032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231F20"/>
                </a:solidFill>
                <a:latin typeface="TimesLTStd-Roman"/>
              </a:rPr>
              <a:t>Functional system requirements expand the user requirements and are written for system developers. They should describe the system functions, their inputs and outputs, and exceptions in detail.</a:t>
            </a:r>
            <a:endParaRPr lang="en-US" sz="2400" dirty="0"/>
          </a:p>
        </p:txBody>
      </p:sp>
      <p:sp>
        <p:nvSpPr>
          <p:cNvPr id="9" name="Slide Number Placeholder 8">
            <a:extLst>
              <a:ext uri="{FF2B5EF4-FFF2-40B4-BE49-F238E27FC236}">
                <a16:creationId xmlns:a16="http://schemas.microsoft.com/office/drawing/2014/main" id="{610EDE1F-C7A6-4DA9-99AE-CC689F646E3F}"/>
              </a:ext>
            </a:extLst>
          </p:cNvPr>
          <p:cNvSpPr>
            <a:spLocks noGrp="1"/>
          </p:cNvSpPr>
          <p:nvPr>
            <p:ph type="sldNum" sz="quarter" idx="12"/>
          </p:nvPr>
        </p:nvSpPr>
        <p:spPr/>
        <p:txBody>
          <a:bodyPr/>
          <a:lstStyle/>
          <a:p>
            <a:fld id="{B12280B9-D2CE-4D2F-9836-68D0AD48D9E8}" type="slidenum">
              <a:rPr lang="en-US" smtClean="0"/>
              <a:t>35</a:t>
            </a:fld>
            <a:endParaRPr lang="en-US" dirty="0"/>
          </a:p>
        </p:txBody>
      </p:sp>
    </p:spTree>
    <p:extLst>
      <p:ext uri="{BB962C8B-B14F-4D97-AF65-F5344CB8AC3E}">
        <p14:creationId xmlns:p14="http://schemas.microsoft.com/office/powerpoint/2010/main" val="20992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1E5-607F-4F87-98E9-E5BB4ABF5B65}"/>
              </a:ext>
            </a:extLst>
          </p:cNvPr>
          <p:cNvSpPr>
            <a:spLocks noGrp="1"/>
          </p:cNvSpPr>
          <p:nvPr>
            <p:ph type="title"/>
          </p:nvPr>
        </p:nvSpPr>
        <p:spPr>
          <a:xfrm>
            <a:off x="0" y="107672"/>
            <a:ext cx="10515600" cy="717951"/>
          </a:xfrm>
        </p:spPr>
        <p:txBody>
          <a:bodyPr/>
          <a:lstStyle/>
          <a:p>
            <a:r>
              <a:rPr lang="en-US" dirty="0" err="1">
                <a:solidFill>
                  <a:srgbClr val="231F20"/>
                </a:solidFill>
                <a:latin typeface="TimesLTStd-Roman"/>
              </a:rPr>
              <a:t>Mentcare</a:t>
            </a:r>
            <a:r>
              <a:rPr lang="en-US" dirty="0">
                <a:solidFill>
                  <a:srgbClr val="231F20"/>
                </a:solidFill>
                <a:latin typeface="TimesLTStd-Roman"/>
              </a:rPr>
              <a:t> (Example)</a:t>
            </a:r>
            <a:endParaRPr lang="en-US" dirty="0"/>
          </a:p>
        </p:txBody>
      </p:sp>
      <p:sp>
        <p:nvSpPr>
          <p:cNvPr id="3" name="Content Placeholder 2">
            <a:extLst>
              <a:ext uri="{FF2B5EF4-FFF2-40B4-BE49-F238E27FC236}">
                <a16:creationId xmlns:a16="http://schemas.microsoft.com/office/drawing/2014/main" id="{1EABA2A2-8118-4495-B7C0-4B77689B4F70}"/>
              </a:ext>
            </a:extLst>
          </p:cNvPr>
          <p:cNvSpPr>
            <a:spLocks noGrp="1"/>
          </p:cNvSpPr>
          <p:nvPr>
            <p:ph idx="1"/>
          </p:nvPr>
        </p:nvSpPr>
        <p:spPr>
          <a:xfrm>
            <a:off x="31072" y="1253331"/>
            <a:ext cx="12129856" cy="2351003"/>
          </a:xfrm>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 user shall be able to search the appointments lists for all clinics.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The system shall generate each day, for each clinic, a list of patients who are expected to attend appointments that day.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Each staff member using the system shall be uniquely identified by his or her eight-digit employee number.</a:t>
            </a:r>
          </a:p>
        </p:txBody>
      </p:sp>
      <p:sp>
        <p:nvSpPr>
          <p:cNvPr id="5" name="Slide Number Placeholder 4">
            <a:extLst>
              <a:ext uri="{FF2B5EF4-FFF2-40B4-BE49-F238E27FC236}">
                <a16:creationId xmlns:a16="http://schemas.microsoft.com/office/drawing/2014/main" id="{57AE6308-0ECF-464D-B3D3-8101E62314BD}"/>
              </a:ext>
            </a:extLst>
          </p:cNvPr>
          <p:cNvSpPr>
            <a:spLocks noGrp="1"/>
          </p:cNvSpPr>
          <p:nvPr>
            <p:ph type="sldNum" sz="quarter" idx="12"/>
          </p:nvPr>
        </p:nvSpPr>
        <p:spPr/>
        <p:txBody>
          <a:bodyPr/>
          <a:lstStyle/>
          <a:p>
            <a:fld id="{B12280B9-D2CE-4D2F-9836-68D0AD48D9E8}" type="slidenum">
              <a:rPr lang="en-US" smtClean="0"/>
              <a:t>36</a:t>
            </a:fld>
            <a:endParaRPr lang="en-US"/>
          </a:p>
        </p:txBody>
      </p:sp>
    </p:spTree>
    <p:extLst>
      <p:ext uri="{BB962C8B-B14F-4D97-AF65-F5344CB8AC3E}">
        <p14:creationId xmlns:p14="http://schemas.microsoft.com/office/powerpoint/2010/main" val="1107490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781835"/>
            <a:ext cx="12191999" cy="2423740"/>
          </a:xfrm>
          <a:prstGeom prst="rect">
            <a:avLst/>
          </a:prstGeom>
        </p:spPr>
        <p:txBody>
          <a:bodyPr vert="horz" wrap="square" lIns="0" tIns="0" rIns="0" bIns="0" rtlCol="0">
            <a:spAutoFit/>
          </a:bodyPr>
          <a:lstStyle/>
          <a:p>
            <a:pPr marL="355600" marR="1327785" indent="-342900" algn="just">
              <a:buFont typeface="Wingdings"/>
              <a:buChar char=""/>
              <a:tabLst>
                <a:tab pos="354965" algn="l"/>
                <a:tab pos="355600" algn="l"/>
              </a:tabLst>
            </a:pPr>
            <a:r>
              <a:rPr sz="2000" spc="-5" dirty="0">
                <a:latin typeface="Arial"/>
                <a:cs typeface="Arial"/>
              </a:rPr>
              <a:t>These are </a:t>
            </a:r>
            <a:r>
              <a:rPr sz="2000" b="1" dirty="0">
                <a:solidFill>
                  <a:srgbClr val="FF0000"/>
                </a:solidFill>
                <a:latin typeface="Arial"/>
                <a:cs typeface="Arial"/>
              </a:rPr>
              <a:t>constraints</a:t>
            </a:r>
            <a:r>
              <a:rPr sz="2000" dirty="0">
                <a:latin typeface="Arial"/>
                <a:cs typeface="Arial"/>
              </a:rPr>
              <a:t> </a:t>
            </a:r>
            <a:r>
              <a:rPr sz="2000" spc="-5" dirty="0">
                <a:latin typeface="Arial"/>
                <a:cs typeface="Arial"/>
              </a:rPr>
              <a:t>on the services or  </a:t>
            </a:r>
            <a:r>
              <a:rPr sz="2000" dirty="0">
                <a:latin typeface="Arial"/>
                <a:cs typeface="Arial"/>
              </a:rPr>
              <a:t>functions </a:t>
            </a:r>
            <a:r>
              <a:rPr sz="2000" spc="-10" dirty="0">
                <a:latin typeface="Arial"/>
                <a:cs typeface="Arial"/>
              </a:rPr>
              <a:t>offered </a:t>
            </a:r>
            <a:r>
              <a:rPr sz="2000" spc="-5" dirty="0">
                <a:latin typeface="Arial"/>
                <a:cs typeface="Arial"/>
              </a:rPr>
              <a:t>by the</a:t>
            </a:r>
            <a:r>
              <a:rPr sz="2000" spc="20" dirty="0">
                <a:latin typeface="Arial"/>
                <a:cs typeface="Arial"/>
              </a:rPr>
              <a:t> </a:t>
            </a:r>
            <a:r>
              <a:rPr sz="2000" spc="-5" dirty="0">
                <a:latin typeface="Arial"/>
                <a:cs typeface="Arial"/>
              </a:rPr>
              <a:t>system</a:t>
            </a:r>
            <a:endParaRPr lang="en-US" sz="2000" spc="-5" dirty="0">
              <a:latin typeface="Arial"/>
              <a:cs typeface="Arial"/>
            </a:endParaRPr>
          </a:p>
          <a:p>
            <a:pPr marL="355600" marR="1327785" indent="-342900" algn="just">
              <a:buFont typeface="Wingdings"/>
              <a:buChar char=""/>
              <a:tabLst>
                <a:tab pos="354965" algn="l"/>
                <a:tab pos="355600" algn="l"/>
              </a:tabLst>
            </a:pPr>
            <a:endParaRPr sz="2000" dirty="0">
              <a:latin typeface="Arial"/>
              <a:cs typeface="Arial"/>
            </a:endParaRPr>
          </a:p>
          <a:p>
            <a:pPr marL="355600" marR="363220" indent="-342900" algn="just">
              <a:spcBef>
                <a:spcPts val="670"/>
              </a:spcBef>
              <a:buFont typeface="Wingdings"/>
              <a:buChar char=""/>
              <a:tabLst>
                <a:tab pos="354965" algn="l"/>
                <a:tab pos="355600" algn="l"/>
              </a:tabLst>
            </a:pPr>
            <a:r>
              <a:rPr sz="2000" spc="-5" dirty="0">
                <a:latin typeface="Arial"/>
                <a:cs typeface="Arial"/>
              </a:rPr>
              <a:t>They </a:t>
            </a:r>
            <a:r>
              <a:rPr sz="2000" dirty="0">
                <a:latin typeface="Arial"/>
                <a:cs typeface="Arial"/>
              </a:rPr>
              <a:t>include </a:t>
            </a:r>
            <a:r>
              <a:rPr sz="2000" b="1" spc="-5" dirty="0">
                <a:latin typeface="Arial"/>
                <a:cs typeface="Arial"/>
              </a:rPr>
              <a:t>timing </a:t>
            </a:r>
            <a:r>
              <a:rPr sz="2000" b="1" dirty="0">
                <a:latin typeface="Arial"/>
                <a:cs typeface="Arial"/>
              </a:rPr>
              <a:t>constraints</a:t>
            </a:r>
            <a:r>
              <a:rPr sz="2000" dirty="0">
                <a:latin typeface="Arial"/>
                <a:cs typeface="Arial"/>
              </a:rPr>
              <a:t>, constraints </a:t>
            </a:r>
            <a:r>
              <a:rPr sz="2000" spc="-5" dirty="0">
                <a:latin typeface="Arial"/>
                <a:cs typeface="Arial"/>
              </a:rPr>
              <a:t>on  the </a:t>
            </a:r>
            <a:r>
              <a:rPr sz="2000" b="1" dirty="0">
                <a:latin typeface="Arial"/>
                <a:cs typeface="Arial"/>
              </a:rPr>
              <a:t>development</a:t>
            </a:r>
            <a:r>
              <a:rPr sz="2000" dirty="0">
                <a:latin typeface="Arial"/>
                <a:cs typeface="Arial"/>
              </a:rPr>
              <a:t> </a:t>
            </a:r>
            <a:r>
              <a:rPr sz="2000" b="1" spc="-5" dirty="0">
                <a:latin typeface="Arial"/>
                <a:cs typeface="Arial"/>
              </a:rPr>
              <a:t>process</a:t>
            </a:r>
            <a:r>
              <a:rPr sz="2000" spc="-5" dirty="0">
                <a:latin typeface="Arial"/>
                <a:cs typeface="Arial"/>
              </a:rPr>
              <a:t>, and </a:t>
            </a:r>
            <a:r>
              <a:rPr sz="2000" dirty="0">
                <a:latin typeface="Arial"/>
                <a:cs typeface="Arial"/>
              </a:rPr>
              <a:t>constraints  </a:t>
            </a:r>
            <a:r>
              <a:rPr sz="2000" spc="-5" dirty="0">
                <a:latin typeface="Arial"/>
                <a:cs typeface="Arial"/>
              </a:rPr>
              <a:t>imposed by</a:t>
            </a:r>
            <a:r>
              <a:rPr sz="2000" spc="-35" dirty="0">
                <a:latin typeface="Arial"/>
                <a:cs typeface="Arial"/>
              </a:rPr>
              <a:t> </a:t>
            </a:r>
            <a:r>
              <a:rPr sz="2000" b="1" dirty="0">
                <a:latin typeface="Arial"/>
                <a:cs typeface="Arial"/>
              </a:rPr>
              <a:t>standards</a:t>
            </a:r>
            <a:endParaRPr lang="en-US" sz="2000" b="1" dirty="0">
              <a:latin typeface="Arial"/>
              <a:cs typeface="Arial"/>
            </a:endParaRPr>
          </a:p>
          <a:p>
            <a:pPr marL="355600" marR="363220" indent="-342900" algn="just">
              <a:spcBef>
                <a:spcPts val="670"/>
              </a:spcBef>
              <a:buFont typeface="Wingdings"/>
              <a:buChar char=""/>
              <a:tabLst>
                <a:tab pos="354965" algn="l"/>
                <a:tab pos="355600" algn="l"/>
              </a:tabLst>
            </a:pPr>
            <a:endParaRPr sz="2000" dirty="0">
              <a:latin typeface="Arial"/>
              <a:cs typeface="Arial"/>
            </a:endParaRPr>
          </a:p>
          <a:p>
            <a:pPr marL="355600" marR="5080" indent="-342900" algn="just">
              <a:spcBef>
                <a:spcPts val="675"/>
              </a:spcBef>
              <a:buFont typeface="Wingdings"/>
              <a:buChar char=""/>
              <a:tabLst>
                <a:tab pos="354965" algn="l"/>
                <a:tab pos="355600" algn="l"/>
              </a:tabLst>
            </a:pPr>
            <a:r>
              <a:rPr sz="2000" dirty="0">
                <a:latin typeface="Arial"/>
                <a:cs typeface="Arial"/>
              </a:rPr>
              <a:t>Non-functional requirements often apply </a:t>
            </a:r>
            <a:r>
              <a:rPr sz="2000" spc="-5" dirty="0">
                <a:latin typeface="Arial"/>
                <a:cs typeface="Arial"/>
              </a:rPr>
              <a:t>to </a:t>
            </a:r>
            <a:r>
              <a:rPr sz="2000" dirty="0">
                <a:latin typeface="Arial"/>
                <a:cs typeface="Arial"/>
              </a:rPr>
              <a:t>the  </a:t>
            </a:r>
            <a:r>
              <a:rPr sz="2000" spc="-5" dirty="0">
                <a:latin typeface="Arial"/>
                <a:cs typeface="Arial"/>
              </a:rPr>
              <a:t>system as a whole, </a:t>
            </a:r>
            <a:r>
              <a:rPr sz="2000" dirty="0">
                <a:latin typeface="Arial"/>
                <a:cs typeface="Arial"/>
              </a:rPr>
              <a:t>rather than individual </a:t>
            </a:r>
            <a:r>
              <a:rPr sz="2000" spc="-5" dirty="0">
                <a:latin typeface="Arial"/>
                <a:cs typeface="Arial"/>
              </a:rPr>
              <a:t>system  </a:t>
            </a:r>
            <a:r>
              <a:rPr sz="2000" dirty="0">
                <a:latin typeface="Arial"/>
                <a:cs typeface="Arial"/>
              </a:rPr>
              <a:t>features </a:t>
            </a:r>
            <a:r>
              <a:rPr sz="2000" spc="-5" dirty="0">
                <a:latin typeface="Arial"/>
                <a:cs typeface="Arial"/>
              </a:rPr>
              <a:t>or</a:t>
            </a:r>
            <a:r>
              <a:rPr sz="2000" spc="-40" dirty="0">
                <a:latin typeface="Arial"/>
                <a:cs typeface="Arial"/>
              </a:rPr>
              <a:t> </a:t>
            </a:r>
            <a:r>
              <a:rPr sz="2000" spc="-5" dirty="0">
                <a:latin typeface="Arial"/>
                <a:cs typeface="Arial"/>
              </a:rPr>
              <a:t>services</a:t>
            </a:r>
            <a:endParaRPr sz="2000" dirty="0">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t>Non-Functional</a:t>
            </a:r>
            <a:r>
              <a:rPr spc="-25" dirty="0"/>
              <a:t> </a:t>
            </a:r>
            <a:r>
              <a:rPr spc="-5" dirty="0"/>
              <a:t>Requirements</a:t>
            </a:r>
          </a:p>
        </p:txBody>
      </p:sp>
      <p:sp>
        <p:nvSpPr>
          <p:cNvPr id="4" name="Rectangle 3">
            <a:extLst>
              <a:ext uri="{FF2B5EF4-FFF2-40B4-BE49-F238E27FC236}">
                <a16:creationId xmlns:a16="http://schemas.microsoft.com/office/drawing/2014/main" id="{BD9F75D1-C22B-4046-B9F9-98FA36AEEAF9}"/>
              </a:ext>
            </a:extLst>
          </p:cNvPr>
          <p:cNvSpPr/>
          <p:nvPr/>
        </p:nvSpPr>
        <p:spPr>
          <a:xfrm>
            <a:off x="-76939" y="3922541"/>
            <a:ext cx="11937506" cy="769441"/>
          </a:xfrm>
          <a:prstGeom prst="rect">
            <a:avLst/>
          </a:prstGeom>
        </p:spPr>
        <p:txBody>
          <a:bodyPr wrap="square">
            <a:spAutoFit/>
          </a:bodyPr>
          <a:lstStyle/>
          <a:p>
            <a:pPr marL="457200" indent="-457200" algn="just">
              <a:buFont typeface="Wingdings" panose="05000000000000000000" pitchFamily="2" charset="2"/>
              <a:buChar char="§"/>
            </a:pPr>
            <a:r>
              <a:rPr lang="en-US" sz="2000" dirty="0">
                <a:solidFill>
                  <a:srgbClr val="231F20"/>
                </a:solidFill>
                <a:latin typeface="Arial" panose="020B0604020202020204" pitchFamily="34" charset="0"/>
                <a:cs typeface="Arial" panose="020B0604020202020204" pitchFamily="34" charset="0"/>
              </a:rPr>
              <a:t>For example, to ensure that </a:t>
            </a:r>
            <a:r>
              <a:rPr lang="en-US" sz="2400" b="1" dirty="0">
                <a:solidFill>
                  <a:srgbClr val="231F20"/>
                </a:solidFill>
                <a:latin typeface="Arial" panose="020B0604020202020204" pitchFamily="34" charset="0"/>
                <a:cs typeface="Arial" panose="020B0604020202020204" pitchFamily="34" charset="0"/>
              </a:rPr>
              <a:t>performance requirements </a:t>
            </a:r>
            <a:r>
              <a:rPr lang="en-US" sz="2000" dirty="0">
                <a:solidFill>
                  <a:srgbClr val="231F20"/>
                </a:solidFill>
                <a:latin typeface="Arial" panose="020B0604020202020204" pitchFamily="34" charset="0"/>
                <a:cs typeface="Arial" panose="020B0604020202020204" pitchFamily="34" charset="0"/>
              </a:rPr>
              <a:t>are met in an </a:t>
            </a:r>
            <a:r>
              <a:rPr lang="en-US" sz="2000" b="1" dirty="0">
                <a:solidFill>
                  <a:srgbClr val="231F20"/>
                </a:solidFill>
                <a:latin typeface="Arial" panose="020B0604020202020204" pitchFamily="34" charset="0"/>
                <a:cs typeface="Arial" panose="020B0604020202020204" pitchFamily="34" charset="0"/>
              </a:rPr>
              <a:t>embedded system</a:t>
            </a:r>
            <a:r>
              <a:rPr lang="en-US" sz="2000" dirty="0">
                <a:solidFill>
                  <a:srgbClr val="231F20"/>
                </a:solidFill>
                <a:latin typeface="Arial" panose="020B0604020202020204" pitchFamily="34" charset="0"/>
                <a:cs typeface="Arial" panose="020B0604020202020204" pitchFamily="34" charset="0"/>
              </a:rPr>
              <a:t>, you may have to organize the system to </a:t>
            </a:r>
            <a:r>
              <a:rPr lang="en-US" sz="2000" b="1" dirty="0">
                <a:solidFill>
                  <a:srgbClr val="231F20"/>
                </a:solidFill>
                <a:latin typeface="Arial" panose="020B0604020202020204" pitchFamily="34" charset="0"/>
                <a:cs typeface="Arial" panose="020B0604020202020204" pitchFamily="34" charset="0"/>
              </a:rPr>
              <a:t>minimize communications</a:t>
            </a:r>
            <a:r>
              <a:rPr lang="en-US" sz="2000" dirty="0">
                <a:solidFill>
                  <a:srgbClr val="231F20"/>
                </a:solidFill>
                <a:latin typeface="Arial" panose="020B0604020202020204" pitchFamily="34" charset="0"/>
                <a:cs typeface="Arial" panose="020B0604020202020204" pitchFamily="34" charset="0"/>
              </a:rPr>
              <a:t> between components.</a:t>
            </a:r>
            <a:endParaRPr lang="en-US" sz="2000" dirty="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CF85FA5-B07E-44C2-ACA9-10D65E43C83A}"/>
              </a:ext>
            </a:extLst>
          </p:cNvPr>
          <p:cNvSpPr>
            <a:spLocks noGrp="1"/>
          </p:cNvSpPr>
          <p:nvPr>
            <p:ph type="sldNum" sz="quarter" idx="12"/>
          </p:nvPr>
        </p:nvSpPr>
        <p:spPr/>
        <p:txBody>
          <a:bodyPr/>
          <a:lstStyle/>
          <a:p>
            <a:fld id="{B12280B9-D2CE-4D2F-9836-68D0AD48D9E8}" type="slidenum">
              <a:rPr lang="en-US" smtClean="0"/>
              <a:t>37</a:t>
            </a:fld>
            <a:endParaRPr lang="en-US"/>
          </a:p>
        </p:txBody>
      </p:sp>
    </p:spTree>
    <p:extLst>
      <p:ext uri="{BB962C8B-B14F-4D97-AF65-F5344CB8AC3E}">
        <p14:creationId xmlns:p14="http://schemas.microsoft.com/office/powerpoint/2010/main" val="1667848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F1F6A3-478C-9B34-7ADF-29684E46708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4">
            <a:extLst>
              <a:ext uri="{FF2B5EF4-FFF2-40B4-BE49-F238E27FC236}">
                <a16:creationId xmlns:a16="http://schemas.microsoft.com/office/drawing/2014/main" id="{67D49FED-0F3F-9596-E127-6522568733CD}"/>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B12280B9-D2CE-4D2F-9836-68D0AD48D9E8}" type="slidenum">
              <a:rPr lang="en-US" smtClean="0"/>
              <a:pPr>
                <a:spcAft>
                  <a:spcPts val="600"/>
                </a:spcAft>
              </a:pPr>
              <a:t>38</a:t>
            </a:fld>
            <a:endParaRPr lang="en-US"/>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white background with black text&#10;&#10;AI-generated content may be incorrect.">
            <a:extLst>
              <a:ext uri="{FF2B5EF4-FFF2-40B4-BE49-F238E27FC236}">
                <a16:creationId xmlns:a16="http://schemas.microsoft.com/office/drawing/2014/main" id="{84B093BC-973A-61C4-3AC1-93047393A73D}"/>
              </a:ext>
            </a:extLst>
          </p:cNvPr>
          <p:cNvPicPr>
            <a:picLocks noChangeAspect="1"/>
          </p:cNvPicPr>
          <p:nvPr/>
        </p:nvPicPr>
        <p:blipFill>
          <a:blip r:embed="rId2"/>
          <a:stretch>
            <a:fillRect/>
          </a:stretch>
        </p:blipFill>
        <p:spPr>
          <a:xfrm>
            <a:off x="643467" y="1043517"/>
            <a:ext cx="10905066" cy="4770965"/>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58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Non-Functional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4207093" y="1745317"/>
            <a:ext cx="3471844" cy="943667"/>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4853950" y="1871055"/>
            <a:ext cx="1752600" cy="615553"/>
          </a:xfrm>
          <a:prstGeom prst="rect">
            <a:avLst/>
          </a:prstGeom>
          <a:ln>
            <a:solidFill>
              <a:schemeClr val="bg1"/>
            </a:solidFill>
          </a:ln>
        </p:spPr>
        <p:txBody>
          <a:bodyPr vert="horz" wrap="square" lIns="0" tIns="0" rIns="0" bIns="0" rtlCol="0">
            <a:spAutoFit/>
          </a:bodyPr>
          <a:lstStyle/>
          <a:p>
            <a:pPr marL="152400" marR="5080" indent="-140335">
              <a:lnSpc>
                <a:spcPct val="100000"/>
              </a:lnSpc>
            </a:pPr>
            <a:r>
              <a:rPr sz="2000" dirty="0">
                <a:latin typeface="Arial"/>
                <a:cs typeface="Arial"/>
              </a:rPr>
              <a:t>N</a:t>
            </a:r>
            <a:r>
              <a:rPr sz="2000" spc="-10" dirty="0">
                <a:latin typeface="Arial"/>
                <a:cs typeface="Arial"/>
              </a:rPr>
              <a:t>o</a:t>
            </a:r>
            <a:r>
              <a:rPr sz="2000" spc="-5" dirty="0">
                <a:latin typeface="Arial"/>
                <a:cs typeface="Arial"/>
              </a:rPr>
              <a:t>n</a:t>
            </a:r>
            <a:r>
              <a:rPr sz="2000" dirty="0">
                <a:latin typeface="Arial"/>
                <a:cs typeface="Arial"/>
              </a:rPr>
              <a:t>-Fu</a:t>
            </a:r>
            <a:r>
              <a:rPr sz="2000" spc="-10" dirty="0">
                <a:latin typeface="Arial"/>
                <a:cs typeface="Arial"/>
              </a:rPr>
              <a:t>n</a:t>
            </a:r>
            <a:r>
              <a:rPr sz="2000" dirty="0">
                <a:latin typeface="Arial"/>
                <a:cs typeface="Arial"/>
              </a:rPr>
              <a:t>ctio</a:t>
            </a:r>
            <a:r>
              <a:rPr sz="2000" spc="-10" dirty="0">
                <a:latin typeface="Arial"/>
                <a:cs typeface="Arial"/>
              </a:rPr>
              <a:t>n</a:t>
            </a:r>
            <a:r>
              <a:rPr sz="2000" dirty="0">
                <a:latin typeface="Arial"/>
                <a:cs typeface="Arial"/>
              </a:rPr>
              <a:t>al</a:t>
            </a:r>
            <a:endParaRPr lang="en-US" sz="2000" dirty="0">
              <a:latin typeface="Arial"/>
              <a:cs typeface="Arial"/>
            </a:endParaRPr>
          </a:p>
          <a:p>
            <a:pPr marL="152400" marR="5080" indent="-140335">
              <a:lnSpc>
                <a:spcPct val="100000"/>
              </a:lnSpc>
            </a:pPr>
            <a:r>
              <a:rPr sz="2000" dirty="0">
                <a:latin typeface="Arial"/>
                <a:cs typeface="Arial"/>
              </a:rPr>
              <a:t>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6" name="object 8"/>
          <p:cNvSpPr/>
          <p:nvPr/>
        </p:nvSpPr>
        <p:spPr>
          <a:xfrm>
            <a:off x="4717422" y="4129645"/>
            <a:ext cx="2087763" cy="1142217"/>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4853950" y="4356689"/>
            <a:ext cx="1752600" cy="615553"/>
          </a:xfrm>
          <a:prstGeom prst="rect">
            <a:avLst/>
          </a:prstGeom>
          <a:ln>
            <a:solidFill>
              <a:schemeClr val="bg1"/>
            </a:solidFill>
          </a:ln>
        </p:spPr>
        <p:txBody>
          <a:bodyPr vert="horz" wrap="square" lIns="0" tIns="0" rIns="0" bIns="0" rtlCol="0">
            <a:spAutoFit/>
          </a:bodyPr>
          <a:lstStyle/>
          <a:p>
            <a:pPr marL="82550" marR="5080" indent="-70485">
              <a:lnSpc>
                <a:spcPct val="100000"/>
              </a:lnSpc>
            </a:pPr>
            <a:r>
              <a:rPr sz="2000" dirty="0">
                <a:latin typeface="Arial"/>
                <a:cs typeface="Arial"/>
              </a:rPr>
              <a:t>Org</a:t>
            </a:r>
            <a:r>
              <a:rPr sz="2000" spc="-10" dirty="0">
                <a:latin typeface="Arial"/>
                <a:cs typeface="Arial"/>
              </a:rPr>
              <a:t>a</a:t>
            </a:r>
            <a:r>
              <a:rPr sz="2000" dirty="0">
                <a:latin typeface="Arial"/>
                <a:cs typeface="Arial"/>
              </a:rPr>
              <a:t>n</a:t>
            </a:r>
            <a:r>
              <a:rPr sz="2000" spc="-10" dirty="0">
                <a:latin typeface="Arial"/>
                <a:cs typeface="Arial"/>
              </a:rPr>
              <a:t>i</a:t>
            </a:r>
            <a:r>
              <a:rPr sz="2000" dirty="0">
                <a:latin typeface="Arial"/>
                <a:cs typeface="Arial"/>
              </a:rPr>
              <a:t>zati</a:t>
            </a:r>
            <a:r>
              <a:rPr sz="2000" spc="-10" dirty="0">
                <a:latin typeface="Arial"/>
                <a:cs typeface="Arial"/>
              </a:rPr>
              <a:t>o</a:t>
            </a:r>
            <a:r>
              <a:rPr sz="2000" dirty="0">
                <a:latin typeface="Arial"/>
                <a:cs typeface="Arial"/>
              </a:rPr>
              <a:t>n</a:t>
            </a:r>
            <a:r>
              <a:rPr sz="2000" spc="-10" dirty="0">
                <a:latin typeface="Arial"/>
                <a:cs typeface="Arial"/>
              </a:rPr>
              <a:t>a</a:t>
            </a:r>
            <a:r>
              <a:rPr sz="2000" dirty="0">
                <a:latin typeface="Arial"/>
                <a:cs typeface="Arial"/>
              </a:rPr>
              <a:t>l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8" name="object 10"/>
          <p:cNvSpPr/>
          <p:nvPr/>
        </p:nvSpPr>
        <p:spPr>
          <a:xfrm>
            <a:off x="7520951" y="4142992"/>
            <a:ext cx="2125326" cy="1128869"/>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7678937" y="4370566"/>
            <a:ext cx="1800674" cy="615553"/>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2000" dirty="0">
                <a:latin typeface="Arial"/>
                <a:cs typeface="Arial"/>
              </a:rPr>
              <a:t>E</a:t>
            </a:r>
            <a:r>
              <a:rPr sz="2000" spc="-15" dirty="0">
                <a:latin typeface="Arial"/>
                <a:cs typeface="Arial"/>
              </a:rPr>
              <a:t>x</a:t>
            </a:r>
            <a:r>
              <a:rPr sz="2000" dirty="0">
                <a:latin typeface="Arial"/>
                <a:cs typeface="Arial"/>
              </a:rPr>
              <a:t>ter</a:t>
            </a:r>
            <a:r>
              <a:rPr sz="2000" spc="-10" dirty="0">
                <a:latin typeface="Arial"/>
                <a:cs typeface="Arial"/>
              </a:rPr>
              <a:t>n</a:t>
            </a:r>
            <a:r>
              <a:rPr sz="2000" dirty="0">
                <a:latin typeface="Arial"/>
                <a:cs typeface="Arial"/>
              </a:rPr>
              <a:t>al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10" name="object 12"/>
          <p:cNvSpPr/>
          <p:nvPr/>
        </p:nvSpPr>
        <p:spPr>
          <a:xfrm>
            <a:off x="2093803" y="4142993"/>
            <a:ext cx="1972926" cy="1128868"/>
          </a:xfrm>
          <a:custGeom>
            <a:avLst/>
            <a:gdLst/>
            <a:ahLst/>
            <a:cxnLst/>
            <a:rect l="l" t="t" r="r" b="b"/>
            <a:pathLst>
              <a:path w="1752600" h="914400">
                <a:moveTo>
                  <a:pt x="0" y="152399"/>
                </a:moveTo>
                <a:lnTo>
                  <a:pt x="6108" y="109534"/>
                </a:lnTo>
                <a:lnTo>
                  <a:pt x="23276" y="71398"/>
                </a:lnTo>
                <a:lnTo>
                  <a:pt x="49771" y="39724"/>
                </a:lnTo>
                <a:lnTo>
                  <a:pt x="83860" y="16240"/>
                </a:lnTo>
                <a:lnTo>
                  <a:pt x="123807" y="2676"/>
                </a:lnTo>
                <a:lnTo>
                  <a:pt x="1600199" y="0"/>
                </a:lnTo>
                <a:lnTo>
                  <a:pt x="1614907" y="699"/>
                </a:lnTo>
                <a:lnTo>
                  <a:pt x="1656388" y="10683"/>
                </a:lnTo>
                <a:lnTo>
                  <a:pt x="1692562" y="31146"/>
                </a:lnTo>
                <a:lnTo>
                  <a:pt x="1721699" y="60360"/>
                </a:lnTo>
                <a:lnTo>
                  <a:pt x="1742068" y="96595"/>
                </a:lnTo>
                <a:lnTo>
                  <a:pt x="1751940" y="138120"/>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2318197" y="4356689"/>
            <a:ext cx="1683459" cy="615553"/>
          </a:xfrm>
          <a:prstGeom prst="rect">
            <a:avLst/>
          </a:prstGeom>
          <a:ln>
            <a:solidFill>
              <a:schemeClr val="bg1"/>
            </a:solidFill>
          </a:ln>
        </p:spPr>
        <p:txBody>
          <a:bodyPr vert="horz" wrap="square" lIns="0" tIns="0" rIns="0" bIns="0" rtlCol="0">
            <a:spAutoFit/>
          </a:bodyPr>
          <a:lstStyle/>
          <a:p>
            <a:pPr marL="12700" marR="5080" indent="271145">
              <a:lnSpc>
                <a:spcPct val="100000"/>
              </a:lnSpc>
            </a:pPr>
            <a:r>
              <a:rPr sz="2000" dirty="0">
                <a:latin typeface="Arial"/>
                <a:cs typeface="Arial"/>
              </a:rPr>
              <a:t>Pro</a:t>
            </a:r>
            <a:r>
              <a:rPr sz="2000" spc="-10" dirty="0">
                <a:latin typeface="Arial"/>
                <a:cs typeface="Arial"/>
              </a:rPr>
              <a:t>d</a:t>
            </a:r>
            <a:r>
              <a:rPr sz="2000" dirty="0">
                <a:latin typeface="Arial"/>
                <a:cs typeface="Arial"/>
              </a:rPr>
              <a:t>uct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12" name="object 14"/>
          <p:cNvSpPr/>
          <p:nvPr/>
        </p:nvSpPr>
        <p:spPr>
          <a:xfrm>
            <a:off x="5692150" y="2695193"/>
            <a:ext cx="0" cy="1447800"/>
          </a:xfrm>
          <a:custGeom>
            <a:avLst/>
            <a:gdLst/>
            <a:ahLst/>
            <a:cxnLst/>
            <a:rect l="l" t="t" r="r" b="b"/>
            <a:pathLst>
              <a:path h="1447800">
                <a:moveTo>
                  <a:pt x="0" y="0"/>
                </a:moveTo>
                <a:lnTo>
                  <a:pt x="0" y="1447799"/>
                </a:lnTo>
              </a:path>
            </a:pathLst>
          </a:custGeom>
          <a:ln w="25907">
            <a:solidFill>
              <a:srgbClr val="FFC000"/>
            </a:solidFill>
          </a:ln>
        </p:spPr>
        <p:txBody>
          <a:bodyPr wrap="square" lIns="0" tIns="0" rIns="0" bIns="0" rtlCol="0"/>
          <a:lstStyle/>
          <a:p>
            <a:endParaRPr/>
          </a:p>
        </p:txBody>
      </p:sp>
      <p:sp>
        <p:nvSpPr>
          <p:cNvPr id="13" name="object 15"/>
          <p:cNvSpPr/>
          <p:nvPr/>
        </p:nvSpPr>
        <p:spPr>
          <a:xfrm>
            <a:off x="3025150" y="3457193"/>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4" name="object 16"/>
          <p:cNvSpPr/>
          <p:nvPr/>
        </p:nvSpPr>
        <p:spPr>
          <a:xfrm>
            <a:off x="8359150" y="3457193"/>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3025150" y="3457193"/>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7" name="Slide Number Placeholder 16">
            <a:extLst>
              <a:ext uri="{FF2B5EF4-FFF2-40B4-BE49-F238E27FC236}">
                <a16:creationId xmlns:a16="http://schemas.microsoft.com/office/drawing/2014/main" id="{708F00BB-7A58-4BFC-8535-332B202B4A1F}"/>
              </a:ext>
            </a:extLst>
          </p:cNvPr>
          <p:cNvSpPr>
            <a:spLocks noGrp="1"/>
          </p:cNvSpPr>
          <p:nvPr>
            <p:ph type="sldNum" sz="quarter" idx="12"/>
          </p:nvPr>
        </p:nvSpPr>
        <p:spPr/>
        <p:txBody>
          <a:bodyPr/>
          <a:lstStyle/>
          <a:p>
            <a:fld id="{B12280B9-D2CE-4D2F-9836-68D0AD48D9E8}" type="slidenum">
              <a:rPr lang="en-US" smtClean="0"/>
              <a:t>39</a:t>
            </a:fld>
            <a:endParaRPr lang="en-US"/>
          </a:p>
        </p:txBody>
      </p:sp>
    </p:spTree>
    <p:extLst>
      <p:ext uri="{BB962C8B-B14F-4D97-AF65-F5344CB8AC3E}">
        <p14:creationId xmlns:p14="http://schemas.microsoft.com/office/powerpoint/2010/main" val="83918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4388AA5-A99E-9D94-2A36-8712693ECF1C}"/>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dirty="0"/>
              <a:t>Lecture Objectives</a:t>
            </a:r>
          </a:p>
        </p:txBody>
      </p:sp>
      <p:sp>
        <p:nvSpPr>
          <p:cNvPr id="18435" name="Rectangle 3">
            <a:extLst>
              <a:ext uri="{FF2B5EF4-FFF2-40B4-BE49-F238E27FC236}">
                <a16:creationId xmlns:a16="http://schemas.microsoft.com/office/drawing/2014/main" id="{F29374B6-F053-7386-4F50-A5B7521F6304}"/>
              </a:ext>
            </a:extLst>
          </p:cNvPr>
          <p:cNvSpPr>
            <a:spLocks noGrp="1" noChangeArrowheads="1"/>
          </p:cNvSpPr>
          <p:nvPr>
            <p:ph idx="1"/>
          </p:nvPr>
        </p:nvSpPr>
        <p:spPr/>
        <p:txBody>
          <a:bodyPr>
            <a:normAutofit fontScale="92500" lnSpcReduction="10000"/>
          </a:bodyPr>
          <a:lstStyle/>
          <a:p>
            <a:pPr eaLnBrk="1" hangingPunct="1">
              <a:lnSpc>
                <a:spcPct val="80000"/>
              </a:lnSpc>
              <a:defRPr/>
            </a:pPr>
            <a:r>
              <a:rPr lang="en-US" altLang="en-US" sz="2400" dirty="0"/>
              <a:t>Requirements Fundamentals</a:t>
            </a:r>
          </a:p>
          <a:p>
            <a:pPr eaLnBrk="1" hangingPunct="1">
              <a:lnSpc>
                <a:spcPct val="80000"/>
              </a:lnSpc>
              <a:defRPr/>
            </a:pPr>
            <a:endParaRPr lang="en-US" altLang="en-US" sz="2400" dirty="0"/>
          </a:p>
          <a:p>
            <a:pPr eaLnBrk="1" hangingPunct="1">
              <a:lnSpc>
                <a:spcPct val="80000"/>
              </a:lnSpc>
              <a:defRPr/>
            </a:pPr>
            <a:r>
              <a:rPr lang="en-US" altLang="en-US" sz="2400" dirty="0"/>
              <a:t>Types of Requirements</a:t>
            </a:r>
          </a:p>
          <a:p>
            <a:pPr lvl="1" eaLnBrk="1" hangingPunct="1">
              <a:lnSpc>
                <a:spcPct val="80000"/>
              </a:lnSpc>
              <a:defRPr/>
            </a:pPr>
            <a:r>
              <a:rPr lang="en-US" altLang="en-US" dirty="0"/>
              <a:t> Level of Details</a:t>
            </a:r>
          </a:p>
          <a:p>
            <a:pPr lvl="1" eaLnBrk="1" hangingPunct="1">
              <a:lnSpc>
                <a:spcPct val="80000"/>
              </a:lnSpc>
              <a:defRPr/>
            </a:pPr>
            <a:endParaRPr lang="en-US" altLang="en-US" dirty="0"/>
          </a:p>
          <a:p>
            <a:pPr lvl="1" eaLnBrk="1" hangingPunct="1">
              <a:lnSpc>
                <a:spcPct val="80000"/>
              </a:lnSpc>
              <a:defRPr/>
            </a:pPr>
            <a:r>
              <a:rPr lang="en-US" altLang="en-US" dirty="0"/>
              <a:t>Nature of Requirements</a:t>
            </a:r>
          </a:p>
          <a:p>
            <a:pPr marL="0" indent="0">
              <a:lnSpc>
                <a:spcPct val="80000"/>
              </a:lnSpc>
              <a:buNone/>
              <a:defRPr/>
            </a:pPr>
            <a:endParaRPr lang="en-US" altLang="en-US" sz="2400" dirty="0"/>
          </a:p>
          <a:p>
            <a:pPr eaLnBrk="1" hangingPunct="1">
              <a:lnSpc>
                <a:spcPct val="80000"/>
              </a:lnSpc>
              <a:defRPr/>
            </a:pPr>
            <a:r>
              <a:rPr lang="en-US" altLang="en-US" sz="2400" dirty="0"/>
              <a:t>Requirements Engineering Process</a:t>
            </a:r>
          </a:p>
          <a:p>
            <a:pPr eaLnBrk="1" hangingPunct="1">
              <a:lnSpc>
                <a:spcPct val="80000"/>
              </a:lnSpc>
              <a:defRPr/>
            </a:pPr>
            <a:endParaRPr lang="en-US" altLang="en-US" sz="2400" dirty="0"/>
          </a:p>
          <a:p>
            <a:pPr eaLnBrk="1" hangingPunct="1">
              <a:lnSpc>
                <a:spcPct val="80000"/>
              </a:lnSpc>
              <a:defRPr/>
            </a:pPr>
            <a:r>
              <a:rPr lang="en-US" altLang="en-US" sz="2400" dirty="0"/>
              <a:t>Requirements Issues</a:t>
            </a:r>
          </a:p>
          <a:p>
            <a:pPr eaLnBrk="1" hangingPunct="1">
              <a:lnSpc>
                <a:spcPct val="80000"/>
              </a:lnSpc>
              <a:defRPr/>
            </a:pPr>
            <a:endParaRPr lang="en-US" altLang="en-US" sz="2400" dirty="0"/>
          </a:p>
          <a:p>
            <a:pPr eaLnBrk="1" hangingPunct="1">
              <a:lnSpc>
                <a:spcPct val="80000"/>
              </a:lnSpc>
              <a:defRPr/>
            </a:pPr>
            <a:r>
              <a:rPr lang="en-US" altLang="en-US" sz="2400" dirty="0"/>
              <a:t>Requirements Analysis</a:t>
            </a:r>
          </a:p>
          <a:p>
            <a:pPr eaLnBrk="1" hangingPunct="1">
              <a:lnSpc>
                <a:spcPct val="80000"/>
              </a:lnSpc>
              <a:defRPr/>
            </a:pPr>
            <a:endParaRPr lang="en-US" altLang="en-US" sz="3000" dirty="0"/>
          </a:p>
          <a:p>
            <a:pPr eaLnBrk="1" hangingPunct="1">
              <a:lnSpc>
                <a:spcPct val="80000"/>
              </a:lnSpc>
              <a:defRPr/>
            </a:pPr>
            <a:endParaRPr lang="en-US" altLang="en-US" sz="3000" dirty="0"/>
          </a:p>
          <a:p>
            <a:pPr eaLnBrk="1" hangingPunct="1">
              <a:lnSpc>
                <a:spcPct val="80000"/>
              </a:lnSpc>
              <a:defRPr/>
            </a:pPr>
            <a:endParaRPr lang="en-US" altLang="en-US" sz="3000" dirty="0"/>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10244" name="Slide Number Placeholder 1">
            <a:extLst>
              <a:ext uri="{FF2B5EF4-FFF2-40B4-BE49-F238E27FC236}">
                <a16:creationId xmlns:a16="http://schemas.microsoft.com/office/drawing/2014/main" id="{805A268A-3B59-44AC-F509-45AE66F3543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0F5E6744-4B65-411B-BA90-CFD4FF92D44D}" type="slidenum">
              <a:rPr lang="en-AU" altLang="en-US" sz="1200"/>
              <a:pPr>
                <a:buFontTx/>
                <a:buNone/>
              </a:pPr>
              <a:t>4</a:t>
            </a:fld>
            <a:endParaRPr lang="en-AU" alt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BBCA7-7969-7761-0017-6D4E1932CB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6CEDB-0DCE-F3E4-A2C8-28A32E0EDD59}"/>
              </a:ext>
            </a:extLst>
          </p:cNvPr>
          <p:cNvSpPr>
            <a:spLocks noGrp="1"/>
          </p:cNvSpPr>
          <p:nvPr>
            <p:ph type="title"/>
          </p:nvPr>
        </p:nvSpPr>
        <p:spPr/>
        <p:txBody>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Non-Functional Requirements</a:t>
            </a:r>
            <a:b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18D7F5F-058E-4D79-90F0-FC5191BFC559}"/>
              </a:ext>
            </a:extLst>
          </p:cNvPr>
          <p:cNvSpPr>
            <a:spLocks noGrp="1"/>
          </p:cNvSpPr>
          <p:nvPr>
            <p:ph idx="1"/>
          </p:nvPr>
        </p:nvSpPr>
        <p:spPr/>
        <p:txBody>
          <a:bodyPr>
            <a:normAutofit fontScale="70000" lnSpcReduction="20000"/>
          </a:bodyPr>
          <a:lstStyle/>
          <a:p>
            <a:r>
              <a:rPr lang="en-US" b="1" dirty="0"/>
              <a:t>Product requirements </a:t>
            </a:r>
          </a:p>
          <a:p>
            <a:pPr marL="914400"/>
            <a:r>
              <a:rPr lang="en-US" sz="2600" dirty="0"/>
              <a:t>These requirements specify or constrain the behavior of the software.</a:t>
            </a:r>
          </a:p>
          <a:p>
            <a:pPr marL="914400"/>
            <a:r>
              <a:rPr lang="en-US" sz="2600" dirty="0"/>
              <a:t>Examples include </a:t>
            </a:r>
            <a:br>
              <a:rPr lang="en-US" sz="2600" dirty="0"/>
            </a:br>
            <a:r>
              <a:rPr lang="en-US" sz="2600" dirty="0"/>
              <a:t>performance requirements on how fast the system must execute and </a:t>
            </a:r>
            <a:br>
              <a:rPr lang="en-US" sz="2600" dirty="0"/>
            </a:br>
            <a:r>
              <a:rPr lang="en-US" sz="2600" dirty="0"/>
              <a:t>how much memory it requires,</a:t>
            </a:r>
            <a:br>
              <a:rPr lang="en-US" sz="2600" dirty="0"/>
            </a:br>
            <a:r>
              <a:rPr lang="en-US" sz="2600" dirty="0"/>
              <a:t>reliability requirements that set out the acceptable failure rate, </a:t>
            </a:r>
            <a:br>
              <a:rPr lang="en-US" sz="2600" dirty="0"/>
            </a:br>
            <a:r>
              <a:rPr lang="en-US" sz="2600" dirty="0"/>
              <a:t>security requirements, and </a:t>
            </a:r>
            <a:br>
              <a:rPr lang="en-US" sz="2600" dirty="0"/>
            </a:br>
            <a:r>
              <a:rPr lang="en-US" sz="2600" dirty="0"/>
              <a:t>usability requirements. </a:t>
            </a:r>
          </a:p>
          <a:p>
            <a:r>
              <a:rPr lang="en-US" b="1" dirty="0"/>
              <a:t>Organizational requirements</a:t>
            </a:r>
            <a:r>
              <a:rPr lang="en-US" sz="2600" b="1" dirty="0"/>
              <a:t> </a:t>
            </a:r>
          </a:p>
          <a:p>
            <a:pPr marL="914400"/>
            <a:r>
              <a:rPr lang="en-US" sz="2600" dirty="0"/>
              <a:t>These requirements are broad system requirements derived from policies and procedures in the customer’s and developer’s organization. </a:t>
            </a:r>
          </a:p>
          <a:p>
            <a:pPr marL="914400"/>
            <a:r>
              <a:rPr lang="en-US" sz="2600" dirty="0"/>
              <a:t>Examples include operational process requirements that define </a:t>
            </a:r>
          </a:p>
          <a:p>
            <a:pPr marL="914400"/>
            <a:r>
              <a:rPr lang="en-US" sz="2600" dirty="0"/>
              <a:t>how the system will be used, </a:t>
            </a:r>
          </a:p>
          <a:p>
            <a:pPr marL="914400"/>
            <a:r>
              <a:rPr lang="en-US" sz="2600" dirty="0"/>
              <a:t>development process requirements that specify the programming language, the development environment or process standards to be used, and </a:t>
            </a:r>
          </a:p>
          <a:p>
            <a:pPr marL="914400"/>
            <a:r>
              <a:rPr lang="en-US" sz="2600" dirty="0"/>
              <a:t>environmental requirements that specify the operating environment of the system. </a:t>
            </a:r>
          </a:p>
        </p:txBody>
      </p:sp>
      <p:sp>
        <p:nvSpPr>
          <p:cNvPr id="4" name="Slide Number Placeholder 3">
            <a:extLst>
              <a:ext uri="{FF2B5EF4-FFF2-40B4-BE49-F238E27FC236}">
                <a16:creationId xmlns:a16="http://schemas.microsoft.com/office/drawing/2014/main" id="{77E470E9-D2BC-3AF4-5B34-4A5A0BDFA84D}"/>
              </a:ext>
            </a:extLst>
          </p:cNvPr>
          <p:cNvSpPr>
            <a:spLocks noGrp="1"/>
          </p:cNvSpPr>
          <p:nvPr>
            <p:ph type="sldNum" sz="quarter" idx="12"/>
          </p:nvPr>
        </p:nvSpPr>
        <p:spPr/>
        <p:txBody>
          <a:bodyPr/>
          <a:lstStyle/>
          <a:p>
            <a:fld id="{B12280B9-D2CE-4D2F-9836-68D0AD48D9E8}" type="slidenum">
              <a:rPr lang="en-US" smtClean="0"/>
              <a:t>40</a:t>
            </a:fld>
            <a:endParaRPr lang="en-US"/>
          </a:p>
        </p:txBody>
      </p:sp>
    </p:spTree>
    <p:extLst>
      <p:ext uri="{BB962C8B-B14F-4D97-AF65-F5344CB8AC3E}">
        <p14:creationId xmlns:p14="http://schemas.microsoft.com/office/powerpoint/2010/main" val="967282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96EA-2D0D-79A3-658D-D5609C155811}"/>
              </a:ext>
            </a:extLst>
          </p:cNvPr>
          <p:cNvSpPr>
            <a:spLocks noGrp="1"/>
          </p:cNvSpPr>
          <p:nvPr>
            <p:ph type="title"/>
          </p:nvPr>
        </p:nvSpPr>
        <p:spPr/>
        <p:txBody>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Non-Functional Requirements</a:t>
            </a:r>
            <a:b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0E58A2AA-1BC7-7E92-E8C0-F66FC3940478}"/>
              </a:ext>
            </a:extLst>
          </p:cNvPr>
          <p:cNvSpPr>
            <a:spLocks noGrp="1"/>
          </p:cNvSpPr>
          <p:nvPr>
            <p:ph idx="1"/>
          </p:nvPr>
        </p:nvSpPr>
        <p:spPr/>
        <p:txBody>
          <a:bodyPr>
            <a:normAutofit fontScale="92500" lnSpcReduction="20000"/>
          </a:bodyPr>
          <a:lstStyle/>
          <a:p>
            <a:r>
              <a:rPr lang="en-US" dirty="0"/>
              <a:t>External requirements </a:t>
            </a:r>
          </a:p>
          <a:p>
            <a:pPr marL="914400"/>
            <a:r>
              <a:rPr lang="en-US" dirty="0"/>
              <a:t>This broad heading covers all requirements that are derived from factors external to the system and its development process. </a:t>
            </a:r>
          </a:p>
          <a:p>
            <a:pPr marL="914400"/>
            <a:r>
              <a:rPr lang="en-US" dirty="0"/>
              <a:t>These may include regulatory requirements that set out what must be done for the system to be approved for use by a regulator, </a:t>
            </a:r>
          </a:p>
          <a:p>
            <a:pPr marL="1711325" indent="-514350">
              <a:buFont typeface="+mj-lt"/>
              <a:buAutoNum type="arabicPeriod"/>
            </a:pPr>
            <a:r>
              <a:rPr lang="en-US" dirty="0"/>
              <a:t>Central bank;</a:t>
            </a:r>
          </a:p>
          <a:p>
            <a:pPr marL="1711325" indent="-514350">
              <a:buFont typeface="+mj-lt"/>
              <a:buAutoNum type="arabicPeriod"/>
            </a:pPr>
            <a:r>
              <a:rPr lang="en-US" dirty="0"/>
              <a:t>Legislative requirements that must be followed to ensure that the system operates within the law; and </a:t>
            </a:r>
          </a:p>
          <a:p>
            <a:pPr marL="1711325" indent="-514350">
              <a:buFont typeface="+mj-lt"/>
              <a:buAutoNum type="arabicPeriod"/>
            </a:pPr>
            <a:r>
              <a:rPr lang="en-US" dirty="0"/>
              <a:t>Ethical requirements that ensure that the system will be acceptable to its users and the general public.</a:t>
            </a:r>
          </a:p>
        </p:txBody>
      </p:sp>
      <p:sp>
        <p:nvSpPr>
          <p:cNvPr id="4" name="Slide Number Placeholder 3">
            <a:extLst>
              <a:ext uri="{FF2B5EF4-FFF2-40B4-BE49-F238E27FC236}">
                <a16:creationId xmlns:a16="http://schemas.microsoft.com/office/drawing/2014/main" id="{2D405762-56B8-F543-0E77-B6DD3F300FD9}"/>
              </a:ext>
            </a:extLst>
          </p:cNvPr>
          <p:cNvSpPr>
            <a:spLocks noGrp="1"/>
          </p:cNvSpPr>
          <p:nvPr>
            <p:ph type="sldNum" sz="quarter" idx="12"/>
          </p:nvPr>
        </p:nvSpPr>
        <p:spPr/>
        <p:txBody>
          <a:bodyPr/>
          <a:lstStyle/>
          <a:p>
            <a:fld id="{B12280B9-D2CE-4D2F-9836-68D0AD48D9E8}" type="slidenum">
              <a:rPr lang="en-US" smtClean="0"/>
              <a:t>41</a:t>
            </a:fld>
            <a:endParaRPr lang="en-US"/>
          </a:p>
        </p:txBody>
      </p:sp>
    </p:spTree>
    <p:extLst>
      <p:ext uri="{BB962C8B-B14F-4D97-AF65-F5344CB8AC3E}">
        <p14:creationId xmlns:p14="http://schemas.microsoft.com/office/powerpoint/2010/main" val="2393555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274B55-7973-F141-8280-424CF6E4A15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FDF13F-64C1-1FF2-AAA1-E1E76716FF7B}"/>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b="1" kern="120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Non-Functional Requirements</a:t>
            </a:r>
            <a:br>
              <a:rPr lang="en-US" sz="4800" b="1" kern="120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br>
            <a:endParaRPr lang="en-US" sz="4800" kern="1200">
              <a:solidFill>
                <a:schemeClr val="tx1"/>
              </a:solidFill>
              <a:latin typeface="+mj-lt"/>
              <a:ea typeface="+mj-ea"/>
              <a:cs typeface="+mj-cs"/>
            </a:endParaRPr>
          </a:p>
        </p:txBody>
      </p:sp>
      <p:pic>
        <p:nvPicPr>
          <p:cNvPr id="8" name="Picture 7" descr="A blue background with black text&#10;&#10;AI-generated content may be incorrect.">
            <a:extLst>
              <a:ext uri="{FF2B5EF4-FFF2-40B4-BE49-F238E27FC236}">
                <a16:creationId xmlns:a16="http://schemas.microsoft.com/office/drawing/2014/main" id="{31D9F291-D9FB-C4C9-76F4-D3C842E5A572}"/>
              </a:ext>
            </a:extLst>
          </p:cNvPr>
          <p:cNvPicPr>
            <a:picLocks noChangeAspect="1"/>
          </p:cNvPicPr>
          <p:nvPr/>
        </p:nvPicPr>
        <p:blipFill>
          <a:blip r:embed="rId2"/>
          <a:stretch>
            <a:fillRect/>
          </a:stretch>
        </p:blipFill>
        <p:spPr>
          <a:xfrm>
            <a:off x="838200" y="2672048"/>
            <a:ext cx="10512547" cy="2733261"/>
          </a:xfrm>
          <a:prstGeom prst="rect">
            <a:avLst/>
          </a:prstGeom>
        </p:spPr>
      </p:pic>
      <p:sp>
        <p:nvSpPr>
          <p:cNvPr id="4" name="Slide Number Placeholder 3">
            <a:extLst>
              <a:ext uri="{FF2B5EF4-FFF2-40B4-BE49-F238E27FC236}">
                <a16:creationId xmlns:a16="http://schemas.microsoft.com/office/drawing/2014/main" id="{F24D66E4-AFD9-FF54-76CC-7B00BA62F99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12280B9-D2CE-4D2F-9836-68D0AD48D9E8}" type="slidenum">
              <a:rPr lang="en-US" smtClean="0"/>
              <a:pPr>
                <a:spcAft>
                  <a:spcPts val="600"/>
                </a:spcAft>
              </a:pPr>
              <a:t>42</a:t>
            </a:fld>
            <a:endParaRPr lang="en-US"/>
          </a:p>
        </p:txBody>
      </p:sp>
    </p:spTree>
    <p:extLst>
      <p:ext uri="{BB962C8B-B14F-4D97-AF65-F5344CB8AC3E}">
        <p14:creationId xmlns:p14="http://schemas.microsoft.com/office/powerpoint/2010/main" val="2440205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Product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233580" y="824249"/>
            <a:ext cx="12192000" cy="6150114"/>
          </a:xfrm>
          <a:prstGeom prst="round1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4698642" y="16493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4897020" y="1862403"/>
            <a:ext cx="1356360"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Pro</a:t>
            </a:r>
            <a:r>
              <a:rPr sz="1800" spc="-10" dirty="0">
                <a:latin typeface="Arial"/>
                <a:cs typeface="Arial"/>
              </a:rPr>
              <a:t>d</a:t>
            </a:r>
            <a:r>
              <a:rPr sz="1800" dirty="0">
                <a:latin typeface="Arial"/>
                <a:cs typeface="Arial"/>
              </a:rPr>
              <a:t>uct</a:t>
            </a:r>
          </a:p>
          <a:p>
            <a:pPr algn="ctr">
              <a:lnSpc>
                <a:spcPct val="100000"/>
              </a:lnSpc>
            </a:pPr>
            <a:r>
              <a:rPr sz="1800" dirty="0">
                <a:latin typeface="Arial"/>
                <a:cs typeface="Arial"/>
              </a:rPr>
              <a:t>r</a:t>
            </a:r>
            <a:r>
              <a:rPr sz="1800" spc="-10" dirty="0">
                <a:latin typeface="Arial"/>
                <a:cs typeface="Arial"/>
              </a:rPr>
              <a:t>equ</a:t>
            </a:r>
            <a:r>
              <a:rPr sz="1800" dirty="0">
                <a:latin typeface="Arial"/>
                <a:cs typeface="Arial"/>
              </a:rPr>
              <a:t>ir</a:t>
            </a:r>
            <a:r>
              <a:rPr sz="1800" spc="-15" dirty="0">
                <a:latin typeface="Arial"/>
                <a:cs typeface="Arial"/>
              </a:rPr>
              <a:t>e</a:t>
            </a:r>
            <a:r>
              <a:rPr sz="1800" dirty="0">
                <a:latin typeface="Arial"/>
                <a:cs typeface="Arial"/>
              </a:rPr>
              <a:t>m</a:t>
            </a:r>
            <a:r>
              <a:rPr sz="1800" spc="-10" dirty="0">
                <a:latin typeface="Arial"/>
                <a:cs typeface="Arial"/>
              </a:rPr>
              <a:t>en</a:t>
            </a:r>
            <a:r>
              <a:rPr sz="1800" dirty="0">
                <a:latin typeface="Arial"/>
                <a:cs typeface="Arial"/>
              </a:rPr>
              <a:t>ts</a:t>
            </a:r>
          </a:p>
        </p:txBody>
      </p:sp>
      <p:sp>
        <p:nvSpPr>
          <p:cNvPr id="6" name="object 8"/>
          <p:cNvSpPr/>
          <p:nvPr/>
        </p:nvSpPr>
        <p:spPr>
          <a:xfrm>
            <a:off x="3708042" y="3325743"/>
            <a:ext cx="1752600" cy="914400"/>
          </a:xfrm>
          <a:custGeom>
            <a:avLst/>
            <a:gdLst/>
            <a:ahLst/>
            <a:cxnLst/>
            <a:rect l="l" t="t" r="r" b="b"/>
            <a:pathLst>
              <a:path w="1752600" h="914400">
                <a:moveTo>
                  <a:pt x="0" y="152399"/>
                </a:moveTo>
                <a:lnTo>
                  <a:pt x="6105" y="109528"/>
                </a:lnTo>
                <a:lnTo>
                  <a:pt x="23267" y="71392"/>
                </a:lnTo>
                <a:lnTo>
                  <a:pt x="49757" y="39718"/>
                </a:lnTo>
                <a:lnTo>
                  <a:pt x="83844" y="16237"/>
                </a:lnTo>
                <a:lnTo>
                  <a:pt x="123797"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2" y="913700"/>
                </a:lnTo>
                <a:lnTo>
                  <a:pt x="96211" y="903716"/>
                </a:lnTo>
                <a:lnTo>
                  <a:pt x="60037" y="883253"/>
                </a:lnTo>
                <a:lnTo>
                  <a:pt x="30900" y="854038"/>
                </a:lnTo>
                <a:lnTo>
                  <a:pt x="10531"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906165" y="3539185"/>
            <a:ext cx="1356360" cy="528955"/>
          </a:xfrm>
          <a:prstGeom prst="rect">
            <a:avLst/>
          </a:prstGeom>
          <a:ln>
            <a:solidFill>
              <a:schemeClr val="bg1"/>
            </a:solidFill>
          </a:ln>
        </p:spPr>
        <p:txBody>
          <a:bodyPr vert="horz" wrap="square" lIns="0" tIns="0" rIns="0" bIns="0" rtlCol="0">
            <a:spAutoFit/>
          </a:bodyPr>
          <a:lstStyle/>
          <a:p>
            <a:pPr marL="12700" marR="5080" indent="179705">
              <a:lnSpc>
                <a:spcPct val="100000"/>
              </a:lnSpc>
            </a:pPr>
            <a:r>
              <a:rPr sz="1800" dirty="0">
                <a:latin typeface="Arial"/>
                <a:cs typeface="Arial"/>
              </a:rPr>
              <a:t>E</a:t>
            </a:r>
            <a:r>
              <a:rPr sz="1800" spc="-35" dirty="0">
                <a:latin typeface="Arial"/>
                <a:cs typeface="Arial"/>
              </a:rPr>
              <a:t>f</a:t>
            </a:r>
            <a:r>
              <a:rPr sz="1800" dirty="0">
                <a:latin typeface="Arial"/>
                <a:cs typeface="Arial"/>
              </a:rPr>
              <a:t>fici</a:t>
            </a:r>
            <a:r>
              <a:rPr sz="1800" spc="-10" dirty="0">
                <a:latin typeface="Arial"/>
                <a:cs typeface="Arial"/>
              </a:rPr>
              <a:t>e</a:t>
            </a:r>
            <a:r>
              <a:rPr sz="1800" dirty="0">
                <a:latin typeface="Arial"/>
                <a:cs typeface="Arial"/>
              </a:rPr>
              <a:t>ncy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8" name="object 10"/>
          <p:cNvSpPr/>
          <p:nvPr/>
        </p:nvSpPr>
        <p:spPr>
          <a:xfrm>
            <a:off x="8280042" y="33257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8479057" y="3539185"/>
            <a:ext cx="1356360" cy="528955"/>
          </a:xfrm>
          <a:prstGeom prst="rect">
            <a:avLst/>
          </a:prstGeom>
          <a:ln>
            <a:solidFill>
              <a:schemeClr val="bg1"/>
            </a:solidFill>
          </a:ln>
        </p:spPr>
        <p:txBody>
          <a:bodyPr vert="horz" wrap="square" lIns="0" tIns="0" rIns="0" bIns="0" rtlCol="0">
            <a:spAutoFit/>
          </a:bodyPr>
          <a:lstStyle/>
          <a:p>
            <a:pPr marL="12700" marR="5080" indent="165735">
              <a:lnSpc>
                <a:spcPct val="100000"/>
              </a:lnSpc>
            </a:pPr>
            <a:r>
              <a:rPr sz="1800" dirty="0">
                <a:latin typeface="Arial"/>
                <a:cs typeface="Arial"/>
              </a:rPr>
              <a:t>P</a:t>
            </a:r>
            <a:r>
              <a:rPr sz="1800" spc="-10" dirty="0">
                <a:latin typeface="Arial"/>
                <a:cs typeface="Arial"/>
              </a:rPr>
              <a:t>o</a:t>
            </a:r>
            <a:r>
              <a:rPr sz="1800" dirty="0">
                <a:latin typeface="Arial"/>
                <a:cs typeface="Arial"/>
              </a:rPr>
              <a:t>rta</a:t>
            </a:r>
            <a:r>
              <a:rPr sz="1800" spc="-10" dirty="0">
                <a:latin typeface="Arial"/>
                <a:cs typeface="Arial"/>
              </a:rPr>
              <a:t>b</a:t>
            </a:r>
            <a:r>
              <a:rPr sz="1800" dirty="0">
                <a:latin typeface="Arial"/>
                <a:cs typeface="Arial"/>
              </a:rPr>
              <a:t>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1422042" y="3325743"/>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619810" y="3539185"/>
            <a:ext cx="1356360" cy="528955"/>
          </a:xfrm>
          <a:prstGeom prst="rect">
            <a:avLst/>
          </a:prstGeom>
          <a:ln>
            <a:solidFill>
              <a:schemeClr val="bg1"/>
            </a:solidFill>
          </a:ln>
        </p:spPr>
        <p:txBody>
          <a:bodyPr vert="horz" wrap="square" lIns="0" tIns="0" rIns="0" bIns="0" rtlCol="0">
            <a:spAutoFit/>
          </a:bodyPr>
          <a:lstStyle/>
          <a:p>
            <a:pPr marL="12700" marR="5080" indent="236220">
              <a:lnSpc>
                <a:spcPct val="100000"/>
              </a:lnSpc>
            </a:pPr>
            <a:r>
              <a:rPr sz="1800" dirty="0">
                <a:latin typeface="Arial"/>
                <a:cs typeface="Arial"/>
              </a:rPr>
              <a:t>Us</a:t>
            </a:r>
            <a:r>
              <a:rPr sz="1800" spc="-10" dirty="0">
                <a:latin typeface="Arial"/>
                <a:cs typeface="Arial"/>
              </a:rPr>
              <a:t>a</a:t>
            </a:r>
            <a:r>
              <a:rPr sz="1800" dirty="0">
                <a:latin typeface="Arial"/>
                <a:cs typeface="Arial"/>
              </a:rPr>
              <a:t>b</a:t>
            </a:r>
            <a:r>
              <a:rPr sz="1800" spc="-10" dirty="0">
                <a:latin typeface="Arial"/>
                <a:cs typeface="Arial"/>
              </a:rPr>
              <a:t>i</a:t>
            </a:r>
            <a:r>
              <a:rPr sz="1800" dirty="0">
                <a:latin typeface="Arial"/>
                <a:cs typeface="Arial"/>
              </a:rPr>
              <a:t>l</a:t>
            </a:r>
            <a:r>
              <a:rPr sz="1800" spc="-10" dirty="0">
                <a:latin typeface="Arial"/>
                <a:cs typeface="Arial"/>
              </a:rPr>
              <a:t>i</a:t>
            </a:r>
            <a:r>
              <a:rPr sz="1800" dirty="0">
                <a:latin typeface="Arial"/>
                <a:cs typeface="Arial"/>
              </a:rPr>
              <a:t>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2" name="object 14"/>
          <p:cNvSpPr/>
          <p:nvPr/>
        </p:nvSpPr>
        <p:spPr>
          <a:xfrm>
            <a:off x="2260242" y="2944743"/>
            <a:ext cx="6858000" cy="0"/>
          </a:xfrm>
          <a:custGeom>
            <a:avLst/>
            <a:gdLst/>
            <a:ahLst/>
            <a:cxnLst/>
            <a:rect l="l" t="t" r="r" b="b"/>
            <a:pathLst>
              <a:path w="6858000">
                <a:moveTo>
                  <a:pt x="0" y="0"/>
                </a:moveTo>
                <a:lnTo>
                  <a:pt x="6857999" y="0"/>
                </a:lnTo>
              </a:path>
            </a:pathLst>
          </a:custGeom>
          <a:ln w="25907">
            <a:solidFill>
              <a:srgbClr val="FFC000"/>
            </a:solidFill>
          </a:ln>
        </p:spPr>
        <p:txBody>
          <a:bodyPr wrap="square" lIns="0" tIns="0" rIns="0" bIns="0" rtlCol="0"/>
          <a:lstStyle/>
          <a:p>
            <a:endParaRPr/>
          </a:p>
        </p:txBody>
      </p:sp>
      <p:sp>
        <p:nvSpPr>
          <p:cNvPr id="13" name="object 15"/>
          <p:cNvSpPr/>
          <p:nvPr/>
        </p:nvSpPr>
        <p:spPr>
          <a:xfrm>
            <a:off x="5994042" y="33257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4" name="object 16"/>
          <p:cNvSpPr txBox="1"/>
          <p:nvPr/>
        </p:nvSpPr>
        <p:spPr>
          <a:xfrm>
            <a:off x="6192425" y="3539185"/>
            <a:ext cx="1356360" cy="528955"/>
          </a:xfrm>
          <a:prstGeom prst="rect">
            <a:avLst/>
          </a:prstGeom>
          <a:ln>
            <a:solidFill>
              <a:schemeClr val="bg1"/>
            </a:solidFill>
          </a:ln>
        </p:spPr>
        <p:txBody>
          <a:bodyPr vert="horz" wrap="square" lIns="0" tIns="0" rIns="0" bIns="0" rtlCol="0">
            <a:spAutoFit/>
          </a:bodyPr>
          <a:lstStyle/>
          <a:p>
            <a:pPr marL="12700" marR="5080" indent="179705">
              <a:lnSpc>
                <a:spcPct val="100000"/>
              </a:lnSpc>
            </a:pPr>
            <a:r>
              <a:rPr sz="1800" dirty="0">
                <a:latin typeface="Arial"/>
                <a:cs typeface="Arial"/>
              </a:rPr>
              <a:t>R</a:t>
            </a:r>
            <a:r>
              <a:rPr sz="1800" spc="-10" dirty="0">
                <a:latin typeface="Arial"/>
                <a:cs typeface="Arial"/>
              </a:rPr>
              <a:t>e</a:t>
            </a:r>
            <a:r>
              <a:rPr sz="1800" dirty="0">
                <a:latin typeface="Arial"/>
                <a:cs typeface="Arial"/>
              </a:rPr>
              <a:t>l</a:t>
            </a:r>
            <a:r>
              <a:rPr sz="1800" spc="-10" dirty="0">
                <a:latin typeface="Arial"/>
                <a:cs typeface="Arial"/>
              </a:rPr>
              <a:t>i</a:t>
            </a:r>
            <a:r>
              <a:rPr sz="1800" dirty="0">
                <a:latin typeface="Arial"/>
                <a:cs typeface="Arial"/>
              </a:rPr>
              <a:t>a</a:t>
            </a:r>
            <a:r>
              <a:rPr sz="1800" spc="-10" dirty="0">
                <a:latin typeface="Arial"/>
                <a:cs typeface="Arial"/>
              </a:rPr>
              <a:t>b</a:t>
            </a:r>
            <a:r>
              <a:rPr sz="1800" dirty="0">
                <a:latin typeface="Arial"/>
                <a:cs typeface="Arial"/>
              </a:rPr>
              <a:t>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5" name="object 17"/>
          <p:cNvSpPr/>
          <p:nvPr/>
        </p:nvSpPr>
        <p:spPr>
          <a:xfrm>
            <a:off x="5613042" y="2563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16" name="object 18"/>
          <p:cNvSpPr/>
          <p:nvPr/>
        </p:nvSpPr>
        <p:spPr>
          <a:xfrm>
            <a:off x="4546242" y="4240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17" name="object 19"/>
          <p:cNvSpPr/>
          <p:nvPr/>
        </p:nvSpPr>
        <p:spPr>
          <a:xfrm>
            <a:off x="4774842" y="5002142"/>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8" name="object 20"/>
          <p:cNvSpPr txBox="1"/>
          <p:nvPr/>
        </p:nvSpPr>
        <p:spPr>
          <a:xfrm>
            <a:off x="4973220" y="5215602"/>
            <a:ext cx="1356360"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S</a:t>
            </a:r>
            <a:r>
              <a:rPr sz="1800" spc="-10" dirty="0">
                <a:latin typeface="Arial"/>
                <a:cs typeface="Arial"/>
              </a:rPr>
              <a:t>pa</a:t>
            </a:r>
            <a:r>
              <a:rPr sz="1800" dirty="0">
                <a:latin typeface="Arial"/>
                <a:cs typeface="Arial"/>
              </a:rPr>
              <a:t>ce</a:t>
            </a: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9" name="object 21"/>
          <p:cNvSpPr/>
          <p:nvPr/>
        </p:nvSpPr>
        <p:spPr>
          <a:xfrm>
            <a:off x="2488842" y="5002142"/>
            <a:ext cx="1752600" cy="914400"/>
          </a:xfrm>
          <a:custGeom>
            <a:avLst/>
            <a:gdLst/>
            <a:ahLst/>
            <a:cxnLst/>
            <a:rect l="l" t="t" r="r" b="b"/>
            <a:pathLst>
              <a:path w="1752600" h="914400">
                <a:moveTo>
                  <a:pt x="0" y="152399"/>
                </a:moveTo>
                <a:lnTo>
                  <a:pt x="6105" y="109534"/>
                </a:lnTo>
                <a:lnTo>
                  <a:pt x="23267" y="71398"/>
                </a:lnTo>
                <a:lnTo>
                  <a:pt x="49757" y="39724"/>
                </a:lnTo>
                <a:lnTo>
                  <a:pt x="83844" y="16240"/>
                </a:lnTo>
                <a:lnTo>
                  <a:pt x="123797"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2" y="913699"/>
                </a:lnTo>
                <a:lnTo>
                  <a:pt x="96211" y="903712"/>
                </a:lnTo>
                <a:lnTo>
                  <a:pt x="60037" y="883242"/>
                </a:lnTo>
                <a:lnTo>
                  <a:pt x="30900" y="854023"/>
                </a:lnTo>
                <a:lnTo>
                  <a:pt x="10531"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20" name="object 22"/>
          <p:cNvSpPr txBox="1"/>
          <p:nvPr/>
        </p:nvSpPr>
        <p:spPr>
          <a:xfrm>
            <a:off x="2686964" y="5215602"/>
            <a:ext cx="1356360" cy="528955"/>
          </a:xfrm>
          <a:prstGeom prst="rect">
            <a:avLst/>
          </a:prstGeom>
          <a:ln>
            <a:solidFill>
              <a:schemeClr val="bg1"/>
            </a:solidFill>
          </a:ln>
        </p:spPr>
        <p:txBody>
          <a:bodyPr vert="horz" wrap="square" lIns="0" tIns="0" rIns="0" bIns="0" rtlCol="0">
            <a:spAutoFit/>
          </a:bodyPr>
          <a:lstStyle/>
          <a:p>
            <a:pPr marL="24765">
              <a:lnSpc>
                <a:spcPct val="100000"/>
              </a:lnSpc>
            </a:pPr>
            <a:r>
              <a:rPr sz="1800" dirty="0">
                <a:latin typeface="Arial"/>
                <a:cs typeface="Arial"/>
              </a:rPr>
              <a:t>P</a:t>
            </a:r>
            <a:r>
              <a:rPr sz="1800" spc="-10" dirty="0">
                <a:latin typeface="Arial"/>
                <a:cs typeface="Arial"/>
              </a:rPr>
              <a:t>e</a:t>
            </a:r>
            <a:r>
              <a:rPr sz="1800" dirty="0">
                <a:latin typeface="Arial"/>
                <a:cs typeface="Arial"/>
              </a:rPr>
              <a:t>rform</a:t>
            </a:r>
            <a:r>
              <a:rPr sz="1800" spc="-15" dirty="0">
                <a:latin typeface="Arial"/>
                <a:cs typeface="Arial"/>
              </a:rPr>
              <a:t>a</a:t>
            </a:r>
            <a:r>
              <a:rPr sz="1800" spc="-10" dirty="0">
                <a:latin typeface="Arial"/>
                <a:cs typeface="Arial"/>
              </a:rPr>
              <a:t>n</a:t>
            </a:r>
            <a:r>
              <a:rPr sz="1800" dirty="0">
                <a:latin typeface="Arial"/>
                <a:cs typeface="Arial"/>
              </a:rPr>
              <a:t>ce</a:t>
            </a:r>
          </a:p>
          <a:p>
            <a:pPr marL="12700">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21" name="object 23"/>
          <p:cNvSpPr/>
          <p:nvPr/>
        </p:nvSpPr>
        <p:spPr>
          <a:xfrm>
            <a:off x="4546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2" name="object 24"/>
          <p:cNvSpPr/>
          <p:nvPr/>
        </p:nvSpPr>
        <p:spPr>
          <a:xfrm>
            <a:off x="2260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3" name="object 25"/>
          <p:cNvSpPr/>
          <p:nvPr/>
        </p:nvSpPr>
        <p:spPr>
          <a:xfrm>
            <a:off x="9118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4" name="object 26"/>
          <p:cNvSpPr/>
          <p:nvPr/>
        </p:nvSpPr>
        <p:spPr>
          <a:xfrm>
            <a:off x="6832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5" name="object 27"/>
          <p:cNvSpPr/>
          <p:nvPr/>
        </p:nvSpPr>
        <p:spPr>
          <a:xfrm>
            <a:off x="3403242" y="4621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6" name="object 28"/>
          <p:cNvSpPr/>
          <p:nvPr/>
        </p:nvSpPr>
        <p:spPr>
          <a:xfrm>
            <a:off x="5613042" y="4621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7" name="object 29"/>
          <p:cNvSpPr/>
          <p:nvPr/>
        </p:nvSpPr>
        <p:spPr>
          <a:xfrm>
            <a:off x="3403242" y="4621142"/>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8" name="Rectangular Callout 27"/>
          <p:cNvSpPr/>
          <p:nvPr/>
        </p:nvSpPr>
        <p:spPr>
          <a:xfrm>
            <a:off x="-671848" y="1270988"/>
            <a:ext cx="4698642" cy="1841295"/>
          </a:xfrm>
          <a:prstGeom prst="wedgeRectCallout">
            <a:avLst>
              <a:gd name="adj1" fmla="val -12509"/>
              <a:gd name="adj2" fmla="val 85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400" dirty="0"/>
              <a:t>After completion how much</a:t>
            </a:r>
          </a:p>
          <a:p>
            <a:pPr algn="just"/>
            <a:r>
              <a:rPr lang="en-US" sz="2400" dirty="0"/>
              <a:t> time require to understand fully.</a:t>
            </a:r>
          </a:p>
          <a:p>
            <a:pPr marL="285750" indent="-285750" algn="just">
              <a:buFont typeface="Arial" panose="020B0604020202020204" pitchFamily="34" charset="0"/>
              <a:buChar char="•"/>
            </a:pPr>
            <a:r>
              <a:rPr lang="en-US" sz="2400" dirty="0"/>
              <a:t>User supportive.</a:t>
            </a:r>
          </a:p>
          <a:p>
            <a:pPr algn="just"/>
            <a:endParaRPr lang="en-US" sz="2400" dirty="0"/>
          </a:p>
        </p:txBody>
      </p:sp>
      <p:sp>
        <p:nvSpPr>
          <p:cNvPr id="29" name="Rectangular Callout 28"/>
          <p:cNvSpPr/>
          <p:nvPr/>
        </p:nvSpPr>
        <p:spPr>
          <a:xfrm>
            <a:off x="3527545" y="546111"/>
            <a:ext cx="4698642" cy="1847548"/>
          </a:xfrm>
          <a:prstGeom prst="wedgeRectCallout">
            <a:avLst>
              <a:gd name="adj1" fmla="val -25392"/>
              <a:gd name="adj2" fmla="val 83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200" dirty="0"/>
              <a:t>Efficient in speed of execution</a:t>
            </a:r>
          </a:p>
          <a:p>
            <a:endParaRPr lang="en-US" sz="3200" dirty="0"/>
          </a:p>
        </p:txBody>
      </p:sp>
      <p:sp>
        <p:nvSpPr>
          <p:cNvPr id="30" name="Rectangular Callout 29"/>
          <p:cNvSpPr/>
          <p:nvPr/>
        </p:nvSpPr>
        <p:spPr>
          <a:xfrm>
            <a:off x="6514714" y="1182769"/>
            <a:ext cx="4698642" cy="1847548"/>
          </a:xfrm>
          <a:prstGeom prst="wedgeRectCallout">
            <a:avLst>
              <a:gd name="adj1" fmla="val -25392"/>
              <a:gd name="adj2" fmla="val 83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200" dirty="0"/>
              <a:t>Available 24 hours.</a:t>
            </a:r>
          </a:p>
          <a:p>
            <a:pPr marL="285750" indent="-285750">
              <a:buFont typeface="Arial" panose="020B0604020202020204" pitchFamily="34" charset="0"/>
              <a:buChar char="•"/>
            </a:pPr>
            <a:r>
              <a:rPr lang="en-US" sz="3200" dirty="0"/>
              <a:t>No crash single time</a:t>
            </a:r>
          </a:p>
          <a:p>
            <a:endParaRPr lang="en-US" sz="3200" dirty="0"/>
          </a:p>
        </p:txBody>
      </p:sp>
      <p:sp>
        <p:nvSpPr>
          <p:cNvPr id="31" name="Rectangular Callout 30"/>
          <p:cNvSpPr/>
          <p:nvPr/>
        </p:nvSpPr>
        <p:spPr>
          <a:xfrm>
            <a:off x="7420376" y="4468525"/>
            <a:ext cx="4698642" cy="1847548"/>
          </a:xfrm>
          <a:prstGeom prst="wedgeRectCallout">
            <a:avLst>
              <a:gd name="adj1" fmla="val -16621"/>
              <a:gd name="adj2" fmla="val -64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Run on multiple platform(ma </a:t>
            </a:r>
            <a:r>
              <a:rPr lang="en-US" sz="3200" dirty="0" err="1"/>
              <a:t>os</a:t>
            </a:r>
            <a:r>
              <a:rPr lang="en-US" sz="3200" dirty="0"/>
              <a:t>, window, …)</a:t>
            </a:r>
          </a:p>
        </p:txBody>
      </p:sp>
      <p:sp>
        <p:nvSpPr>
          <p:cNvPr id="33" name="Slide Number Placeholder 32">
            <a:extLst>
              <a:ext uri="{FF2B5EF4-FFF2-40B4-BE49-F238E27FC236}">
                <a16:creationId xmlns:a16="http://schemas.microsoft.com/office/drawing/2014/main" id="{9622A93A-E8BE-4E9A-A340-E387E6954F5B}"/>
              </a:ext>
            </a:extLst>
          </p:cNvPr>
          <p:cNvSpPr>
            <a:spLocks noGrp="1"/>
          </p:cNvSpPr>
          <p:nvPr>
            <p:ph type="sldNum" sz="quarter" idx="12"/>
          </p:nvPr>
        </p:nvSpPr>
        <p:spPr/>
        <p:txBody>
          <a:bodyPr/>
          <a:lstStyle/>
          <a:p>
            <a:fld id="{B12280B9-D2CE-4D2F-9836-68D0AD48D9E8}" type="slidenum">
              <a:rPr lang="en-US" smtClean="0"/>
              <a:t>43</a:t>
            </a:fld>
            <a:endParaRPr lang="en-US"/>
          </a:p>
        </p:txBody>
      </p:sp>
    </p:spTree>
    <p:extLst>
      <p:ext uri="{BB962C8B-B14F-4D97-AF65-F5344CB8AC3E}">
        <p14:creationId xmlns:p14="http://schemas.microsoft.com/office/powerpoint/2010/main" val="49130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Product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265483" y="2096605"/>
            <a:ext cx="11750506" cy="3077766"/>
          </a:xfrm>
          <a:prstGeom prst="rect">
            <a:avLst/>
          </a:prstGeom>
        </p:spPr>
        <p:txBody>
          <a:bodyPr vert="horz" wrap="square" lIns="0" tIns="0" rIns="0" bIns="0" rtlCol="0">
            <a:spAutoFit/>
          </a:bodyPr>
          <a:lstStyle/>
          <a:p>
            <a:pPr marL="355600" marR="923925"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5" dirty="0">
                <a:latin typeface="Arial"/>
                <a:cs typeface="Arial"/>
              </a:rPr>
              <a:t> </a:t>
            </a:r>
            <a:r>
              <a:rPr sz="4000" dirty="0">
                <a:solidFill>
                  <a:srgbClr val="FFC000"/>
                </a:solidFill>
                <a:latin typeface="Arial"/>
                <a:cs typeface="Arial"/>
              </a:rPr>
              <a:t>sha</a:t>
            </a:r>
            <a:r>
              <a:rPr sz="4000" spc="10" dirty="0">
                <a:solidFill>
                  <a:srgbClr val="FFC000"/>
                </a:solidFill>
                <a:latin typeface="Arial"/>
                <a:cs typeface="Arial"/>
              </a:rPr>
              <a:t>l</a:t>
            </a:r>
            <a:r>
              <a:rPr sz="4000" dirty="0">
                <a:solidFill>
                  <a:srgbClr val="FFC000"/>
                </a:solidFill>
                <a:latin typeface="Arial"/>
                <a:cs typeface="Arial"/>
              </a:rPr>
              <a:t>l</a:t>
            </a:r>
            <a:r>
              <a:rPr sz="4000" dirty="0">
                <a:latin typeface="Arial"/>
                <a:cs typeface="Arial"/>
              </a:rPr>
              <a:t> </a:t>
            </a:r>
            <a:r>
              <a:rPr sz="3600" dirty="0">
                <a:latin typeface="Arial"/>
                <a:cs typeface="Arial"/>
              </a:rPr>
              <a:t>al</a:t>
            </a:r>
            <a:r>
              <a:rPr sz="3600" spc="5" dirty="0">
                <a:latin typeface="Arial"/>
                <a:cs typeface="Arial"/>
              </a:rPr>
              <a:t>l</a:t>
            </a:r>
            <a:r>
              <a:rPr sz="3600" dirty="0">
                <a:latin typeface="Arial"/>
                <a:cs typeface="Arial"/>
              </a:rPr>
              <a:t>ow one</a:t>
            </a:r>
            <a:r>
              <a:rPr sz="3600" spc="-25" dirty="0">
                <a:latin typeface="Arial"/>
                <a:cs typeface="Arial"/>
              </a:rPr>
              <a:t> </a:t>
            </a:r>
            <a:r>
              <a:rPr sz="3600" dirty="0">
                <a:latin typeface="Arial"/>
                <a:cs typeface="Arial"/>
              </a:rPr>
              <a:t>hun</a:t>
            </a:r>
            <a:r>
              <a:rPr sz="3600" spc="5" dirty="0">
                <a:latin typeface="Arial"/>
                <a:cs typeface="Arial"/>
              </a:rPr>
              <a:t>d</a:t>
            </a:r>
            <a:r>
              <a:rPr sz="3600" dirty="0">
                <a:latin typeface="Arial"/>
                <a:cs typeface="Arial"/>
              </a:rPr>
              <a:t>red thousa</a:t>
            </a:r>
            <a:r>
              <a:rPr sz="3600" spc="5" dirty="0">
                <a:latin typeface="Arial"/>
                <a:cs typeface="Arial"/>
              </a:rPr>
              <a:t>n</a:t>
            </a:r>
            <a:r>
              <a:rPr sz="3600" dirty="0">
                <a:latin typeface="Arial"/>
                <a:cs typeface="Arial"/>
              </a:rPr>
              <a:t>d</a:t>
            </a:r>
            <a:r>
              <a:rPr sz="3600" spc="-15" dirty="0">
                <a:latin typeface="Arial"/>
                <a:cs typeface="Arial"/>
              </a:rPr>
              <a:t> </a:t>
            </a:r>
            <a:r>
              <a:rPr sz="3600" dirty="0">
                <a:latin typeface="Arial"/>
                <a:cs typeface="Arial"/>
              </a:rPr>
              <a:t>h</a:t>
            </a:r>
            <a:r>
              <a:rPr sz="3600" spc="5" dirty="0">
                <a:latin typeface="Arial"/>
                <a:cs typeface="Arial"/>
              </a:rPr>
              <a:t>i</a:t>
            </a:r>
            <a:r>
              <a:rPr sz="3600" dirty="0">
                <a:latin typeface="Arial"/>
                <a:cs typeface="Arial"/>
              </a:rPr>
              <a:t>ts per minute on the</a:t>
            </a:r>
            <a:r>
              <a:rPr sz="3600" spc="10" dirty="0">
                <a:latin typeface="Arial"/>
                <a:cs typeface="Arial"/>
              </a:rPr>
              <a:t> </a:t>
            </a:r>
            <a:r>
              <a:rPr sz="3600" dirty="0">
                <a:latin typeface="Arial"/>
                <a:cs typeface="Arial"/>
              </a:rPr>
              <a:t>w</a:t>
            </a:r>
            <a:r>
              <a:rPr sz="3600" spc="5" dirty="0">
                <a:latin typeface="Arial"/>
                <a:cs typeface="Arial"/>
              </a:rPr>
              <a:t>e</a:t>
            </a:r>
            <a:r>
              <a:rPr sz="3600" dirty="0">
                <a:latin typeface="Arial"/>
                <a:cs typeface="Arial"/>
              </a:rPr>
              <a:t>bs</a:t>
            </a:r>
            <a:r>
              <a:rPr sz="3600" spc="5" dirty="0">
                <a:latin typeface="Arial"/>
                <a:cs typeface="Arial"/>
              </a:rPr>
              <a:t>i</a:t>
            </a:r>
            <a:r>
              <a:rPr sz="3600" dirty="0">
                <a:latin typeface="Arial"/>
                <a:cs typeface="Arial"/>
              </a:rPr>
              <a:t>te</a:t>
            </a:r>
          </a:p>
          <a:p>
            <a:pPr>
              <a:lnSpc>
                <a:spcPct val="100000"/>
              </a:lnSpc>
              <a:spcBef>
                <a:spcPts val="37"/>
              </a:spcBef>
              <a:buFont typeface="Wingdings"/>
              <a:buChar char=""/>
            </a:pPr>
            <a:endParaRPr sz="4800" dirty="0">
              <a:latin typeface="Times New Roman"/>
              <a:cs typeface="Times New Roman"/>
            </a:endParaRPr>
          </a:p>
          <a:p>
            <a:pPr marL="355600" marR="5080"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10" dirty="0">
                <a:latin typeface="Arial"/>
                <a:cs typeface="Arial"/>
              </a:rPr>
              <a:t> </a:t>
            </a:r>
            <a:r>
              <a:rPr sz="4000" dirty="0">
                <a:solidFill>
                  <a:srgbClr val="FFC000"/>
                </a:solidFill>
                <a:latin typeface="Arial"/>
                <a:cs typeface="Arial"/>
              </a:rPr>
              <a:t>sha</a:t>
            </a:r>
            <a:r>
              <a:rPr sz="4000" spc="5" dirty="0">
                <a:solidFill>
                  <a:srgbClr val="FFC000"/>
                </a:solidFill>
                <a:latin typeface="Arial"/>
                <a:cs typeface="Arial"/>
              </a:rPr>
              <a:t>l</a:t>
            </a:r>
            <a:r>
              <a:rPr sz="4000" dirty="0">
                <a:solidFill>
                  <a:srgbClr val="FFC000"/>
                </a:solidFill>
                <a:latin typeface="Arial"/>
                <a:cs typeface="Arial"/>
              </a:rPr>
              <a:t>l</a:t>
            </a:r>
            <a:r>
              <a:rPr sz="4000" spc="-15" dirty="0">
                <a:solidFill>
                  <a:srgbClr val="FFC000"/>
                </a:solidFill>
                <a:latin typeface="Arial"/>
                <a:cs typeface="Arial"/>
              </a:rPr>
              <a:t> </a:t>
            </a:r>
            <a:r>
              <a:rPr sz="3600" dirty="0">
                <a:latin typeface="Arial"/>
                <a:cs typeface="Arial"/>
              </a:rPr>
              <a:t>not</a:t>
            </a:r>
            <a:r>
              <a:rPr sz="3600" spc="-15" dirty="0">
                <a:latin typeface="Arial"/>
                <a:cs typeface="Arial"/>
              </a:rPr>
              <a:t> </a:t>
            </a:r>
            <a:r>
              <a:rPr sz="3600" dirty="0">
                <a:latin typeface="Arial"/>
                <a:cs typeface="Arial"/>
              </a:rPr>
              <a:t>have down</a:t>
            </a:r>
            <a:r>
              <a:rPr sz="3600" spc="-30" dirty="0">
                <a:latin typeface="Arial"/>
                <a:cs typeface="Arial"/>
              </a:rPr>
              <a:t> </a:t>
            </a:r>
            <a:r>
              <a:rPr sz="3600" dirty="0">
                <a:latin typeface="Arial"/>
                <a:cs typeface="Arial"/>
              </a:rPr>
              <a:t>time of more than one se</a:t>
            </a:r>
            <a:r>
              <a:rPr sz="3600" spc="5" dirty="0">
                <a:latin typeface="Arial"/>
                <a:cs typeface="Arial"/>
              </a:rPr>
              <a:t>c</a:t>
            </a:r>
            <a:r>
              <a:rPr sz="3600" dirty="0">
                <a:latin typeface="Arial"/>
                <a:cs typeface="Arial"/>
              </a:rPr>
              <a:t>ond </a:t>
            </a:r>
            <a:r>
              <a:rPr sz="3600" spc="-15" dirty="0">
                <a:latin typeface="Arial"/>
                <a:cs typeface="Arial"/>
              </a:rPr>
              <a:t>f</a:t>
            </a:r>
            <a:r>
              <a:rPr sz="3600" dirty="0">
                <a:latin typeface="Arial"/>
                <a:cs typeface="Arial"/>
              </a:rPr>
              <a:t>or</a:t>
            </a:r>
            <a:r>
              <a:rPr sz="3600" spc="5" dirty="0">
                <a:latin typeface="Arial"/>
                <a:cs typeface="Arial"/>
              </a:rPr>
              <a:t> </a:t>
            </a:r>
            <a:r>
              <a:rPr sz="3600" dirty="0">
                <a:latin typeface="Arial"/>
                <a:cs typeface="Arial"/>
              </a:rPr>
              <a:t>cont</a:t>
            </a:r>
            <a:r>
              <a:rPr sz="3600" spc="5" dirty="0">
                <a:latin typeface="Arial"/>
                <a:cs typeface="Arial"/>
              </a:rPr>
              <a:t>i</a:t>
            </a:r>
            <a:r>
              <a:rPr sz="3600" dirty="0">
                <a:latin typeface="Arial"/>
                <a:cs typeface="Arial"/>
              </a:rPr>
              <a:t>nuo</a:t>
            </a:r>
            <a:r>
              <a:rPr sz="3600" spc="5" dirty="0">
                <a:latin typeface="Arial"/>
                <a:cs typeface="Arial"/>
              </a:rPr>
              <a:t>u</a:t>
            </a:r>
            <a:r>
              <a:rPr sz="3600" dirty="0">
                <a:latin typeface="Arial"/>
                <a:cs typeface="Arial"/>
              </a:rPr>
              <a:t>s</a:t>
            </a:r>
            <a:r>
              <a:rPr sz="3600" spc="-25" dirty="0">
                <a:latin typeface="Arial"/>
                <a:cs typeface="Arial"/>
              </a:rPr>
              <a:t> </a:t>
            </a:r>
            <a:r>
              <a:rPr sz="3600" dirty="0">
                <a:latin typeface="Arial"/>
                <a:cs typeface="Arial"/>
              </a:rPr>
              <a:t>exe</a:t>
            </a:r>
            <a:r>
              <a:rPr sz="3600" spc="5" dirty="0">
                <a:latin typeface="Arial"/>
                <a:cs typeface="Arial"/>
              </a:rPr>
              <a:t>c</a:t>
            </a:r>
            <a:r>
              <a:rPr sz="3600" dirty="0">
                <a:latin typeface="Arial"/>
                <a:cs typeface="Arial"/>
              </a:rPr>
              <a:t>uti</a:t>
            </a:r>
            <a:r>
              <a:rPr sz="3600" spc="5" dirty="0">
                <a:latin typeface="Arial"/>
                <a:cs typeface="Arial"/>
              </a:rPr>
              <a:t>o</a:t>
            </a:r>
            <a:r>
              <a:rPr sz="3600" dirty="0">
                <a:latin typeface="Arial"/>
                <a:cs typeface="Arial"/>
              </a:rPr>
              <a:t>n</a:t>
            </a:r>
            <a:r>
              <a:rPr sz="3600" spc="-15" dirty="0">
                <a:latin typeface="Arial"/>
                <a:cs typeface="Arial"/>
              </a:rPr>
              <a:t> </a:t>
            </a:r>
            <a:r>
              <a:rPr sz="3600" dirty="0">
                <a:latin typeface="Arial"/>
                <a:cs typeface="Arial"/>
              </a:rPr>
              <a:t>of one </a:t>
            </a:r>
            <a:r>
              <a:rPr sz="3600" spc="-15" dirty="0">
                <a:latin typeface="Arial"/>
                <a:cs typeface="Arial"/>
              </a:rPr>
              <a:t>t</a:t>
            </a:r>
            <a:r>
              <a:rPr sz="3600" dirty="0">
                <a:latin typeface="Arial"/>
                <a:cs typeface="Arial"/>
              </a:rPr>
              <a:t>hou</a:t>
            </a:r>
            <a:r>
              <a:rPr sz="3600" spc="5" dirty="0">
                <a:latin typeface="Arial"/>
                <a:cs typeface="Arial"/>
              </a:rPr>
              <a:t>s</a:t>
            </a:r>
            <a:r>
              <a:rPr sz="3600" dirty="0">
                <a:latin typeface="Arial"/>
                <a:cs typeface="Arial"/>
              </a:rPr>
              <a:t>and hours</a:t>
            </a:r>
          </a:p>
        </p:txBody>
      </p:sp>
      <p:sp>
        <p:nvSpPr>
          <p:cNvPr id="5" name="Horizontal Scroll 4"/>
          <p:cNvSpPr/>
          <p:nvPr/>
        </p:nvSpPr>
        <p:spPr>
          <a:xfrm>
            <a:off x="6272692" y="987089"/>
            <a:ext cx="5653825" cy="1184856"/>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rgbClr val="002060"/>
                </a:solidFill>
                <a:effectLst>
                  <a:outerShdw blurRad="38100" dist="38100" dir="2700000" algn="tl">
                    <a:srgbClr val="000000">
                      <a:alpha val="43137"/>
                    </a:srgbClr>
                  </a:outerShdw>
                </a:effectLst>
              </a:rPr>
              <a:t>Reliability and performance</a:t>
            </a:r>
          </a:p>
        </p:txBody>
      </p:sp>
      <p:sp>
        <p:nvSpPr>
          <p:cNvPr id="6" name="Horizontal Scroll 5"/>
          <p:cNvSpPr/>
          <p:nvPr/>
        </p:nvSpPr>
        <p:spPr>
          <a:xfrm>
            <a:off x="6291329" y="2888514"/>
            <a:ext cx="5653825" cy="1184856"/>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rgbClr val="002060"/>
                </a:solidFill>
                <a:effectLst>
                  <a:outerShdw blurRad="38100" dist="38100" dir="2700000" algn="tl">
                    <a:srgbClr val="000000">
                      <a:alpha val="43137"/>
                    </a:srgbClr>
                  </a:outerShdw>
                </a:effectLst>
              </a:rPr>
              <a:t>Mean time to failure</a:t>
            </a:r>
          </a:p>
        </p:txBody>
      </p:sp>
      <p:sp>
        <p:nvSpPr>
          <p:cNvPr id="8" name="Slide Number Placeholder 7">
            <a:extLst>
              <a:ext uri="{FF2B5EF4-FFF2-40B4-BE49-F238E27FC236}">
                <a16:creationId xmlns:a16="http://schemas.microsoft.com/office/drawing/2014/main" id="{B92EDB20-7D90-41C9-A89F-A0E42A94583B}"/>
              </a:ext>
            </a:extLst>
          </p:cNvPr>
          <p:cNvSpPr>
            <a:spLocks noGrp="1"/>
          </p:cNvSpPr>
          <p:nvPr>
            <p:ph type="sldNum" sz="quarter" idx="12"/>
          </p:nvPr>
        </p:nvSpPr>
        <p:spPr/>
        <p:txBody>
          <a:bodyPr/>
          <a:lstStyle/>
          <a:p>
            <a:fld id="{B12280B9-D2CE-4D2F-9836-68D0AD48D9E8}" type="slidenum">
              <a:rPr lang="en-US" smtClean="0"/>
              <a:t>44</a:t>
            </a:fld>
            <a:endParaRPr lang="en-US"/>
          </a:p>
        </p:txBody>
      </p:sp>
    </p:spTree>
    <p:extLst>
      <p:ext uri="{BB962C8B-B14F-4D97-AF65-F5344CB8AC3E}">
        <p14:creationId xmlns:p14="http://schemas.microsoft.com/office/powerpoint/2010/main" val="14871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Organizational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810761" y="1753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939035" y="1966183"/>
            <a:ext cx="1495425"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Org</a:t>
            </a:r>
            <a:r>
              <a:rPr sz="1800" spc="-15" dirty="0">
                <a:latin typeface="Arial"/>
                <a:cs typeface="Arial"/>
              </a:rPr>
              <a:t>a</a:t>
            </a:r>
            <a:r>
              <a:rPr sz="1800" spc="-10" dirty="0">
                <a:latin typeface="Arial"/>
                <a:cs typeface="Arial"/>
              </a:rPr>
              <a:t>n</a:t>
            </a:r>
            <a:r>
              <a:rPr sz="1800" dirty="0">
                <a:latin typeface="Arial"/>
                <a:cs typeface="Arial"/>
              </a:rPr>
              <a:t>iz</a:t>
            </a:r>
            <a:r>
              <a:rPr sz="1800" spc="-15" dirty="0">
                <a:latin typeface="Arial"/>
                <a:cs typeface="Arial"/>
              </a:rPr>
              <a:t>a</a:t>
            </a:r>
            <a:r>
              <a:rPr sz="1800" dirty="0">
                <a:latin typeface="Arial"/>
                <a:cs typeface="Arial"/>
              </a:rPr>
              <a:t>ti</a:t>
            </a:r>
            <a:r>
              <a:rPr sz="1800" spc="-10" dirty="0">
                <a:latin typeface="Arial"/>
                <a:cs typeface="Arial"/>
              </a:rPr>
              <a:t>ona</a:t>
            </a:r>
            <a:r>
              <a:rPr sz="1800" dirty="0">
                <a:latin typeface="Arial"/>
                <a:cs typeface="Arial"/>
              </a:rPr>
              <a:t>l</a:t>
            </a:r>
          </a:p>
          <a:p>
            <a:pPr marL="635"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6" name="object 8"/>
          <p:cNvSpPr/>
          <p:nvPr/>
        </p:nvSpPr>
        <p:spPr>
          <a:xfrm>
            <a:off x="3810761" y="4115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94839" y="4329259"/>
            <a:ext cx="1585595" cy="528320"/>
          </a:xfrm>
          <a:prstGeom prst="rect">
            <a:avLst/>
          </a:prstGeom>
          <a:ln>
            <a:solidFill>
              <a:schemeClr val="bg1"/>
            </a:solidFill>
          </a:ln>
        </p:spPr>
        <p:txBody>
          <a:bodyPr vert="horz" wrap="square" lIns="0" tIns="0" rIns="0" bIns="0" rtlCol="0">
            <a:spAutoFit/>
          </a:bodyPr>
          <a:lstStyle/>
          <a:p>
            <a:pPr marL="127000" marR="5080" indent="-114300">
              <a:lnSpc>
                <a:spcPct val="100000"/>
              </a:lnSpc>
            </a:pPr>
            <a:r>
              <a:rPr sz="1800" dirty="0">
                <a:latin typeface="Arial"/>
                <a:cs typeface="Arial"/>
              </a:rPr>
              <a:t>Impl</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tati</a:t>
            </a:r>
            <a:r>
              <a:rPr sz="1800" spc="-10" dirty="0">
                <a:latin typeface="Arial"/>
                <a:cs typeface="Arial"/>
              </a:rPr>
              <a:t>o</a:t>
            </a:r>
            <a:r>
              <a:rPr sz="1800" dirty="0">
                <a:latin typeface="Arial"/>
                <a:cs typeface="Arial"/>
              </a:rPr>
              <a:t>n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8" name="object 10"/>
          <p:cNvSpPr/>
          <p:nvPr/>
        </p:nvSpPr>
        <p:spPr>
          <a:xfrm>
            <a:off x="6477761" y="4115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676395" y="4329259"/>
            <a:ext cx="1356360" cy="528320"/>
          </a:xfrm>
          <a:prstGeom prst="rect">
            <a:avLst/>
          </a:prstGeom>
          <a:ln>
            <a:solidFill>
              <a:schemeClr val="bg1"/>
            </a:solidFill>
          </a:ln>
        </p:spPr>
        <p:txBody>
          <a:bodyPr vert="horz" wrap="square" lIns="0" tIns="0" rIns="0" bIns="0" rtlCol="0">
            <a:spAutoFit/>
          </a:bodyPr>
          <a:lstStyle/>
          <a:p>
            <a:pPr marL="12700" marR="5080" indent="254000">
              <a:lnSpc>
                <a:spcPct val="100000"/>
              </a:lnSpc>
            </a:pPr>
            <a:r>
              <a:rPr sz="1800" dirty="0">
                <a:latin typeface="Arial"/>
                <a:cs typeface="Arial"/>
              </a:rPr>
              <a:t>D</a:t>
            </a:r>
            <a:r>
              <a:rPr sz="1800" spc="-10" dirty="0">
                <a:latin typeface="Arial"/>
                <a:cs typeface="Arial"/>
              </a:rPr>
              <a:t>e</a:t>
            </a:r>
            <a:r>
              <a:rPr sz="1800" dirty="0">
                <a:latin typeface="Arial"/>
                <a:cs typeface="Arial"/>
              </a:rPr>
              <a:t>l</a:t>
            </a:r>
            <a:r>
              <a:rPr sz="1800" spc="-10" dirty="0">
                <a:latin typeface="Arial"/>
                <a:cs typeface="Arial"/>
              </a:rPr>
              <a:t>i</a:t>
            </a:r>
            <a:r>
              <a:rPr sz="1800" dirty="0">
                <a:latin typeface="Arial"/>
                <a:cs typeface="Arial"/>
              </a:rPr>
              <a:t>very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1143761" y="4115561"/>
            <a:ext cx="1752600" cy="914400"/>
          </a:xfrm>
          <a:custGeom>
            <a:avLst/>
            <a:gdLst/>
            <a:ahLst/>
            <a:cxnLst/>
            <a:rect l="l" t="t" r="r" b="b"/>
            <a:pathLst>
              <a:path w="1752600" h="914400">
                <a:moveTo>
                  <a:pt x="0" y="152399"/>
                </a:moveTo>
                <a:lnTo>
                  <a:pt x="6108" y="109534"/>
                </a:lnTo>
                <a:lnTo>
                  <a:pt x="23276" y="71398"/>
                </a:lnTo>
                <a:lnTo>
                  <a:pt x="49771" y="39724"/>
                </a:lnTo>
                <a:lnTo>
                  <a:pt x="83860" y="16240"/>
                </a:lnTo>
                <a:lnTo>
                  <a:pt x="123807" y="2676"/>
                </a:lnTo>
                <a:lnTo>
                  <a:pt x="1600199" y="0"/>
                </a:lnTo>
                <a:lnTo>
                  <a:pt x="1614907" y="699"/>
                </a:lnTo>
                <a:lnTo>
                  <a:pt x="1656388" y="10683"/>
                </a:lnTo>
                <a:lnTo>
                  <a:pt x="1692562" y="31146"/>
                </a:lnTo>
                <a:lnTo>
                  <a:pt x="1721699" y="60360"/>
                </a:lnTo>
                <a:lnTo>
                  <a:pt x="1742068" y="96595"/>
                </a:lnTo>
                <a:lnTo>
                  <a:pt x="1751940" y="138120"/>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341883" y="4329259"/>
            <a:ext cx="1356360" cy="528320"/>
          </a:xfrm>
          <a:prstGeom prst="rect">
            <a:avLst/>
          </a:prstGeom>
          <a:ln>
            <a:solidFill>
              <a:schemeClr val="bg1"/>
            </a:solidFill>
          </a:ln>
        </p:spPr>
        <p:txBody>
          <a:bodyPr vert="horz" wrap="square" lIns="0" tIns="0" rIns="0" bIns="0" rtlCol="0">
            <a:spAutoFit/>
          </a:bodyPr>
          <a:lstStyle/>
          <a:p>
            <a:pPr marL="12700" marR="5080" indent="144780">
              <a:lnSpc>
                <a:spcPct val="100000"/>
              </a:lnSpc>
            </a:pPr>
            <a:r>
              <a:rPr sz="1800" dirty="0">
                <a:latin typeface="Arial"/>
                <a:cs typeface="Arial"/>
              </a:rPr>
              <a:t>Sta</a:t>
            </a:r>
            <a:r>
              <a:rPr sz="1800" spc="-10" dirty="0">
                <a:latin typeface="Arial"/>
                <a:cs typeface="Arial"/>
              </a:rPr>
              <a:t>n</a:t>
            </a:r>
            <a:r>
              <a:rPr sz="1800" dirty="0">
                <a:latin typeface="Arial"/>
                <a:cs typeface="Arial"/>
              </a:rPr>
              <a:t>d</a:t>
            </a:r>
            <a:r>
              <a:rPr sz="1800" spc="-10" dirty="0">
                <a:latin typeface="Arial"/>
                <a:cs typeface="Arial"/>
              </a:rPr>
              <a:t>a</a:t>
            </a:r>
            <a:r>
              <a:rPr sz="1800" dirty="0">
                <a:latin typeface="Arial"/>
                <a:cs typeface="Arial"/>
              </a:rPr>
              <a:t>rds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2" name="object 14"/>
          <p:cNvSpPr/>
          <p:nvPr/>
        </p:nvSpPr>
        <p:spPr>
          <a:xfrm>
            <a:off x="4648961" y="2667762"/>
            <a:ext cx="0" cy="1447800"/>
          </a:xfrm>
          <a:custGeom>
            <a:avLst/>
            <a:gdLst/>
            <a:ahLst/>
            <a:cxnLst/>
            <a:rect l="l" t="t" r="r" b="b"/>
            <a:pathLst>
              <a:path h="1447800">
                <a:moveTo>
                  <a:pt x="0" y="0"/>
                </a:moveTo>
                <a:lnTo>
                  <a:pt x="0" y="1447799"/>
                </a:lnTo>
              </a:path>
            </a:pathLst>
          </a:custGeom>
          <a:ln w="25907">
            <a:solidFill>
              <a:srgbClr val="FFC000"/>
            </a:solidFill>
          </a:ln>
        </p:spPr>
        <p:txBody>
          <a:bodyPr wrap="square" lIns="0" tIns="0" rIns="0" bIns="0" rtlCol="0"/>
          <a:lstStyle/>
          <a:p>
            <a:endParaRPr/>
          </a:p>
        </p:txBody>
      </p:sp>
      <p:sp>
        <p:nvSpPr>
          <p:cNvPr id="13" name="object 15"/>
          <p:cNvSpPr/>
          <p:nvPr/>
        </p:nvSpPr>
        <p:spPr>
          <a:xfrm>
            <a:off x="1981961" y="3429761"/>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4" name="object 16"/>
          <p:cNvSpPr/>
          <p:nvPr/>
        </p:nvSpPr>
        <p:spPr>
          <a:xfrm>
            <a:off x="7315961" y="3429761"/>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1981961" y="3429761"/>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7" name="Slide Number Placeholder 16">
            <a:extLst>
              <a:ext uri="{FF2B5EF4-FFF2-40B4-BE49-F238E27FC236}">
                <a16:creationId xmlns:a16="http://schemas.microsoft.com/office/drawing/2014/main" id="{4B9C457C-955B-4145-9BF3-1535E9A68CAE}"/>
              </a:ext>
            </a:extLst>
          </p:cNvPr>
          <p:cNvSpPr>
            <a:spLocks noGrp="1"/>
          </p:cNvSpPr>
          <p:nvPr>
            <p:ph type="sldNum" sz="quarter" idx="12"/>
          </p:nvPr>
        </p:nvSpPr>
        <p:spPr/>
        <p:txBody>
          <a:bodyPr/>
          <a:lstStyle/>
          <a:p>
            <a:fld id="{B12280B9-D2CE-4D2F-9836-68D0AD48D9E8}" type="slidenum">
              <a:rPr lang="en-US" smtClean="0"/>
              <a:t>45</a:t>
            </a:fld>
            <a:endParaRPr lang="en-US"/>
          </a:p>
        </p:txBody>
      </p:sp>
    </p:spTree>
    <p:extLst>
      <p:ext uri="{BB962C8B-B14F-4D97-AF65-F5344CB8AC3E}">
        <p14:creationId xmlns:p14="http://schemas.microsoft.com/office/powerpoint/2010/main" val="11541246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3" name="Horizontal Scroll 22"/>
          <p:cNvSpPr/>
          <p:nvPr/>
        </p:nvSpPr>
        <p:spPr>
          <a:xfrm>
            <a:off x="5410960" y="848933"/>
            <a:ext cx="4298699" cy="1437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Relationship with other organizations.</a:t>
            </a:r>
          </a:p>
        </p:txBody>
      </p:sp>
      <p:sp>
        <p:nvSpPr>
          <p:cNvPr id="25" name="Slide Number Placeholder 24">
            <a:extLst>
              <a:ext uri="{FF2B5EF4-FFF2-40B4-BE49-F238E27FC236}">
                <a16:creationId xmlns:a16="http://schemas.microsoft.com/office/drawing/2014/main" id="{DC06295D-4475-47DE-B10E-780D688FE4CE}"/>
              </a:ext>
            </a:extLst>
          </p:cNvPr>
          <p:cNvSpPr>
            <a:spLocks noGrp="1"/>
          </p:cNvSpPr>
          <p:nvPr>
            <p:ph type="sldNum" sz="quarter" idx="12"/>
          </p:nvPr>
        </p:nvSpPr>
        <p:spPr/>
        <p:txBody>
          <a:bodyPr/>
          <a:lstStyle/>
          <a:p>
            <a:fld id="{B12280B9-D2CE-4D2F-9836-68D0AD48D9E8}" type="slidenum">
              <a:rPr lang="en-US" smtClean="0"/>
              <a:t>46</a:t>
            </a:fld>
            <a:endParaRPr lang="en-US"/>
          </a:p>
        </p:txBody>
      </p:sp>
    </p:spTree>
    <p:extLst>
      <p:ext uri="{BB962C8B-B14F-4D97-AF65-F5344CB8AC3E}">
        <p14:creationId xmlns:p14="http://schemas.microsoft.com/office/powerpoint/2010/main" val="40205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4" name="Horizontal Scroll 23"/>
          <p:cNvSpPr/>
          <p:nvPr/>
        </p:nvSpPr>
        <p:spPr>
          <a:xfrm>
            <a:off x="38102" y="792907"/>
            <a:ext cx="5791960" cy="228246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2060"/>
                </a:solidFill>
              </a:rPr>
              <a:t>Multiple organization are going to use your same product.</a:t>
            </a:r>
          </a:p>
          <a:p>
            <a:r>
              <a:rPr lang="en-US" sz="2800" dirty="0">
                <a:solidFill>
                  <a:srgbClr val="002060"/>
                </a:solidFill>
              </a:rPr>
              <a:t>Therefore software companies does not give code and documentation</a:t>
            </a:r>
          </a:p>
        </p:txBody>
      </p:sp>
      <p:cxnSp>
        <p:nvCxnSpPr>
          <p:cNvPr id="26" name="Straight Arrow Connector 25"/>
          <p:cNvCxnSpPr/>
          <p:nvPr/>
        </p:nvCxnSpPr>
        <p:spPr>
          <a:xfrm flipH="1" flipV="1">
            <a:off x="811369" y="2794405"/>
            <a:ext cx="179992" cy="5609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5" name="Slide Number Placeholder 24">
            <a:extLst>
              <a:ext uri="{FF2B5EF4-FFF2-40B4-BE49-F238E27FC236}">
                <a16:creationId xmlns:a16="http://schemas.microsoft.com/office/drawing/2014/main" id="{474E2672-9142-4D97-89D5-4B92234C0223}"/>
              </a:ext>
            </a:extLst>
          </p:cNvPr>
          <p:cNvSpPr>
            <a:spLocks noGrp="1"/>
          </p:cNvSpPr>
          <p:nvPr>
            <p:ph type="sldNum" sz="quarter" idx="12"/>
          </p:nvPr>
        </p:nvSpPr>
        <p:spPr/>
        <p:txBody>
          <a:bodyPr/>
          <a:lstStyle/>
          <a:p>
            <a:fld id="{B12280B9-D2CE-4D2F-9836-68D0AD48D9E8}" type="slidenum">
              <a:rPr lang="en-US" smtClean="0"/>
              <a:t>47</a:t>
            </a:fld>
            <a:endParaRPr lang="en-US"/>
          </a:p>
        </p:txBody>
      </p:sp>
    </p:spTree>
    <p:extLst>
      <p:ext uri="{BB962C8B-B14F-4D97-AF65-F5344CB8AC3E}">
        <p14:creationId xmlns:p14="http://schemas.microsoft.com/office/powerpoint/2010/main" val="5282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3" name="Oval 22"/>
          <p:cNvSpPr/>
          <p:nvPr/>
        </p:nvSpPr>
        <p:spPr>
          <a:xfrm>
            <a:off x="5933092" y="4509596"/>
            <a:ext cx="2537138" cy="1650330"/>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ular Callout 23"/>
          <p:cNvSpPr/>
          <p:nvPr/>
        </p:nvSpPr>
        <p:spPr>
          <a:xfrm>
            <a:off x="6965699" y="2972562"/>
            <a:ext cx="5050290" cy="1537034"/>
          </a:xfrm>
          <a:prstGeom prst="wedgeRectCallout">
            <a:avLst>
              <a:gd name="adj1" fmla="val -29248"/>
              <a:gd name="adj2" fmla="val 75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800" dirty="0"/>
              <a:t>Critical issues</a:t>
            </a:r>
          </a:p>
          <a:p>
            <a:pPr marL="285750" indent="-285750">
              <a:buFont typeface="Arial" panose="020B0604020202020204" pitchFamily="34" charset="0"/>
              <a:buChar char="•"/>
            </a:pPr>
            <a:r>
              <a:rPr lang="en-US" sz="2800" dirty="0"/>
              <a:t>Maintainability issues</a:t>
            </a:r>
          </a:p>
          <a:p>
            <a:pPr marL="285750" indent="-285750">
              <a:buFont typeface="Arial" panose="020B0604020202020204" pitchFamily="34" charset="0"/>
              <a:buChar char="•"/>
            </a:pPr>
            <a:r>
              <a:rPr lang="en-US" sz="2800" dirty="0"/>
              <a:t>Recovery Issues</a:t>
            </a:r>
          </a:p>
        </p:txBody>
      </p:sp>
      <p:sp>
        <p:nvSpPr>
          <p:cNvPr id="25" name="Oval 24"/>
          <p:cNvSpPr/>
          <p:nvPr/>
        </p:nvSpPr>
        <p:spPr>
          <a:xfrm>
            <a:off x="10089899" y="2286762"/>
            <a:ext cx="1941041" cy="1126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handle by developer</a:t>
            </a:r>
          </a:p>
        </p:txBody>
      </p:sp>
      <p:sp>
        <p:nvSpPr>
          <p:cNvPr id="27" name="Slide Number Placeholder 26">
            <a:extLst>
              <a:ext uri="{FF2B5EF4-FFF2-40B4-BE49-F238E27FC236}">
                <a16:creationId xmlns:a16="http://schemas.microsoft.com/office/drawing/2014/main" id="{D6F4280D-6B89-41FD-8A00-C2E68D235CD5}"/>
              </a:ext>
            </a:extLst>
          </p:cNvPr>
          <p:cNvSpPr>
            <a:spLocks noGrp="1"/>
          </p:cNvSpPr>
          <p:nvPr>
            <p:ph type="sldNum" sz="quarter" idx="12"/>
          </p:nvPr>
        </p:nvSpPr>
        <p:spPr/>
        <p:txBody>
          <a:bodyPr/>
          <a:lstStyle/>
          <a:p>
            <a:fld id="{B12280B9-D2CE-4D2F-9836-68D0AD48D9E8}" type="slidenum">
              <a:rPr lang="en-US" smtClean="0"/>
              <a:t>48</a:t>
            </a:fld>
            <a:endParaRPr lang="en-US"/>
          </a:p>
        </p:txBody>
      </p:sp>
    </p:spTree>
    <p:extLst>
      <p:ext uri="{BB962C8B-B14F-4D97-AF65-F5344CB8AC3E}">
        <p14:creationId xmlns:p14="http://schemas.microsoft.com/office/powerpoint/2010/main" val="29679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149574" y="1143568"/>
            <a:ext cx="11892172" cy="3508653"/>
          </a:xfrm>
          <a:prstGeom prst="rect">
            <a:avLst/>
          </a:prstGeom>
        </p:spPr>
        <p:txBody>
          <a:bodyPr vert="horz" wrap="square" lIns="0" tIns="0" rIns="0" bIns="0" rtlCol="0">
            <a:spAutoFit/>
          </a:bodyPr>
          <a:lstStyle/>
          <a:p>
            <a:pPr marL="355600" marR="5080"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5" dirty="0">
                <a:latin typeface="Arial"/>
                <a:cs typeface="Arial"/>
              </a:rPr>
              <a:t> </a:t>
            </a:r>
            <a:r>
              <a:rPr sz="3600" b="1" dirty="0">
                <a:solidFill>
                  <a:srgbClr val="FFC000"/>
                </a:solidFill>
                <a:latin typeface="Arial"/>
                <a:cs typeface="Arial"/>
              </a:rPr>
              <a:t>sha</a:t>
            </a:r>
            <a:r>
              <a:rPr sz="3600" b="1" spc="10" dirty="0">
                <a:solidFill>
                  <a:srgbClr val="FFC000"/>
                </a:solidFill>
                <a:latin typeface="Arial"/>
                <a:cs typeface="Arial"/>
              </a:rPr>
              <a:t>l</a:t>
            </a:r>
            <a:r>
              <a:rPr sz="3600" b="1" dirty="0">
                <a:solidFill>
                  <a:srgbClr val="FFC000"/>
                </a:solidFill>
                <a:latin typeface="Arial"/>
                <a:cs typeface="Arial"/>
              </a:rPr>
              <a:t>l not</a:t>
            </a:r>
            <a:r>
              <a:rPr sz="3600" b="1" spc="-10" dirty="0">
                <a:solidFill>
                  <a:srgbClr val="FFC000"/>
                </a:solidFill>
                <a:latin typeface="Arial"/>
                <a:cs typeface="Arial"/>
              </a:rPr>
              <a:t> </a:t>
            </a:r>
            <a:r>
              <a:rPr sz="3600" dirty="0">
                <a:latin typeface="Arial"/>
                <a:cs typeface="Arial"/>
              </a:rPr>
              <a:t>d</a:t>
            </a:r>
            <a:r>
              <a:rPr sz="3600" spc="5" dirty="0">
                <a:latin typeface="Arial"/>
                <a:cs typeface="Arial"/>
              </a:rPr>
              <a:t>i</a:t>
            </a:r>
            <a:r>
              <a:rPr sz="3600" dirty="0">
                <a:latin typeface="Arial"/>
                <a:cs typeface="Arial"/>
              </a:rPr>
              <a:t>sc</a:t>
            </a:r>
            <a:r>
              <a:rPr sz="3600" spc="5" dirty="0">
                <a:latin typeface="Arial"/>
                <a:cs typeface="Arial"/>
              </a:rPr>
              <a:t>l</a:t>
            </a:r>
            <a:r>
              <a:rPr sz="3600" dirty="0">
                <a:latin typeface="Arial"/>
                <a:cs typeface="Arial"/>
              </a:rPr>
              <a:t>ose</a:t>
            </a:r>
            <a:r>
              <a:rPr sz="3600" spc="-25" dirty="0">
                <a:latin typeface="Arial"/>
                <a:cs typeface="Arial"/>
              </a:rPr>
              <a:t> </a:t>
            </a:r>
            <a:r>
              <a:rPr sz="3600" dirty="0">
                <a:latin typeface="Arial"/>
                <a:cs typeface="Arial"/>
              </a:rPr>
              <a:t>any per</a:t>
            </a:r>
            <a:r>
              <a:rPr sz="3600" spc="5" dirty="0">
                <a:latin typeface="Arial"/>
                <a:cs typeface="Arial"/>
              </a:rPr>
              <a:t>s</a:t>
            </a:r>
            <a:r>
              <a:rPr sz="3600" dirty="0">
                <a:latin typeface="Arial"/>
                <a:cs typeface="Arial"/>
              </a:rPr>
              <a:t>onal </a:t>
            </a:r>
            <a:r>
              <a:rPr sz="3600" b="1" dirty="0">
                <a:solidFill>
                  <a:schemeClr val="accent2"/>
                </a:solidFill>
                <a:effectLst>
                  <a:outerShdw blurRad="38100" dist="38100" dir="2700000" algn="tl">
                    <a:srgbClr val="000000">
                      <a:alpha val="43137"/>
                    </a:srgbClr>
                  </a:outerShdw>
                </a:effectLst>
                <a:latin typeface="Arial"/>
                <a:cs typeface="Arial"/>
              </a:rPr>
              <a:t>i</a:t>
            </a:r>
            <a:r>
              <a:rPr sz="3600" b="1" spc="5" dirty="0">
                <a:solidFill>
                  <a:schemeClr val="accent2"/>
                </a:solidFill>
                <a:effectLst>
                  <a:outerShdw blurRad="38100" dist="38100" dir="2700000" algn="tl">
                    <a:srgbClr val="000000">
                      <a:alpha val="43137"/>
                    </a:srgbClr>
                  </a:outerShdw>
                </a:effectLst>
                <a:latin typeface="Arial"/>
                <a:cs typeface="Arial"/>
              </a:rPr>
              <a:t>n</a:t>
            </a:r>
            <a:r>
              <a:rPr sz="3600" b="1" dirty="0">
                <a:solidFill>
                  <a:schemeClr val="accent2"/>
                </a:solidFill>
                <a:effectLst>
                  <a:outerShdw blurRad="38100" dist="38100" dir="2700000" algn="tl">
                    <a:srgbClr val="000000">
                      <a:alpha val="43137"/>
                    </a:srgbClr>
                  </a:outerShdw>
                </a:effectLst>
                <a:latin typeface="Arial"/>
                <a:cs typeface="Arial"/>
              </a:rPr>
              <a:t>formation</a:t>
            </a:r>
            <a:r>
              <a:rPr sz="3600" spc="-10" dirty="0">
                <a:solidFill>
                  <a:schemeClr val="accent2"/>
                </a:solidFill>
                <a:effectLst>
                  <a:outerShdw blurRad="38100" dist="38100" dir="2700000" algn="tl">
                    <a:srgbClr val="000000">
                      <a:alpha val="43137"/>
                    </a:srgbClr>
                  </a:outerShdw>
                </a:effectLst>
                <a:latin typeface="Arial"/>
                <a:cs typeface="Arial"/>
              </a:rPr>
              <a:t> </a:t>
            </a:r>
            <a:r>
              <a:rPr sz="3600" dirty="0">
                <a:latin typeface="Arial"/>
                <a:cs typeface="Arial"/>
              </a:rPr>
              <a:t>abo</a:t>
            </a:r>
            <a:r>
              <a:rPr sz="3600" spc="5" dirty="0">
                <a:latin typeface="Arial"/>
                <a:cs typeface="Arial"/>
              </a:rPr>
              <a:t>u</a:t>
            </a:r>
            <a:r>
              <a:rPr sz="3600" dirty="0">
                <a:latin typeface="Arial"/>
                <a:cs typeface="Arial"/>
              </a:rPr>
              <a:t>t members of the</a:t>
            </a:r>
            <a:r>
              <a:rPr sz="3600" spc="10" dirty="0">
                <a:latin typeface="Arial"/>
                <a:cs typeface="Arial"/>
              </a:rPr>
              <a:t> </a:t>
            </a:r>
            <a:r>
              <a:rPr sz="3600" dirty="0">
                <a:latin typeface="Arial"/>
                <a:cs typeface="Arial"/>
              </a:rPr>
              <a:t>l</a:t>
            </a:r>
            <a:r>
              <a:rPr sz="3600" spc="15" dirty="0">
                <a:latin typeface="Arial"/>
                <a:cs typeface="Arial"/>
              </a:rPr>
              <a:t>i</a:t>
            </a:r>
            <a:r>
              <a:rPr sz="3600" dirty="0">
                <a:latin typeface="Arial"/>
                <a:cs typeface="Arial"/>
              </a:rPr>
              <a:t>brary system</a:t>
            </a:r>
            <a:r>
              <a:rPr sz="3600" spc="10" dirty="0">
                <a:latin typeface="Arial"/>
                <a:cs typeface="Arial"/>
              </a:rPr>
              <a:t> </a:t>
            </a:r>
            <a:r>
              <a:rPr sz="3600" dirty="0">
                <a:latin typeface="Arial"/>
                <a:cs typeface="Arial"/>
              </a:rPr>
              <a:t>to</a:t>
            </a:r>
            <a:r>
              <a:rPr sz="3600" spc="15" dirty="0">
                <a:latin typeface="Arial"/>
                <a:cs typeface="Arial"/>
              </a:rPr>
              <a:t> </a:t>
            </a:r>
            <a:r>
              <a:rPr sz="3600" dirty="0">
                <a:latin typeface="Arial"/>
                <a:cs typeface="Arial"/>
              </a:rPr>
              <a:t>other members</a:t>
            </a:r>
            <a:r>
              <a:rPr sz="3600" spc="10" dirty="0">
                <a:latin typeface="Arial"/>
                <a:cs typeface="Arial"/>
              </a:rPr>
              <a:t> </a:t>
            </a:r>
            <a:r>
              <a:rPr sz="3600" dirty="0">
                <a:latin typeface="Arial"/>
                <a:cs typeface="Arial"/>
              </a:rPr>
              <a:t>exc</a:t>
            </a:r>
            <a:r>
              <a:rPr sz="3600" spc="5" dirty="0">
                <a:latin typeface="Arial"/>
                <a:cs typeface="Arial"/>
              </a:rPr>
              <a:t>e</a:t>
            </a:r>
            <a:r>
              <a:rPr sz="3600" dirty="0">
                <a:latin typeface="Arial"/>
                <a:cs typeface="Arial"/>
              </a:rPr>
              <a:t>pt system adm</a:t>
            </a:r>
            <a:r>
              <a:rPr sz="3600" spc="5" dirty="0">
                <a:latin typeface="Arial"/>
                <a:cs typeface="Arial"/>
              </a:rPr>
              <a:t>i</a:t>
            </a:r>
            <a:r>
              <a:rPr sz="3600" dirty="0">
                <a:latin typeface="Arial"/>
                <a:cs typeface="Arial"/>
              </a:rPr>
              <a:t>n</a:t>
            </a:r>
            <a:r>
              <a:rPr sz="3600" spc="5" dirty="0">
                <a:latin typeface="Arial"/>
                <a:cs typeface="Arial"/>
              </a:rPr>
              <a:t>i</a:t>
            </a:r>
            <a:r>
              <a:rPr sz="3600" dirty="0">
                <a:latin typeface="Arial"/>
                <a:cs typeface="Arial"/>
              </a:rPr>
              <a:t>strators</a:t>
            </a:r>
          </a:p>
          <a:p>
            <a:pPr>
              <a:lnSpc>
                <a:spcPct val="100000"/>
              </a:lnSpc>
              <a:spcBef>
                <a:spcPts val="39"/>
              </a:spcBef>
              <a:buFont typeface="Wingdings"/>
              <a:buChar char=""/>
            </a:pPr>
            <a:endParaRPr sz="4800" dirty="0">
              <a:latin typeface="Times New Roman"/>
              <a:cs typeface="Times New Roman"/>
            </a:endParaRPr>
          </a:p>
          <a:p>
            <a:pPr marL="355600" marR="29209" indent="-342900" algn="just">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10" dirty="0">
                <a:latin typeface="Arial"/>
                <a:cs typeface="Arial"/>
              </a:rPr>
              <a:t> </a:t>
            </a:r>
            <a:r>
              <a:rPr sz="3600" b="1" dirty="0">
                <a:solidFill>
                  <a:srgbClr val="FFC000"/>
                </a:solidFill>
                <a:latin typeface="Arial"/>
                <a:cs typeface="Arial"/>
              </a:rPr>
              <a:t>sha</a:t>
            </a:r>
            <a:r>
              <a:rPr sz="3600" b="1" spc="5" dirty="0">
                <a:solidFill>
                  <a:srgbClr val="FFC000"/>
                </a:solidFill>
                <a:latin typeface="Arial"/>
                <a:cs typeface="Arial"/>
              </a:rPr>
              <a:t>l</a:t>
            </a:r>
            <a:r>
              <a:rPr sz="3600" b="1" dirty="0">
                <a:solidFill>
                  <a:srgbClr val="FFC000"/>
                </a:solidFill>
                <a:latin typeface="Arial"/>
                <a:cs typeface="Arial"/>
              </a:rPr>
              <a:t>l</a:t>
            </a:r>
            <a:r>
              <a:rPr sz="3600" spc="-15" dirty="0">
                <a:solidFill>
                  <a:srgbClr val="FFC000"/>
                </a:solidFill>
                <a:latin typeface="Arial"/>
                <a:cs typeface="Arial"/>
              </a:rPr>
              <a:t> </a:t>
            </a:r>
            <a:r>
              <a:rPr sz="3600" dirty="0">
                <a:latin typeface="Arial"/>
                <a:cs typeface="Arial"/>
              </a:rPr>
              <a:t>comply</a:t>
            </a:r>
            <a:r>
              <a:rPr sz="3600" spc="-15" dirty="0">
                <a:latin typeface="Arial"/>
                <a:cs typeface="Arial"/>
              </a:rPr>
              <a:t> </a:t>
            </a:r>
            <a:r>
              <a:rPr sz="3600" dirty="0">
                <a:latin typeface="Arial"/>
                <a:cs typeface="Arial"/>
              </a:rPr>
              <a:t>w</a:t>
            </a:r>
            <a:r>
              <a:rPr sz="3600" spc="5" dirty="0">
                <a:latin typeface="Arial"/>
                <a:cs typeface="Arial"/>
              </a:rPr>
              <a:t>i</a:t>
            </a:r>
            <a:r>
              <a:rPr sz="3600" dirty="0">
                <a:latin typeface="Arial"/>
                <a:cs typeface="Arial"/>
              </a:rPr>
              <a:t>th</a:t>
            </a:r>
            <a:r>
              <a:rPr sz="3600" spc="-15" dirty="0">
                <a:latin typeface="Arial"/>
                <a:cs typeface="Arial"/>
              </a:rPr>
              <a:t> </a:t>
            </a:r>
            <a:r>
              <a:rPr sz="3600" dirty="0">
                <a:latin typeface="Arial"/>
                <a:cs typeface="Arial"/>
              </a:rPr>
              <a:t>the</a:t>
            </a:r>
            <a:r>
              <a:rPr sz="3600" spc="-15" dirty="0">
                <a:latin typeface="Arial"/>
                <a:cs typeface="Arial"/>
              </a:rPr>
              <a:t> </a:t>
            </a:r>
            <a:r>
              <a:rPr sz="3600" dirty="0">
                <a:latin typeface="Arial"/>
                <a:cs typeface="Arial"/>
              </a:rPr>
              <a:t>local</a:t>
            </a:r>
            <a:r>
              <a:rPr sz="3600" spc="-10" dirty="0">
                <a:latin typeface="Arial"/>
                <a:cs typeface="Arial"/>
              </a:rPr>
              <a:t> </a:t>
            </a:r>
            <a:r>
              <a:rPr sz="3600" dirty="0">
                <a:latin typeface="Arial"/>
                <a:cs typeface="Arial"/>
              </a:rPr>
              <a:t>and nat</a:t>
            </a:r>
            <a:r>
              <a:rPr sz="3600" spc="5" dirty="0">
                <a:latin typeface="Arial"/>
                <a:cs typeface="Arial"/>
              </a:rPr>
              <a:t>i</a:t>
            </a:r>
            <a:r>
              <a:rPr sz="3600" dirty="0">
                <a:latin typeface="Arial"/>
                <a:cs typeface="Arial"/>
              </a:rPr>
              <a:t>onal</a:t>
            </a:r>
            <a:r>
              <a:rPr sz="3600" spc="-15" dirty="0">
                <a:latin typeface="Arial"/>
                <a:cs typeface="Arial"/>
              </a:rPr>
              <a:t> </a:t>
            </a:r>
            <a:r>
              <a:rPr sz="3600" dirty="0">
                <a:latin typeface="Arial"/>
                <a:cs typeface="Arial"/>
              </a:rPr>
              <a:t>l</a:t>
            </a:r>
            <a:r>
              <a:rPr sz="3600" spc="5" dirty="0">
                <a:latin typeface="Arial"/>
                <a:cs typeface="Arial"/>
              </a:rPr>
              <a:t>a</a:t>
            </a:r>
            <a:r>
              <a:rPr sz="3600" dirty="0">
                <a:latin typeface="Arial"/>
                <a:cs typeface="Arial"/>
              </a:rPr>
              <a:t>ws</a:t>
            </a:r>
            <a:r>
              <a:rPr sz="3600" spc="-20" dirty="0">
                <a:latin typeface="Arial"/>
                <a:cs typeface="Arial"/>
              </a:rPr>
              <a:t> </a:t>
            </a:r>
            <a:r>
              <a:rPr sz="3600" dirty="0">
                <a:latin typeface="Arial"/>
                <a:cs typeface="Arial"/>
              </a:rPr>
              <a:t>regard</a:t>
            </a:r>
            <a:r>
              <a:rPr sz="3600" spc="15" dirty="0">
                <a:latin typeface="Arial"/>
                <a:cs typeface="Arial"/>
              </a:rPr>
              <a:t>i</a:t>
            </a:r>
            <a:r>
              <a:rPr sz="3600" dirty="0">
                <a:latin typeface="Arial"/>
                <a:cs typeface="Arial"/>
              </a:rPr>
              <a:t>ng</a:t>
            </a:r>
            <a:r>
              <a:rPr sz="3600" spc="-25" dirty="0">
                <a:latin typeface="Arial"/>
                <a:cs typeface="Arial"/>
              </a:rPr>
              <a:t> </a:t>
            </a:r>
            <a:r>
              <a:rPr sz="3600" dirty="0">
                <a:latin typeface="Arial"/>
                <a:cs typeface="Arial"/>
              </a:rPr>
              <a:t>the</a:t>
            </a:r>
            <a:r>
              <a:rPr sz="3600" spc="5" dirty="0">
                <a:latin typeface="Arial"/>
                <a:cs typeface="Arial"/>
              </a:rPr>
              <a:t> </a:t>
            </a:r>
            <a:r>
              <a:rPr sz="3600" dirty="0">
                <a:latin typeface="Arial"/>
                <a:cs typeface="Arial"/>
              </a:rPr>
              <a:t>use of</a:t>
            </a:r>
            <a:r>
              <a:rPr sz="3600" spc="5" dirty="0">
                <a:latin typeface="Arial"/>
                <a:cs typeface="Arial"/>
              </a:rPr>
              <a:t> </a:t>
            </a:r>
            <a:r>
              <a:rPr sz="3600" dirty="0">
                <a:latin typeface="Arial"/>
                <a:cs typeface="Arial"/>
              </a:rPr>
              <a:t>software tools</a:t>
            </a:r>
          </a:p>
        </p:txBody>
      </p:sp>
      <p:sp>
        <p:nvSpPr>
          <p:cNvPr id="6" name="Slide Number Placeholder 5">
            <a:extLst>
              <a:ext uri="{FF2B5EF4-FFF2-40B4-BE49-F238E27FC236}">
                <a16:creationId xmlns:a16="http://schemas.microsoft.com/office/drawing/2014/main" id="{E317DF65-0FF9-4C2A-8F5A-19895FA15075}"/>
              </a:ext>
            </a:extLst>
          </p:cNvPr>
          <p:cNvSpPr>
            <a:spLocks noGrp="1"/>
          </p:cNvSpPr>
          <p:nvPr>
            <p:ph type="sldNum" sz="quarter" idx="12"/>
          </p:nvPr>
        </p:nvSpPr>
        <p:spPr/>
        <p:txBody>
          <a:bodyPr/>
          <a:lstStyle/>
          <a:p>
            <a:fld id="{B12280B9-D2CE-4D2F-9836-68D0AD48D9E8}" type="slidenum">
              <a:rPr lang="en-US" smtClean="0"/>
              <a:t>49</a:t>
            </a:fld>
            <a:endParaRPr lang="en-US"/>
          </a:p>
        </p:txBody>
      </p:sp>
    </p:spTree>
    <p:extLst>
      <p:ext uri="{BB962C8B-B14F-4D97-AF65-F5344CB8AC3E}">
        <p14:creationId xmlns:p14="http://schemas.microsoft.com/office/powerpoint/2010/main" val="408120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The </a:t>
            </a:r>
            <a:r>
              <a:rPr lang="en-US" spc="30" dirty="0"/>
              <a:t>Root Causes </a:t>
            </a:r>
            <a:r>
              <a:rPr lang="en-US" spc="20" dirty="0"/>
              <a:t>of </a:t>
            </a:r>
            <a:r>
              <a:rPr lang="en-US" spc="30" dirty="0"/>
              <a:t>Project Success </a:t>
            </a:r>
            <a:r>
              <a:rPr lang="en-US" spc="25" dirty="0"/>
              <a:t>and  </a:t>
            </a:r>
            <a:r>
              <a:rPr lang="en-US" spc="30" dirty="0"/>
              <a:t>Failure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200" spc="30" dirty="0">
                <a:cs typeface="Arial"/>
              </a:rPr>
              <a:t>The </a:t>
            </a:r>
            <a:r>
              <a:rPr lang="en-US" sz="2200" spc="35" dirty="0">
                <a:cs typeface="Arial"/>
              </a:rPr>
              <a:t>first step </a:t>
            </a:r>
            <a:r>
              <a:rPr lang="en-US" sz="2200" spc="20" dirty="0">
                <a:cs typeface="Arial"/>
              </a:rPr>
              <a:t>in </a:t>
            </a:r>
            <a:r>
              <a:rPr lang="en-US" sz="2200" spc="40" dirty="0">
                <a:cs typeface="Arial"/>
              </a:rPr>
              <a:t>resolving </a:t>
            </a:r>
            <a:r>
              <a:rPr lang="en-US" sz="2200" spc="30" dirty="0">
                <a:cs typeface="Arial"/>
              </a:rPr>
              <a:t>any </a:t>
            </a:r>
            <a:r>
              <a:rPr lang="en-US" sz="2200" spc="40" dirty="0">
                <a:cs typeface="Arial"/>
              </a:rPr>
              <a:t>problem </a:t>
            </a:r>
            <a:r>
              <a:rPr lang="en-US" sz="2200" spc="20" dirty="0">
                <a:cs typeface="Arial"/>
              </a:rPr>
              <a:t>is to </a:t>
            </a:r>
            <a:r>
              <a:rPr lang="en-US" sz="2200" spc="40" dirty="0">
                <a:cs typeface="Arial"/>
              </a:rPr>
              <a:t>understand </a:t>
            </a:r>
            <a:r>
              <a:rPr lang="en-US" sz="2200" spc="30" dirty="0">
                <a:cs typeface="Arial"/>
              </a:rPr>
              <a:t>the  </a:t>
            </a:r>
            <a:r>
              <a:rPr lang="en-US" sz="2200" spc="35" dirty="0">
                <a:cs typeface="Arial"/>
              </a:rPr>
              <a:t>root</a:t>
            </a:r>
            <a:r>
              <a:rPr lang="en-US" sz="2200" spc="60" dirty="0">
                <a:cs typeface="Arial"/>
              </a:rPr>
              <a:t> </a:t>
            </a:r>
            <a:r>
              <a:rPr lang="en-US" sz="2200" spc="40" dirty="0">
                <a:cs typeface="Arial"/>
              </a:rPr>
              <a:t>causes.</a:t>
            </a:r>
            <a:r>
              <a:rPr lang="en-US" sz="2200" dirty="0">
                <a:cs typeface="Arial"/>
              </a:rPr>
              <a:t> </a:t>
            </a:r>
          </a:p>
          <a:p>
            <a:pPr>
              <a:lnSpc>
                <a:spcPct val="100000"/>
              </a:lnSpc>
            </a:pPr>
            <a:r>
              <a:rPr lang="en-US" sz="2200" spc="30" dirty="0">
                <a:cs typeface="Arial"/>
              </a:rPr>
              <a:t>The </a:t>
            </a:r>
            <a:r>
              <a:rPr lang="en-US" sz="2200" spc="35" dirty="0">
                <a:cs typeface="Arial"/>
              </a:rPr>
              <a:t>1994 </a:t>
            </a:r>
            <a:r>
              <a:rPr lang="en-US" sz="2200" spc="40" dirty="0">
                <a:cs typeface="Arial"/>
              </a:rPr>
              <a:t>Standish</a:t>
            </a:r>
            <a:r>
              <a:rPr lang="en-US" sz="2200" spc="-130" dirty="0">
                <a:cs typeface="Arial"/>
              </a:rPr>
              <a:t> </a:t>
            </a:r>
            <a:r>
              <a:rPr lang="en-US" sz="2200" spc="35" dirty="0">
                <a:cs typeface="Arial"/>
              </a:rPr>
              <a:t>Group </a:t>
            </a:r>
            <a:r>
              <a:rPr lang="en-US" sz="2200" spc="40" dirty="0">
                <a:cs typeface="Arial"/>
              </a:rPr>
              <a:t>survey</a:t>
            </a:r>
            <a:r>
              <a:rPr lang="en-US" sz="2200" spc="320" dirty="0">
                <a:cs typeface="Arial"/>
              </a:rPr>
              <a:t> </a:t>
            </a:r>
            <a:r>
              <a:rPr lang="en-US" sz="2200" spc="35" dirty="0">
                <a:cs typeface="Arial"/>
              </a:rPr>
              <a:t>study noted </a:t>
            </a:r>
            <a:r>
              <a:rPr lang="en-US" sz="2200" spc="30" dirty="0">
                <a:cs typeface="Arial"/>
              </a:rPr>
              <a:t>the</a:t>
            </a:r>
            <a:r>
              <a:rPr lang="en-US" sz="2200" dirty="0">
                <a:cs typeface="Arial"/>
              </a:rPr>
              <a:t> </a:t>
            </a:r>
            <a:r>
              <a:rPr lang="en-US" sz="2200" spc="35" dirty="0">
                <a:cs typeface="Arial"/>
              </a:rPr>
              <a:t>three </a:t>
            </a:r>
            <a:r>
              <a:rPr lang="en-US" sz="2200" spc="40" dirty="0">
                <a:cs typeface="Arial"/>
              </a:rPr>
              <a:t>commonly </a:t>
            </a:r>
            <a:r>
              <a:rPr lang="en-US" sz="2200" spc="35" dirty="0">
                <a:cs typeface="Arial"/>
              </a:rPr>
              <a:t>cited </a:t>
            </a:r>
            <a:r>
              <a:rPr lang="en-US" sz="2200" spc="40" dirty="0">
                <a:cs typeface="Arial"/>
              </a:rPr>
              <a:t>factors </a:t>
            </a:r>
            <a:r>
              <a:rPr lang="en-US" sz="2200" spc="30" dirty="0">
                <a:cs typeface="Arial"/>
              </a:rPr>
              <a:t>that </a:t>
            </a:r>
            <a:r>
              <a:rPr lang="en-US" sz="2200" spc="40" dirty="0">
                <a:cs typeface="Arial"/>
              </a:rPr>
              <a:t>caused projects </a:t>
            </a:r>
            <a:r>
              <a:rPr lang="en-US" sz="2200" spc="20" dirty="0">
                <a:cs typeface="Arial"/>
              </a:rPr>
              <a:t>to</a:t>
            </a:r>
            <a:r>
              <a:rPr lang="en-US" sz="2200" spc="285" dirty="0">
                <a:cs typeface="Arial"/>
              </a:rPr>
              <a:t> </a:t>
            </a:r>
            <a:r>
              <a:rPr lang="en-US" sz="2200" spc="20" dirty="0">
                <a:cs typeface="Arial"/>
              </a:rPr>
              <a:t>be</a:t>
            </a:r>
            <a:endParaRPr lang="en-US" sz="2200" dirty="0">
              <a:cs typeface="Arial"/>
            </a:endParaRPr>
          </a:p>
          <a:p>
            <a:pPr marL="448310" indent="-342900">
              <a:lnSpc>
                <a:spcPct val="100000"/>
              </a:lnSpc>
              <a:spcBef>
                <a:spcPts val="1130"/>
              </a:spcBef>
              <a:buClr>
                <a:srgbClr val="7C95AC"/>
              </a:buClr>
              <a:buSzPct val="69444"/>
              <a:tabLst>
                <a:tab pos="380365" algn="l"/>
                <a:tab pos="381000" algn="l"/>
              </a:tabLst>
            </a:pPr>
            <a:r>
              <a:rPr lang="en-US" sz="2200" spc="-100" dirty="0">
                <a:solidFill>
                  <a:srgbClr val="002060"/>
                </a:solidFill>
                <a:cs typeface="Arial"/>
              </a:rPr>
              <a:t>Lack of</a:t>
            </a:r>
            <a:r>
              <a:rPr lang="en-US" sz="2200" spc="-195" dirty="0">
                <a:solidFill>
                  <a:srgbClr val="002060"/>
                </a:solidFill>
                <a:cs typeface="Arial"/>
              </a:rPr>
              <a:t> </a:t>
            </a:r>
            <a:r>
              <a:rPr lang="en-US" sz="2200" spc="-130" dirty="0">
                <a:solidFill>
                  <a:srgbClr val="002060"/>
                </a:solidFill>
                <a:cs typeface="Arial"/>
              </a:rPr>
              <a:t>user</a:t>
            </a:r>
            <a:r>
              <a:rPr lang="en-US" sz="2200" spc="-325" dirty="0">
                <a:solidFill>
                  <a:srgbClr val="002060"/>
                </a:solidFill>
                <a:cs typeface="Arial"/>
              </a:rPr>
              <a:t> </a:t>
            </a:r>
            <a:r>
              <a:rPr lang="en-US" sz="2200" spc="-100" dirty="0">
                <a:solidFill>
                  <a:srgbClr val="002060"/>
                </a:solidFill>
                <a:cs typeface="Arial"/>
              </a:rPr>
              <a:t>input:</a:t>
            </a:r>
            <a:r>
              <a:rPr lang="en-US" sz="2200" spc="-250" dirty="0">
                <a:solidFill>
                  <a:srgbClr val="002060"/>
                </a:solidFill>
                <a:cs typeface="Arial"/>
              </a:rPr>
              <a:t> </a:t>
            </a:r>
            <a:r>
              <a:rPr lang="en-US" sz="2200" spc="-30" dirty="0">
                <a:solidFill>
                  <a:srgbClr val="C00000"/>
                </a:solidFill>
                <a:cs typeface="Arial"/>
              </a:rPr>
              <a:t>13</a:t>
            </a:r>
            <a:r>
              <a:rPr lang="en-US" sz="2200" spc="-110" dirty="0">
                <a:solidFill>
                  <a:srgbClr val="C00000"/>
                </a:solidFill>
                <a:cs typeface="Arial"/>
              </a:rPr>
              <a:t> </a:t>
            </a:r>
            <a:r>
              <a:rPr lang="en-US" sz="2200" spc="-140" dirty="0">
                <a:solidFill>
                  <a:srgbClr val="C00000"/>
                </a:solidFill>
                <a:cs typeface="Arial"/>
              </a:rPr>
              <a:t>percent</a:t>
            </a:r>
            <a:r>
              <a:rPr lang="en-US" sz="2200" spc="-335" dirty="0">
                <a:solidFill>
                  <a:srgbClr val="C00000"/>
                </a:solidFill>
                <a:cs typeface="Arial"/>
              </a:rPr>
              <a:t> </a:t>
            </a:r>
            <a:r>
              <a:rPr lang="en-US" sz="2200" spc="-50" dirty="0">
                <a:solidFill>
                  <a:srgbClr val="C00000"/>
                </a:solidFill>
                <a:cs typeface="Arial"/>
              </a:rPr>
              <a:t>of</a:t>
            </a:r>
            <a:r>
              <a:rPr lang="en-US" sz="2200" spc="-190" dirty="0">
                <a:solidFill>
                  <a:srgbClr val="C00000"/>
                </a:solidFill>
                <a:cs typeface="Arial"/>
              </a:rPr>
              <a:t> </a:t>
            </a:r>
            <a:r>
              <a:rPr lang="en-US" sz="2200" spc="-30" dirty="0">
                <a:solidFill>
                  <a:srgbClr val="C00000"/>
                </a:solidFill>
                <a:cs typeface="Arial"/>
              </a:rPr>
              <a:t>all</a:t>
            </a:r>
            <a:r>
              <a:rPr lang="en-US" sz="2200" spc="-305"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marL="448310" indent="-342900">
              <a:lnSpc>
                <a:spcPct val="100000"/>
              </a:lnSpc>
              <a:spcBef>
                <a:spcPts val="95"/>
              </a:spcBef>
              <a:buClr>
                <a:srgbClr val="7C95AC"/>
              </a:buClr>
              <a:buSzPct val="69444"/>
              <a:tabLst>
                <a:tab pos="380365" algn="l"/>
                <a:tab pos="381000" algn="l"/>
              </a:tabLst>
            </a:pPr>
            <a:r>
              <a:rPr lang="en-US" sz="2200" spc="-135" dirty="0">
                <a:solidFill>
                  <a:srgbClr val="002060"/>
                </a:solidFill>
                <a:cs typeface="Arial"/>
              </a:rPr>
              <a:t>Incomplete </a:t>
            </a:r>
            <a:r>
              <a:rPr lang="en-US" sz="2200" spc="-140" dirty="0">
                <a:solidFill>
                  <a:srgbClr val="002060"/>
                </a:solidFill>
                <a:cs typeface="Arial"/>
              </a:rPr>
              <a:t>requirements </a:t>
            </a:r>
            <a:r>
              <a:rPr lang="en-US" sz="2200" spc="-75" dirty="0">
                <a:solidFill>
                  <a:srgbClr val="002060"/>
                </a:solidFill>
                <a:cs typeface="Arial"/>
              </a:rPr>
              <a:t>and </a:t>
            </a:r>
            <a:r>
              <a:rPr lang="en-US" sz="2200" spc="-140" dirty="0">
                <a:solidFill>
                  <a:srgbClr val="002060"/>
                </a:solidFill>
                <a:cs typeface="Arial"/>
              </a:rPr>
              <a:t>specifications:</a:t>
            </a:r>
            <a:r>
              <a:rPr lang="en-US" sz="2200" spc="-140" dirty="0">
                <a:cs typeface="Arial"/>
              </a:rPr>
              <a:t> </a:t>
            </a:r>
            <a:r>
              <a:rPr lang="en-US" sz="2200" spc="-30" dirty="0">
                <a:solidFill>
                  <a:srgbClr val="C00000"/>
                </a:solidFill>
                <a:cs typeface="Arial"/>
              </a:rPr>
              <a:t>12 </a:t>
            </a:r>
            <a:r>
              <a:rPr lang="en-US" sz="2200" spc="-140" dirty="0">
                <a:solidFill>
                  <a:srgbClr val="C00000"/>
                </a:solidFill>
                <a:cs typeface="Arial"/>
              </a:rPr>
              <a:t>percent </a:t>
            </a:r>
            <a:r>
              <a:rPr lang="en-US" sz="2200" spc="-50" dirty="0">
                <a:solidFill>
                  <a:srgbClr val="C00000"/>
                </a:solidFill>
                <a:cs typeface="Arial"/>
              </a:rPr>
              <a:t>of </a:t>
            </a:r>
            <a:r>
              <a:rPr lang="en-US" sz="2200" spc="-30" dirty="0">
                <a:solidFill>
                  <a:srgbClr val="C00000"/>
                </a:solidFill>
                <a:cs typeface="Arial"/>
              </a:rPr>
              <a:t>all</a:t>
            </a:r>
            <a:r>
              <a:rPr lang="en-US" sz="2200" spc="-80"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marL="448310" indent="-342900">
              <a:lnSpc>
                <a:spcPct val="100000"/>
              </a:lnSpc>
              <a:spcBef>
                <a:spcPts val="405"/>
              </a:spcBef>
              <a:buClr>
                <a:srgbClr val="7C95AC"/>
              </a:buClr>
              <a:buSzPct val="69444"/>
              <a:tabLst>
                <a:tab pos="380365" algn="l"/>
                <a:tab pos="381000" algn="l"/>
              </a:tabLst>
            </a:pPr>
            <a:r>
              <a:rPr lang="en-US" sz="2200" spc="-120" dirty="0">
                <a:solidFill>
                  <a:srgbClr val="002060"/>
                </a:solidFill>
                <a:cs typeface="Arial"/>
              </a:rPr>
              <a:t>Changing </a:t>
            </a:r>
            <a:r>
              <a:rPr lang="en-US" sz="2200" spc="-140" dirty="0">
                <a:solidFill>
                  <a:srgbClr val="002060"/>
                </a:solidFill>
                <a:cs typeface="Arial"/>
              </a:rPr>
              <a:t>requirements </a:t>
            </a:r>
            <a:r>
              <a:rPr lang="en-US" sz="2200" spc="-75" dirty="0">
                <a:solidFill>
                  <a:srgbClr val="002060"/>
                </a:solidFill>
                <a:cs typeface="Arial"/>
              </a:rPr>
              <a:t>and </a:t>
            </a:r>
            <a:r>
              <a:rPr lang="en-US" sz="2200" spc="-140" dirty="0">
                <a:solidFill>
                  <a:srgbClr val="002060"/>
                </a:solidFill>
                <a:cs typeface="Arial"/>
              </a:rPr>
              <a:t>specifications: </a:t>
            </a:r>
            <a:r>
              <a:rPr lang="en-US" sz="2200" spc="-30" dirty="0">
                <a:solidFill>
                  <a:srgbClr val="C00000"/>
                </a:solidFill>
                <a:cs typeface="Arial"/>
              </a:rPr>
              <a:t>12 </a:t>
            </a:r>
            <a:r>
              <a:rPr lang="en-US" sz="2200" spc="-140" dirty="0">
                <a:solidFill>
                  <a:srgbClr val="C00000"/>
                </a:solidFill>
                <a:cs typeface="Arial"/>
              </a:rPr>
              <a:t>percent </a:t>
            </a:r>
            <a:r>
              <a:rPr lang="en-US" sz="2200" spc="-50" dirty="0">
                <a:solidFill>
                  <a:srgbClr val="C00000"/>
                </a:solidFill>
                <a:cs typeface="Arial"/>
              </a:rPr>
              <a:t>of </a:t>
            </a:r>
            <a:r>
              <a:rPr lang="en-US" sz="2200" spc="-30" dirty="0">
                <a:solidFill>
                  <a:srgbClr val="C00000"/>
                </a:solidFill>
                <a:cs typeface="Arial"/>
              </a:rPr>
              <a:t>all</a:t>
            </a:r>
            <a:r>
              <a:rPr lang="en-US" sz="2200" spc="-175"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a:lnSpc>
                <a:spcPct val="100000"/>
              </a:lnSpc>
            </a:pPr>
            <a:endParaRPr lang="en-US" sz="2200" dirty="0"/>
          </a:p>
        </p:txBody>
      </p:sp>
      <p:sp>
        <p:nvSpPr>
          <p:cNvPr id="4" name="object 6"/>
          <p:cNvSpPr/>
          <p:nvPr/>
        </p:nvSpPr>
        <p:spPr>
          <a:xfrm>
            <a:off x="2592300" y="4886036"/>
            <a:ext cx="7200900" cy="1228344"/>
          </a:xfrm>
          <a:prstGeom prst="rect">
            <a:avLst/>
          </a:prstGeom>
          <a:blipFill>
            <a:blip r:embed="rId2" cstate="print"/>
            <a:stretch>
              <a:fillRect/>
            </a:stretch>
          </a:blipFill>
        </p:spPr>
        <p:txBody>
          <a:bodyPr wrap="square" lIns="0" tIns="0" rIns="0" bIns="0" rtlCol="0"/>
          <a:lstStyle/>
          <a:p>
            <a:endParaRPr dirty="0"/>
          </a:p>
        </p:txBody>
      </p:sp>
      <p:sp>
        <p:nvSpPr>
          <p:cNvPr id="6" name="Slide Number Placeholder 5"/>
          <p:cNvSpPr>
            <a:spLocks noGrp="1"/>
          </p:cNvSpPr>
          <p:nvPr>
            <p:ph type="sldNum" sz="quarter" idx="12"/>
          </p:nvPr>
        </p:nvSpPr>
        <p:spPr/>
        <p:txBody>
          <a:bodyPr/>
          <a:lstStyle/>
          <a:p>
            <a:fld id="{1B1BB987-6F91-45E4-B4B8-36CB3CA273A8}" type="slidenum">
              <a:rPr lang="en-US" smtClean="0"/>
              <a:t>5</a:t>
            </a:fld>
            <a:endParaRPr lang="en-US" dirty="0"/>
          </a:p>
        </p:txBody>
      </p:sp>
    </p:spTree>
    <p:extLst>
      <p:ext uri="{BB962C8B-B14F-4D97-AF65-F5344CB8AC3E}">
        <p14:creationId xmlns:p14="http://schemas.microsoft.com/office/powerpoint/2010/main" val="1877752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2"/>
          </p:nvPr>
        </p:nvSpPr>
        <p:spPr>
          <a:xfrm>
            <a:off x="5059018" y="1218664"/>
            <a:ext cx="5181600" cy="459613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dirty="0"/>
              <a:t>Correctness</a:t>
            </a:r>
          </a:p>
          <a:p>
            <a:pPr marL="355600" indent="-342900">
              <a:lnSpc>
                <a:spcPct val="100000"/>
              </a:lnSpc>
              <a:spcBef>
                <a:spcPts val="695"/>
              </a:spcBef>
              <a:buFont typeface="Wingdings"/>
              <a:buChar char=""/>
              <a:tabLst>
                <a:tab pos="354965" algn="l"/>
                <a:tab pos="355600" algn="l"/>
              </a:tabLst>
            </a:pPr>
            <a:r>
              <a:rPr dirty="0"/>
              <a:t>Reliability</a:t>
            </a:r>
          </a:p>
          <a:p>
            <a:pPr marL="355600" indent="-342900">
              <a:lnSpc>
                <a:spcPct val="100000"/>
              </a:lnSpc>
              <a:spcBef>
                <a:spcPts val="695"/>
              </a:spcBef>
              <a:buFont typeface="Wingdings"/>
              <a:buChar char=""/>
              <a:tabLst>
                <a:tab pos="354965" algn="l"/>
                <a:tab pos="355600" algn="l"/>
              </a:tabLst>
            </a:pPr>
            <a:r>
              <a:rPr spc="-5" dirty="0"/>
              <a:t>Efficiency</a:t>
            </a:r>
          </a:p>
          <a:p>
            <a:pPr marL="355600" indent="-342900">
              <a:lnSpc>
                <a:spcPct val="100000"/>
              </a:lnSpc>
              <a:spcBef>
                <a:spcPts val="695"/>
              </a:spcBef>
              <a:buFont typeface="Wingdings"/>
              <a:buChar char=""/>
              <a:tabLst>
                <a:tab pos="354965" algn="l"/>
                <a:tab pos="355600" algn="l"/>
              </a:tabLst>
            </a:pPr>
            <a:r>
              <a:rPr dirty="0"/>
              <a:t>Usability</a:t>
            </a:r>
          </a:p>
          <a:p>
            <a:pPr marL="355600" indent="-342900">
              <a:lnSpc>
                <a:spcPct val="100000"/>
              </a:lnSpc>
              <a:spcBef>
                <a:spcPts val="700"/>
              </a:spcBef>
              <a:buFont typeface="Wingdings"/>
              <a:buChar char=""/>
              <a:tabLst>
                <a:tab pos="354965" algn="l"/>
                <a:tab pos="355600" algn="l"/>
              </a:tabLst>
            </a:pPr>
            <a:r>
              <a:rPr dirty="0"/>
              <a:t>Integrity</a:t>
            </a:r>
          </a:p>
          <a:p>
            <a:pPr marL="355600" indent="-342900">
              <a:lnSpc>
                <a:spcPct val="100000"/>
              </a:lnSpc>
              <a:spcBef>
                <a:spcPts val="695"/>
              </a:spcBef>
              <a:buFont typeface="Wingdings"/>
              <a:buChar char=""/>
              <a:tabLst>
                <a:tab pos="354965" algn="l"/>
                <a:tab pos="355600" algn="l"/>
              </a:tabLst>
            </a:pPr>
            <a:r>
              <a:rPr dirty="0"/>
              <a:t>Maintainability</a:t>
            </a:r>
          </a:p>
          <a:p>
            <a:pPr marL="355600" indent="-342900">
              <a:lnSpc>
                <a:spcPct val="100000"/>
              </a:lnSpc>
              <a:spcBef>
                <a:spcPts val="695"/>
              </a:spcBef>
              <a:buFont typeface="Wingdings"/>
              <a:buChar char=""/>
              <a:tabLst>
                <a:tab pos="354965" algn="l"/>
                <a:tab pos="355600" algn="l"/>
              </a:tabLst>
            </a:pPr>
            <a:r>
              <a:rPr dirty="0"/>
              <a:t>Flexibility</a:t>
            </a:r>
          </a:p>
          <a:p>
            <a:pPr marL="355600" indent="-342900">
              <a:lnSpc>
                <a:spcPct val="100000"/>
              </a:lnSpc>
              <a:spcBef>
                <a:spcPts val="695"/>
              </a:spcBef>
              <a:buFont typeface="Wingdings"/>
              <a:buChar char=""/>
              <a:tabLst>
                <a:tab pos="354965" algn="l"/>
                <a:tab pos="355600" algn="l"/>
              </a:tabLst>
            </a:pPr>
            <a:r>
              <a:rPr spc="-30" dirty="0"/>
              <a:t>Testability</a:t>
            </a:r>
          </a:p>
          <a:p>
            <a:pPr marL="355600" indent="-342900">
              <a:lnSpc>
                <a:spcPct val="100000"/>
              </a:lnSpc>
              <a:spcBef>
                <a:spcPts val="695"/>
              </a:spcBef>
              <a:buFont typeface="Wingdings"/>
              <a:buChar char=""/>
              <a:tabLst>
                <a:tab pos="354965" algn="l"/>
                <a:tab pos="355600" algn="l"/>
              </a:tabLst>
            </a:pPr>
            <a:r>
              <a:rPr dirty="0"/>
              <a:t>Security</a:t>
            </a: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393700">
              <a:lnSpc>
                <a:spcPct val="100000"/>
              </a:lnSpc>
            </a:pPr>
            <a:r>
              <a:rPr spc="-5" dirty="0">
                <a:latin typeface="Times New Roman" panose="02020603050405020304" pitchFamily="18" charset="0"/>
                <a:cs typeface="Times New Roman" panose="02020603050405020304" pitchFamily="18" charset="0"/>
              </a:rPr>
              <a:t>Quality</a:t>
            </a:r>
            <a:r>
              <a:rPr spc="-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Factors</a:t>
            </a:r>
          </a:p>
        </p:txBody>
      </p:sp>
      <p:sp>
        <p:nvSpPr>
          <p:cNvPr id="9" name="object 9"/>
          <p:cNvSpPr txBox="1">
            <a:spLocks noGrp="1"/>
          </p:cNvSpPr>
          <p:nvPr>
            <p:ph sz="half" idx="4294967295"/>
          </p:nvPr>
        </p:nvSpPr>
        <p:spPr>
          <a:xfrm>
            <a:off x="801093" y="1249487"/>
            <a:ext cx="2787015" cy="4695190"/>
          </a:xfrm>
          <a:prstGeom prst="rect">
            <a:avLst/>
          </a:prstGeom>
        </p:spPr>
        <p:txBody>
          <a:bodyPr vert="horz" wrap="square" lIns="0" tIns="0" rIns="0" bIns="0" rtlCol="0">
            <a:spAutoFit/>
          </a:bodyPr>
          <a:lstStyle/>
          <a:p>
            <a:pPr marL="355600" indent="-342900">
              <a:lnSpc>
                <a:spcPct val="100000"/>
              </a:lnSpc>
              <a:buFont typeface="Wingdings"/>
              <a:buChar char=""/>
              <a:tabLst>
                <a:tab pos="354965" algn="l"/>
                <a:tab pos="355600" algn="l"/>
              </a:tabLst>
            </a:pPr>
            <a:r>
              <a:rPr dirty="0"/>
              <a:t>Portability</a:t>
            </a:r>
          </a:p>
          <a:p>
            <a:pPr marL="355600" indent="-342900">
              <a:lnSpc>
                <a:spcPct val="100000"/>
              </a:lnSpc>
              <a:spcBef>
                <a:spcPts val="695"/>
              </a:spcBef>
              <a:buFont typeface="Wingdings"/>
              <a:buChar char=""/>
              <a:tabLst>
                <a:tab pos="354965" algn="l"/>
                <a:tab pos="355600" algn="l"/>
              </a:tabLst>
            </a:pPr>
            <a:r>
              <a:rPr dirty="0"/>
              <a:t>Reusability</a:t>
            </a:r>
          </a:p>
          <a:p>
            <a:pPr marL="355600" indent="-342900">
              <a:lnSpc>
                <a:spcPct val="100000"/>
              </a:lnSpc>
              <a:spcBef>
                <a:spcPts val="695"/>
              </a:spcBef>
              <a:buFont typeface="Wingdings"/>
              <a:buChar char=""/>
              <a:tabLst>
                <a:tab pos="354965" algn="l"/>
                <a:tab pos="355600" algn="l"/>
              </a:tabLst>
            </a:pPr>
            <a:r>
              <a:rPr dirty="0"/>
              <a:t>Inte</a:t>
            </a:r>
            <a:r>
              <a:rPr spc="5" dirty="0"/>
              <a:t>r</a:t>
            </a:r>
            <a:r>
              <a:rPr dirty="0"/>
              <a:t>oper</a:t>
            </a:r>
            <a:r>
              <a:rPr spc="-10" dirty="0"/>
              <a:t>a</a:t>
            </a:r>
            <a:r>
              <a:rPr dirty="0"/>
              <a:t>bility</a:t>
            </a:r>
          </a:p>
          <a:p>
            <a:pPr marL="355600" indent="-342900">
              <a:lnSpc>
                <a:spcPct val="100000"/>
              </a:lnSpc>
              <a:spcBef>
                <a:spcPts val="695"/>
              </a:spcBef>
              <a:buFont typeface="Wingdings"/>
              <a:buChar char=""/>
              <a:tabLst>
                <a:tab pos="354965" algn="l"/>
                <a:tab pos="355600" algn="l"/>
              </a:tabLst>
            </a:pPr>
            <a:r>
              <a:rPr dirty="0"/>
              <a:t>Survivability</a:t>
            </a:r>
          </a:p>
          <a:p>
            <a:pPr marL="355600" indent="-342900">
              <a:lnSpc>
                <a:spcPct val="100000"/>
              </a:lnSpc>
              <a:spcBef>
                <a:spcPts val="700"/>
              </a:spcBef>
              <a:buFont typeface="Wingdings"/>
              <a:buChar char=""/>
              <a:tabLst>
                <a:tab pos="354965" algn="l"/>
                <a:tab pos="355600" algn="l"/>
              </a:tabLst>
            </a:pPr>
            <a:r>
              <a:rPr dirty="0"/>
              <a:t>Safety</a:t>
            </a:r>
          </a:p>
          <a:p>
            <a:pPr marL="355600" indent="-342900">
              <a:lnSpc>
                <a:spcPct val="100000"/>
              </a:lnSpc>
              <a:spcBef>
                <a:spcPts val="695"/>
              </a:spcBef>
              <a:buFont typeface="Wingdings"/>
              <a:buChar char=""/>
              <a:tabLst>
                <a:tab pos="354965" algn="l"/>
                <a:tab pos="355600" algn="l"/>
              </a:tabLst>
            </a:pPr>
            <a:r>
              <a:rPr dirty="0"/>
              <a:t>Manageability</a:t>
            </a:r>
          </a:p>
          <a:p>
            <a:pPr marL="355600" indent="-342900">
              <a:lnSpc>
                <a:spcPct val="100000"/>
              </a:lnSpc>
              <a:spcBef>
                <a:spcPts val="695"/>
              </a:spcBef>
              <a:buFont typeface="Wingdings"/>
              <a:buChar char=""/>
              <a:tabLst>
                <a:tab pos="354965" algn="l"/>
                <a:tab pos="355600" algn="l"/>
              </a:tabLst>
            </a:pPr>
            <a:r>
              <a:rPr dirty="0"/>
              <a:t>Supportability</a:t>
            </a:r>
          </a:p>
          <a:p>
            <a:pPr marL="355600" indent="-342900">
              <a:lnSpc>
                <a:spcPct val="100000"/>
              </a:lnSpc>
              <a:spcBef>
                <a:spcPts val="695"/>
              </a:spcBef>
              <a:buFont typeface="Wingdings"/>
              <a:buChar char=""/>
              <a:tabLst>
                <a:tab pos="354965" algn="l"/>
                <a:tab pos="355600" algn="l"/>
              </a:tabLst>
            </a:pPr>
            <a:r>
              <a:rPr dirty="0"/>
              <a:t>Replaceability</a:t>
            </a:r>
          </a:p>
          <a:p>
            <a:pPr marL="355600" indent="-342900">
              <a:lnSpc>
                <a:spcPct val="100000"/>
              </a:lnSpc>
              <a:spcBef>
                <a:spcPts val="695"/>
              </a:spcBef>
              <a:buFont typeface="Wingdings"/>
              <a:buChar char=""/>
              <a:tabLst>
                <a:tab pos="354965" algn="l"/>
                <a:tab pos="355600" algn="l"/>
              </a:tabLst>
            </a:pPr>
            <a:r>
              <a:rPr dirty="0"/>
              <a:t>Functionality</a:t>
            </a:r>
          </a:p>
        </p:txBody>
      </p:sp>
      <p:sp>
        <p:nvSpPr>
          <p:cNvPr id="4" name="Slide Number Placeholder 3">
            <a:extLst>
              <a:ext uri="{FF2B5EF4-FFF2-40B4-BE49-F238E27FC236}">
                <a16:creationId xmlns:a16="http://schemas.microsoft.com/office/drawing/2014/main" id="{0FC1B7E2-1E18-1011-DD1E-698226771719}"/>
              </a:ext>
            </a:extLst>
          </p:cNvPr>
          <p:cNvSpPr>
            <a:spLocks noGrp="1"/>
          </p:cNvSpPr>
          <p:nvPr>
            <p:ph type="sldNum" sz="quarter" idx="12"/>
          </p:nvPr>
        </p:nvSpPr>
        <p:spPr/>
        <p:txBody>
          <a:bodyPr/>
          <a:lstStyle/>
          <a:p>
            <a:fld id="{B12280B9-D2CE-4D2F-9836-68D0AD48D9E8}" type="slidenum">
              <a:rPr lang="en-US" smtClean="0"/>
              <a:t>50</a:t>
            </a:fld>
            <a:endParaRPr lang="en-US"/>
          </a:p>
        </p:txBody>
      </p:sp>
    </p:spTree>
    <p:extLst>
      <p:ext uri="{BB962C8B-B14F-4D97-AF65-F5344CB8AC3E}">
        <p14:creationId xmlns:p14="http://schemas.microsoft.com/office/powerpoint/2010/main" val="3900506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82378" y="116142"/>
            <a:ext cx="11835685" cy="830997"/>
          </a:xfrm>
          <a:prstGeom prst="rect">
            <a:avLst/>
          </a:prstGeom>
        </p:spPr>
        <p:txBody>
          <a:bodyPr vert="horz" wrap="square" lIns="0" tIns="0" rIns="0" bIns="0" rtlCol="0" anchor="ctr">
            <a:spAutoFit/>
          </a:bodyPr>
          <a:lstStyle/>
          <a:p>
            <a:pPr marL="12700">
              <a:lnSpc>
                <a:spcPct val="100000"/>
              </a:lnSpc>
            </a:pPr>
            <a:r>
              <a:rPr sz="5400" b="1" spc="-5" dirty="0">
                <a:solidFill>
                  <a:srgbClr val="00B050"/>
                </a:solidFill>
                <a:latin typeface="Times New Roman" panose="02020603050405020304" pitchFamily="18" charset="0"/>
                <a:cs typeface="Times New Roman" panose="02020603050405020304" pitchFamily="18" charset="0"/>
              </a:rPr>
              <a:t>Some Risks </a:t>
            </a:r>
            <a:r>
              <a:rPr sz="4000" dirty="0">
                <a:solidFill>
                  <a:schemeClr val="tx1">
                    <a:lumMod val="95000"/>
                    <a:lumOff val="5000"/>
                  </a:schemeClr>
                </a:solidFill>
                <a:latin typeface="Times New Roman" panose="02020603050405020304" pitchFamily="18" charset="0"/>
                <a:cs typeface="Times New Roman" panose="02020603050405020304" pitchFamily="18" charset="0"/>
              </a:rPr>
              <a:t>From</a:t>
            </a:r>
            <a:r>
              <a:rPr sz="4000" spc="-50" dirty="0">
                <a:solidFill>
                  <a:schemeClr val="tx1">
                    <a:lumMod val="95000"/>
                    <a:lumOff val="5000"/>
                  </a:schemeClr>
                </a:solidFill>
                <a:latin typeface="Times New Roman" panose="02020603050405020304" pitchFamily="18" charset="0"/>
                <a:cs typeface="Times New Roman" panose="02020603050405020304" pitchFamily="18" charset="0"/>
              </a:rPr>
              <a:t> </a:t>
            </a:r>
            <a:r>
              <a:rPr sz="4000" dirty="0">
                <a:solidFill>
                  <a:schemeClr val="tx1">
                    <a:lumMod val="95000"/>
                    <a:lumOff val="5000"/>
                  </a:schemeClr>
                </a:solidFill>
                <a:latin typeface="Times New Roman" panose="02020603050405020304" pitchFamily="18" charset="0"/>
                <a:cs typeface="Times New Roman" panose="02020603050405020304" pitchFamily="18" charset="0"/>
              </a:rPr>
              <a:t>Inadequate</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Requirement</a:t>
            </a:r>
            <a:r>
              <a:rPr lang="en-US" sz="4000"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Process</a:t>
            </a:r>
            <a:endParaRPr sz="40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0" y="1285693"/>
            <a:ext cx="12192000" cy="4267835"/>
          </a:xfrm>
          <a:prstGeom prst="rect">
            <a:avLst/>
          </a:prstGeom>
        </p:spPr>
        <p:txBody>
          <a:bodyPr vert="horz" wrap="square" lIns="0" tIns="0" rIns="0" bIns="0" rtlCol="0">
            <a:spAutoFit/>
          </a:bodyPr>
          <a:lstStyle/>
          <a:p>
            <a:pPr algn="just">
              <a:spcBef>
                <a:spcPts val="50"/>
              </a:spcBef>
            </a:pPr>
            <a:endParaRPr sz="3000" dirty="0">
              <a:latin typeface="Times New Roman"/>
              <a:cs typeface="Times New Roman"/>
            </a:endParaRPr>
          </a:p>
          <a:p>
            <a:pPr marL="431800" marR="1403350" indent="-342900" algn="just">
              <a:buFont typeface="Wingdings"/>
              <a:buChar char=""/>
              <a:tabLst>
                <a:tab pos="431165" algn="l"/>
                <a:tab pos="431800" algn="l"/>
              </a:tabLst>
            </a:pPr>
            <a:r>
              <a:rPr sz="2800" spc="-5" dirty="0">
                <a:solidFill>
                  <a:srgbClr val="FF0000"/>
                </a:solidFill>
                <a:latin typeface="Arial"/>
                <a:cs typeface="Arial"/>
              </a:rPr>
              <a:t>Insufficient </a:t>
            </a:r>
            <a:r>
              <a:rPr sz="2800" spc="-5" dirty="0">
                <a:solidFill>
                  <a:srgbClr val="001F5F"/>
                </a:solidFill>
                <a:latin typeface="Arial"/>
                <a:cs typeface="Arial"/>
              </a:rPr>
              <a:t>user involvement leads to  </a:t>
            </a:r>
            <a:r>
              <a:rPr sz="2800" dirty="0">
                <a:solidFill>
                  <a:srgbClr val="FF0000"/>
                </a:solidFill>
                <a:latin typeface="Arial"/>
                <a:cs typeface="Arial"/>
              </a:rPr>
              <a:t>unacceptable</a:t>
            </a:r>
            <a:r>
              <a:rPr sz="2800" spc="-30" dirty="0">
                <a:solidFill>
                  <a:srgbClr val="FF0000"/>
                </a:solidFill>
                <a:latin typeface="Arial"/>
                <a:cs typeface="Arial"/>
              </a:rPr>
              <a:t> </a:t>
            </a:r>
            <a:r>
              <a:rPr sz="2800" spc="-5" dirty="0">
                <a:solidFill>
                  <a:srgbClr val="001F5F"/>
                </a:solidFill>
                <a:latin typeface="Arial"/>
                <a:cs typeface="Arial"/>
              </a:rPr>
              <a:t>products</a:t>
            </a:r>
            <a:endParaRPr lang="en-US" sz="2800" spc="-5" dirty="0">
              <a:solidFill>
                <a:srgbClr val="001F5F"/>
              </a:solidFill>
              <a:latin typeface="Arial"/>
              <a:cs typeface="Arial"/>
            </a:endParaRPr>
          </a:p>
          <a:p>
            <a:pPr marL="431800" marR="1403350" indent="-342900" algn="just">
              <a:buFont typeface="Wingdings"/>
              <a:buChar char=""/>
              <a:tabLst>
                <a:tab pos="431165" algn="l"/>
                <a:tab pos="431800" algn="l"/>
              </a:tabLst>
            </a:pPr>
            <a:endParaRPr sz="2800" dirty="0">
              <a:latin typeface="Arial"/>
              <a:cs typeface="Arial"/>
            </a:endParaRPr>
          </a:p>
          <a:p>
            <a:pPr marL="431800" marR="758190" indent="-342900" algn="just">
              <a:spcBef>
                <a:spcPts val="670"/>
              </a:spcBef>
              <a:buFont typeface="Wingdings"/>
              <a:buChar char=""/>
              <a:tabLst>
                <a:tab pos="431165" algn="l"/>
                <a:tab pos="431800" algn="l"/>
              </a:tabLst>
            </a:pPr>
            <a:r>
              <a:rPr sz="2800" spc="-5" dirty="0">
                <a:solidFill>
                  <a:srgbClr val="FF0000"/>
                </a:solidFill>
                <a:latin typeface="Arial"/>
                <a:cs typeface="Arial"/>
              </a:rPr>
              <a:t>Creeping </a:t>
            </a:r>
            <a:r>
              <a:rPr sz="2800" spc="-5" dirty="0">
                <a:solidFill>
                  <a:srgbClr val="001F5F"/>
                </a:solidFill>
                <a:latin typeface="Arial"/>
                <a:cs typeface="Arial"/>
              </a:rPr>
              <a:t>user </a:t>
            </a:r>
            <a:r>
              <a:rPr sz="2800" dirty="0">
                <a:solidFill>
                  <a:srgbClr val="001F5F"/>
                </a:solidFill>
                <a:latin typeface="Arial"/>
                <a:cs typeface="Arial"/>
              </a:rPr>
              <a:t>requirements contribute </a:t>
            </a:r>
            <a:r>
              <a:rPr sz="2800" spc="-5" dirty="0">
                <a:solidFill>
                  <a:srgbClr val="001F5F"/>
                </a:solidFill>
                <a:latin typeface="Arial"/>
                <a:cs typeface="Arial"/>
              </a:rPr>
              <a:t>to  </a:t>
            </a:r>
            <a:r>
              <a:rPr sz="2800" dirty="0">
                <a:solidFill>
                  <a:srgbClr val="001F5F"/>
                </a:solidFill>
                <a:latin typeface="Arial"/>
                <a:cs typeface="Arial"/>
              </a:rPr>
              <a:t>overruns and </a:t>
            </a:r>
            <a:r>
              <a:rPr sz="2800" dirty="0">
                <a:solidFill>
                  <a:srgbClr val="FF0000"/>
                </a:solidFill>
                <a:latin typeface="Arial"/>
                <a:cs typeface="Arial"/>
              </a:rPr>
              <a:t>degrade </a:t>
            </a:r>
            <a:r>
              <a:rPr sz="2800" dirty="0">
                <a:solidFill>
                  <a:srgbClr val="001F5F"/>
                </a:solidFill>
                <a:latin typeface="Arial"/>
                <a:cs typeface="Arial"/>
              </a:rPr>
              <a:t>product</a:t>
            </a:r>
            <a:r>
              <a:rPr sz="2800" spc="5" dirty="0">
                <a:solidFill>
                  <a:srgbClr val="001F5F"/>
                </a:solidFill>
                <a:latin typeface="Arial"/>
                <a:cs typeface="Arial"/>
              </a:rPr>
              <a:t> </a:t>
            </a:r>
            <a:r>
              <a:rPr sz="2800" spc="-5" dirty="0">
                <a:solidFill>
                  <a:srgbClr val="001F5F"/>
                </a:solidFill>
                <a:latin typeface="Arial"/>
                <a:cs typeface="Arial"/>
              </a:rPr>
              <a:t>quality</a:t>
            </a:r>
            <a:endParaRPr lang="en-US" sz="2800" spc="-5" dirty="0">
              <a:solidFill>
                <a:srgbClr val="001F5F"/>
              </a:solidFill>
              <a:latin typeface="Arial"/>
              <a:cs typeface="Arial"/>
            </a:endParaRPr>
          </a:p>
          <a:p>
            <a:pPr marL="431800" marR="758190" indent="-342900" algn="just">
              <a:spcBef>
                <a:spcPts val="670"/>
              </a:spcBef>
              <a:buFont typeface="Wingdings"/>
              <a:buChar char=""/>
              <a:tabLst>
                <a:tab pos="431165" algn="l"/>
                <a:tab pos="431800" algn="l"/>
              </a:tabLst>
            </a:pPr>
            <a:endParaRPr sz="2800" dirty="0">
              <a:latin typeface="Arial"/>
              <a:cs typeface="Arial"/>
            </a:endParaRPr>
          </a:p>
          <a:p>
            <a:pPr marL="431800" indent="-342900" algn="just">
              <a:spcBef>
                <a:spcPts val="670"/>
              </a:spcBef>
              <a:buFont typeface="Wingdings"/>
              <a:buChar char=""/>
              <a:tabLst>
                <a:tab pos="431165" algn="l"/>
                <a:tab pos="431800" algn="l"/>
              </a:tabLst>
            </a:pPr>
            <a:r>
              <a:rPr sz="2800" spc="-5" dirty="0">
                <a:solidFill>
                  <a:srgbClr val="FF0000"/>
                </a:solidFill>
                <a:latin typeface="Arial"/>
                <a:cs typeface="Arial"/>
              </a:rPr>
              <a:t>Ambiguous </a:t>
            </a:r>
            <a:r>
              <a:rPr sz="2800" dirty="0">
                <a:solidFill>
                  <a:srgbClr val="001F5F"/>
                </a:solidFill>
                <a:latin typeface="Arial"/>
                <a:cs typeface="Arial"/>
              </a:rPr>
              <a:t>requirements </a:t>
            </a:r>
            <a:r>
              <a:rPr sz="2800" spc="-5" dirty="0">
                <a:solidFill>
                  <a:srgbClr val="001F5F"/>
                </a:solidFill>
                <a:latin typeface="Arial"/>
                <a:cs typeface="Arial"/>
              </a:rPr>
              <a:t>lead to </a:t>
            </a:r>
            <a:r>
              <a:rPr sz="2800" dirty="0">
                <a:solidFill>
                  <a:srgbClr val="001F5F"/>
                </a:solidFill>
                <a:latin typeface="Arial"/>
                <a:cs typeface="Arial"/>
              </a:rPr>
              <a:t>ill-spent</a:t>
            </a:r>
            <a:r>
              <a:rPr sz="2800" spc="70" dirty="0">
                <a:solidFill>
                  <a:srgbClr val="001F5F"/>
                </a:solidFill>
                <a:latin typeface="Arial"/>
                <a:cs typeface="Arial"/>
              </a:rPr>
              <a:t> </a:t>
            </a:r>
            <a:r>
              <a:rPr sz="2800" spc="-5" dirty="0">
                <a:solidFill>
                  <a:srgbClr val="001F5F"/>
                </a:solidFill>
                <a:latin typeface="Arial"/>
                <a:cs typeface="Arial"/>
              </a:rPr>
              <a:t>time</a:t>
            </a:r>
            <a:r>
              <a:rPr lang="en-US" sz="2800" spc="-5" dirty="0">
                <a:solidFill>
                  <a:srgbClr val="001F5F"/>
                </a:solidFill>
                <a:latin typeface="Arial"/>
                <a:cs typeface="Arial"/>
              </a:rPr>
              <a:t> </a:t>
            </a:r>
            <a:r>
              <a:rPr sz="2800" spc="-5" dirty="0">
                <a:solidFill>
                  <a:srgbClr val="001F5F"/>
                </a:solidFill>
                <a:latin typeface="Arial"/>
                <a:cs typeface="Arial"/>
              </a:rPr>
              <a:t>and</a:t>
            </a:r>
            <a:r>
              <a:rPr sz="2800" spc="-60" dirty="0">
                <a:solidFill>
                  <a:srgbClr val="001F5F"/>
                </a:solidFill>
                <a:latin typeface="Arial"/>
                <a:cs typeface="Arial"/>
              </a:rPr>
              <a:t> </a:t>
            </a:r>
            <a:r>
              <a:rPr sz="2800" spc="-5" dirty="0">
                <a:solidFill>
                  <a:srgbClr val="001F5F"/>
                </a:solidFill>
                <a:latin typeface="Arial"/>
                <a:cs typeface="Arial"/>
              </a:rPr>
              <a:t>rework</a:t>
            </a:r>
            <a:endParaRPr lang="en-US" sz="2800" spc="-5" dirty="0">
              <a:solidFill>
                <a:srgbClr val="001F5F"/>
              </a:solidFill>
              <a:latin typeface="Arial"/>
              <a:cs typeface="Arial"/>
            </a:endParaRPr>
          </a:p>
          <a:p>
            <a:pPr marL="431800" algn="just"/>
            <a:endParaRPr sz="2800" dirty="0">
              <a:latin typeface="Arial"/>
              <a:cs typeface="Arial"/>
            </a:endParaRPr>
          </a:p>
          <a:p>
            <a:pPr marL="431800" marR="461645" indent="-342900" algn="just">
              <a:spcBef>
                <a:spcPts val="670"/>
              </a:spcBef>
              <a:buFont typeface="Wingdings"/>
              <a:buChar char=""/>
              <a:tabLst>
                <a:tab pos="431165" algn="l"/>
                <a:tab pos="431800" algn="l"/>
              </a:tabLst>
            </a:pPr>
            <a:r>
              <a:rPr sz="2800" dirty="0">
                <a:solidFill>
                  <a:srgbClr val="FF0000"/>
                </a:solidFill>
                <a:latin typeface="Arial"/>
                <a:cs typeface="Arial"/>
              </a:rPr>
              <a:t>Gold-plating </a:t>
            </a:r>
            <a:r>
              <a:rPr sz="2800" spc="-5" dirty="0">
                <a:solidFill>
                  <a:srgbClr val="001F5F"/>
                </a:solidFill>
                <a:latin typeface="Arial"/>
                <a:cs typeface="Arial"/>
              </a:rPr>
              <a:t>by </a:t>
            </a:r>
            <a:r>
              <a:rPr sz="2800" dirty="0">
                <a:solidFill>
                  <a:srgbClr val="001F5F"/>
                </a:solidFill>
                <a:latin typeface="Arial"/>
                <a:cs typeface="Arial"/>
              </a:rPr>
              <a:t>developers and users adds  unnecessary</a:t>
            </a:r>
            <a:r>
              <a:rPr sz="2800" spc="-65" dirty="0">
                <a:solidFill>
                  <a:srgbClr val="001F5F"/>
                </a:solidFill>
                <a:latin typeface="Arial"/>
                <a:cs typeface="Arial"/>
              </a:rPr>
              <a:t> </a:t>
            </a:r>
            <a:r>
              <a:rPr sz="2800" dirty="0">
                <a:solidFill>
                  <a:srgbClr val="001F5F"/>
                </a:solidFill>
                <a:latin typeface="Arial"/>
                <a:cs typeface="Arial"/>
              </a:rPr>
              <a:t>features</a:t>
            </a:r>
            <a:endParaRPr sz="2800" dirty="0">
              <a:latin typeface="Arial"/>
              <a:cs typeface="Arial"/>
            </a:endParaRPr>
          </a:p>
        </p:txBody>
      </p:sp>
      <p:sp>
        <p:nvSpPr>
          <p:cNvPr id="3" name="Slide Number Placeholder 2">
            <a:extLst>
              <a:ext uri="{FF2B5EF4-FFF2-40B4-BE49-F238E27FC236}">
                <a16:creationId xmlns:a16="http://schemas.microsoft.com/office/drawing/2014/main" id="{52EE7E21-C291-47F6-B3C5-B3A8E1591B9A}"/>
              </a:ext>
            </a:extLst>
          </p:cNvPr>
          <p:cNvSpPr>
            <a:spLocks noGrp="1"/>
          </p:cNvSpPr>
          <p:nvPr>
            <p:ph type="sldNum" sz="quarter" idx="12"/>
          </p:nvPr>
        </p:nvSpPr>
        <p:spPr/>
        <p:txBody>
          <a:bodyPr/>
          <a:lstStyle/>
          <a:p>
            <a:fld id="{B12280B9-D2CE-4D2F-9836-68D0AD48D9E8}" type="slidenum">
              <a:rPr lang="en-US" smtClean="0"/>
              <a:t>51</a:t>
            </a:fld>
            <a:endParaRPr lang="en-US"/>
          </a:p>
        </p:txBody>
      </p:sp>
    </p:spTree>
    <p:extLst>
      <p:ext uri="{BB962C8B-B14F-4D97-AF65-F5344CB8AC3E}">
        <p14:creationId xmlns:p14="http://schemas.microsoft.com/office/powerpoint/2010/main" val="18348501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0"/>
            <a:ext cx="12192000" cy="677108"/>
          </a:xfrm>
          <a:prstGeom prst="rect">
            <a:avLst/>
          </a:prstGeom>
        </p:spPr>
        <p:txBody>
          <a:bodyPr vert="horz" wrap="square" lIns="0" tIns="0" rIns="0" bIns="0" rtlCol="0" anchor="ctr">
            <a:spAutoFit/>
          </a:bodyPr>
          <a:lstStyle/>
          <a:p>
            <a:pPr marL="12700">
              <a:lnSpc>
                <a:spcPct val="100000"/>
              </a:lnSpc>
            </a:pPr>
            <a:r>
              <a:rPr spc="-5" dirty="0">
                <a:latin typeface="Times New Roman" panose="02020603050405020304" pitchFamily="18" charset="0"/>
                <a:cs typeface="Times New Roman" panose="02020603050405020304" pitchFamily="18" charset="0"/>
              </a:rPr>
              <a:t>Some Risks </a:t>
            </a:r>
            <a:r>
              <a:rPr dirty="0">
                <a:latin typeface="Times New Roman" panose="02020603050405020304" pitchFamily="18" charset="0"/>
                <a:cs typeface="Times New Roman" panose="02020603050405020304" pitchFamily="18" charset="0"/>
              </a:rPr>
              <a:t>From</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Inadequate</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Requirement</a:t>
            </a:r>
            <a:r>
              <a:rPr lang="en-US"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0" y="1270133"/>
            <a:ext cx="12067504" cy="3870290"/>
          </a:xfrm>
          <a:prstGeom prst="rect">
            <a:avLst/>
          </a:prstGeom>
        </p:spPr>
        <p:txBody>
          <a:bodyPr vert="horz" wrap="square" lIns="0" tIns="0" rIns="0" bIns="0" rtlCol="0">
            <a:spAutoFit/>
          </a:bodyPr>
          <a:lstStyle/>
          <a:p>
            <a:pPr>
              <a:spcBef>
                <a:spcPts val="50"/>
              </a:spcBef>
            </a:pPr>
            <a:endParaRPr sz="3000" dirty="0">
              <a:latin typeface="Times New Roman"/>
              <a:cs typeface="Times New Roman"/>
            </a:endParaRPr>
          </a:p>
          <a:p>
            <a:pPr marL="431800" marR="753110" indent="-342900">
              <a:buFont typeface="Wingdings"/>
              <a:buChar char=""/>
              <a:tabLst>
                <a:tab pos="431165" algn="l"/>
                <a:tab pos="431800" algn="l"/>
              </a:tabLst>
            </a:pPr>
            <a:r>
              <a:rPr sz="2800" spc="-5" dirty="0">
                <a:solidFill>
                  <a:srgbClr val="001F5F"/>
                </a:solidFill>
                <a:latin typeface="Arial"/>
                <a:cs typeface="Arial"/>
              </a:rPr>
              <a:t>Minimal specifications lead to </a:t>
            </a:r>
            <a:r>
              <a:rPr sz="2800" dirty="0">
                <a:solidFill>
                  <a:srgbClr val="001F5F"/>
                </a:solidFill>
                <a:latin typeface="Arial"/>
                <a:cs typeface="Arial"/>
              </a:rPr>
              <a:t>missing </a:t>
            </a:r>
            <a:r>
              <a:rPr sz="2800" dirty="0">
                <a:solidFill>
                  <a:srgbClr val="FF0000"/>
                </a:solidFill>
                <a:latin typeface="Arial"/>
                <a:cs typeface="Arial"/>
              </a:rPr>
              <a:t>key  requirements</a:t>
            </a:r>
            <a:endParaRPr lang="en-US" sz="2800" dirty="0">
              <a:solidFill>
                <a:srgbClr val="FF0000"/>
              </a:solidFill>
              <a:latin typeface="Arial"/>
              <a:cs typeface="Arial"/>
            </a:endParaRPr>
          </a:p>
          <a:p>
            <a:pPr marL="431800" marR="753110" indent="-342900">
              <a:buFont typeface="Wingdings"/>
              <a:buChar char=""/>
              <a:tabLst>
                <a:tab pos="431165" algn="l"/>
                <a:tab pos="431800" algn="l"/>
              </a:tabLst>
            </a:pPr>
            <a:endParaRPr sz="2800" dirty="0">
              <a:latin typeface="Arial"/>
              <a:cs typeface="Arial"/>
            </a:endParaRPr>
          </a:p>
          <a:p>
            <a:pPr marL="431800" marR="5080" indent="-342900">
              <a:spcBef>
                <a:spcPts val="670"/>
              </a:spcBef>
              <a:buFont typeface="Wingdings"/>
              <a:buChar char=""/>
              <a:tabLst>
                <a:tab pos="431165" algn="l"/>
                <a:tab pos="431800" algn="l"/>
              </a:tabLst>
            </a:pPr>
            <a:r>
              <a:rPr sz="2800" dirty="0">
                <a:solidFill>
                  <a:srgbClr val="FF0000"/>
                </a:solidFill>
                <a:latin typeface="Arial"/>
                <a:cs typeface="Arial"/>
              </a:rPr>
              <a:t>Overlooking </a:t>
            </a:r>
            <a:r>
              <a:rPr sz="2800" spc="-5" dirty="0">
                <a:solidFill>
                  <a:srgbClr val="001F5F"/>
                </a:solidFill>
                <a:latin typeface="Arial"/>
                <a:cs typeface="Arial"/>
              </a:rPr>
              <a:t>the needs of </a:t>
            </a:r>
            <a:r>
              <a:rPr sz="2800" dirty="0">
                <a:solidFill>
                  <a:srgbClr val="001F5F"/>
                </a:solidFill>
                <a:latin typeface="Arial"/>
                <a:cs typeface="Arial"/>
              </a:rPr>
              <a:t>certain stake </a:t>
            </a:r>
            <a:r>
              <a:rPr sz="2800" spc="-5" dirty="0">
                <a:solidFill>
                  <a:srgbClr val="001F5F"/>
                </a:solidFill>
                <a:latin typeface="Arial"/>
                <a:cs typeface="Arial"/>
              </a:rPr>
              <a:t>holders  leads to </a:t>
            </a:r>
            <a:r>
              <a:rPr sz="2800" dirty="0">
                <a:solidFill>
                  <a:srgbClr val="001F5F"/>
                </a:solidFill>
                <a:latin typeface="Arial"/>
                <a:cs typeface="Arial"/>
              </a:rPr>
              <a:t>dissatisfied </a:t>
            </a:r>
            <a:r>
              <a:rPr sz="2800" spc="-5" dirty="0">
                <a:solidFill>
                  <a:srgbClr val="001F5F"/>
                </a:solidFill>
                <a:latin typeface="Arial"/>
                <a:cs typeface="Arial"/>
              </a:rPr>
              <a:t>customers</a:t>
            </a:r>
            <a:endParaRPr lang="en-US" sz="2800" spc="-5" dirty="0">
              <a:solidFill>
                <a:srgbClr val="001F5F"/>
              </a:solidFill>
              <a:latin typeface="Arial"/>
              <a:cs typeface="Arial"/>
            </a:endParaRPr>
          </a:p>
          <a:p>
            <a:pPr marL="431800" marR="5080" indent="-342900">
              <a:spcBef>
                <a:spcPts val="670"/>
              </a:spcBef>
              <a:buFont typeface="Wingdings"/>
              <a:buChar char=""/>
              <a:tabLst>
                <a:tab pos="431165" algn="l"/>
                <a:tab pos="431800" algn="l"/>
              </a:tabLst>
            </a:pPr>
            <a:endParaRPr sz="2800" dirty="0">
              <a:latin typeface="Arial"/>
              <a:cs typeface="Arial"/>
            </a:endParaRPr>
          </a:p>
          <a:p>
            <a:pPr marL="431800" marR="934719" indent="-342900">
              <a:spcBef>
                <a:spcPts val="670"/>
              </a:spcBef>
              <a:buFont typeface="Wingdings"/>
              <a:buChar char=""/>
              <a:tabLst>
                <a:tab pos="431165" algn="l"/>
                <a:tab pos="431800" algn="l"/>
              </a:tabLst>
            </a:pPr>
            <a:r>
              <a:rPr sz="2800" dirty="0">
                <a:solidFill>
                  <a:srgbClr val="FF0000"/>
                </a:solidFill>
                <a:latin typeface="Arial"/>
                <a:cs typeface="Arial"/>
              </a:rPr>
              <a:t>Incompletely </a:t>
            </a:r>
            <a:r>
              <a:rPr sz="2800" spc="-5" dirty="0">
                <a:solidFill>
                  <a:srgbClr val="001F5F"/>
                </a:solidFill>
                <a:latin typeface="Arial"/>
                <a:cs typeface="Arial"/>
              </a:rPr>
              <a:t>defined </a:t>
            </a:r>
            <a:r>
              <a:rPr sz="2800" dirty="0">
                <a:solidFill>
                  <a:srgbClr val="001F5F"/>
                </a:solidFill>
                <a:latin typeface="Arial"/>
                <a:cs typeface="Arial"/>
              </a:rPr>
              <a:t>requirements </a:t>
            </a:r>
            <a:r>
              <a:rPr sz="2800" spc="-5" dirty="0">
                <a:solidFill>
                  <a:srgbClr val="001F5F"/>
                </a:solidFill>
                <a:latin typeface="Arial"/>
                <a:cs typeface="Arial"/>
              </a:rPr>
              <a:t>make  </a:t>
            </a:r>
            <a:r>
              <a:rPr sz="2800" dirty="0">
                <a:solidFill>
                  <a:srgbClr val="001F5F"/>
                </a:solidFill>
                <a:latin typeface="Arial"/>
                <a:cs typeface="Arial"/>
              </a:rPr>
              <a:t>accurate </a:t>
            </a:r>
            <a:r>
              <a:rPr sz="3200" b="1" dirty="0">
                <a:solidFill>
                  <a:srgbClr val="001F5F"/>
                </a:solidFill>
                <a:latin typeface="Arial"/>
                <a:cs typeface="Arial"/>
              </a:rPr>
              <a:t>project planning </a:t>
            </a:r>
            <a:r>
              <a:rPr sz="3200" b="1" spc="-5" dirty="0">
                <a:solidFill>
                  <a:srgbClr val="001F5F"/>
                </a:solidFill>
                <a:latin typeface="Arial"/>
                <a:cs typeface="Arial"/>
              </a:rPr>
              <a:t>and </a:t>
            </a:r>
            <a:r>
              <a:rPr sz="3200" b="1" dirty="0">
                <a:solidFill>
                  <a:srgbClr val="001F5F"/>
                </a:solidFill>
                <a:latin typeface="Arial"/>
                <a:cs typeface="Arial"/>
              </a:rPr>
              <a:t>tracking  </a:t>
            </a:r>
            <a:r>
              <a:rPr sz="3200" b="1" spc="-5" dirty="0">
                <a:solidFill>
                  <a:srgbClr val="001F5F"/>
                </a:solidFill>
                <a:latin typeface="Arial"/>
                <a:cs typeface="Arial"/>
              </a:rPr>
              <a:t>impossible</a:t>
            </a:r>
            <a:endParaRPr sz="3200" b="1" dirty="0">
              <a:latin typeface="Arial"/>
              <a:cs typeface="Arial"/>
            </a:endParaRPr>
          </a:p>
        </p:txBody>
      </p:sp>
      <p:sp>
        <p:nvSpPr>
          <p:cNvPr id="3" name="Slide Number Placeholder 2">
            <a:extLst>
              <a:ext uri="{FF2B5EF4-FFF2-40B4-BE49-F238E27FC236}">
                <a16:creationId xmlns:a16="http://schemas.microsoft.com/office/drawing/2014/main" id="{972CF27C-E669-4709-97F0-801858ED6461}"/>
              </a:ext>
            </a:extLst>
          </p:cNvPr>
          <p:cNvSpPr>
            <a:spLocks noGrp="1"/>
          </p:cNvSpPr>
          <p:nvPr>
            <p:ph type="sldNum" sz="quarter" idx="12"/>
          </p:nvPr>
        </p:nvSpPr>
        <p:spPr/>
        <p:txBody>
          <a:bodyPr/>
          <a:lstStyle/>
          <a:p>
            <a:fld id="{B12280B9-D2CE-4D2F-9836-68D0AD48D9E8}" type="slidenum">
              <a:rPr lang="en-US" smtClean="0"/>
              <a:t>52</a:t>
            </a:fld>
            <a:endParaRPr lang="en-US"/>
          </a:p>
        </p:txBody>
      </p:sp>
    </p:spTree>
    <p:extLst>
      <p:ext uri="{BB962C8B-B14F-4D97-AF65-F5344CB8AC3E}">
        <p14:creationId xmlns:p14="http://schemas.microsoft.com/office/powerpoint/2010/main" val="2626015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C566D64-77F7-B4CA-764D-7FE467A1786E}"/>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a:t>RE Process</a:t>
            </a:r>
          </a:p>
        </p:txBody>
      </p:sp>
      <p:sp>
        <p:nvSpPr>
          <p:cNvPr id="18435" name="Rectangle 3">
            <a:extLst>
              <a:ext uri="{FF2B5EF4-FFF2-40B4-BE49-F238E27FC236}">
                <a16:creationId xmlns:a16="http://schemas.microsoft.com/office/drawing/2014/main" id="{EA1E195C-FBCF-EE96-F997-0C15EBBF95CA}"/>
              </a:ext>
            </a:extLst>
          </p:cNvPr>
          <p:cNvSpPr>
            <a:spLocks noGrp="1" noChangeArrowheads="1"/>
          </p:cNvSpPr>
          <p:nvPr>
            <p:ph idx="1"/>
          </p:nvPr>
        </p:nvSpPr>
        <p:spPr>
          <a:xfrm>
            <a:off x="2133600" y="1447801"/>
            <a:ext cx="8305800" cy="5338763"/>
          </a:xfrm>
        </p:spPr>
        <p:txBody>
          <a:bodyPr>
            <a:normAutofit/>
          </a:bodyPr>
          <a:lstStyle/>
          <a:p>
            <a:pPr lvl="1">
              <a:defRPr/>
            </a:pPr>
            <a:endParaRPr lang="en-US" altLang="en-US" sz="1800" dirty="0"/>
          </a:p>
          <a:p>
            <a:pPr lvl="1">
              <a:defRPr/>
            </a:pPr>
            <a:endParaRPr lang="en-US" altLang="en-US" sz="1800" dirty="0"/>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31748" name="Slide Number Placeholder 1">
            <a:extLst>
              <a:ext uri="{FF2B5EF4-FFF2-40B4-BE49-F238E27FC236}">
                <a16:creationId xmlns:a16="http://schemas.microsoft.com/office/drawing/2014/main" id="{FBC30D07-E053-A0C4-FEE1-C9F8332A0A1F}"/>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11629C0A-79D1-4263-A3B0-C2E3A955F2B9}" type="slidenum">
              <a:rPr lang="en-AU" altLang="en-US" sz="1200"/>
              <a:pPr>
                <a:buFontTx/>
                <a:buNone/>
              </a:pPr>
              <a:t>53</a:t>
            </a:fld>
            <a:endParaRPr lang="en-AU" altLang="en-US" sz="1200"/>
          </a:p>
        </p:txBody>
      </p:sp>
      <p:pic>
        <p:nvPicPr>
          <p:cNvPr id="31749" name="Picture 2">
            <a:extLst>
              <a:ext uri="{FF2B5EF4-FFF2-40B4-BE49-F238E27FC236}">
                <a16:creationId xmlns:a16="http://schemas.microsoft.com/office/drawing/2014/main" id="{F69F30E5-FF93-7266-C258-7296EE1EB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738" y="1592264"/>
            <a:ext cx="8350250"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50FCF88-EA48-5DB5-D3E6-B674A0F431AA}"/>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a:t>RE Process</a:t>
            </a:r>
          </a:p>
        </p:txBody>
      </p:sp>
      <p:sp>
        <p:nvSpPr>
          <p:cNvPr id="18435" name="Rectangle 3">
            <a:extLst>
              <a:ext uri="{FF2B5EF4-FFF2-40B4-BE49-F238E27FC236}">
                <a16:creationId xmlns:a16="http://schemas.microsoft.com/office/drawing/2014/main" id="{03D6F572-29AF-1FF6-3D0C-9DADFC15F871}"/>
              </a:ext>
            </a:extLst>
          </p:cNvPr>
          <p:cNvSpPr>
            <a:spLocks noGrp="1" noChangeArrowheads="1"/>
          </p:cNvSpPr>
          <p:nvPr>
            <p:ph idx="1"/>
          </p:nvPr>
        </p:nvSpPr>
        <p:spPr>
          <a:xfrm>
            <a:off x="2133600" y="1447801"/>
            <a:ext cx="8305800" cy="5338763"/>
          </a:xfrm>
        </p:spPr>
        <p:txBody>
          <a:bodyPr>
            <a:normAutofit/>
          </a:bodyPr>
          <a:lstStyle/>
          <a:p>
            <a:pPr lvl="1">
              <a:defRPr/>
            </a:pPr>
            <a:endParaRPr lang="en-US" altLang="en-US" sz="1800" dirty="0"/>
          </a:p>
          <a:p>
            <a:pPr lvl="1">
              <a:defRPr/>
            </a:pPr>
            <a:endParaRPr lang="en-US" altLang="en-US" sz="1800" dirty="0"/>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33796" name="Slide Number Placeholder 1">
            <a:extLst>
              <a:ext uri="{FF2B5EF4-FFF2-40B4-BE49-F238E27FC236}">
                <a16:creationId xmlns:a16="http://schemas.microsoft.com/office/drawing/2014/main" id="{95B0F135-BF07-D8A9-1AA4-C682C9F9BCC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E991447F-EAAC-459B-B0D0-821D11AF8FC4}" type="slidenum">
              <a:rPr lang="en-AU" altLang="en-US" sz="1200"/>
              <a:pPr>
                <a:buFontTx/>
                <a:buNone/>
              </a:pPr>
              <a:t>54</a:t>
            </a:fld>
            <a:endParaRPr lang="en-AU" altLang="en-US" sz="1200"/>
          </a:p>
        </p:txBody>
      </p:sp>
      <p:pic>
        <p:nvPicPr>
          <p:cNvPr id="33797" name="Picture 3">
            <a:extLst>
              <a:ext uri="{FF2B5EF4-FFF2-40B4-BE49-F238E27FC236}">
                <a16:creationId xmlns:a16="http://schemas.microsoft.com/office/drawing/2014/main" id="{99AE0B50-32A7-578F-6798-C63E4439EF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47801"/>
            <a:ext cx="8554278"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89B8D41-81AA-7B4C-8FC1-906C5A7B470E}"/>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a:t>RE Process</a:t>
            </a:r>
          </a:p>
        </p:txBody>
      </p:sp>
      <p:sp>
        <p:nvSpPr>
          <p:cNvPr id="18435" name="Rectangle 3">
            <a:extLst>
              <a:ext uri="{FF2B5EF4-FFF2-40B4-BE49-F238E27FC236}">
                <a16:creationId xmlns:a16="http://schemas.microsoft.com/office/drawing/2014/main" id="{1959B797-4443-AFF1-234B-9EC39A33361D}"/>
              </a:ext>
            </a:extLst>
          </p:cNvPr>
          <p:cNvSpPr>
            <a:spLocks noGrp="1" noChangeArrowheads="1"/>
          </p:cNvSpPr>
          <p:nvPr>
            <p:ph idx="1"/>
          </p:nvPr>
        </p:nvSpPr>
        <p:spPr>
          <a:xfrm>
            <a:off x="838199" y="1690688"/>
            <a:ext cx="10790583" cy="5338763"/>
          </a:xfrm>
        </p:spPr>
        <p:txBody>
          <a:bodyPr>
            <a:normAutofit/>
          </a:bodyPr>
          <a:lstStyle/>
          <a:p>
            <a:pPr>
              <a:defRPr/>
            </a:pPr>
            <a:r>
              <a:rPr lang="en-GB" sz="2400" dirty="0"/>
              <a:t>Involves </a:t>
            </a:r>
            <a:r>
              <a:rPr lang="en-GB" sz="2400" i="1" dirty="0">
                <a:solidFill>
                  <a:srgbClr val="00B0F0"/>
                </a:solidFill>
              </a:rPr>
              <a:t>technical staff </a:t>
            </a:r>
            <a:r>
              <a:rPr lang="en-GB" sz="2400" dirty="0"/>
              <a:t>working with </a:t>
            </a:r>
            <a:r>
              <a:rPr lang="en-GB" sz="2400" i="1" dirty="0">
                <a:solidFill>
                  <a:srgbClr val="00B0F0"/>
                </a:solidFill>
              </a:rPr>
              <a:t>customers</a:t>
            </a:r>
            <a:r>
              <a:rPr lang="en-GB" sz="2400" dirty="0"/>
              <a:t> to find out about the </a:t>
            </a:r>
            <a:r>
              <a:rPr lang="en-GB" sz="2400" i="1" dirty="0">
                <a:solidFill>
                  <a:srgbClr val="00B0F0"/>
                </a:solidFill>
              </a:rPr>
              <a:t>application domain</a:t>
            </a:r>
            <a:r>
              <a:rPr lang="en-GB" sz="2400" dirty="0"/>
              <a:t>, the </a:t>
            </a:r>
            <a:r>
              <a:rPr lang="en-GB" sz="2400" i="1" dirty="0">
                <a:solidFill>
                  <a:srgbClr val="00B0F0"/>
                </a:solidFill>
              </a:rPr>
              <a:t>services</a:t>
            </a:r>
            <a:r>
              <a:rPr lang="en-GB" sz="2400" dirty="0"/>
              <a:t> that the system should provide and the system’s operational </a:t>
            </a:r>
            <a:r>
              <a:rPr lang="en-GB" sz="2400" i="1" dirty="0">
                <a:solidFill>
                  <a:srgbClr val="00B0F0"/>
                </a:solidFill>
              </a:rPr>
              <a:t>constraints</a:t>
            </a:r>
            <a:r>
              <a:rPr lang="en-GB" sz="2400" dirty="0"/>
              <a:t>.</a:t>
            </a:r>
          </a:p>
          <a:p>
            <a:pPr>
              <a:defRPr/>
            </a:pPr>
            <a:endParaRPr lang="en-GB" sz="2400" dirty="0"/>
          </a:p>
          <a:p>
            <a:pPr>
              <a:defRPr/>
            </a:pPr>
            <a:r>
              <a:rPr lang="en-GB" sz="2400" dirty="0"/>
              <a:t>May involve end-users, managers, engineers involved in maintenance, domain experts, trade unions, etc. These are called </a:t>
            </a:r>
            <a:r>
              <a:rPr lang="en-GB" sz="2400" i="1" dirty="0">
                <a:solidFill>
                  <a:srgbClr val="00B0F0"/>
                </a:solidFill>
              </a:rPr>
              <a:t>stakeholders</a:t>
            </a:r>
            <a:r>
              <a:rPr lang="en-GB" sz="2400" i="1" dirty="0"/>
              <a:t>.</a:t>
            </a:r>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35844" name="Slide Number Placeholder 1">
            <a:extLst>
              <a:ext uri="{FF2B5EF4-FFF2-40B4-BE49-F238E27FC236}">
                <a16:creationId xmlns:a16="http://schemas.microsoft.com/office/drawing/2014/main" id="{16C7EC08-6292-3704-FC5D-BBBCB99172E1}"/>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C6B5F0F3-D663-49FD-8D10-35831D9D8997}" type="slidenum">
              <a:rPr lang="en-AU" altLang="en-US" sz="1200"/>
              <a:pPr>
                <a:buFontTx/>
                <a:buNone/>
              </a:pPr>
              <a:t>55</a:t>
            </a:fld>
            <a:endParaRPr lang="en-AU"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fade">
                                      <p:cBhvr>
                                        <p:cTn id="12"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35" grpI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8B175B7-A97D-E757-D33D-4625E4943222}"/>
              </a:ext>
            </a:extLst>
          </p:cNvPr>
          <p:cNvSpPr>
            <a:spLocks noGrp="1" noChangeArrowheads="1"/>
          </p:cNvSpPr>
          <p:nvPr>
            <p:ph type="title"/>
          </p:nvPr>
        </p:nvSpPr>
        <p:spPr>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lang="en-US" altLang="en-US"/>
              <a:t>RE Process – Challenges</a:t>
            </a:r>
          </a:p>
        </p:txBody>
      </p:sp>
      <p:sp>
        <p:nvSpPr>
          <p:cNvPr id="18435" name="Rectangle 3">
            <a:extLst>
              <a:ext uri="{FF2B5EF4-FFF2-40B4-BE49-F238E27FC236}">
                <a16:creationId xmlns:a16="http://schemas.microsoft.com/office/drawing/2014/main" id="{B05B457E-06F1-C9D6-E90C-9825FC2BBC8A}"/>
              </a:ext>
            </a:extLst>
          </p:cNvPr>
          <p:cNvSpPr>
            <a:spLocks noGrp="1" noChangeArrowheads="1"/>
          </p:cNvSpPr>
          <p:nvPr>
            <p:ph idx="1"/>
          </p:nvPr>
        </p:nvSpPr>
        <p:spPr>
          <a:xfrm>
            <a:off x="964095" y="1447801"/>
            <a:ext cx="10614991" cy="5338763"/>
          </a:xfrm>
        </p:spPr>
        <p:txBody>
          <a:bodyPr>
            <a:normAutofit/>
          </a:bodyPr>
          <a:lstStyle/>
          <a:p>
            <a:pPr>
              <a:defRPr/>
            </a:pPr>
            <a:r>
              <a:rPr lang="en-GB" sz="2400" dirty="0"/>
              <a:t>Stakeholders </a:t>
            </a:r>
            <a:r>
              <a:rPr lang="en-GB" sz="2400" i="1" dirty="0">
                <a:solidFill>
                  <a:srgbClr val="00B0F0"/>
                </a:solidFill>
              </a:rPr>
              <a:t>don’t know </a:t>
            </a:r>
            <a:r>
              <a:rPr lang="en-GB" sz="2400" dirty="0"/>
              <a:t>what they really want.</a:t>
            </a:r>
          </a:p>
          <a:p>
            <a:pPr>
              <a:defRPr/>
            </a:pPr>
            <a:endParaRPr lang="en-GB" sz="2400" dirty="0"/>
          </a:p>
          <a:p>
            <a:pPr>
              <a:defRPr/>
            </a:pPr>
            <a:r>
              <a:rPr lang="en-GB" sz="2400" dirty="0"/>
              <a:t>Stakeholders express requirements in their </a:t>
            </a:r>
            <a:r>
              <a:rPr lang="en-GB" sz="2400" i="1" dirty="0">
                <a:solidFill>
                  <a:srgbClr val="00B0F0"/>
                </a:solidFill>
              </a:rPr>
              <a:t>own terms</a:t>
            </a:r>
            <a:r>
              <a:rPr lang="en-GB" sz="2400" dirty="0"/>
              <a:t>.</a:t>
            </a:r>
          </a:p>
          <a:p>
            <a:pPr>
              <a:defRPr/>
            </a:pPr>
            <a:endParaRPr lang="en-GB" sz="2400" dirty="0"/>
          </a:p>
          <a:p>
            <a:pPr>
              <a:defRPr/>
            </a:pPr>
            <a:r>
              <a:rPr lang="en-GB" sz="2400" dirty="0"/>
              <a:t>Different stakeholders may have </a:t>
            </a:r>
            <a:r>
              <a:rPr lang="en-GB" sz="2400" i="1" dirty="0">
                <a:solidFill>
                  <a:srgbClr val="00B0F0"/>
                </a:solidFill>
              </a:rPr>
              <a:t>conflicting requirements.</a:t>
            </a:r>
          </a:p>
          <a:p>
            <a:pPr>
              <a:defRPr/>
            </a:pPr>
            <a:endParaRPr lang="en-GB" sz="2400" dirty="0"/>
          </a:p>
          <a:p>
            <a:pPr>
              <a:defRPr/>
            </a:pPr>
            <a:r>
              <a:rPr lang="en-GB" sz="2400" dirty="0"/>
              <a:t>Organisational and political factors may influence the system requirements.</a:t>
            </a:r>
          </a:p>
          <a:p>
            <a:pPr>
              <a:defRPr/>
            </a:pPr>
            <a:endParaRPr lang="en-GB" sz="2400" dirty="0"/>
          </a:p>
          <a:p>
            <a:pPr>
              <a:defRPr/>
            </a:pPr>
            <a:r>
              <a:rPr lang="en-GB" sz="2400" dirty="0"/>
              <a:t>The requirements change during the analysis process. New stakeholders may emerge and the business environment may change.</a:t>
            </a:r>
          </a:p>
          <a:p>
            <a:pPr marL="0" indent="0">
              <a:lnSpc>
                <a:spcPct val="80000"/>
              </a:lnSpc>
              <a:buNone/>
              <a:defRPr/>
            </a:pPr>
            <a:endParaRPr lang="en-US" altLang="en-US" sz="3000" dirty="0"/>
          </a:p>
          <a:p>
            <a:pPr lvl="1" eaLnBrk="1" hangingPunct="1">
              <a:lnSpc>
                <a:spcPct val="80000"/>
              </a:lnSpc>
              <a:defRPr/>
            </a:pPr>
            <a:endParaRPr lang="en-US" altLang="en-US" sz="3000" dirty="0"/>
          </a:p>
          <a:p>
            <a:pPr eaLnBrk="1" hangingPunct="1">
              <a:lnSpc>
                <a:spcPct val="80000"/>
              </a:lnSpc>
              <a:defRPr/>
            </a:pPr>
            <a:endParaRPr lang="en-US" altLang="en-US" sz="3000" dirty="0"/>
          </a:p>
        </p:txBody>
      </p:sp>
      <p:sp>
        <p:nvSpPr>
          <p:cNvPr id="37892" name="Slide Number Placeholder 1">
            <a:extLst>
              <a:ext uri="{FF2B5EF4-FFF2-40B4-BE49-F238E27FC236}">
                <a16:creationId xmlns:a16="http://schemas.microsoft.com/office/drawing/2014/main" id="{31A4CB0A-D36C-A4BC-FEC9-4EEF3F81FC22}"/>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a:buFontTx/>
              <a:buNone/>
            </a:pPr>
            <a:fld id="{61D00D7F-BCBA-495F-A280-FFB903D39084}" type="slidenum">
              <a:rPr lang="en-AU" altLang="en-US" sz="1200"/>
              <a:pPr>
                <a:buFontTx/>
                <a:buNone/>
              </a:pPr>
              <a:t>56</a:t>
            </a:fld>
            <a:endParaRPr lang="en-AU" altLang="en-US" sz="1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500"/>
                                        <p:tgtEl>
                                          <p:spTgt spid="184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fade">
                                      <p:cBhvr>
                                        <p:cTn id="12" dur="500"/>
                                        <p:tgtEl>
                                          <p:spTgt spid="184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435">
                                            <p:txEl>
                                              <p:pRg st="4" end="4"/>
                                            </p:txEl>
                                          </p:spTgt>
                                        </p:tgtEl>
                                        <p:attrNameLst>
                                          <p:attrName>style.visibility</p:attrName>
                                        </p:attrNameLst>
                                      </p:cBhvr>
                                      <p:to>
                                        <p:strVal val="visible"/>
                                      </p:to>
                                    </p:set>
                                    <p:animEffect transition="in" filter="fade">
                                      <p:cBhvr>
                                        <p:cTn id="17" dur="500"/>
                                        <p:tgtEl>
                                          <p:spTgt spid="1843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8435">
                                            <p:txEl>
                                              <p:pRg st="6" end="6"/>
                                            </p:txEl>
                                          </p:spTgt>
                                        </p:tgtEl>
                                        <p:attrNameLst>
                                          <p:attrName>style.visibility</p:attrName>
                                        </p:attrNameLst>
                                      </p:cBhvr>
                                      <p:to>
                                        <p:strVal val="visible"/>
                                      </p:to>
                                    </p:set>
                                    <p:animEffect transition="in" filter="fade">
                                      <p:cBhvr>
                                        <p:cTn id="22" dur="500"/>
                                        <p:tgtEl>
                                          <p:spTgt spid="1843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animEffect transition="in" filter="fade">
                                      <p:cBhvr>
                                        <p:cTn id="27" dur="500"/>
                                        <p:tgtEl>
                                          <p:spTgt spid="184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P spid="18435" grpId="1"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289316"/>
            <a:ext cx="12028868" cy="3924151"/>
          </a:xfrm>
          <a:prstGeom prst="rect">
            <a:avLst/>
          </a:prstGeom>
        </p:spPr>
        <p:txBody>
          <a:bodyPr vert="horz" wrap="square" lIns="0" tIns="0" rIns="0" bIns="0" rtlCol="0">
            <a:spAutoFit/>
          </a:bodyPr>
          <a:lstStyle/>
          <a:p>
            <a:pPr marL="355600" marR="5080" indent="-342900" algn="just">
              <a:lnSpc>
                <a:spcPts val="3240"/>
              </a:lnSpc>
              <a:buFont typeface="Wingdings"/>
              <a:buChar char=""/>
              <a:tabLst>
                <a:tab pos="354965" algn="l"/>
                <a:tab pos="355600" algn="l"/>
              </a:tabLst>
            </a:pPr>
            <a:r>
              <a:rPr sz="3000" dirty="0">
                <a:solidFill>
                  <a:srgbClr val="001F5F"/>
                </a:solidFill>
                <a:latin typeface="Arial"/>
                <a:cs typeface="Arial"/>
              </a:rPr>
              <a:t>The system should </a:t>
            </a:r>
            <a:r>
              <a:rPr sz="3000" spc="-5" dirty="0">
                <a:solidFill>
                  <a:srgbClr val="001F5F"/>
                </a:solidFill>
                <a:latin typeface="Arial"/>
                <a:cs typeface="Arial"/>
              </a:rPr>
              <a:t>be easy </a:t>
            </a:r>
            <a:r>
              <a:rPr sz="3000" dirty="0">
                <a:solidFill>
                  <a:srgbClr val="001F5F"/>
                </a:solidFill>
                <a:latin typeface="Arial"/>
                <a:cs typeface="Arial"/>
              </a:rPr>
              <a:t>to </a:t>
            </a:r>
            <a:r>
              <a:rPr sz="3000" spc="-5" dirty="0">
                <a:solidFill>
                  <a:srgbClr val="001F5F"/>
                </a:solidFill>
                <a:latin typeface="Arial"/>
                <a:cs typeface="Arial"/>
              </a:rPr>
              <a:t>use by</a:t>
            </a:r>
            <a:r>
              <a:rPr sz="3000" spc="-85" dirty="0">
                <a:solidFill>
                  <a:srgbClr val="001F5F"/>
                </a:solidFill>
                <a:latin typeface="Arial"/>
                <a:cs typeface="Arial"/>
              </a:rPr>
              <a:t> </a:t>
            </a:r>
            <a:r>
              <a:rPr sz="3000" spc="-5" dirty="0">
                <a:solidFill>
                  <a:srgbClr val="001F5F"/>
                </a:solidFill>
                <a:latin typeface="Arial"/>
                <a:cs typeface="Arial"/>
              </a:rPr>
              <a:t>medical  </a:t>
            </a:r>
            <a:r>
              <a:rPr sz="3000" spc="-15" dirty="0">
                <a:solidFill>
                  <a:srgbClr val="001F5F"/>
                </a:solidFill>
                <a:latin typeface="Arial"/>
                <a:cs typeface="Arial"/>
              </a:rPr>
              <a:t>staff </a:t>
            </a:r>
            <a:r>
              <a:rPr sz="3000" spc="-5" dirty="0">
                <a:solidFill>
                  <a:srgbClr val="001F5F"/>
                </a:solidFill>
                <a:latin typeface="Arial"/>
                <a:cs typeface="Arial"/>
              </a:rPr>
              <a:t>and should be organized in such a way  </a:t>
            </a:r>
            <a:r>
              <a:rPr sz="3000" dirty="0">
                <a:solidFill>
                  <a:srgbClr val="001F5F"/>
                </a:solidFill>
                <a:latin typeface="Arial"/>
                <a:cs typeface="Arial"/>
              </a:rPr>
              <a:t>that </a:t>
            </a:r>
            <a:r>
              <a:rPr sz="3000" spc="-5" dirty="0">
                <a:solidFill>
                  <a:srgbClr val="001F5F"/>
                </a:solidFill>
                <a:latin typeface="Arial"/>
                <a:cs typeface="Arial"/>
              </a:rPr>
              <a:t>user errors are</a:t>
            </a:r>
            <a:r>
              <a:rPr sz="3000" spc="-50" dirty="0">
                <a:solidFill>
                  <a:srgbClr val="001F5F"/>
                </a:solidFill>
                <a:latin typeface="Arial"/>
                <a:cs typeface="Arial"/>
              </a:rPr>
              <a:t> </a:t>
            </a:r>
            <a:r>
              <a:rPr sz="3000" dirty="0">
                <a:solidFill>
                  <a:srgbClr val="001F5F"/>
                </a:solidFill>
                <a:latin typeface="Arial"/>
                <a:cs typeface="Arial"/>
              </a:rPr>
              <a:t>minimized.</a:t>
            </a:r>
            <a:endParaRPr sz="3000" dirty="0">
              <a:latin typeface="Arial"/>
              <a:cs typeface="Arial"/>
            </a:endParaRPr>
          </a:p>
          <a:p>
            <a:pPr algn="just">
              <a:spcBef>
                <a:spcPts val="15"/>
              </a:spcBef>
              <a:buClr>
                <a:srgbClr val="001F5F"/>
              </a:buClr>
              <a:buFont typeface="Wingdings"/>
              <a:buChar char=""/>
            </a:pPr>
            <a:endParaRPr sz="3700" dirty="0">
              <a:latin typeface="Times New Roman"/>
              <a:cs typeface="Times New Roman"/>
            </a:endParaRPr>
          </a:p>
          <a:p>
            <a:pPr marL="355600" indent="-342900" algn="just">
              <a:buFont typeface="Wingdings"/>
              <a:buChar char=""/>
              <a:tabLst>
                <a:tab pos="354965" algn="l"/>
                <a:tab pos="355600" algn="l"/>
              </a:tabLst>
            </a:pPr>
            <a:r>
              <a:rPr sz="3000" dirty="0">
                <a:solidFill>
                  <a:srgbClr val="001F5F"/>
                </a:solidFill>
                <a:latin typeface="Arial"/>
                <a:cs typeface="Arial"/>
              </a:rPr>
              <a:t>Allows </a:t>
            </a:r>
            <a:r>
              <a:rPr sz="3000" spc="-5" dirty="0">
                <a:solidFill>
                  <a:srgbClr val="001F5F"/>
                </a:solidFill>
                <a:latin typeface="Arial"/>
                <a:cs typeface="Arial"/>
              </a:rPr>
              <a:t>user </a:t>
            </a:r>
            <a:r>
              <a:rPr sz="3000" dirty="0">
                <a:solidFill>
                  <a:srgbClr val="001F5F"/>
                </a:solidFill>
                <a:latin typeface="Arial"/>
                <a:cs typeface="Arial"/>
              </a:rPr>
              <a:t>to </a:t>
            </a:r>
            <a:r>
              <a:rPr sz="3000" spc="-5" dirty="0">
                <a:solidFill>
                  <a:srgbClr val="001F5F"/>
                </a:solidFill>
                <a:latin typeface="Arial"/>
                <a:cs typeface="Arial"/>
              </a:rPr>
              <a:t>cancel sales</a:t>
            </a:r>
            <a:r>
              <a:rPr sz="3000" spc="-80" dirty="0">
                <a:solidFill>
                  <a:srgbClr val="001F5F"/>
                </a:solidFill>
                <a:latin typeface="Arial"/>
                <a:cs typeface="Arial"/>
              </a:rPr>
              <a:t> </a:t>
            </a:r>
            <a:r>
              <a:rPr sz="3000" dirty="0">
                <a:solidFill>
                  <a:srgbClr val="001F5F"/>
                </a:solidFill>
                <a:latin typeface="Arial"/>
                <a:cs typeface="Arial"/>
              </a:rPr>
              <a:t>orders.</a:t>
            </a:r>
            <a:endParaRPr sz="3000" dirty="0">
              <a:latin typeface="Arial"/>
              <a:cs typeface="Arial"/>
            </a:endParaRPr>
          </a:p>
          <a:p>
            <a:pPr algn="just">
              <a:spcBef>
                <a:spcPts val="15"/>
              </a:spcBef>
              <a:buClr>
                <a:srgbClr val="001F5F"/>
              </a:buClr>
              <a:buFont typeface="Wingdings"/>
              <a:buChar char=""/>
            </a:pPr>
            <a:endParaRPr sz="4100" dirty="0">
              <a:latin typeface="Times New Roman"/>
              <a:cs typeface="Times New Roman"/>
            </a:endParaRPr>
          </a:p>
          <a:p>
            <a:pPr marL="355600" marR="1167765" indent="-342900" algn="just">
              <a:lnSpc>
                <a:spcPts val="3240"/>
              </a:lnSpc>
              <a:buFont typeface="Wingdings"/>
              <a:buChar char=""/>
              <a:tabLst>
                <a:tab pos="354965" algn="l"/>
                <a:tab pos="355600" algn="l"/>
              </a:tabLst>
            </a:pPr>
            <a:r>
              <a:rPr sz="3000" dirty="0">
                <a:solidFill>
                  <a:srgbClr val="001F5F"/>
                </a:solidFill>
                <a:latin typeface="Arial"/>
                <a:cs typeface="Arial"/>
              </a:rPr>
              <a:t>The system </a:t>
            </a:r>
            <a:r>
              <a:rPr sz="3000" spc="-5" dirty="0">
                <a:solidFill>
                  <a:srgbClr val="001F5F"/>
                </a:solidFill>
                <a:latin typeface="Arial"/>
                <a:cs typeface="Arial"/>
              </a:rPr>
              <a:t>provides searching </a:t>
            </a:r>
            <a:r>
              <a:rPr sz="3000" dirty="0">
                <a:solidFill>
                  <a:srgbClr val="001F5F"/>
                </a:solidFill>
                <a:latin typeface="Arial"/>
                <a:cs typeface="Arial"/>
              </a:rPr>
              <a:t>of</a:t>
            </a:r>
            <a:r>
              <a:rPr sz="3000" spc="-50" dirty="0">
                <a:solidFill>
                  <a:srgbClr val="001F5F"/>
                </a:solidFill>
                <a:latin typeface="Arial"/>
                <a:cs typeface="Arial"/>
              </a:rPr>
              <a:t> </a:t>
            </a:r>
            <a:r>
              <a:rPr sz="3000" spc="-5" dirty="0">
                <a:solidFill>
                  <a:srgbClr val="001F5F"/>
                </a:solidFill>
                <a:latin typeface="Arial"/>
                <a:cs typeface="Arial"/>
              </a:rPr>
              <a:t>data  </a:t>
            </a:r>
            <a:r>
              <a:rPr sz="3000" spc="-30" dirty="0">
                <a:solidFill>
                  <a:srgbClr val="001F5F"/>
                </a:solidFill>
                <a:latin typeface="Arial"/>
                <a:cs typeface="Arial"/>
              </a:rPr>
              <a:t>quickly.</a:t>
            </a:r>
            <a:endParaRPr sz="3000" dirty="0">
              <a:latin typeface="Arial"/>
              <a:cs typeface="Arial"/>
            </a:endParaRPr>
          </a:p>
          <a:p>
            <a:pPr algn="just">
              <a:spcBef>
                <a:spcPts val="15"/>
              </a:spcBef>
              <a:buClr>
                <a:srgbClr val="001F5F"/>
              </a:buClr>
              <a:buFont typeface="Wingdings"/>
              <a:buChar char=""/>
            </a:pPr>
            <a:endParaRPr sz="3700" dirty="0">
              <a:latin typeface="Times New Roman"/>
              <a:cs typeface="Times New Roman"/>
            </a:endParaRPr>
          </a:p>
          <a:p>
            <a:pPr marL="355600" indent="-342900" algn="just">
              <a:spcBef>
                <a:spcPts val="5"/>
              </a:spcBef>
              <a:buFont typeface="Wingdings"/>
              <a:buChar char=""/>
              <a:tabLst>
                <a:tab pos="354965" algn="l"/>
                <a:tab pos="355600" algn="l"/>
              </a:tabLst>
            </a:pPr>
            <a:r>
              <a:rPr sz="3000" dirty="0">
                <a:solidFill>
                  <a:srgbClr val="001F5F"/>
                </a:solidFill>
                <a:latin typeface="Arial"/>
                <a:cs typeface="Arial"/>
              </a:rPr>
              <a:t>“The </a:t>
            </a:r>
            <a:r>
              <a:rPr sz="3000" spc="-5" dirty="0">
                <a:solidFill>
                  <a:srgbClr val="001F5F"/>
                </a:solidFill>
                <a:latin typeface="Arial"/>
                <a:cs typeface="Arial"/>
              </a:rPr>
              <a:t>system is user</a:t>
            </a:r>
            <a:r>
              <a:rPr sz="3000" spc="-35" dirty="0">
                <a:solidFill>
                  <a:srgbClr val="001F5F"/>
                </a:solidFill>
                <a:latin typeface="Arial"/>
                <a:cs typeface="Arial"/>
              </a:rPr>
              <a:t> </a:t>
            </a:r>
            <a:r>
              <a:rPr sz="3000" spc="-25" dirty="0">
                <a:solidFill>
                  <a:srgbClr val="001F5F"/>
                </a:solidFill>
                <a:latin typeface="Arial"/>
                <a:cs typeface="Arial"/>
              </a:rPr>
              <a:t>friendly.”</a:t>
            </a:r>
            <a:endParaRPr sz="3000" dirty="0">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393700">
              <a:lnSpc>
                <a:spcPct val="100000"/>
              </a:lnSpc>
            </a:pPr>
            <a:r>
              <a:rPr spc="-5" dirty="0"/>
              <a:t>Ambiguous</a:t>
            </a:r>
            <a:r>
              <a:rPr spc="-60" dirty="0"/>
              <a:t> </a:t>
            </a:r>
            <a:r>
              <a:rPr spc="-5" dirty="0"/>
              <a:t>Requirements</a:t>
            </a:r>
          </a:p>
        </p:txBody>
      </p:sp>
      <p:sp>
        <p:nvSpPr>
          <p:cNvPr id="4" name="Slide Number Placeholder 3">
            <a:extLst>
              <a:ext uri="{FF2B5EF4-FFF2-40B4-BE49-F238E27FC236}">
                <a16:creationId xmlns:a16="http://schemas.microsoft.com/office/drawing/2014/main" id="{74ADCA8D-B2D2-5C97-30E1-F1DCA5A723EF}"/>
              </a:ext>
            </a:extLst>
          </p:cNvPr>
          <p:cNvSpPr>
            <a:spLocks noGrp="1"/>
          </p:cNvSpPr>
          <p:nvPr>
            <p:ph type="sldNum" sz="quarter" idx="12"/>
          </p:nvPr>
        </p:nvSpPr>
        <p:spPr/>
        <p:txBody>
          <a:bodyPr/>
          <a:lstStyle/>
          <a:p>
            <a:fld id="{B12280B9-D2CE-4D2F-9836-68D0AD48D9E8}" type="slidenum">
              <a:rPr lang="en-US" smtClean="0"/>
              <a:t>57</a:t>
            </a:fld>
            <a:endParaRPr lang="en-US"/>
          </a:p>
        </p:txBody>
      </p:sp>
    </p:spTree>
    <p:extLst>
      <p:ext uri="{BB962C8B-B14F-4D97-AF65-F5344CB8AC3E}">
        <p14:creationId xmlns:p14="http://schemas.microsoft.com/office/powerpoint/2010/main" val="3046154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1658660"/>
            <a:ext cx="11900079" cy="3439403"/>
          </a:xfrm>
          <a:prstGeom prst="rect">
            <a:avLst/>
          </a:prstGeom>
        </p:spPr>
        <p:txBody>
          <a:bodyPr vert="horz" wrap="square" lIns="0" tIns="0" rIns="0" bIns="0" rtlCol="0">
            <a:spAutoFit/>
          </a:bodyPr>
          <a:lstStyle/>
          <a:p>
            <a:pPr marL="355600" marR="535305" indent="-342900" algn="just">
              <a:buFont typeface="Wingdings"/>
              <a:buChar char=""/>
              <a:tabLst>
                <a:tab pos="354965" algn="l"/>
                <a:tab pos="355600" algn="l"/>
              </a:tabLst>
            </a:pPr>
            <a:r>
              <a:rPr sz="3000" spc="-5" dirty="0">
                <a:solidFill>
                  <a:srgbClr val="001F5F"/>
                </a:solidFill>
                <a:latin typeface="Arial"/>
                <a:cs typeface="Arial"/>
              </a:rPr>
              <a:t>“Software produces a </a:t>
            </a:r>
            <a:r>
              <a:rPr sz="3000" dirty="0">
                <a:solidFill>
                  <a:srgbClr val="001F5F"/>
                </a:solidFill>
                <a:latin typeface="Arial"/>
                <a:cs typeface="Arial"/>
              </a:rPr>
              <a:t>print </a:t>
            </a:r>
            <a:r>
              <a:rPr sz="3000" spc="-5" dirty="0">
                <a:solidFill>
                  <a:srgbClr val="001F5F"/>
                </a:solidFill>
                <a:latin typeface="Arial"/>
                <a:cs typeface="Arial"/>
              </a:rPr>
              <a:t>normally in </a:t>
            </a:r>
            <a:r>
              <a:rPr sz="3000" dirty="0">
                <a:solidFill>
                  <a:srgbClr val="001F5F"/>
                </a:solidFill>
                <a:latin typeface="Arial"/>
                <a:cs typeface="Arial"/>
              </a:rPr>
              <a:t>ten  </a:t>
            </a:r>
            <a:r>
              <a:rPr sz="3000" spc="-5" dirty="0">
                <a:solidFill>
                  <a:srgbClr val="001F5F"/>
                </a:solidFill>
                <a:latin typeface="Arial"/>
                <a:cs typeface="Arial"/>
              </a:rPr>
              <a:t>seconds.”</a:t>
            </a:r>
            <a:endParaRPr sz="3000" dirty="0">
              <a:latin typeface="Arial"/>
              <a:cs typeface="Arial"/>
            </a:endParaRPr>
          </a:p>
          <a:p>
            <a:pPr algn="just">
              <a:spcBef>
                <a:spcPts val="40"/>
              </a:spcBef>
              <a:buClr>
                <a:srgbClr val="001F5F"/>
              </a:buClr>
              <a:buFont typeface="Wingdings"/>
              <a:buChar char=""/>
            </a:pPr>
            <a:endParaRPr sz="4350" dirty="0">
              <a:latin typeface="Times New Roman"/>
              <a:cs typeface="Times New Roman"/>
            </a:endParaRPr>
          </a:p>
          <a:p>
            <a:pPr marL="355600" marR="5080" indent="-342900" algn="just">
              <a:buFont typeface="Wingdings"/>
              <a:buChar char=""/>
              <a:tabLst>
                <a:tab pos="354965" algn="l"/>
                <a:tab pos="355600" algn="l"/>
              </a:tabLst>
            </a:pPr>
            <a:r>
              <a:rPr sz="3000" dirty="0">
                <a:solidFill>
                  <a:srgbClr val="001F5F"/>
                </a:solidFill>
                <a:latin typeface="Arial"/>
                <a:cs typeface="Arial"/>
              </a:rPr>
              <a:t>The </a:t>
            </a:r>
            <a:r>
              <a:rPr sz="3000" spc="-15" dirty="0">
                <a:solidFill>
                  <a:srgbClr val="001F5F"/>
                </a:solidFill>
                <a:latin typeface="Arial"/>
                <a:cs typeface="Arial"/>
              </a:rPr>
              <a:t>staff </a:t>
            </a:r>
            <a:r>
              <a:rPr sz="3000" spc="-5" dirty="0">
                <a:solidFill>
                  <a:srgbClr val="001F5F"/>
                </a:solidFill>
                <a:latin typeface="Arial"/>
                <a:cs typeface="Arial"/>
              </a:rPr>
              <a:t>shall be able </a:t>
            </a:r>
            <a:r>
              <a:rPr sz="3000" dirty="0">
                <a:solidFill>
                  <a:srgbClr val="001F5F"/>
                </a:solidFill>
                <a:latin typeface="Arial"/>
                <a:cs typeface="Arial"/>
              </a:rPr>
              <a:t>to </a:t>
            </a:r>
            <a:r>
              <a:rPr sz="3000" spc="-5" dirty="0">
                <a:solidFill>
                  <a:srgbClr val="001F5F"/>
                </a:solidFill>
                <a:latin typeface="Arial"/>
                <a:cs typeface="Arial"/>
              </a:rPr>
              <a:t>use all </a:t>
            </a:r>
            <a:r>
              <a:rPr sz="3000" dirty="0">
                <a:solidFill>
                  <a:srgbClr val="001F5F"/>
                </a:solidFill>
                <a:latin typeface="Arial"/>
                <a:cs typeface="Arial"/>
              </a:rPr>
              <a:t>the system  </a:t>
            </a:r>
            <a:r>
              <a:rPr sz="3000" spc="-5" dirty="0">
                <a:solidFill>
                  <a:srgbClr val="001F5F"/>
                </a:solidFill>
                <a:latin typeface="Arial"/>
                <a:cs typeface="Arial"/>
              </a:rPr>
              <a:t>functionalities. The average number </a:t>
            </a:r>
            <a:r>
              <a:rPr sz="3000" dirty="0">
                <a:solidFill>
                  <a:srgbClr val="001F5F"/>
                </a:solidFill>
                <a:latin typeface="Arial"/>
                <a:cs typeface="Arial"/>
              </a:rPr>
              <a:t>of </a:t>
            </a:r>
            <a:r>
              <a:rPr sz="3000" spc="-5" dirty="0">
                <a:solidFill>
                  <a:srgbClr val="001F5F"/>
                </a:solidFill>
                <a:latin typeface="Arial"/>
                <a:cs typeface="Arial"/>
              </a:rPr>
              <a:t>errors  made by users shall </a:t>
            </a:r>
            <a:r>
              <a:rPr sz="3000" dirty="0">
                <a:solidFill>
                  <a:srgbClr val="001F5F"/>
                </a:solidFill>
                <a:latin typeface="Arial"/>
                <a:cs typeface="Arial"/>
              </a:rPr>
              <a:t>not </a:t>
            </a:r>
            <a:r>
              <a:rPr sz="3000" spc="-5" dirty="0">
                <a:solidFill>
                  <a:srgbClr val="001F5F"/>
                </a:solidFill>
                <a:latin typeface="Arial"/>
                <a:cs typeface="Arial"/>
              </a:rPr>
              <a:t>exceed </a:t>
            </a:r>
            <a:r>
              <a:rPr sz="3000" dirty="0">
                <a:solidFill>
                  <a:srgbClr val="001F5F"/>
                </a:solidFill>
                <a:latin typeface="Arial"/>
                <a:cs typeface="Arial"/>
              </a:rPr>
              <a:t>two </a:t>
            </a:r>
            <a:r>
              <a:rPr sz="3000" spc="-5" dirty="0">
                <a:solidFill>
                  <a:srgbClr val="001F5F"/>
                </a:solidFill>
                <a:latin typeface="Arial"/>
                <a:cs typeface="Arial"/>
              </a:rPr>
              <a:t>per hour  </a:t>
            </a:r>
            <a:r>
              <a:rPr sz="3000" dirty="0">
                <a:solidFill>
                  <a:srgbClr val="001F5F"/>
                </a:solidFill>
                <a:latin typeface="Arial"/>
                <a:cs typeface="Arial"/>
              </a:rPr>
              <a:t>of system</a:t>
            </a:r>
            <a:r>
              <a:rPr sz="3000" spc="-95" dirty="0">
                <a:solidFill>
                  <a:srgbClr val="001F5F"/>
                </a:solidFill>
                <a:latin typeface="Arial"/>
                <a:cs typeface="Arial"/>
              </a:rPr>
              <a:t> </a:t>
            </a:r>
            <a:r>
              <a:rPr sz="3000" dirty="0">
                <a:solidFill>
                  <a:srgbClr val="001F5F"/>
                </a:solidFill>
                <a:latin typeface="Arial"/>
                <a:cs typeface="Arial"/>
              </a:rPr>
              <a:t>use.</a:t>
            </a:r>
            <a:endParaRPr lang="en-IN" sz="3000" dirty="0">
              <a:solidFill>
                <a:srgbClr val="001F5F"/>
              </a:solidFill>
              <a:latin typeface="Arial"/>
              <a:cs typeface="Arial"/>
            </a:endParaRPr>
          </a:p>
          <a:p>
            <a:pPr marL="355600" marR="5080" indent="-342900" algn="just">
              <a:buFont typeface="Wingdings"/>
              <a:buChar char=""/>
              <a:tabLst>
                <a:tab pos="354965" algn="l"/>
                <a:tab pos="355600" algn="l"/>
              </a:tabLst>
            </a:pPr>
            <a:endParaRPr lang="en-IN" sz="3000" dirty="0">
              <a:solidFill>
                <a:srgbClr val="001F5F"/>
              </a:solidFill>
              <a:latin typeface="Arial"/>
              <a:cs typeface="Arial"/>
            </a:endParaRPr>
          </a:p>
          <a:p>
            <a:pPr marL="355600" marR="5080" indent="-342900" algn="just">
              <a:buFont typeface="Wingdings"/>
              <a:buChar char=""/>
              <a:tabLst>
                <a:tab pos="354965" algn="l"/>
                <a:tab pos="355600" algn="l"/>
              </a:tabLst>
            </a:pPr>
            <a:endParaRPr sz="3000" dirty="0">
              <a:latin typeface="Arial"/>
              <a:cs typeface="Arial"/>
            </a:endParaRPr>
          </a:p>
        </p:txBody>
      </p:sp>
      <p:sp>
        <p:nvSpPr>
          <p:cNvPr id="8" name="object 8"/>
          <p:cNvSpPr txBox="1">
            <a:spLocks noGrp="1"/>
          </p:cNvSpPr>
          <p:nvPr>
            <p:ph type="title"/>
          </p:nvPr>
        </p:nvSpPr>
        <p:spPr>
          <a:xfrm>
            <a:off x="0" y="36944"/>
            <a:ext cx="10515600" cy="677108"/>
          </a:xfrm>
          <a:prstGeom prst="rect">
            <a:avLst/>
          </a:prstGeom>
        </p:spPr>
        <p:txBody>
          <a:bodyPr vert="horz" wrap="square" lIns="0" tIns="0" rIns="0" bIns="0" rtlCol="0" anchor="ctr">
            <a:spAutoFit/>
          </a:bodyPr>
          <a:lstStyle/>
          <a:p>
            <a:pPr marL="393700">
              <a:lnSpc>
                <a:spcPct val="100000"/>
              </a:lnSpc>
            </a:pPr>
            <a:r>
              <a:rPr spc="-5" dirty="0"/>
              <a:t>Ambiguous</a:t>
            </a:r>
            <a:r>
              <a:rPr spc="-60" dirty="0"/>
              <a:t> </a:t>
            </a:r>
            <a:r>
              <a:rPr spc="-5" dirty="0"/>
              <a:t>Requirements</a:t>
            </a:r>
          </a:p>
        </p:txBody>
      </p:sp>
      <p:sp>
        <p:nvSpPr>
          <p:cNvPr id="4" name="Slide Number Placeholder 3">
            <a:extLst>
              <a:ext uri="{FF2B5EF4-FFF2-40B4-BE49-F238E27FC236}">
                <a16:creationId xmlns:a16="http://schemas.microsoft.com/office/drawing/2014/main" id="{2C1A689B-442E-6475-B97B-87A941FCE1AF}"/>
              </a:ext>
            </a:extLst>
          </p:cNvPr>
          <p:cNvSpPr>
            <a:spLocks noGrp="1"/>
          </p:cNvSpPr>
          <p:nvPr>
            <p:ph type="sldNum" sz="quarter" idx="12"/>
          </p:nvPr>
        </p:nvSpPr>
        <p:spPr/>
        <p:txBody>
          <a:bodyPr/>
          <a:lstStyle/>
          <a:p>
            <a:fld id="{B12280B9-D2CE-4D2F-9836-68D0AD48D9E8}" type="slidenum">
              <a:rPr lang="en-US" smtClean="0"/>
              <a:t>58</a:t>
            </a:fld>
            <a:endParaRPr lang="en-US"/>
          </a:p>
        </p:txBody>
      </p:sp>
    </p:spTree>
    <p:extLst>
      <p:ext uri="{BB962C8B-B14F-4D97-AF65-F5344CB8AC3E}">
        <p14:creationId xmlns:p14="http://schemas.microsoft.com/office/powerpoint/2010/main" val="23350007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7AA9B7C0-5897-4E01-DC8C-D15ED640B30A}"/>
              </a:ext>
            </a:extLst>
          </p:cNvPr>
          <p:cNvSpPr>
            <a:spLocks noGrp="1" noChangeArrowheads="1"/>
          </p:cNvSpPr>
          <p:nvPr>
            <p:ph type="title"/>
          </p:nvPr>
        </p:nvSpPr>
        <p:spPr>
          <a:xfrm>
            <a:off x="2133600" y="765175"/>
            <a:ext cx="8153400" cy="673100"/>
          </a:xfrm>
        </p:spPr>
        <p:txBody>
          <a:bodyPr>
            <a:normAutofit fontScale="90000"/>
          </a:bodyPr>
          <a:lstStyle/>
          <a:p>
            <a:r>
              <a:rPr lang="en-GB" altLang="en-US"/>
              <a:t>Requirements imprecision</a:t>
            </a:r>
            <a:endParaRPr lang="en-US" altLang="en-US"/>
          </a:p>
        </p:txBody>
      </p:sp>
      <p:sp>
        <p:nvSpPr>
          <p:cNvPr id="3" name="Content Placeholder 2">
            <a:extLst>
              <a:ext uri="{FF2B5EF4-FFF2-40B4-BE49-F238E27FC236}">
                <a16:creationId xmlns:a16="http://schemas.microsoft.com/office/drawing/2014/main" id="{B9CB0D33-F29E-1915-1C14-C4A4EC32D132}"/>
              </a:ext>
            </a:extLst>
          </p:cNvPr>
          <p:cNvSpPr>
            <a:spLocks noGrp="1"/>
          </p:cNvSpPr>
          <p:nvPr>
            <p:ph idx="1"/>
          </p:nvPr>
        </p:nvSpPr>
        <p:spPr>
          <a:xfrm>
            <a:off x="765313" y="1447800"/>
            <a:ext cx="10525539" cy="5410200"/>
          </a:xfrm>
        </p:spPr>
        <p:txBody>
          <a:bodyPr>
            <a:normAutofit fontScale="92500" lnSpcReduction="10000"/>
          </a:bodyPr>
          <a:lstStyle/>
          <a:p>
            <a:pPr>
              <a:defRPr/>
            </a:pPr>
            <a:r>
              <a:rPr lang="en-GB" sz="2400" dirty="0"/>
              <a:t>Problems arise when requirements are not </a:t>
            </a:r>
            <a:r>
              <a:rPr lang="en-GB" sz="2400" i="1" dirty="0">
                <a:solidFill>
                  <a:srgbClr val="00B0F0"/>
                </a:solidFill>
              </a:rPr>
              <a:t>precisely stated.</a:t>
            </a:r>
          </a:p>
          <a:p>
            <a:pPr>
              <a:defRPr/>
            </a:pPr>
            <a:endParaRPr lang="en-GB" sz="2400" dirty="0"/>
          </a:p>
          <a:p>
            <a:pPr>
              <a:defRPr/>
            </a:pPr>
            <a:r>
              <a:rPr lang="en-GB" sz="2400" i="1" dirty="0">
                <a:solidFill>
                  <a:srgbClr val="00B0F0"/>
                </a:solidFill>
              </a:rPr>
              <a:t>Ambiguous requirements </a:t>
            </a:r>
            <a:r>
              <a:rPr lang="en-GB" sz="2400" dirty="0"/>
              <a:t>may be interpreted in </a:t>
            </a:r>
            <a:r>
              <a:rPr lang="en-GB" sz="2400" i="1" dirty="0">
                <a:solidFill>
                  <a:srgbClr val="00B0F0"/>
                </a:solidFill>
              </a:rPr>
              <a:t>different ways</a:t>
            </a:r>
            <a:r>
              <a:rPr lang="en-GB" sz="2400" dirty="0"/>
              <a:t> by developers and users.</a:t>
            </a:r>
          </a:p>
          <a:p>
            <a:pPr>
              <a:defRPr/>
            </a:pPr>
            <a:endParaRPr lang="en-US" sz="2000" dirty="0"/>
          </a:p>
          <a:p>
            <a:pPr>
              <a:defRPr/>
            </a:pPr>
            <a:r>
              <a:rPr lang="en-US" sz="2200" dirty="0"/>
              <a:t>The system shall be secure.</a:t>
            </a:r>
          </a:p>
          <a:p>
            <a:pPr lvl="1">
              <a:defRPr/>
            </a:pPr>
            <a:r>
              <a:rPr lang="en-US" sz="1900" dirty="0"/>
              <a:t>What does the adjective "secure" mean? </a:t>
            </a:r>
          </a:p>
          <a:p>
            <a:pPr lvl="1">
              <a:defRPr/>
            </a:pPr>
            <a:endParaRPr lang="en-US" sz="1900" dirty="0"/>
          </a:p>
          <a:p>
            <a:pPr lvl="1">
              <a:defRPr/>
            </a:pPr>
            <a:r>
              <a:rPr lang="en-US" sz="1900" dirty="0"/>
              <a:t>Which properties shall the system provide in order to be "secure"?</a:t>
            </a:r>
          </a:p>
          <a:p>
            <a:pPr lvl="1">
              <a:defRPr/>
            </a:pPr>
            <a:endParaRPr lang="en-US" sz="1900" dirty="0"/>
          </a:p>
          <a:p>
            <a:pPr lvl="1">
              <a:defRPr/>
            </a:pPr>
            <a:r>
              <a:rPr lang="en-US" sz="1900" dirty="0"/>
              <a:t>How can one check whether the implemented system is "secure"?</a:t>
            </a:r>
          </a:p>
          <a:p>
            <a:pPr lvl="1">
              <a:defRPr/>
            </a:pPr>
            <a:endParaRPr lang="en-US" sz="2200" dirty="0"/>
          </a:p>
          <a:p>
            <a:pPr>
              <a:defRPr/>
            </a:pPr>
            <a:r>
              <a:rPr lang="en-GB" sz="2200" dirty="0"/>
              <a:t>Consider the term ‘search’ in requirement 1</a:t>
            </a:r>
          </a:p>
          <a:p>
            <a:pPr lvl="1">
              <a:defRPr/>
            </a:pPr>
            <a:r>
              <a:rPr lang="en-GB" sz="1900" dirty="0"/>
              <a:t>User intention – search for a patient name across all appointments in all clinics;</a:t>
            </a:r>
          </a:p>
          <a:p>
            <a:pPr lvl="1">
              <a:defRPr/>
            </a:pPr>
            <a:endParaRPr lang="en-GB" sz="1900" dirty="0"/>
          </a:p>
          <a:p>
            <a:pPr lvl="1">
              <a:defRPr/>
            </a:pPr>
            <a:r>
              <a:rPr lang="en-GB" sz="1900" dirty="0"/>
              <a:t>Developer interpretation – search for a patient name in an individual clinic. User chooses clinic then search.</a:t>
            </a:r>
            <a:endParaRPr lang="en-US" sz="1900" dirty="0"/>
          </a:p>
          <a:p>
            <a:pPr algn="just">
              <a:defRPr/>
            </a:pPr>
            <a:endParaRPr lang="en-US" sz="2000" i="1" dirty="0">
              <a:solidFill>
                <a:srgbClr val="00B0F0"/>
              </a:solidFill>
            </a:endParaRPr>
          </a:p>
          <a:p>
            <a:pPr algn="just">
              <a:defRPr/>
            </a:pPr>
            <a:endParaRPr lang="en-US" sz="2000" dirty="0"/>
          </a:p>
          <a:p>
            <a:pPr algn="just">
              <a:defRPr/>
            </a:pPr>
            <a:endParaRPr lang="en-US" sz="2000" dirty="0"/>
          </a:p>
          <a:p>
            <a:pPr>
              <a:defRPr/>
            </a:pPr>
            <a:endParaRPr lang="en-US" sz="2000" dirty="0"/>
          </a:p>
          <a:p>
            <a:pPr>
              <a:defRPr/>
            </a:pPr>
            <a:endParaRPr lang="en-US" sz="2000" dirty="0"/>
          </a:p>
          <a:p>
            <a:pPr>
              <a:defRPr/>
            </a:pPr>
            <a:endParaRPr lang="en-US" sz="2000" dirty="0"/>
          </a:p>
          <a:p>
            <a:pPr>
              <a:defRPr/>
            </a:pPr>
            <a:endParaRPr lang="en-US" sz="2000" dirty="0"/>
          </a:p>
          <a:p>
            <a:pPr>
              <a:defRPr/>
            </a:pPr>
            <a:endParaRPr lang="en-US" sz="1800" dirty="0"/>
          </a:p>
        </p:txBody>
      </p:sp>
      <p:sp>
        <p:nvSpPr>
          <p:cNvPr id="39940" name="Slide Number Placeholder 5">
            <a:extLst>
              <a:ext uri="{FF2B5EF4-FFF2-40B4-BE49-F238E27FC236}">
                <a16:creationId xmlns:a16="http://schemas.microsoft.com/office/drawing/2014/main" id="{DFF427C2-1376-9B1B-2716-906E40100E3A}"/>
              </a:ext>
            </a:extLst>
          </p:cNvPr>
          <p:cNvSpPr>
            <a:spLocks noGrp="1" noChangeArrowheads="1"/>
          </p:cNvSpPr>
          <p:nvPr>
            <p:ph type="sldNum" sz="quarter" idx="10"/>
          </p:nvPr>
        </p:nvSpPr>
        <p:spPr bwMode="auto">
          <a:xfrm>
            <a:off x="9767888" y="6453189"/>
            <a:ext cx="55086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eaLnBrk="0" hangingPunct="0">
              <a:buFontTx/>
              <a:buNone/>
            </a:pPr>
            <a:fld id="{A986F6A0-576D-405E-B84B-F8AF6C118DA6}" type="slidenum">
              <a:rPr lang="en-AU" altLang="en-US" sz="1200">
                <a:solidFill>
                  <a:srgbClr val="595959"/>
                </a:solidFill>
              </a:rPr>
              <a:pPr eaLnBrk="0" hangingPunct="0">
                <a:buFontTx/>
                <a:buNone/>
              </a:pPr>
              <a:t>59</a:t>
            </a:fld>
            <a:endParaRPr lang="en-AU" altLang="en-US" sz="1200">
              <a:solidFill>
                <a:srgbClr val="595959"/>
              </a:solidFill>
            </a:endParaRPr>
          </a:p>
        </p:txBody>
      </p:sp>
    </p:spTree>
    <p:extLst>
      <p:ext uri="{BB962C8B-B14F-4D97-AF65-F5344CB8AC3E}">
        <p14:creationId xmlns:p14="http://schemas.microsoft.com/office/powerpoint/2010/main" val="4230936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fade">
                                      <p:cBhvr>
                                        <p:cTn id="37" dur="500"/>
                                        <p:tgtEl>
                                          <p:spTgt spid="3">
                                            <p:txEl>
                                              <p:pRg st="11" end="1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B1BB987-6F91-45E4-B4B8-36CB3CA273A8}" type="slidenum">
              <a:rPr lang="en-US" smtClean="0"/>
              <a:t>6</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957" y="655983"/>
            <a:ext cx="11310730" cy="5367129"/>
          </a:xfrm>
          <a:prstGeom prst="rect">
            <a:avLst/>
          </a:prstGeom>
        </p:spPr>
      </p:pic>
    </p:spTree>
    <p:extLst>
      <p:ext uri="{BB962C8B-B14F-4D97-AF65-F5344CB8AC3E}">
        <p14:creationId xmlns:p14="http://schemas.microsoft.com/office/powerpoint/2010/main" val="31165819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4940A83-122F-28E6-4C3C-F4E2E4BE3CBB}"/>
              </a:ext>
            </a:extLst>
          </p:cNvPr>
          <p:cNvSpPr>
            <a:spLocks noGrp="1" noChangeArrowheads="1"/>
          </p:cNvSpPr>
          <p:nvPr>
            <p:ph type="title"/>
          </p:nvPr>
        </p:nvSpPr>
        <p:spPr>
          <a:xfrm>
            <a:off x="2133600" y="765175"/>
            <a:ext cx="8153400" cy="673100"/>
          </a:xfrm>
        </p:spPr>
        <p:txBody>
          <a:bodyPr>
            <a:normAutofit fontScale="90000"/>
          </a:bodyPr>
          <a:lstStyle/>
          <a:p>
            <a:r>
              <a:rPr lang="en-GB" altLang="en-US"/>
              <a:t>Requirements imprecision</a:t>
            </a:r>
            <a:endParaRPr lang="en-US" altLang="en-US"/>
          </a:p>
        </p:txBody>
      </p:sp>
      <p:sp>
        <p:nvSpPr>
          <p:cNvPr id="3" name="Content Placeholder 2">
            <a:extLst>
              <a:ext uri="{FF2B5EF4-FFF2-40B4-BE49-F238E27FC236}">
                <a16:creationId xmlns:a16="http://schemas.microsoft.com/office/drawing/2014/main" id="{CA9FB337-00B7-1B3C-885D-DF1DCB06D8D4}"/>
              </a:ext>
            </a:extLst>
          </p:cNvPr>
          <p:cNvSpPr>
            <a:spLocks noGrp="1" noChangeArrowheads="1"/>
          </p:cNvSpPr>
          <p:nvPr>
            <p:ph idx="1"/>
          </p:nvPr>
        </p:nvSpPr>
        <p:spPr>
          <a:xfrm>
            <a:off x="894521" y="1447800"/>
            <a:ext cx="10545417" cy="5410200"/>
          </a:xfrm>
        </p:spPr>
        <p:txBody>
          <a:bodyPr/>
          <a:lstStyle/>
          <a:p>
            <a:r>
              <a:rPr lang="en-GB" altLang="en-US" sz="2400" dirty="0"/>
              <a:t>In principle, requirements should be both complete and consistent.</a:t>
            </a:r>
          </a:p>
          <a:p>
            <a:endParaRPr lang="en-GB" altLang="en-US" sz="2400" dirty="0"/>
          </a:p>
          <a:p>
            <a:r>
              <a:rPr lang="en-GB" altLang="en-US" sz="2400" dirty="0"/>
              <a:t>Complete</a:t>
            </a:r>
          </a:p>
          <a:p>
            <a:pPr lvl="1"/>
            <a:r>
              <a:rPr lang="en-GB" altLang="en-US" sz="2000" dirty="0"/>
              <a:t>They should include descriptions of all facilities required.</a:t>
            </a:r>
          </a:p>
          <a:p>
            <a:pPr lvl="1"/>
            <a:endParaRPr lang="en-GB" altLang="en-US" dirty="0"/>
          </a:p>
          <a:p>
            <a:r>
              <a:rPr lang="en-GB" altLang="en-US" sz="2400" dirty="0"/>
              <a:t>Consistent</a:t>
            </a:r>
          </a:p>
          <a:p>
            <a:pPr lvl="1"/>
            <a:r>
              <a:rPr lang="en-GB" altLang="en-US" sz="2000" dirty="0"/>
              <a:t>There should be no conflicts or contradictions in the descriptions of the system features.</a:t>
            </a:r>
          </a:p>
          <a:p>
            <a:pPr lvl="1"/>
            <a:endParaRPr lang="en-GB" altLang="en-US" dirty="0"/>
          </a:p>
          <a:p>
            <a:r>
              <a:rPr lang="en-GB" altLang="en-US" sz="2400" dirty="0"/>
              <a:t>In practice, it is impossible to produce a complete and consistent requirements document.</a:t>
            </a:r>
          </a:p>
          <a:p>
            <a:pPr algn="just"/>
            <a:endParaRPr lang="en-US" altLang="en-US" sz="2000" i="1" dirty="0">
              <a:solidFill>
                <a:srgbClr val="00B0F0"/>
              </a:solidFill>
            </a:endParaRPr>
          </a:p>
          <a:p>
            <a:pPr algn="just"/>
            <a:endParaRPr lang="en-US" altLang="en-US" sz="2000" dirty="0"/>
          </a:p>
          <a:p>
            <a:pPr algn="just"/>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1800" dirty="0"/>
          </a:p>
        </p:txBody>
      </p:sp>
      <p:sp>
        <p:nvSpPr>
          <p:cNvPr id="40964" name="Slide Number Placeholder 5">
            <a:extLst>
              <a:ext uri="{FF2B5EF4-FFF2-40B4-BE49-F238E27FC236}">
                <a16:creationId xmlns:a16="http://schemas.microsoft.com/office/drawing/2014/main" id="{41B128FD-DEC1-FD56-8410-09F60D6077AE}"/>
              </a:ext>
            </a:extLst>
          </p:cNvPr>
          <p:cNvSpPr>
            <a:spLocks noGrp="1" noChangeArrowheads="1"/>
          </p:cNvSpPr>
          <p:nvPr>
            <p:ph type="sldNum" sz="quarter" idx="10"/>
          </p:nvPr>
        </p:nvSpPr>
        <p:spPr bwMode="auto">
          <a:xfrm>
            <a:off x="9767888" y="6453189"/>
            <a:ext cx="550862"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5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1500">
                <a:solidFill>
                  <a:schemeClr val="tx1"/>
                </a:solidFill>
                <a:latin typeface="Arial" panose="020B0604020202020204" pitchFamily="34" charset="0"/>
                <a:ea typeface="ＭＳ Ｐゴシック" panose="020B0600070205080204" pitchFamily="34" charset="-128"/>
              </a:defRPr>
            </a:lvl9pPr>
          </a:lstStyle>
          <a:p>
            <a:pPr eaLnBrk="0" hangingPunct="0">
              <a:buFontTx/>
              <a:buNone/>
            </a:pPr>
            <a:fld id="{1492090A-14EF-41DC-876A-C94A5BBC4AB3}" type="slidenum">
              <a:rPr lang="en-AU" altLang="en-US" sz="1200">
                <a:solidFill>
                  <a:srgbClr val="595959"/>
                </a:solidFill>
              </a:rPr>
              <a:pPr eaLnBrk="0" hangingPunct="0">
                <a:buFontTx/>
                <a:buNone/>
              </a:pPr>
              <a:t>60</a:t>
            </a:fld>
            <a:endParaRPr lang="en-AU" altLang="en-US" sz="1200">
              <a:solidFill>
                <a:srgbClr val="595959"/>
              </a:solidFill>
            </a:endParaRPr>
          </a:p>
        </p:txBody>
      </p:sp>
    </p:spTree>
    <p:extLst>
      <p:ext uri="{BB962C8B-B14F-4D97-AF65-F5344CB8AC3E}">
        <p14:creationId xmlns:p14="http://schemas.microsoft.com/office/powerpoint/2010/main" val="2533599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114" y="1212123"/>
            <a:ext cx="11497265" cy="1107996"/>
          </a:xfrm>
          <a:prstGeom prst="rect">
            <a:avLst/>
          </a:prstGeom>
        </p:spPr>
        <p:txBody>
          <a:bodyPr vert="horz" wrap="square" lIns="0" tIns="0" rIns="0" bIns="0" rtlCol="0">
            <a:spAutoFit/>
          </a:bodyPr>
          <a:lstStyle/>
          <a:p>
            <a:pPr marL="12700" marR="5080" algn="just"/>
            <a:r>
              <a:rPr sz="3600" spc="-15" dirty="0">
                <a:solidFill>
                  <a:srgbClr val="001F5F"/>
                </a:solidFill>
                <a:latin typeface="Arial"/>
                <a:cs typeface="Arial"/>
              </a:rPr>
              <a:t>Write </a:t>
            </a:r>
            <a:r>
              <a:rPr sz="3600" dirty="0">
                <a:solidFill>
                  <a:srgbClr val="001F5F"/>
                </a:solidFill>
                <a:latin typeface="Arial"/>
                <a:cs typeface="Arial"/>
              </a:rPr>
              <a:t>down five functional</a:t>
            </a:r>
            <a:r>
              <a:rPr sz="3600" spc="-80" dirty="0">
                <a:solidFill>
                  <a:srgbClr val="001F5F"/>
                </a:solidFill>
                <a:latin typeface="Arial"/>
                <a:cs typeface="Arial"/>
              </a:rPr>
              <a:t> </a:t>
            </a:r>
            <a:r>
              <a:rPr sz="3600" dirty="0">
                <a:solidFill>
                  <a:srgbClr val="001F5F"/>
                </a:solidFill>
                <a:latin typeface="Arial"/>
                <a:cs typeface="Arial"/>
              </a:rPr>
              <a:t>requirements  </a:t>
            </a:r>
            <a:r>
              <a:rPr sz="3600" spc="-5" dirty="0">
                <a:solidFill>
                  <a:srgbClr val="001F5F"/>
                </a:solidFill>
                <a:latin typeface="Arial"/>
                <a:cs typeface="Arial"/>
              </a:rPr>
              <a:t>and </a:t>
            </a:r>
            <a:r>
              <a:rPr sz="3600" dirty="0">
                <a:solidFill>
                  <a:srgbClr val="001F5F"/>
                </a:solidFill>
                <a:latin typeface="Arial"/>
                <a:cs typeface="Arial"/>
              </a:rPr>
              <a:t>five </a:t>
            </a:r>
            <a:r>
              <a:rPr sz="3600" spc="-5" dirty="0">
                <a:solidFill>
                  <a:srgbClr val="001F5F"/>
                </a:solidFill>
                <a:latin typeface="Arial"/>
                <a:cs typeface="Arial"/>
              </a:rPr>
              <a:t>non-functional </a:t>
            </a:r>
            <a:r>
              <a:rPr sz="3600" dirty="0">
                <a:solidFill>
                  <a:srgbClr val="001F5F"/>
                </a:solidFill>
                <a:latin typeface="Arial"/>
                <a:cs typeface="Arial"/>
              </a:rPr>
              <a:t>requirements of  </a:t>
            </a:r>
            <a:r>
              <a:rPr sz="3600" spc="-5" dirty="0">
                <a:solidFill>
                  <a:srgbClr val="001F5F"/>
                </a:solidFill>
                <a:latin typeface="Arial"/>
                <a:cs typeface="Arial"/>
              </a:rPr>
              <a:t>a </a:t>
            </a:r>
            <a:r>
              <a:rPr sz="3600" dirty="0">
                <a:solidFill>
                  <a:srgbClr val="001F5F"/>
                </a:solidFill>
                <a:latin typeface="Arial"/>
                <a:cs typeface="Arial"/>
              </a:rPr>
              <a:t>mobile</a:t>
            </a:r>
            <a:r>
              <a:rPr sz="3600" spc="-100" dirty="0">
                <a:solidFill>
                  <a:srgbClr val="001F5F"/>
                </a:solidFill>
                <a:latin typeface="Arial"/>
                <a:cs typeface="Arial"/>
              </a:rPr>
              <a:t> </a:t>
            </a:r>
            <a:r>
              <a:rPr sz="3600" dirty="0">
                <a:solidFill>
                  <a:srgbClr val="001F5F"/>
                </a:solidFill>
                <a:latin typeface="Arial"/>
                <a:cs typeface="Arial"/>
              </a:rPr>
              <a:t>telephone.</a:t>
            </a:r>
            <a:endParaRPr sz="3600" dirty="0">
              <a:latin typeface="Arial"/>
              <a:cs typeface="Arial"/>
            </a:endParaRPr>
          </a:p>
        </p:txBody>
      </p:sp>
      <p:sp>
        <p:nvSpPr>
          <p:cNvPr id="8" name="object 8"/>
          <p:cNvSpPr txBox="1">
            <a:spLocks noGrp="1"/>
          </p:cNvSpPr>
          <p:nvPr>
            <p:ph type="title"/>
          </p:nvPr>
        </p:nvSpPr>
        <p:spPr>
          <a:xfrm>
            <a:off x="0" y="44415"/>
            <a:ext cx="10515600" cy="584775"/>
          </a:xfrm>
          <a:prstGeom prst="rect">
            <a:avLst/>
          </a:prstGeom>
        </p:spPr>
        <p:txBody>
          <a:bodyPr vert="horz" wrap="square" lIns="0" tIns="0" rIns="0" bIns="0" rtlCol="0" anchor="ctr">
            <a:spAutoFit/>
          </a:bodyPr>
          <a:lstStyle/>
          <a:p>
            <a:pPr marL="393700">
              <a:lnSpc>
                <a:spcPct val="100000"/>
              </a:lnSpc>
            </a:pPr>
            <a:r>
              <a:rPr sz="3800" spc="-105" dirty="0"/>
              <a:t>Task </a:t>
            </a:r>
            <a:r>
              <a:rPr sz="3800" dirty="0"/>
              <a:t>-</a:t>
            </a:r>
            <a:r>
              <a:rPr sz="3800" spc="-5" dirty="0"/>
              <a:t> </a:t>
            </a:r>
            <a:r>
              <a:rPr sz="3800" dirty="0"/>
              <a:t>1</a:t>
            </a:r>
          </a:p>
        </p:txBody>
      </p:sp>
      <p:sp>
        <p:nvSpPr>
          <p:cNvPr id="9" name="object 9"/>
          <p:cNvSpPr/>
          <p:nvPr/>
        </p:nvSpPr>
        <p:spPr>
          <a:xfrm>
            <a:off x="8508239" y="2320119"/>
            <a:ext cx="2567592" cy="3867321"/>
          </a:xfrm>
          <a:prstGeom prst="rect">
            <a:avLst/>
          </a:prstGeom>
          <a:blipFill>
            <a:blip r:embed="rId2" cstate="print"/>
            <a:stretch>
              <a:fillRect/>
            </a:stretch>
          </a:blip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AE853133-E656-C7F6-204B-1DA886AD0770}"/>
              </a:ext>
            </a:extLst>
          </p:cNvPr>
          <p:cNvSpPr>
            <a:spLocks noGrp="1"/>
          </p:cNvSpPr>
          <p:nvPr>
            <p:ph type="sldNum" sz="quarter" idx="12"/>
          </p:nvPr>
        </p:nvSpPr>
        <p:spPr/>
        <p:txBody>
          <a:bodyPr/>
          <a:lstStyle/>
          <a:p>
            <a:fld id="{B12280B9-D2CE-4D2F-9836-68D0AD48D9E8}" type="slidenum">
              <a:rPr lang="en-US" smtClean="0"/>
              <a:t>61</a:t>
            </a:fld>
            <a:endParaRPr lang="en-US"/>
          </a:p>
        </p:txBody>
      </p:sp>
    </p:spTree>
    <p:extLst>
      <p:ext uri="{BB962C8B-B14F-4D97-AF65-F5344CB8AC3E}">
        <p14:creationId xmlns:p14="http://schemas.microsoft.com/office/powerpoint/2010/main" val="2580603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6746" y="1332193"/>
            <a:ext cx="11694696" cy="1107996"/>
          </a:xfrm>
          <a:prstGeom prst="rect">
            <a:avLst/>
          </a:prstGeom>
        </p:spPr>
        <p:txBody>
          <a:bodyPr vert="horz" wrap="square" lIns="0" tIns="0" rIns="0" bIns="0" rtlCol="0">
            <a:spAutoFit/>
          </a:bodyPr>
          <a:lstStyle/>
          <a:p>
            <a:pPr marL="12700" marR="5080" algn="just"/>
            <a:r>
              <a:rPr sz="3600" spc="-15" dirty="0">
                <a:solidFill>
                  <a:srgbClr val="001F5F"/>
                </a:solidFill>
                <a:latin typeface="Arial"/>
                <a:cs typeface="Arial"/>
              </a:rPr>
              <a:t>Write </a:t>
            </a:r>
            <a:r>
              <a:rPr sz="3600" dirty="0">
                <a:solidFill>
                  <a:srgbClr val="001F5F"/>
                </a:solidFill>
                <a:latin typeface="Arial"/>
                <a:cs typeface="Arial"/>
              </a:rPr>
              <a:t>down five functional</a:t>
            </a:r>
            <a:r>
              <a:rPr sz="3600" spc="-80" dirty="0">
                <a:solidFill>
                  <a:srgbClr val="001F5F"/>
                </a:solidFill>
                <a:latin typeface="Arial"/>
                <a:cs typeface="Arial"/>
              </a:rPr>
              <a:t> </a:t>
            </a:r>
            <a:r>
              <a:rPr sz="3600" dirty="0">
                <a:solidFill>
                  <a:srgbClr val="001F5F"/>
                </a:solidFill>
                <a:latin typeface="Arial"/>
                <a:cs typeface="Arial"/>
              </a:rPr>
              <a:t>requirements  </a:t>
            </a:r>
            <a:r>
              <a:rPr sz="3600" spc="-5" dirty="0">
                <a:solidFill>
                  <a:srgbClr val="001F5F"/>
                </a:solidFill>
                <a:latin typeface="Arial"/>
                <a:cs typeface="Arial"/>
              </a:rPr>
              <a:t>and </a:t>
            </a:r>
            <a:r>
              <a:rPr sz="3600" dirty="0">
                <a:solidFill>
                  <a:srgbClr val="001F5F"/>
                </a:solidFill>
                <a:latin typeface="Arial"/>
                <a:cs typeface="Arial"/>
              </a:rPr>
              <a:t>five </a:t>
            </a:r>
            <a:r>
              <a:rPr sz="3600" spc="-5" dirty="0">
                <a:solidFill>
                  <a:srgbClr val="001F5F"/>
                </a:solidFill>
                <a:latin typeface="Arial"/>
                <a:cs typeface="Arial"/>
              </a:rPr>
              <a:t>non-functional </a:t>
            </a:r>
            <a:r>
              <a:rPr sz="3600" dirty="0">
                <a:solidFill>
                  <a:srgbClr val="001F5F"/>
                </a:solidFill>
                <a:latin typeface="Arial"/>
                <a:cs typeface="Arial"/>
              </a:rPr>
              <a:t>requirements of  </a:t>
            </a:r>
            <a:r>
              <a:rPr sz="3600" spc="-5" dirty="0">
                <a:solidFill>
                  <a:srgbClr val="001F5F"/>
                </a:solidFill>
                <a:latin typeface="Arial"/>
                <a:cs typeface="Arial"/>
              </a:rPr>
              <a:t>an </a:t>
            </a:r>
            <a:r>
              <a:rPr sz="3600" dirty="0">
                <a:solidFill>
                  <a:srgbClr val="00AF50"/>
                </a:solidFill>
                <a:latin typeface="Arial"/>
                <a:cs typeface="Arial"/>
              </a:rPr>
              <a:t>online examination</a:t>
            </a:r>
            <a:r>
              <a:rPr sz="3600" spc="-114" dirty="0">
                <a:solidFill>
                  <a:srgbClr val="00AF50"/>
                </a:solidFill>
                <a:latin typeface="Arial"/>
                <a:cs typeface="Arial"/>
              </a:rPr>
              <a:t> </a:t>
            </a:r>
            <a:r>
              <a:rPr sz="3600" dirty="0">
                <a:solidFill>
                  <a:srgbClr val="00AF50"/>
                </a:solidFill>
                <a:latin typeface="Arial"/>
                <a:cs typeface="Arial"/>
              </a:rPr>
              <a:t>system</a:t>
            </a:r>
            <a:r>
              <a:rPr sz="3600" dirty="0">
                <a:solidFill>
                  <a:srgbClr val="001F5F"/>
                </a:solidFill>
                <a:latin typeface="Arial"/>
                <a:cs typeface="Arial"/>
              </a:rPr>
              <a:t>.</a:t>
            </a:r>
            <a:endParaRPr sz="3600" dirty="0">
              <a:latin typeface="Arial"/>
              <a:cs typeface="Arial"/>
            </a:endParaRPr>
          </a:p>
        </p:txBody>
      </p:sp>
      <p:sp>
        <p:nvSpPr>
          <p:cNvPr id="8" name="object 8"/>
          <p:cNvSpPr txBox="1">
            <a:spLocks noGrp="1"/>
          </p:cNvSpPr>
          <p:nvPr>
            <p:ph type="title"/>
          </p:nvPr>
        </p:nvSpPr>
        <p:spPr>
          <a:xfrm>
            <a:off x="1" y="0"/>
            <a:ext cx="10515600" cy="584775"/>
          </a:xfrm>
          <a:prstGeom prst="rect">
            <a:avLst/>
          </a:prstGeom>
        </p:spPr>
        <p:txBody>
          <a:bodyPr vert="horz" wrap="square" lIns="0" tIns="0" rIns="0" bIns="0" rtlCol="0" anchor="ctr">
            <a:spAutoFit/>
          </a:bodyPr>
          <a:lstStyle/>
          <a:p>
            <a:pPr marL="393700">
              <a:lnSpc>
                <a:spcPct val="100000"/>
              </a:lnSpc>
            </a:pPr>
            <a:r>
              <a:rPr sz="3800" spc="-105" dirty="0"/>
              <a:t>Task </a:t>
            </a:r>
            <a:r>
              <a:rPr sz="3800" dirty="0"/>
              <a:t>-</a:t>
            </a:r>
            <a:r>
              <a:rPr sz="3800" spc="-5" dirty="0"/>
              <a:t> </a:t>
            </a:r>
            <a:r>
              <a:rPr sz="3800" dirty="0"/>
              <a:t>2</a:t>
            </a:r>
          </a:p>
        </p:txBody>
      </p:sp>
      <p:sp>
        <p:nvSpPr>
          <p:cNvPr id="9" name="object 9"/>
          <p:cNvSpPr/>
          <p:nvPr/>
        </p:nvSpPr>
        <p:spPr>
          <a:xfrm>
            <a:off x="7326873" y="2440189"/>
            <a:ext cx="3800473" cy="4037884"/>
          </a:xfrm>
          <a:prstGeom prst="rect">
            <a:avLst/>
          </a:prstGeom>
          <a:blipFill>
            <a:blip r:embed="rId2" cstate="print"/>
            <a:stretch>
              <a:fillRect/>
            </a:stretch>
          </a:blipFill>
        </p:spPr>
        <p:txBody>
          <a:bodyPr wrap="square" lIns="0" tIns="0" rIns="0" bIns="0" rtlCol="0"/>
          <a:lstStyle/>
          <a:p>
            <a:endParaRPr/>
          </a:p>
        </p:txBody>
      </p:sp>
      <p:sp>
        <p:nvSpPr>
          <p:cNvPr id="4" name="Slide Number Placeholder 3">
            <a:extLst>
              <a:ext uri="{FF2B5EF4-FFF2-40B4-BE49-F238E27FC236}">
                <a16:creationId xmlns:a16="http://schemas.microsoft.com/office/drawing/2014/main" id="{FD5CE5B3-DBF4-8C17-087E-F502B6DA2790}"/>
              </a:ext>
            </a:extLst>
          </p:cNvPr>
          <p:cNvSpPr>
            <a:spLocks noGrp="1"/>
          </p:cNvSpPr>
          <p:nvPr>
            <p:ph type="sldNum" sz="quarter" idx="12"/>
          </p:nvPr>
        </p:nvSpPr>
        <p:spPr/>
        <p:txBody>
          <a:bodyPr/>
          <a:lstStyle/>
          <a:p>
            <a:fld id="{B12280B9-D2CE-4D2F-9836-68D0AD48D9E8}" type="slidenum">
              <a:rPr lang="en-US" smtClean="0"/>
              <a:t>62</a:t>
            </a:fld>
            <a:endParaRPr lang="en-US"/>
          </a:p>
        </p:txBody>
      </p:sp>
    </p:spTree>
    <p:extLst>
      <p:ext uri="{BB962C8B-B14F-4D97-AF65-F5344CB8AC3E}">
        <p14:creationId xmlns:p14="http://schemas.microsoft.com/office/powerpoint/2010/main" val="65948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200" dirty="0"/>
              <a:t>Requirements form the basis for all software products</a:t>
            </a:r>
          </a:p>
          <a:p>
            <a:pPr marL="690563" algn="just"/>
            <a:r>
              <a:rPr lang="en-US" sz="2200" dirty="0"/>
              <a:t>The process of finding out, analyzing, documenting and checking the services and constraints is called requirements engineering (RE). </a:t>
            </a:r>
          </a:p>
          <a:p>
            <a:pPr lvl="1" algn="just"/>
            <a:r>
              <a:rPr lang="en-US" sz="2200" dirty="0">
                <a:solidFill>
                  <a:srgbClr val="002060"/>
                </a:solidFill>
              </a:rPr>
              <a:t>Requirements engineering is the process, which enables us to </a:t>
            </a:r>
            <a:r>
              <a:rPr lang="en-US" sz="2200" dirty="0">
                <a:solidFill>
                  <a:srgbClr val="C00000"/>
                </a:solidFill>
              </a:rPr>
              <a:t>systematically</a:t>
            </a:r>
            <a:r>
              <a:rPr lang="en-US" sz="2200" dirty="0">
                <a:solidFill>
                  <a:srgbClr val="002060"/>
                </a:solidFill>
              </a:rPr>
              <a:t> determine the requirements for a software product</a:t>
            </a:r>
          </a:p>
          <a:p>
            <a:pPr marL="354965" indent="-342900">
              <a:lnSpc>
                <a:spcPct val="100000"/>
              </a:lnSpc>
              <a:spcBef>
                <a:spcPts val="765"/>
              </a:spcBef>
              <a:buSzPct val="60000"/>
              <a:buFont typeface="Wingdings" panose="05000000000000000000" pitchFamily="2" charset="2"/>
              <a:buChar char="q"/>
              <a:tabLst>
                <a:tab pos="332105" algn="l"/>
                <a:tab pos="333375" algn="l"/>
              </a:tabLst>
            </a:pPr>
            <a:endParaRPr lang="en-US" sz="2200" spc="40" dirty="0">
              <a:solidFill>
                <a:srgbClr val="C00000"/>
              </a:solidFill>
              <a:cs typeface="Arial"/>
            </a:endParaRPr>
          </a:p>
          <a:p>
            <a:pPr marL="354965" indent="-342900">
              <a:lnSpc>
                <a:spcPct val="100000"/>
              </a:lnSpc>
              <a:spcBef>
                <a:spcPts val="765"/>
              </a:spcBef>
              <a:buSzPct val="60000"/>
              <a:buFont typeface="Wingdings" panose="05000000000000000000" pitchFamily="2" charset="2"/>
              <a:buChar char="q"/>
              <a:tabLst>
                <a:tab pos="332105" algn="l"/>
                <a:tab pos="333375" algn="l"/>
              </a:tabLst>
            </a:pPr>
            <a:r>
              <a:rPr lang="en-US" sz="2200" spc="40" dirty="0">
                <a:solidFill>
                  <a:srgbClr val="C00000"/>
                </a:solidFill>
                <a:cs typeface="Arial"/>
              </a:rPr>
              <a:t>Something required, something </a:t>
            </a:r>
            <a:r>
              <a:rPr lang="en-US" sz="2200" spc="35" dirty="0">
                <a:solidFill>
                  <a:srgbClr val="C00000"/>
                </a:solidFill>
                <a:cs typeface="Arial"/>
              </a:rPr>
              <a:t>wanted </a:t>
            </a:r>
            <a:r>
              <a:rPr lang="en-US" sz="2200" spc="20" dirty="0">
                <a:solidFill>
                  <a:srgbClr val="C00000"/>
                </a:solidFill>
                <a:cs typeface="Arial"/>
              </a:rPr>
              <a:t>or</a:t>
            </a:r>
            <a:r>
              <a:rPr lang="en-US" sz="2200" spc="229" dirty="0">
                <a:solidFill>
                  <a:srgbClr val="C00000"/>
                </a:solidFill>
                <a:cs typeface="Arial"/>
              </a:rPr>
              <a:t> </a:t>
            </a:r>
            <a:r>
              <a:rPr lang="en-US" sz="2200" spc="35" dirty="0">
                <a:solidFill>
                  <a:srgbClr val="C00000"/>
                </a:solidFill>
                <a:cs typeface="Arial"/>
              </a:rPr>
              <a:t>needed</a:t>
            </a:r>
            <a:endParaRPr lang="en-US" sz="2200" dirty="0">
              <a:solidFill>
                <a:srgbClr val="C00000"/>
              </a:solidFill>
              <a:cs typeface="Arial"/>
            </a:endParaRPr>
          </a:p>
          <a:p>
            <a:pPr marL="720725" lvl="1" indent="-342900">
              <a:lnSpc>
                <a:spcPct val="100000"/>
              </a:lnSpc>
              <a:spcBef>
                <a:spcPts val="595"/>
              </a:spcBef>
              <a:buSzPct val="69444"/>
              <a:buFontTx/>
              <a:buChar char="-"/>
              <a:tabLst>
                <a:tab pos="652145" algn="l"/>
                <a:tab pos="653415" algn="l"/>
              </a:tabLst>
            </a:pPr>
            <a:r>
              <a:rPr lang="en-US" sz="2200" spc="35" dirty="0">
                <a:cs typeface="Arial"/>
              </a:rPr>
              <a:t>Webster’s</a:t>
            </a:r>
            <a:r>
              <a:rPr lang="en-US" sz="2200" spc="114" dirty="0">
                <a:cs typeface="Arial"/>
              </a:rPr>
              <a:t> </a:t>
            </a:r>
            <a:r>
              <a:rPr lang="en-US" sz="2200" spc="35" dirty="0">
                <a:cs typeface="Arial"/>
              </a:rPr>
              <a:t>dictionary</a:t>
            </a:r>
          </a:p>
          <a:p>
            <a:pPr marL="720725" lvl="1" indent="-342900">
              <a:lnSpc>
                <a:spcPct val="100000"/>
              </a:lnSpc>
              <a:spcBef>
                <a:spcPts val="595"/>
              </a:spcBef>
              <a:buSzPct val="69444"/>
              <a:buFontTx/>
              <a:buChar char="-"/>
              <a:tabLst>
                <a:tab pos="652145" algn="l"/>
                <a:tab pos="653415" algn="l"/>
              </a:tabLst>
            </a:pPr>
            <a:endParaRPr lang="en-US" sz="2200" dirty="0">
              <a:cs typeface="Arial"/>
            </a:endParaRPr>
          </a:p>
          <a:p>
            <a:pPr marL="354965" indent="-342900">
              <a:lnSpc>
                <a:spcPct val="100000"/>
              </a:lnSpc>
              <a:spcBef>
                <a:spcPts val="5"/>
              </a:spcBef>
              <a:buSzPct val="60000"/>
              <a:buFont typeface="Wingdings" panose="05000000000000000000" pitchFamily="2" charset="2"/>
              <a:buChar char="q"/>
              <a:tabLst>
                <a:tab pos="332105" algn="l"/>
                <a:tab pos="333375" algn="l"/>
              </a:tabLst>
            </a:pPr>
            <a:r>
              <a:rPr lang="en-US" sz="2200" spc="35" dirty="0">
                <a:cs typeface="Arial"/>
              </a:rPr>
              <a:t>There </a:t>
            </a:r>
            <a:r>
              <a:rPr lang="en-US" sz="2200" spc="20" dirty="0">
                <a:cs typeface="Arial"/>
              </a:rPr>
              <a:t>is </a:t>
            </a:r>
            <a:r>
              <a:rPr lang="en-US" sz="2200" dirty="0">
                <a:cs typeface="Arial"/>
              </a:rPr>
              <a:t>a </a:t>
            </a:r>
            <a:r>
              <a:rPr lang="en-US" sz="2200" spc="35" dirty="0">
                <a:cs typeface="Arial"/>
              </a:rPr>
              <a:t>huge difference </a:t>
            </a:r>
            <a:r>
              <a:rPr lang="en-US" sz="2200" spc="40" dirty="0">
                <a:cs typeface="Arial"/>
              </a:rPr>
              <a:t>between</a:t>
            </a:r>
            <a:r>
              <a:rPr lang="en-US" sz="2200" spc="180" dirty="0">
                <a:solidFill>
                  <a:srgbClr val="002060"/>
                </a:solidFill>
                <a:cs typeface="Arial"/>
              </a:rPr>
              <a:t> </a:t>
            </a:r>
            <a:r>
              <a:rPr lang="en-US" sz="2200" spc="40" dirty="0">
                <a:solidFill>
                  <a:srgbClr val="002060"/>
                </a:solidFill>
                <a:cs typeface="Arial"/>
              </a:rPr>
              <a:t>wanted </a:t>
            </a:r>
            <a:r>
              <a:rPr lang="en-US" sz="2200" spc="30" dirty="0">
                <a:cs typeface="Arial"/>
              </a:rPr>
              <a:t>and </a:t>
            </a:r>
            <a:r>
              <a:rPr lang="en-US" sz="2200" spc="40" dirty="0">
                <a:solidFill>
                  <a:srgbClr val="002060"/>
                </a:solidFill>
                <a:cs typeface="Arial"/>
              </a:rPr>
              <a:t>needed</a:t>
            </a:r>
            <a:r>
              <a:rPr lang="en-US" sz="2200" i="1" spc="40" dirty="0">
                <a:cs typeface="Arial"/>
              </a:rPr>
              <a:t> </a:t>
            </a:r>
            <a:r>
              <a:rPr lang="en-US" sz="2200" spc="30" dirty="0">
                <a:cs typeface="Arial"/>
              </a:rPr>
              <a:t>and </a:t>
            </a:r>
            <a:r>
              <a:rPr lang="en-US" sz="2200" spc="20" dirty="0">
                <a:cs typeface="Arial"/>
              </a:rPr>
              <a:t>it </a:t>
            </a:r>
            <a:r>
              <a:rPr lang="en-US" sz="2200" spc="40" dirty="0">
                <a:cs typeface="Arial"/>
              </a:rPr>
              <a:t>should </a:t>
            </a:r>
            <a:r>
              <a:rPr lang="en-US" sz="2200" spc="25" dirty="0">
                <a:cs typeface="Arial"/>
              </a:rPr>
              <a:t>be</a:t>
            </a:r>
            <a:r>
              <a:rPr lang="en-US" sz="2200" dirty="0">
                <a:cs typeface="Arial"/>
              </a:rPr>
              <a:t> </a:t>
            </a:r>
            <a:r>
              <a:rPr lang="en-US" sz="2200" spc="35" dirty="0">
                <a:cs typeface="Arial"/>
              </a:rPr>
              <a:t>kept</a:t>
            </a:r>
            <a:r>
              <a:rPr lang="en-US" sz="2200" dirty="0">
                <a:cs typeface="Arial"/>
              </a:rPr>
              <a:t> </a:t>
            </a:r>
            <a:r>
              <a:rPr lang="en-US" sz="2200" spc="20" dirty="0">
                <a:cs typeface="Arial"/>
              </a:rPr>
              <a:t>in </a:t>
            </a:r>
            <a:r>
              <a:rPr lang="en-US" sz="2200" spc="30" dirty="0">
                <a:cs typeface="Arial"/>
              </a:rPr>
              <a:t>mind all the</a:t>
            </a:r>
            <a:r>
              <a:rPr lang="en-US" sz="2200" spc="280" dirty="0">
                <a:cs typeface="Arial"/>
              </a:rPr>
              <a:t> </a:t>
            </a:r>
            <a:r>
              <a:rPr lang="en-US" sz="2200" spc="30" dirty="0">
                <a:cs typeface="Arial"/>
              </a:rPr>
              <a:t>time</a:t>
            </a:r>
            <a:endParaRPr lang="en-US" sz="2200" dirty="0">
              <a:cs typeface="Arial"/>
            </a:endParaRPr>
          </a:p>
          <a:p>
            <a:pPr marL="1040765" indent="-342900">
              <a:lnSpc>
                <a:spcPct val="100000"/>
              </a:lnSpc>
              <a:spcBef>
                <a:spcPts val="30"/>
              </a:spcBef>
              <a:buSzPct val="75000"/>
              <a:tabLst>
                <a:tab pos="927735" algn="l"/>
              </a:tabLst>
            </a:pPr>
            <a:r>
              <a:rPr lang="en-US" sz="2200" spc="30" dirty="0">
                <a:solidFill>
                  <a:srgbClr val="002060"/>
                </a:solidFill>
                <a:cs typeface="Arial"/>
              </a:rPr>
              <a:t>Need</a:t>
            </a:r>
            <a:r>
              <a:rPr lang="en-US" sz="2200" spc="30" dirty="0">
                <a:solidFill>
                  <a:srgbClr val="C00000"/>
                </a:solidFill>
                <a:cs typeface="Arial"/>
              </a:rPr>
              <a:t>- </a:t>
            </a:r>
            <a:r>
              <a:rPr lang="en-US" sz="2200" spc="35" dirty="0">
                <a:solidFill>
                  <a:srgbClr val="C00000"/>
                </a:solidFill>
                <a:cs typeface="Arial"/>
              </a:rPr>
              <a:t>something </a:t>
            </a:r>
            <a:r>
              <a:rPr lang="en-US" sz="2200" spc="20" dirty="0">
                <a:solidFill>
                  <a:srgbClr val="C00000"/>
                </a:solidFill>
                <a:cs typeface="Arial"/>
              </a:rPr>
              <a:t>you </a:t>
            </a:r>
            <a:r>
              <a:rPr lang="en-US" sz="2200" spc="30" dirty="0">
                <a:solidFill>
                  <a:srgbClr val="C00000"/>
                </a:solidFill>
                <a:cs typeface="Arial"/>
              </a:rPr>
              <a:t>have </a:t>
            </a:r>
            <a:r>
              <a:rPr lang="en-US" sz="2200" spc="20" dirty="0">
                <a:solidFill>
                  <a:srgbClr val="C00000"/>
                </a:solidFill>
                <a:cs typeface="Arial"/>
              </a:rPr>
              <a:t>to</a:t>
            </a:r>
            <a:r>
              <a:rPr lang="en-US" sz="2200" spc="434" dirty="0">
                <a:solidFill>
                  <a:srgbClr val="C00000"/>
                </a:solidFill>
                <a:cs typeface="Arial"/>
              </a:rPr>
              <a:t> </a:t>
            </a:r>
            <a:r>
              <a:rPr lang="en-US" sz="2200" spc="30" dirty="0">
                <a:solidFill>
                  <a:srgbClr val="C00000"/>
                </a:solidFill>
                <a:cs typeface="Arial"/>
              </a:rPr>
              <a:t>have</a:t>
            </a:r>
            <a:endParaRPr lang="en-US" sz="2200" dirty="0">
              <a:solidFill>
                <a:srgbClr val="C00000"/>
              </a:solidFill>
              <a:cs typeface="Arial"/>
            </a:endParaRPr>
          </a:p>
          <a:p>
            <a:pPr marL="1040765" indent="-342900">
              <a:lnSpc>
                <a:spcPct val="100000"/>
              </a:lnSpc>
              <a:spcBef>
                <a:spcPts val="490"/>
              </a:spcBef>
              <a:buSzPct val="75000"/>
              <a:tabLst>
                <a:tab pos="927735" algn="l"/>
              </a:tabLst>
            </a:pPr>
            <a:r>
              <a:rPr lang="en-US" sz="2200" spc="15" dirty="0">
                <a:solidFill>
                  <a:srgbClr val="002060"/>
                </a:solidFill>
                <a:cs typeface="Arial"/>
              </a:rPr>
              <a:t>Want</a:t>
            </a:r>
            <a:r>
              <a:rPr lang="en-US" sz="2200" spc="15" dirty="0">
                <a:solidFill>
                  <a:srgbClr val="C00000"/>
                </a:solidFill>
                <a:cs typeface="Arial"/>
              </a:rPr>
              <a:t> </a:t>
            </a:r>
            <a:r>
              <a:rPr lang="en-US" sz="2200" spc="35" dirty="0">
                <a:solidFill>
                  <a:srgbClr val="C00000"/>
                </a:solidFill>
                <a:cs typeface="Arial"/>
              </a:rPr>
              <a:t>-something </a:t>
            </a:r>
            <a:r>
              <a:rPr lang="en-US" sz="2200" spc="20" dirty="0">
                <a:solidFill>
                  <a:srgbClr val="C00000"/>
                </a:solidFill>
                <a:cs typeface="Arial"/>
              </a:rPr>
              <a:t>you </a:t>
            </a:r>
            <a:r>
              <a:rPr lang="en-US" sz="2200" spc="30" dirty="0">
                <a:solidFill>
                  <a:srgbClr val="C00000"/>
                </a:solidFill>
                <a:cs typeface="Arial"/>
              </a:rPr>
              <a:t>would </a:t>
            </a:r>
            <a:r>
              <a:rPr lang="en-US" sz="2200" spc="35" dirty="0">
                <a:solidFill>
                  <a:srgbClr val="C00000"/>
                </a:solidFill>
                <a:cs typeface="Arial"/>
              </a:rPr>
              <a:t>like </a:t>
            </a:r>
            <a:r>
              <a:rPr lang="en-US" sz="2200" spc="20" dirty="0">
                <a:solidFill>
                  <a:srgbClr val="C00000"/>
                </a:solidFill>
                <a:cs typeface="Arial"/>
              </a:rPr>
              <a:t>to</a:t>
            </a:r>
            <a:r>
              <a:rPr lang="en-US" sz="2200" spc="50" dirty="0">
                <a:solidFill>
                  <a:srgbClr val="C00000"/>
                </a:solidFill>
                <a:cs typeface="Arial"/>
              </a:rPr>
              <a:t> </a:t>
            </a:r>
            <a:r>
              <a:rPr lang="en-US" sz="2200" spc="30" dirty="0">
                <a:solidFill>
                  <a:srgbClr val="C00000"/>
                </a:solidFill>
                <a:cs typeface="Arial"/>
              </a:rPr>
              <a:t>have</a:t>
            </a:r>
            <a:endParaRPr lang="en-US" sz="2200" dirty="0">
              <a:solidFill>
                <a:srgbClr val="C00000"/>
              </a:solidFill>
              <a:cs typeface="Arial"/>
            </a:endParaRPr>
          </a:p>
          <a:p>
            <a:endParaRPr lang="en-US" sz="2200" dirty="0"/>
          </a:p>
        </p:txBody>
      </p:sp>
      <p:sp>
        <p:nvSpPr>
          <p:cNvPr id="5" name="Slide Number Placeholder 4"/>
          <p:cNvSpPr>
            <a:spLocks noGrp="1"/>
          </p:cNvSpPr>
          <p:nvPr>
            <p:ph type="sldNum" sz="quarter" idx="12"/>
          </p:nvPr>
        </p:nvSpPr>
        <p:spPr/>
        <p:txBody>
          <a:bodyPr/>
          <a:lstStyle/>
          <a:p>
            <a:fld id="{1B1BB987-6F91-45E4-B4B8-36CB3CA273A8}" type="slidenum">
              <a:rPr lang="en-US" smtClean="0"/>
              <a:t>7</a:t>
            </a:fld>
            <a:endParaRPr lang="en-US" dirty="0"/>
          </a:p>
        </p:txBody>
      </p:sp>
    </p:spTree>
    <p:extLst>
      <p:ext uri="{BB962C8B-B14F-4D97-AF65-F5344CB8AC3E}">
        <p14:creationId xmlns:p14="http://schemas.microsoft.com/office/powerpoint/2010/main" val="405558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a:t>
            </a:r>
            <a:endParaRPr lang="en-US" dirty="0"/>
          </a:p>
        </p:txBody>
      </p:sp>
      <p:sp>
        <p:nvSpPr>
          <p:cNvPr id="3" name="Content Placeholder 2"/>
          <p:cNvSpPr>
            <a:spLocks noGrp="1"/>
          </p:cNvSpPr>
          <p:nvPr>
            <p:ph idx="1"/>
          </p:nvPr>
        </p:nvSpPr>
        <p:spPr/>
        <p:txBody>
          <a:bodyPr>
            <a:normAutofit/>
          </a:bodyPr>
          <a:lstStyle/>
          <a:p>
            <a:pPr marL="354965" marR="5080" indent="-342900" algn="just">
              <a:lnSpc>
                <a:spcPct val="100000"/>
              </a:lnSpc>
              <a:spcBef>
                <a:spcPts val="105"/>
              </a:spcBef>
              <a:buClr>
                <a:srgbClr val="CC8E5F"/>
              </a:buClr>
              <a:buSzPct val="60000"/>
              <a:tabLst>
                <a:tab pos="332740" algn="l"/>
              </a:tabLst>
            </a:pPr>
            <a:r>
              <a:rPr lang="en-US" sz="2200" spc="-5" dirty="0">
                <a:cs typeface="Arial"/>
              </a:rPr>
              <a:t>Requirements </a:t>
            </a:r>
            <a:r>
              <a:rPr lang="en-US" sz="2200" dirty="0">
                <a:cs typeface="Arial"/>
              </a:rPr>
              <a:t>are </a:t>
            </a:r>
            <a:r>
              <a:rPr lang="en-US" sz="2200" spc="-10" dirty="0">
                <a:cs typeface="Arial"/>
              </a:rPr>
              <a:t>... </a:t>
            </a:r>
            <a:r>
              <a:rPr lang="en-US" sz="2200" dirty="0">
                <a:cs typeface="Arial"/>
              </a:rPr>
              <a:t>A </a:t>
            </a:r>
            <a:r>
              <a:rPr lang="en-US" sz="2200" dirty="0">
                <a:solidFill>
                  <a:srgbClr val="FF0000"/>
                </a:solidFill>
                <a:cs typeface="Arial"/>
              </a:rPr>
              <a:t>specification </a:t>
            </a:r>
            <a:r>
              <a:rPr lang="en-US" sz="2200" dirty="0">
                <a:cs typeface="Arial"/>
              </a:rPr>
              <a:t>of </a:t>
            </a:r>
            <a:r>
              <a:rPr lang="en-US" sz="2200" spc="-5" dirty="0">
                <a:cs typeface="Arial"/>
              </a:rPr>
              <a:t>what should </a:t>
            </a:r>
            <a:r>
              <a:rPr lang="en-US" sz="2200" spc="-15" dirty="0">
                <a:cs typeface="Arial"/>
              </a:rPr>
              <a:t>be </a:t>
            </a:r>
            <a:r>
              <a:rPr lang="en-US" sz="2200" spc="-15" dirty="0">
                <a:solidFill>
                  <a:srgbClr val="FF0000"/>
                </a:solidFill>
                <a:cs typeface="Arial"/>
              </a:rPr>
              <a:t> </a:t>
            </a:r>
            <a:r>
              <a:rPr lang="en-US" sz="2200" dirty="0">
                <a:solidFill>
                  <a:srgbClr val="FF0000"/>
                </a:solidFill>
                <a:cs typeface="Arial"/>
              </a:rPr>
              <a:t>implemented</a:t>
            </a:r>
            <a:r>
              <a:rPr lang="en-US" sz="2200" dirty="0">
                <a:cs typeface="Arial"/>
              </a:rPr>
              <a:t>. </a:t>
            </a:r>
            <a:r>
              <a:rPr lang="en-US" sz="2200" spc="-5" dirty="0">
                <a:cs typeface="Arial"/>
              </a:rPr>
              <a:t>They are descriptions </a:t>
            </a:r>
            <a:r>
              <a:rPr lang="en-US" sz="2200" dirty="0">
                <a:cs typeface="Arial"/>
              </a:rPr>
              <a:t>of </a:t>
            </a:r>
            <a:r>
              <a:rPr lang="en-US" sz="2200" spc="-5" dirty="0">
                <a:solidFill>
                  <a:srgbClr val="FF0000"/>
                </a:solidFill>
                <a:cs typeface="Arial"/>
              </a:rPr>
              <a:t>how </a:t>
            </a:r>
            <a:r>
              <a:rPr lang="en-US" sz="2200" spc="-10" dirty="0">
                <a:cs typeface="Arial"/>
              </a:rPr>
              <a:t>the </a:t>
            </a:r>
            <a:r>
              <a:rPr lang="en-US" sz="2200" spc="-5" dirty="0">
                <a:cs typeface="Arial"/>
              </a:rPr>
              <a:t>system  should </a:t>
            </a:r>
            <a:r>
              <a:rPr lang="en-US" sz="2200" spc="-5" dirty="0">
                <a:solidFill>
                  <a:srgbClr val="FF0000"/>
                </a:solidFill>
                <a:cs typeface="Arial"/>
              </a:rPr>
              <a:t>behave</a:t>
            </a:r>
            <a:r>
              <a:rPr lang="en-US" sz="2200" spc="-5" dirty="0">
                <a:cs typeface="Arial"/>
              </a:rPr>
              <a:t>, or </a:t>
            </a:r>
            <a:r>
              <a:rPr lang="en-US" sz="2200" dirty="0">
                <a:cs typeface="Arial"/>
              </a:rPr>
              <a:t>of </a:t>
            </a:r>
            <a:r>
              <a:rPr lang="en-US" sz="2200" spc="-5" dirty="0">
                <a:cs typeface="Arial"/>
              </a:rPr>
              <a:t>a </a:t>
            </a:r>
            <a:r>
              <a:rPr lang="en-US" sz="2200" spc="-10" dirty="0">
                <a:cs typeface="Arial"/>
              </a:rPr>
              <a:t>system property or </a:t>
            </a:r>
            <a:r>
              <a:rPr lang="en-US" sz="2200" dirty="0">
                <a:cs typeface="Arial"/>
              </a:rPr>
              <a:t>attribute. </a:t>
            </a:r>
            <a:r>
              <a:rPr lang="en-US" sz="2200" spc="-5" dirty="0">
                <a:cs typeface="Arial"/>
              </a:rPr>
              <a:t>They  </a:t>
            </a:r>
            <a:r>
              <a:rPr lang="en-US" sz="2200" dirty="0">
                <a:cs typeface="Arial"/>
              </a:rPr>
              <a:t>may </a:t>
            </a:r>
            <a:r>
              <a:rPr lang="en-US" sz="2200" spc="-10" dirty="0">
                <a:cs typeface="Arial"/>
              </a:rPr>
              <a:t>be </a:t>
            </a:r>
            <a:r>
              <a:rPr lang="en-US" sz="2200" spc="-5" dirty="0">
                <a:cs typeface="Arial"/>
              </a:rPr>
              <a:t>a </a:t>
            </a:r>
            <a:r>
              <a:rPr lang="en-US" sz="2200" spc="-5" dirty="0">
                <a:solidFill>
                  <a:srgbClr val="FF0000"/>
                </a:solidFill>
                <a:cs typeface="Arial"/>
              </a:rPr>
              <a:t>constraint </a:t>
            </a:r>
            <a:r>
              <a:rPr lang="en-US" sz="2200" spc="-10" dirty="0">
                <a:cs typeface="Arial"/>
              </a:rPr>
              <a:t>on the </a:t>
            </a:r>
            <a:r>
              <a:rPr lang="en-US" sz="2200" spc="-5" dirty="0">
                <a:cs typeface="Arial"/>
              </a:rPr>
              <a:t>development process </a:t>
            </a:r>
            <a:r>
              <a:rPr lang="en-US" sz="2200" dirty="0">
                <a:cs typeface="Arial"/>
              </a:rPr>
              <a:t>of </a:t>
            </a:r>
            <a:r>
              <a:rPr lang="en-US" sz="2200" spc="-10" dirty="0">
                <a:cs typeface="Arial"/>
              </a:rPr>
              <a:t>the  </a:t>
            </a:r>
            <a:r>
              <a:rPr lang="en-US" sz="2200" dirty="0">
                <a:cs typeface="Arial"/>
              </a:rPr>
              <a:t>system.</a:t>
            </a:r>
          </a:p>
          <a:p>
            <a:pPr marL="354965" marR="5080" indent="-342900" algn="just">
              <a:lnSpc>
                <a:spcPct val="100000"/>
              </a:lnSpc>
              <a:spcBef>
                <a:spcPts val="105"/>
              </a:spcBef>
              <a:buClr>
                <a:srgbClr val="CC8E5F"/>
              </a:buClr>
              <a:buSzPct val="60000"/>
              <a:tabLst>
                <a:tab pos="332740" algn="l"/>
              </a:tabLst>
            </a:pPr>
            <a:endParaRPr lang="en-US" sz="2200" dirty="0">
              <a:cs typeface="Arial"/>
            </a:endParaRPr>
          </a:p>
          <a:p>
            <a:pPr marL="354965" marR="5080" indent="-342900" algn="just">
              <a:lnSpc>
                <a:spcPct val="100000"/>
              </a:lnSpc>
              <a:spcBef>
                <a:spcPts val="105"/>
              </a:spcBef>
              <a:buClr>
                <a:srgbClr val="CC8E5F"/>
              </a:buClr>
              <a:buSzPct val="60000"/>
              <a:tabLst>
                <a:tab pos="332740" algn="l"/>
              </a:tabLst>
            </a:pPr>
            <a:r>
              <a:rPr lang="en-US" sz="2200" dirty="0">
                <a:cs typeface="Arial"/>
              </a:rPr>
              <a:t>A </a:t>
            </a:r>
            <a:r>
              <a:rPr lang="en-US" sz="2200" spc="40" dirty="0">
                <a:solidFill>
                  <a:srgbClr val="C00000"/>
                </a:solidFill>
                <a:cs typeface="Arial"/>
              </a:rPr>
              <a:t>condition </a:t>
            </a:r>
            <a:r>
              <a:rPr lang="en-US" sz="2200" spc="25" dirty="0">
                <a:solidFill>
                  <a:srgbClr val="C00000"/>
                </a:solidFill>
                <a:cs typeface="Arial"/>
              </a:rPr>
              <a:t>or </a:t>
            </a:r>
            <a:r>
              <a:rPr lang="en-US" sz="2200" spc="40" dirty="0">
                <a:solidFill>
                  <a:srgbClr val="C00000"/>
                </a:solidFill>
                <a:cs typeface="Arial"/>
              </a:rPr>
              <a:t>capability </a:t>
            </a:r>
            <a:r>
              <a:rPr lang="en-US" sz="2200" spc="35" dirty="0">
                <a:cs typeface="Arial"/>
              </a:rPr>
              <a:t>that must </a:t>
            </a:r>
            <a:r>
              <a:rPr lang="en-US" sz="2200" spc="25" dirty="0">
                <a:cs typeface="Arial"/>
              </a:rPr>
              <a:t>be </a:t>
            </a:r>
            <a:r>
              <a:rPr lang="en-US" sz="2200" spc="30" dirty="0">
                <a:cs typeface="Arial"/>
              </a:rPr>
              <a:t>met </a:t>
            </a:r>
            <a:r>
              <a:rPr lang="en-US" sz="2200" spc="25" dirty="0">
                <a:cs typeface="Arial"/>
              </a:rPr>
              <a:t>or </a:t>
            </a:r>
            <a:r>
              <a:rPr lang="en-US" sz="2200" spc="40" dirty="0">
                <a:cs typeface="Arial"/>
              </a:rPr>
              <a:t>possessed </a:t>
            </a:r>
            <a:r>
              <a:rPr lang="en-US" sz="2200" spc="25" dirty="0">
                <a:cs typeface="Arial"/>
              </a:rPr>
              <a:t>by </a:t>
            </a:r>
            <a:r>
              <a:rPr lang="en-US" sz="2200" dirty="0">
                <a:cs typeface="Arial"/>
              </a:rPr>
              <a:t>a  </a:t>
            </a:r>
            <a:r>
              <a:rPr lang="en-US" sz="2200" spc="40" dirty="0">
                <a:cs typeface="Arial"/>
              </a:rPr>
              <a:t>system</a:t>
            </a:r>
            <a:r>
              <a:rPr lang="en-US" sz="2200" spc="40" dirty="0">
                <a:solidFill>
                  <a:srgbClr val="C00000"/>
                </a:solidFill>
                <a:cs typeface="Arial"/>
              </a:rPr>
              <a:t>...to satisfy </a:t>
            </a:r>
            <a:r>
              <a:rPr lang="en-US" sz="2200" dirty="0">
                <a:solidFill>
                  <a:srgbClr val="C00000"/>
                </a:solidFill>
                <a:cs typeface="Arial"/>
              </a:rPr>
              <a:t>a </a:t>
            </a:r>
            <a:r>
              <a:rPr lang="en-US" sz="2200" spc="40" dirty="0">
                <a:solidFill>
                  <a:srgbClr val="C00000"/>
                </a:solidFill>
                <a:cs typeface="Arial"/>
              </a:rPr>
              <a:t>contract, </a:t>
            </a:r>
            <a:r>
              <a:rPr lang="en-US" sz="2200" spc="35" dirty="0">
                <a:solidFill>
                  <a:srgbClr val="C00000"/>
                </a:solidFill>
                <a:cs typeface="Arial"/>
              </a:rPr>
              <a:t>standard, </a:t>
            </a:r>
            <a:r>
              <a:rPr lang="en-US" sz="2200" spc="40" dirty="0">
                <a:solidFill>
                  <a:srgbClr val="C00000"/>
                </a:solidFill>
                <a:cs typeface="Arial"/>
              </a:rPr>
              <a:t>specification, </a:t>
            </a:r>
            <a:r>
              <a:rPr lang="en-US" sz="2200" spc="20" dirty="0">
                <a:solidFill>
                  <a:srgbClr val="C00000"/>
                </a:solidFill>
                <a:cs typeface="Arial"/>
              </a:rPr>
              <a:t>or </a:t>
            </a:r>
            <a:r>
              <a:rPr lang="en-US" sz="2200" spc="35" dirty="0">
                <a:solidFill>
                  <a:srgbClr val="C00000"/>
                </a:solidFill>
                <a:cs typeface="Arial"/>
              </a:rPr>
              <a:t>other  </a:t>
            </a:r>
            <a:r>
              <a:rPr lang="en-US" sz="2200" spc="40" dirty="0">
                <a:solidFill>
                  <a:srgbClr val="C00000"/>
                </a:solidFill>
                <a:cs typeface="Arial"/>
              </a:rPr>
              <a:t>formally imposed</a:t>
            </a:r>
            <a:r>
              <a:rPr lang="en-US" sz="2200" spc="160" dirty="0">
                <a:solidFill>
                  <a:srgbClr val="C00000"/>
                </a:solidFill>
                <a:cs typeface="Arial"/>
              </a:rPr>
              <a:t> </a:t>
            </a:r>
            <a:r>
              <a:rPr lang="en-US" sz="2200" spc="40" dirty="0">
                <a:solidFill>
                  <a:srgbClr val="C00000"/>
                </a:solidFill>
                <a:cs typeface="Arial"/>
              </a:rPr>
              <a:t>document</a:t>
            </a:r>
            <a:endParaRPr lang="en-US" sz="2200" dirty="0">
              <a:solidFill>
                <a:srgbClr val="C00000"/>
              </a:solidFill>
              <a:cs typeface="Arial"/>
            </a:endParaRPr>
          </a:p>
          <a:p>
            <a:pPr marL="354965" marR="5080" indent="-342900" algn="just">
              <a:lnSpc>
                <a:spcPct val="100000"/>
              </a:lnSpc>
              <a:spcBef>
                <a:spcPts val="105"/>
              </a:spcBef>
              <a:buClr>
                <a:srgbClr val="CC8E5F"/>
              </a:buClr>
              <a:buSzPct val="60000"/>
              <a:buFontTx/>
              <a:buChar char="-"/>
              <a:tabLst>
                <a:tab pos="332740" algn="l"/>
              </a:tabLst>
            </a:pPr>
            <a:r>
              <a:rPr lang="en-US" sz="2200" spc="35" dirty="0">
                <a:cs typeface="Arial"/>
              </a:rPr>
              <a:t>IEEE </a:t>
            </a:r>
            <a:r>
              <a:rPr lang="en-US" sz="2200" spc="30" dirty="0">
                <a:cs typeface="Arial"/>
              </a:rPr>
              <a:t>Std</a:t>
            </a:r>
            <a:r>
              <a:rPr lang="en-US" sz="2200" spc="145" dirty="0">
                <a:cs typeface="Arial"/>
              </a:rPr>
              <a:t> </a:t>
            </a:r>
            <a:r>
              <a:rPr lang="en-US" sz="2200" spc="25" dirty="0">
                <a:cs typeface="Arial"/>
              </a:rPr>
              <a:t>729</a:t>
            </a:r>
          </a:p>
          <a:p>
            <a:pPr marL="354965" marR="5080" indent="-342900" algn="just">
              <a:lnSpc>
                <a:spcPct val="100000"/>
              </a:lnSpc>
              <a:spcBef>
                <a:spcPts val="105"/>
              </a:spcBef>
              <a:buClr>
                <a:srgbClr val="CC8E5F"/>
              </a:buClr>
              <a:buSzPct val="60000"/>
              <a:tabLst>
                <a:tab pos="332740" algn="l"/>
              </a:tabLst>
            </a:pPr>
            <a:endParaRPr lang="en-US" sz="2200" dirty="0">
              <a:cs typeface="Arial"/>
            </a:endParaRPr>
          </a:p>
          <a:p>
            <a:pPr lvl="2">
              <a:buFont typeface="Arial" panose="020B0604020202020204" pitchFamily="34" charset="0"/>
              <a:buChar char="•"/>
            </a:pPr>
            <a:r>
              <a:rPr lang="en-IN" dirty="0"/>
              <a:t>Can be constraint</a:t>
            </a:r>
          </a:p>
          <a:p>
            <a:pPr lvl="2">
              <a:buFont typeface="Arial" panose="020B0604020202020204" pitchFamily="34" charset="0"/>
              <a:buChar char="•"/>
            </a:pPr>
            <a:r>
              <a:rPr lang="en-IN" dirty="0"/>
              <a:t>Functionality</a:t>
            </a:r>
          </a:p>
        </p:txBody>
      </p:sp>
      <p:sp>
        <p:nvSpPr>
          <p:cNvPr id="60" name="Slide Number Placeholder 59"/>
          <p:cNvSpPr>
            <a:spLocks noGrp="1"/>
          </p:cNvSpPr>
          <p:nvPr>
            <p:ph type="sldNum" sz="quarter" idx="12"/>
          </p:nvPr>
        </p:nvSpPr>
        <p:spPr/>
        <p:txBody>
          <a:bodyPr/>
          <a:lstStyle/>
          <a:p>
            <a:fld id="{1B1BB987-6F91-45E4-B4B8-36CB3CA273A8}" type="slidenum">
              <a:rPr lang="en-US" smtClean="0"/>
              <a:t>8</a:t>
            </a:fld>
            <a:endParaRPr lang="en-US" dirty="0"/>
          </a:p>
        </p:txBody>
      </p:sp>
    </p:spTree>
    <p:extLst>
      <p:ext uri="{BB962C8B-B14F-4D97-AF65-F5344CB8AC3E}">
        <p14:creationId xmlns:p14="http://schemas.microsoft.com/office/powerpoint/2010/main" val="5115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Role of</a:t>
            </a:r>
            <a:r>
              <a:rPr lang="en-US" spc="-75" dirty="0"/>
              <a:t> </a:t>
            </a:r>
            <a:r>
              <a:rPr lang="en-US" dirty="0"/>
              <a:t>Requirements</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8274" t="22782" r="14401" b="14557"/>
          <a:stretch/>
        </p:blipFill>
        <p:spPr>
          <a:xfrm>
            <a:off x="2124365" y="1747995"/>
            <a:ext cx="7766396" cy="4506420"/>
          </a:xfrm>
        </p:spPr>
      </p:pic>
      <p:sp>
        <p:nvSpPr>
          <p:cNvPr id="6" name="Slide Number Placeholder 5"/>
          <p:cNvSpPr>
            <a:spLocks noGrp="1"/>
          </p:cNvSpPr>
          <p:nvPr>
            <p:ph type="sldNum" sz="quarter" idx="12"/>
          </p:nvPr>
        </p:nvSpPr>
        <p:spPr/>
        <p:txBody>
          <a:bodyPr/>
          <a:lstStyle/>
          <a:p>
            <a:fld id="{1B1BB987-6F91-45E4-B4B8-36CB3CA273A8}" type="slidenum">
              <a:rPr lang="en-US" smtClean="0"/>
              <a:t>9</a:t>
            </a:fld>
            <a:endParaRPr lang="en-US" dirty="0"/>
          </a:p>
        </p:txBody>
      </p:sp>
    </p:spTree>
    <p:extLst>
      <p:ext uri="{BB962C8B-B14F-4D97-AF65-F5344CB8AC3E}">
        <p14:creationId xmlns:p14="http://schemas.microsoft.com/office/powerpoint/2010/main" val="3879651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12209</TotalTime>
  <Words>3443</Words>
  <Application>Microsoft Office PowerPoint</Application>
  <PresentationFormat>Widescreen</PresentationFormat>
  <Paragraphs>488</Paragraphs>
  <Slides>62</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Calibri Light</vt:lpstr>
      <vt:lpstr>Times New Roman</vt:lpstr>
      <vt:lpstr>TimesLTStd-Roman</vt:lpstr>
      <vt:lpstr>Wingdings</vt:lpstr>
      <vt:lpstr>Office Theme</vt:lpstr>
      <vt:lpstr>Software Design &amp; Analysis</vt:lpstr>
      <vt:lpstr>PowerPoint Presentation</vt:lpstr>
      <vt:lpstr>Lecture Material</vt:lpstr>
      <vt:lpstr>Lecture Objectives</vt:lpstr>
      <vt:lpstr>The Root Causes of Project Success and  Failure</vt:lpstr>
      <vt:lpstr>PowerPoint Presentation</vt:lpstr>
      <vt:lpstr>Requirement</vt:lpstr>
      <vt:lpstr>Requirements </vt:lpstr>
      <vt:lpstr>Role of Requirements</vt:lpstr>
      <vt:lpstr>Why Are Requirements Important?</vt:lpstr>
      <vt:lpstr>Importance of Software Requirements</vt:lpstr>
      <vt:lpstr>Importance of Software Requirements</vt:lpstr>
      <vt:lpstr>A patient information system for mental health care</vt:lpstr>
      <vt:lpstr>A patient information system for mental health care</vt:lpstr>
      <vt:lpstr>Key Features</vt:lpstr>
      <vt:lpstr>Key Features</vt:lpstr>
      <vt:lpstr>Requirements Classification</vt:lpstr>
      <vt:lpstr>Requirements Types</vt:lpstr>
      <vt:lpstr>Requirements Types</vt:lpstr>
      <vt:lpstr>Requirements Types</vt:lpstr>
      <vt:lpstr>Requirements Types</vt:lpstr>
      <vt:lpstr>Mental health care patient information system (Mentcare)</vt:lpstr>
      <vt:lpstr>Requirements</vt:lpstr>
      <vt:lpstr>System stakeholders for the Mentcare system</vt:lpstr>
      <vt:lpstr>Activity</vt:lpstr>
      <vt:lpstr>Activity</vt:lpstr>
      <vt:lpstr>Levels of Requirements</vt:lpstr>
      <vt:lpstr>Requirements Types – Level of Details</vt:lpstr>
      <vt:lpstr>Business Requirements</vt:lpstr>
      <vt:lpstr>Business Requirements</vt:lpstr>
      <vt:lpstr>Key Aspects of Business Requirements:</vt:lpstr>
      <vt:lpstr>Key Aspects of Business Requirements:</vt:lpstr>
      <vt:lpstr>Key Aspects of Business Requirements:</vt:lpstr>
      <vt:lpstr>User Requirements</vt:lpstr>
      <vt:lpstr>Functional Requirements</vt:lpstr>
      <vt:lpstr>Mentcare (Example)</vt:lpstr>
      <vt:lpstr>Non-Functional Requirements</vt:lpstr>
      <vt:lpstr>PowerPoint Presentation</vt:lpstr>
      <vt:lpstr>PowerPoint Presentation</vt:lpstr>
      <vt:lpstr>Non-Functional Requirements </vt:lpstr>
      <vt:lpstr>Non-Functional Requirements </vt:lpstr>
      <vt:lpstr>Non-Functional Requirements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Factors</vt:lpstr>
      <vt:lpstr>Some Risks From Inadequate Requirement Process</vt:lpstr>
      <vt:lpstr>Some Risks From Inadequate Requirement Process </vt:lpstr>
      <vt:lpstr>RE Process</vt:lpstr>
      <vt:lpstr>RE Process</vt:lpstr>
      <vt:lpstr>RE Process</vt:lpstr>
      <vt:lpstr>RE Process – Challenges</vt:lpstr>
      <vt:lpstr>Ambiguous Requirements</vt:lpstr>
      <vt:lpstr>Ambiguous Requirements</vt:lpstr>
      <vt:lpstr>Requirements imprecision</vt:lpstr>
      <vt:lpstr>Requirements imprecision</vt:lpstr>
      <vt:lpstr>Task - 1</vt:lpstr>
      <vt:lpstr>Task - 2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tahir farooq</dc:creator>
  <cp:lastModifiedBy>Ms.Nasreen Akhtar</cp:lastModifiedBy>
  <cp:revision>122</cp:revision>
  <dcterms:created xsi:type="dcterms:W3CDTF">2016-10-25T16:18:33Z</dcterms:created>
  <dcterms:modified xsi:type="dcterms:W3CDTF">2025-02-18T06:26:46Z</dcterms:modified>
</cp:coreProperties>
</file>