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319" r:id="rId3"/>
    <p:sldId id="356" r:id="rId4"/>
    <p:sldId id="357" r:id="rId5"/>
    <p:sldId id="358" r:id="rId6"/>
    <p:sldId id="370" r:id="rId7"/>
    <p:sldId id="359" r:id="rId8"/>
    <p:sldId id="360" r:id="rId9"/>
    <p:sldId id="361" r:id="rId10"/>
    <p:sldId id="325" r:id="rId11"/>
    <p:sldId id="326" r:id="rId12"/>
    <p:sldId id="362" r:id="rId13"/>
    <p:sldId id="328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29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0" autoAdjust="0"/>
    <p:restoredTop sz="89916" autoAdjust="0"/>
  </p:normalViewPr>
  <p:slideViewPr>
    <p:cSldViewPr snapToGrid="0">
      <p:cViewPr varScale="1">
        <p:scale>
          <a:sx n="101" d="100"/>
          <a:sy n="101" d="100"/>
        </p:scale>
        <p:origin x="12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662CE6-B199-41B9-8B2F-88E9C06A41BD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C1FF7-7B15-478E-9337-704636032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87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>
            <a:extLst>
              <a:ext uri="{FF2B5EF4-FFF2-40B4-BE49-F238E27FC236}">
                <a16:creationId xmlns:a16="http://schemas.microsoft.com/office/drawing/2014/main" id="{0F52FCCE-7598-7D38-B02B-52247B7C71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>
            <a:extLst>
              <a:ext uri="{FF2B5EF4-FFF2-40B4-BE49-F238E27FC236}">
                <a16:creationId xmlns:a16="http://schemas.microsoft.com/office/drawing/2014/main" id="{C7FC73D2-938C-8A78-AA9C-3254172FB5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4455F953-7D55-CAB1-69B4-5C8A5D02C9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D36D8A9-2C08-407A-BF7B-615FCB14DF32}" type="slidenum">
              <a:rPr lang="en-AU" altLang="en-US" sz="1200" smtClean="0"/>
              <a:pPr/>
              <a:t>18</a:t>
            </a:fld>
            <a:endParaRPr lang="en-AU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type mismatches worsened the condition, reuse of legacy software system from Ariane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3C1FF7-7B15-478E-9337-7046360324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19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Load balancing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3C1FF7-7B15-478E-9337-7046360324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54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Years were stored as 2 digits 96 rather than 1996. Banking misinterpretations, Air traffic system might fail due to misinterpretations.  Future proofing system design</a:t>
            </a:r>
          </a:p>
          <a:p>
            <a:r>
              <a:rPr lang="en-US" dirty="0"/>
              <a:t>Comp radiation therapy </a:t>
            </a:r>
            <a:r>
              <a:rPr lang="en-US" dirty="0" err="1"/>
              <a:t>machine.overdose</a:t>
            </a:r>
            <a:r>
              <a:rPr lang="en-US" dirty="0"/>
              <a:t> of radiation</a:t>
            </a:r>
          </a:p>
          <a:p>
            <a:r>
              <a:rPr lang="en-US" dirty="0"/>
              <a:t>Sensor failures, decision making errors</a:t>
            </a:r>
          </a:p>
          <a:p>
            <a:r>
              <a:rPr lang="en-US" dirty="0"/>
              <a:t>Loss of personal data, theft and fraud, financial penalties for companies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3C1FF7-7B15-478E-9337-7046360324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477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Software engineer must …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3C1FF7-7B15-478E-9337-7046360324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62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Changine</a:t>
            </a:r>
            <a:r>
              <a:rPr lang="en-US" dirty="0"/>
              <a:t> in technology, budget and time short, evolving user requirement, quality assurance, security</a:t>
            </a:r>
          </a:p>
          <a:p>
            <a:r>
              <a:rPr lang="en-US" dirty="0"/>
              <a:t>Dev, maintaining, </a:t>
            </a:r>
            <a:r>
              <a:rPr lang="en-US" dirty="0" err="1"/>
              <a:t>training,q</a:t>
            </a:r>
            <a:r>
              <a:rPr lang="en-US" dirty="0"/>
              <a:t>\</a:t>
            </a:r>
            <a:r>
              <a:rPr lang="en-US" dirty="0" err="1"/>
              <a:t>ulaity</a:t>
            </a:r>
            <a:r>
              <a:rPr lang="en-US" dirty="0"/>
              <a:t> assurance costs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3C1FF7-7B15-478E-9337-7046360324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82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8EAED"/>
                </a:solidFill>
                <a:effectLst/>
                <a:highlight>
                  <a:srgbClr val="303134"/>
                </a:highlight>
                <a:latin typeface="Arial" panose="020B0604020202020204" pitchFamily="34" charset="0"/>
              </a:rPr>
              <a:t>28175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3C1FF7-7B15-478E-9337-7046360324F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12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>
            <a:extLst>
              <a:ext uri="{FF2B5EF4-FFF2-40B4-BE49-F238E27FC236}">
                <a16:creationId xmlns:a16="http://schemas.microsoft.com/office/drawing/2014/main" id="{8648CAAB-508E-C361-2DA8-4FDDFDEAA6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>
            <a:extLst>
              <a:ext uri="{FF2B5EF4-FFF2-40B4-BE49-F238E27FC236}">
                <a16:creationId xmlns:a16="http://schemas.microsoft.com/office/drawing/2014/main" id="{DFD2C058-6320-C683-E271-90ADA90CF3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F38E145F-9E8C-D759-2F9C-B2CC128CAB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B426CBE-3694-45E0-9506-4BC4D0220494}" type="slidenum">
              <a:rPr lang="en-AU" altLang="en-US" sz="1200" smtClean="0"/>
              <a:pPr/>
              <a:t>16</a:t>
            </a:fld>
            <a:endParaRPr lang="en-AU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>
            <a:extLst>
              <a:ext uri="{FF2B5EF4-FFF2-40B4-BE49-F238E27FC236}">
                <a16:creationId xmlns:a16="http://schemas.microsoft.com/office/drawing/2014/main" id="{3D474264-2AC1-FD69-7CBE-7C8127ADC0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>
            <a:extLst>
              <a:ext uri="{FF2B5EF4-FFF2-40B4-BE49-F238E27FC236}">
                <a16:creationId xmlns:a16="http://schemas.microsoft.com/office/drawing/2014/main" id="{8D62DE18-F15E-C57D-B7F7-359F5B7D77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FE15A0C1-84E3-1ADE-B275-62B98212FA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B8EBD21-8D5C-4014-965F-8CA89A0617EB}" type="slidenum">
              <a:rPr lang="en-AU" altLang="en-US" sz="1200" smtClean="0"/>
              <a:pPr/>
              <a:t>17</a:t>
            </a:fld>
            <a:endParaRPr lang="en-AU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9B748-16B6-45E4-A98F-6A69F55CB01A}" type="datetime1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Saba.ghani@nu.edu.pk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8DCC-6EB1-4B7D-8B5A-0129D55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92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D73C-0A77-4A44-83F5-1FCD604E25E6}" type="datetime1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Saba.ghani@nu.edu.pk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8DCC-6EB1-4B7D-8B5A-0129D55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429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C2A9-7FE5-4640-9E02-F9EF5660F78B}" type="datetime1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Saba.ghani@nu.edu.pk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8DCC-6EB1-4B7D-8B5A-0129D55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340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6FC04-AD37-4C70-B5C9-14C35A99A314}" type="datetime1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Saba.ghani@nu.edu.pk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8DCC-6EB1-4B7D-8B5A-0129D55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722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4A00-1858-4BD2-A686-E5765CF15D14}" type="datetime1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Saba.ghani@nu.edu.pk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8DCC-6EB1-4B7D-8B5A-0129D55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8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6F76B-4DD9-4404-A0AB-610555CBA958}" type="datetime1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Saba.ghani@nu.edu.pk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8DCC-6EB1-4B7D-8B5A-0129D55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7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82FF-D995-4588-BFC6-F1338966C6B1}" type="datetime1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Saba.ghani@nu.edu.pk 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8DCC-6EB1-4B7D-8B5A-0129D55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44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BB9F5-7894-424E-8AF8-88C59DB57DD8}" type="datetime1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Saba.ghani@nu.edu.pk 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8DCC-6EB1-4B7D-8B5A-0129D55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05344-92AC-4633-9508-1CA562F7BEE8}" type="datetime1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Saba.ghani@nu.edu.pk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8DCC-6EB1-4B7D-8B5A-0129D55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0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A567-4AB9-4F9A-AE4B-F673887EB13D}" type="datetime1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Saba.ghani@nu.edu.pk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8DCC-6EB1-4B7D-8B5A-0129D55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4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81598-C8E7-4D0B-A437-34168B24147C}" type="datetime1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Saba.ghani@nu.edu.pk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618DCC-6EB1-4B7D-8B5A-0129D55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612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0FE5A-241D-4F0D-8212-6D0658D6F938}" type="datetime1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Saba.ghani@nu.edu.pk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18DCC-6EB1-4B7D-8B5A-0129D556AD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00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edition.cnn.com/2009/WORLD/europe/10/03/uk.flights.delayed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z-r9cYp3t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9572" y="192390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Software Design &amp; Analysis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065713"/>
            <a:ext cx="9144000" cy="1655762"/>
          </a:xfrm>
        </p:spPr>
        <p:txBody>
          <a:bodyPr/>
          <a:lstStyle/>
          <a:p>
            <a:r>
              <a:rPr lang="en-US" dirty="0"/>
              <a:t>Course Code: CS3004</a:t>
            </a:r>
          </a:p>
          <a:p>
            <a:r>
              <a:rPr lang="en-US" dirty="0"/>
              <a:t>Credit hours: 3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076053-1A98-495E-B888-3BD460EF4F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31" y="200515"/>
            <a:ext cx="1181371" cy="1181371"/>
          </a:xfrm>
          <a:prstGeom prst="rect">
            <a:avLst/>
          </a:prstGeom>
        </p:spPr>
      </p:pic>
      <p:sp>
        <p:nvSpPr>
          <p:cNvPr id="4" name="Subtitle 6">
            <a:extLst>
              <a:ext uri="{FF2B5EF4-FFF2-40B4-BE49-F238E27FC236}">
                <a16:creationId xmlns:a16="http://schemas.microsoft.com/office/drawing/2014/main" id="{4A792A6A-8EC5-782A-8BC1-D617B5C654E0}"/>
              </a:ext>
            </a:extLst>
          </p:cNvPr>
          <p:cNvSpPr txBox="1">
            <a:spLocks/>
          </p:cNvSpPr>
          <p:nvPr/>
        </p:nvSpPr>
        <p:spPr>
          <a:xfrm>
            <a:off x="2133600" y="3251880"/>
            <a:ext cx="7924800" cy="6636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2800" b="1" dirty="0"/>
              <a:t>Why Software Engineering?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4CEF3A78-29C0-AD93-7B3E-E08F34EE0D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FAQ about SE</a:t>
            </a:r>
          </a:p>
        </p:txBody>
      </p:sp>
      <p:pic>
        <p:nvPicPr>
          <p:cNvPr id="21507" name="Content Placeholder 1">
            <a:extLst>
              <a:ext uri="{FF2B5EF4-FFF2-40B4-BE49-F238E27FC236}">
                <a16:creationId xmlns:a16="http://schemas.microsoft.com/office/drawing/2014/main" id="{F389C336-90BC-EB14-542F-5DEA4426A9D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11007" y="1582967"/>
            <a:ext cx="9347812" cy="4964255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E70D0B4-74EA-0F15-F817-0419B8F16C26}"/>
              </a:ext>
            </a:extLst>
          </p:cNvPr>
          <p:cNvSpPr/>
          <p:nvPr/>
        </p:nvSpPr>
        <p:spPr>
          <a:xfrm>
            <a:off x="5337672" y="2136535"/>
            <a:ext cx="5321147" cy="44106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D7ECBD87-C369-ABD3-8232-AA4C06898E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FAQ about SE</a:t>
            </a:r>
          </a:p>
        </p:txBody>
      </p:sp>
      <p:pic>
        <p:nvPicPr>
          <p:cNvPr id="22531" name="Content Placeholder 1">
            <a:extLst>
              <a:ext uri="{FF2B5EF4-FFF2-40B4-BE49-F238E27FC236}">
                <a16:creationId xmlns:a16="http://schemas.microsoft.com/office/drawing/2014/main" id="{89F6CFD0-2D7C-C4A7-B10B-DB6D284174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83076" y="1563762"/>
            <a:ext cx="9425848" cy="492911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5F9956A-17B8-BF1B-7001-F95B435F967A}"/>
              </a:ext>
            </a:extLst>
          </p:cNvPr>
          <p:cNvSpPr/>
          <p:nvPr/>
        </p:nvSpPr>
        <p:spPr>
          <a:xfrm>
            <a:off x="5360165" y="1956850"/>
            <a:ext cx="5321147" cy="44106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272E3FFA-10F0-0856-AAA3-1ED91C36AF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Software Engineering Diversity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0DF55-3299-9608-70D0-F76C79870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447800"/>
            <a:ext cx="8305800" cy="5257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sz="2400" dirty="0"/>
              <a:t>Stand-alone applications</a:t>
            </a:r>
          </a:p>
          <a:p>
            <a:pPr lvl="1" eaLnBrk="1" hangingPunct="1">
              <a:defRPr/>
            </a:pPr>
            <a:r>
              <a:rPr lang="en-US" dirty="0"/>
              <a:t>Office applications</a:t>
            </a:r>
          </a:p>
          <a:p>
            <a:pPr eaLnBrk="1" hangingPunct="1">
              <a:defRPr/>
            </a:pPr>
            <a:r>
              <a:rPr lang="en-US" sz="2400" dirty="0"/>
              <a:t>Interactive transaction-based applications</a:t>
            </a:r>
          </a:p>
          <a:p>
            <a:pPr lvl="1" eaLnBrk="1" hangingPunct="1">
              <a:defRPr/>
            </a:pPr>
            <a:r>
              <a:rPr lang="en-US" dirty="0"/>
              <a:t>E-commerce systems</a:t>
            </a:r>
          </a:p>
          <a:p>
            <a:pPr eaLnBrk="1" hangingPunct="1">
              <a:defRPr/>
            </a:pPr>
            <a:r>
              <a:rPr lang="en-US" sz="2400" dirty="0"/>
              <a:t>Embedded control systems</a:t>
            </a:r>
          </a:p>
          <a:p>
            <a:pPr lvl="1" eaLnBrk="1" hangingPunct="1">
              <a:defRPr/>
            </a:pPr>
            <a:r>
              <a:rPr lang="en-US" dirty="0"/>
              <a:t>Mobile phones</a:t>
            </a:r>
          </a:p>
          <a:p>
            <a:pPr eaLnBrk="1" hangingPunct="1">
              <a:defRPr/>
            </a:pPr>
            <a:r>
              <a:rPr lang="en-US" sz="2400" dirty="0"/>
              <a:t>Batch processing systems</a:t>
            </a:r>
          </a:p>
          <a:p>
            <a:pPr lvl="1" eaLnBrk="1" hangingPunct="1">
              <a:defRPr/>
            </a:pPr>
            <a:r>
              <a:rPr lang="en-US" dirty="0"/>
              <a:t>Phone billing systems</a:t>
            </a:r>
          </a:p>
          <a:p>
            <a:pPr eaLnBrk="1" hangingPunct="1">
              <a:defRPr/>
            </a:pPr>
            <a:r>
              <a:rPr lang="en-US" sz="2400" dirty="0"/>
              <a:t>Entertainment systems</a:t>
            </a:r>
          </a:p>
          <a:p>
            <a:pPr lvl="1" eaLnBrk="1" hangingPunct="1">
              <a:defRPr/>
            </a:pPr>
            <a:r>
              <a:rPr lang="en-US" dirty="0"/>
              <a:t>Games</a:t>
            </a:r>
          </a:p>
          <a:p>
            <a:pPr eaLnBrk="1" hangingPunct="1">
              <a:defRPr/>
            </a:pPr>
            <a:r>
              <a:rPr lang="en-US" sz="2400" dirty="0"/>
              <a:t>Modelling and simulation systems</a:t>
            </a:r>
          </a:p>
          <a:p>
            <a:pPr lvl="1" eaLnBrk="1" hangingPunct="1">
              <a:defRPr/>
            </a:pPr>
            <a:r>
              <a:rPr lang="en-US" dirty="0"/>
              <a:t>Visio</a:t>
            </a:r>
          </a:p>
          <a:p>
            <a:pPr eaLnBrk="1" hangingPunct="1">
              <a:defRPr/>
            </a:pPr>
            <a:r>
              <a:rPr lang="en-US" sz="2400" dirty="0"/>
              <a:t>System of systems</a:t>
            </a:r>
          </a:p>
          <a:p>
            <a:pPr lvl="1" eaLnBrk="1" hangingPunct="1">
              <a:defRPr/>
            </a:pPr>
            <a:r>
              <a:rPr lang="en-US" dirty="0"/>
              <a:t>ERP systems</a:t>
            </a:r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endParaRPr lang="en-US" sz="2400" dirty="0"/>
          </a:p>
          <a:p>
            <a:pPr lvl="1" eaLnBrk="1" hangingPunct="1">
              <a:defRPr/>
            </a:pPr>
            <a:endParaRPr lang="en-US" dirty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E4CC1F2A-F8CF-DD1C-60CC-E25502073B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Software Engineering Goals</a:t>
            </a:r>
            <a:endParaRPr lang="en-US" alt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8BA8C-FBE9-53D4-98B6-EE709493E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447800"/>
            <a:ext cx="8077200" cy="5257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sz="2400" dirty="0"/>
              <a:t>Meeting users’ needs</a:t>
            </a:r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400" dirty="0"/>
              <a:t>Low cost of production</a:t>
            </a:r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400" dirty="0"/>
              <a:t>High performance</a:t>
            </a:r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400" dirty="0"/>
              <a:t>Portability</a:t>
            </a:r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400" dirty="0"/>
              <a:t>Low cost of maintenance</a:t>
            </a:r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400" dirty="0"/>
              <a:t>High reliability</a:t>
            </a:r>
          </a:p>
          <a:p>
            <a:pPr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400" dirty="0"/>
              <a:t>Delivery on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F01F1841-90A9-45AB-6A6F-9D98C228C2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Software Success/Failure Parameters</a:t>
            </a:r>
          </a:p>
        </p:txBody>
      </p:sp>
      <p:pic>
        <p:nvPicPr>
          <p:cNvPr id="26627" name="Picture 6" descr="time-cost-quality-triangle.jpg">
            <a:extLst>
              <a:ext uri="{FF2B5EF4-FFF2-40B4-BE49-F238E27FC236}">
                <a16:creationId xmlns:a16="http://schemas.microsoft.com/office/drawing/2014/main" id="{3FAE65D4-1CC9-3D0C-846B-3ECB8DDED2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11500" y="1752600"/>
            <a:ext cx="6350000" cy="3975100"/>
          </a:xfr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6FAFDC11-2F17-8692-6E0A-E7E45F54D0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on Project Development Success and Failures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C1B58-C7BD-EF1D-DF29-3911685F39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3600" y="1447800"/>
            <a:ext cx="8382000" cy="5195888"/>
          </a:xfrm>
        </p:spPr>
        <p:txBody>
          <a:bodyPr/>
          <a:lstStyle/>
          <a:p>
            <a:pPr eaLnBrk="1" hangingPunct="1"/>
            <a:r>
              <a:rPr lang="en-US" altLang="en-US" sz="2400"/>
              <a:t>A study by the Standish Group 1995 reports that:</a:t>
            </a:r>
          </a:p>
          <a:p>
            <a:pPr lvl="1" eaLnBrk="1" hangingPunct="1"/>
            <a:r>
              <a:rPr lang="en-US" altLang="en-US"/>
              <a:t>In USA, $250 billion spent each year on IT application development of approximately 175,000 projects. </a:t>
            </a:r>
          </a:p>
          <a:p>
            <a:pPr lvl="1" eaLnBrk="1" hangingPunct="1"/>
            <a:r>
              <a:rPr lang="en-US" altLang="en-US"/>
              <a:t>52.7% of projects were </a:t>
            </a:r>
            <a:r>
              <a:rPr lang="en-US" altLang="en-US" b="1" i="1">
                <a:solidFill>
                  <a:srgbClr val="00B0F0"/>
                </a:solidFill>
              </a:rPr>
              <a:t>finished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/>
              <a:t>but </a:t>
            </a:r>
            <a:r>
              <a:rPr lang="en-US" altLang="en-US" u="sng">
                <a:solidFill>
                  <a:srgbClr val="00B0F0"/>
                </a:solidFill>
              </a:rPr>
              <a:t>exceeded the estimated budget by up to 189%</a:t>
            </a:r>
            <a:r>
              <a:rPr lang="en-US" altLang="en-US">
                <a:solidFill>
                  <a:srgbClr val="00B0F0"/>
                </a:solidFill>
              </a:rPr>
              <a:t>.</a:t>
            </a:r>
          </a:p>
          <a:p>
            <a:pPr lvl="1" eaLnBrk="1" hangingPunct="1"/>
            <a:r>
              <a:rPr lang="en-US" altLang="en-US"/>
              <a:t>On average </a:t>
            </a:r>
            <a:r>
              <a:rPr lang="en-US" altLang="en-US" u="sng">
                <a:solidFill>
                  <a:srgbClr val="00B0F0"/>
                </a:solidFill>
              </a:rPr>
              <a:t>only 42% of the planned system functionalities were implemented</a:t>
            </a:r>
            <a:r>
              <a:rPr lang="en-US" altLang="en-US">
                <a:solidFill>
                  <a:srgbClr val="00B0F0"/>
                </a:solidFill>
              </a:rPr>
              <a:t>.</a:t>
            </a:r>
          </a:p>
          <a:p>
            <a:pPr lvl="1" eaLnBrk="1" hangingPunct="1"/>
            <a:r>
              <a:rPr lang="en-US" altLang="en-US"/>
              <a:t>31.1% of projects were </a:t>
            </a:r>
            <a:r>
              <a:rPr lang="en-US" altLang="en-US" b="1" i="1">
                <a:solidFill>
                  <a:srgbClr val="00B0F0"/>
                </a:solidFill>
              </a:rPr>
              <a:t>cancelled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/>
              <a:t>and </a:t>
            </a:r>
            <a:r>
              <a:rPr lang="en-US" altLang="en-US" u="sng">
                <a:solidFill>
                  <a:srgbClr val="00B0F0"/>
                </a:solidFill>
              </a:rPr>
              <a:t>did not deliver the desired results</a:t>
            </a:r>
          </a:p>
          <a:p>
            <a:pPr lvl="1" eaLnBrk="1" hangingPunct="1"/>
            <a:r>
              <a:rPr lang="en-US" altLang="en-US"/>
              <a:t>Only 16.1% of the projects were </a:t>
            </a:r>
            <a:r>
              <a:rPr lang="en-US" altLang="en-US" b="1" i="1">
                <a:solidFill>
                  <a:srgbClr val="00B0F0"/>
                </a:solidFill>
              </a:rPr>
              <a:t>finished on time</a:t>
            </a:r>
            <a:r>
              <a:rPr lang="en-US" altLang="en-US" i="1">
                <a:solidFill>
                  <a:srgbClr val="00B0F0"/>
                </a:solidFill>
              </a:rPr>
              <a:t>, </a:t>
            </a:r>
            <a:r>
              <a:rPr lang="en-US" altLang="en-US" b="1" i="1">
                <a:solidFill>
                  <a:srgbClr val="00B0F0"/>
                </a:solidFill>
              </a:rPr>
              <a:t>within budget</a:t>
            </a:r>
            <a:r>
              <a:rPr lang="en-US" altLang="en-US"/>
              <a:t>, and </a:t>
            </a:r>
            <a:r>
              <a:rPr lang="en-US" altLang="en-US" b="1" i="1">
                <a:solidFill>
                  <a:srgbClr val="00B0F0"/>
                </a:solidFill>
              </a:rPr>
              <a:t>realized all the planned system functions</a:t>
            </a:r>
          </a:p>
          <a:p>
            <a:pPr eaLnBrk="1" hangingPunct="1"/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8E947B07-E098-180B-3057-B84E2E84C0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Project Success Factors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9F2F2D29-0E8F-8204-ADC7-BED09F53E2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62201" y="1590676"/>
            <a:ext cx="8054975" cy="4862513"/>
          </a:xfrm>
        </p:spPr>
        <p:txBody>
          <a:bodyPr/>
          <a:lstStyle/>
          <a:p>
            <a:pPr eaLnBrk="1" hangingPunct="1"/>
            <a:endParaRPr lang="en-US" altLang="en-US" sz="1800"/>
          </a:p>
        </p:txBody>
      </p:sp>
      <p:pic>
        <p:nvPicPr>
          <p:cNvPr id="28677" name="Picture 6">
            <a:extLst>
              <a:ext uri="{FF2B5EF4-FFF2-40B4-BE49-F238E27FC236}">
                <a16:creationId xmlns:a16="http://schemas.microsoft.com/office/drawing/2014/main" id="{170FB56E-D9CE-ABC9-2EFA-BF35879D4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589088"/>
            <a:ext cx="8377238" cy="486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DDB69B57-D557-CF33-D294-7308C0D97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Factors impacting Projects Challenges</a:t>
            </a:r>
          </a:p>
        </p:txBody>
      </p:sp>
      <p:pic>
        <p:nvPicPr>
          <p:cNvPr id="30724" name="Content Placeholder 7">
            <a:extLst>
              <a:ext uri="{FF2B5EF4-FFF2-40B4-BE49-F238E27FC236}">
                <a16:creationId xmlns:a16="http://schemas.microsoft.com/office/drawing/2014/main" id="{22362CA1-5BAD-5141-8BED-81F37F0ACD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568451"/>
            <a:ext cx="8153400" cy="4727575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5156AA15-75E7-A5E6-A9F4-5C811E964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Factors impacting Projects Impaired</a:t>
            </a:r>
          </a:p>
        </p:txBody>
      </p:sp>
      <p:pic>
        <p:nvPicPr>
          <p:cNvPr id="32772" name="Picture 6">
            <a:extLst>
              <a:ext uri="{FF2B5EF4-FFF2-40B4-BE49-F238E27FC236}">
                <a16:creationId xmlns:a16="http://schemas.microsoft.com/office/drawing/2014/main" id="{6A99CD04-4A37-C147-9315-5E507D6BC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1489076"/>
            <a:ext cx="8266113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3FC8D2F7-2372-B2D5-BB28-54D5A5842D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Software Development – Time Analysis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09D332F8-7510-A26A-9ABC-B46F561B00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3600" y="1447800"/>
            <a:ext cx="8305800" cy="4762500"/>
          </a:xfrm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pic>
        <p:nvPicPr>
          <p:cNvPr id="34820" name="Picture 1">
            <a:extLst>
              <a:ext uri="{FF2B5EF4-FFF2-40B4-BE49-F238E27FC236}">
                <a16:creationId xmlns:a16="http://schemas.microsoft.com/office/drawing/2014/main" id="{9E211CF1-2AE4-E80E-9997-4965BAC3C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1" y="1816101"/>
            <a:ext cx="456247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5A22B6A0-A982-8A1C-89DF-4B35D652F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dirty="0"/>
              <a:t>Why Software Engineering? – Software Systems Applications</a:t>
            </a:r>
          </a:p>
        </p:txBody>
      </p:sp>
      <p:pic>
        <p:nvPicPr>
          <p:cNvPr id="14339" name="Picture 5" descr="15 System Software &amp; Application Software Examples 2021">
            <a:extLst>
              <a:ext uri="{FF2B5EF4-FFF2-40B4-BE49-F238E27FC236}">
                <a16:creationId xmlns:a16="http://schemas.microsoft.com/office/drawing/2014/main" id="{6F0100B9-E9DB-7A4B-2011-D90C38BB5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1981200"/>
            <a:ext cx="66675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9B72DDE2-791B-5507-D840-E248769769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Cost of Fixing Faults</a:t>
            </a:r>
          </a:p>
        </p:txBody>
      </p:sp>
      <p:pic>
        <p:nvPicPr>
          <p:cNvPr id="36867" name="Content Placeholder 1">
            <a:extLst>
              <a:ext uri="{FF2B5EF4-FFF2-40B4-BE49-F238E27FC236}">
                <a16:creationId xmlns:a16="http://schemas.microsoft.com/office/drawing/2014/main" id="{5DBB92A9-964D-292A-1FB9-825EBE4CA4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24275" y="1485900"/>
            <a:ext cx="5200650" cy="468630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910" y="1574477"/>
            <a:ext cx="8504905" cy="41107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A58B7CF-86E9-4E3E-8762-759DEE36D5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016" y="5834130"/>
            <a:ext cx="857929" cy="857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47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82B477A8-DF17-8CAD-53D3-6A9430823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Why Software Engineering? – Software Crisis</a:t>
            </a:r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20A954AA-FA2A-23A1-3C2D-FA3E795F7123}"/>
              </a:ext>
            </a:extLst>
          </p:cNvPr>
          <p:cNvSpPr txBox="1">
            <a:spLocks/>
          </p:cNvSpPr>
          <p:nvPr/>
        </p:nvSpPr>
        <p:spPr>
          <a:xfrm>
            <a:off x="1291856" y="1851838"/>
            <a:ext cx="5181600" cy="4191000"/>
          </a:xfrm>
          <a:prstGeom prst="rect">
            <a:avLst/>
          </a:prstGeom>
        </p:spPr>
        <p:txBody>
          <a:bodyPr/>
          <a:lstStyle/>
          <a:p>
            <a:pPr marL="109538" lvl="1" algn="just">
              <a:lnSpc>
                <a:spcPct val="150000"/>
              </a:lnSpc>
              <a:buClr>
                <a:schemeClr val="accent3">
                  <a:lumMod val="50000"/>
                </a:schemeClr>
              </a:buClr>
              <a:buSzPct val="70000"/>
              <a:defRPr/>
            </a:pPr>
            <a:r>
              <a:rPr lang="en-US" sz="2000" b="1" dirty="0">
                <a:latin typeface="+mj-lt"/>
                <a:cs typeface="Arial" charset="0"/>
              </a:rPr>
              <a:t>Example 1: 2009,Computer glitch delays flights</a:t>
            </a:r>
          </a:p>
          <a:p>
            <a:pPr marL="109538" algn="just">
              <a:buClr>
                <a:schemeClr val="accent3"/>
              </a:buClr>
              <a:defRPr/>
            </a:pPr>
            <a:r>
              <a:rPr lang="en-US" b="1" dirty="0">
                <a:latin typeface="+mj-lt"/>
              </a:rPr>
              <a:t>Saturday 3</a:t>
            </a:r>
            <a:r>
              <a:rPr lang="en-US" b="1" baseline="30000" dirty="0">
                <a:latin typeface="+mj-lt"/>
              </a:rPr>
              <a:t>rd</a:t>
            </a:r>
            <a:r>
              <a:rPr lang="en-US" b="1" dirty="0">
                <a:latin typeface="+mj-lt"/>
              </a:rPr>
              <a:t> October 2009-London, England (CNN)</a:t>
            </a:r>
          </a:p>
          <a:p>
            <a:pPr marL="53975" indent="-53975" algn="just">
              <a:buClr>
                <a:schemeClr val="accent3"/>
              </a:buClr>
              <a:defRPr/>
            </a:pPr>
            <a:endParaRPr lang="en-US" b="1" dirty="0">
              <a:latin typeface="+mj-lt"/>
            </a:endParaRPr>
          </a:p>
          <a:p>
            <a:pPr marL="273050" indent="-163513" algn="just">
              <a:buClr>
                <a:schemeClr val="accent3"/>
              </a:buClr>
              <a:buSzPct val="90000"/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</a:rPr>
              <a:t>Dozens of flights from the UK were delayed Saturday after a glitch in an air traffic control system in Scotland, but the problem was fixed a few hours later.</a:t>
            </a:r>
          </a:p>
          <a:p>
            <a:pPr marL="273050" indent="-163513" algn="just">
              <a:buClr>
                <a:schemeClr val="accent3"/>
              </a:buClr>
              <a:buSzPct val="90000"/>
              <a:buFont typeface="Arial" pitchFamily="34" charset="0"/>
              <a:buChar char="•"/>
              <a:defRPr/>
            </a:pPr>
            <a:endParaRPr lang="en-US" sz="1300" dirty="0">
              <a:latin typeface="+mj-lt"/>
            </a:endParaRPr>
          </a:p>
          <a:p>
            <a:pPr marL="273050" indent="-163513" algn="just">
              <a:buClr>
                <a:schemeClr val="accent3"/>
              </a:buClr>
              <a:buSzPct val="90000"/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</a:rPr>
              <a:t>The agency said it reverted to backup equipment as engineering worked on the system.</a:t>
            </a:r>
          </a:p>
          <a:p>
            <a:pPr marL="273050" indent="-163513" algn="just">
              <a:buClr>
                <a:schemeClr val="accent3"/>
              </a:buClr>
              <a:buSzPct val="90000"/>
              <a:buFont typeface="Arial" pitchFamily="34" charset="0"/>
              <a:buChar char="•"/>
              <a:defRPr/>
            </a:pPr>
            <a:endParaRPr lang="en-US" sz="1300" dirty="0">
              <a:latin typeface="+mj-lt"/>
            </a:endParaRPr>
          </a:p>
          <a:p>
            <a:pPr marL="273050" indent="-163513" algn="just">
              <a:buClr>
                <a:schemeClr val="accent3"/>
              </a:buClr>
              <a:buSzPct val="90000"/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</a:rPr>
              <a:t>The problem did not create a safety issue but could cause delays in flights.</a:t>
            </a:r>
          </a:p>
          <a:p>
            <a:pPr marL="273050" indent="-163513" algn="just">
              <a:buClr>
                <a:schemeClr val="accent3"/>
              </a:buClr>
              <a:buSzPct val="90000"/>
              <a:buFont typeface="Arial" pitchFamily="34" charset="0"/>
              <a:buChar char="•"/>
              <a:defRPr/>
            </a:pPr>
            <a:endParaRPr lang="en-US" sz="1300" dirty="0">
              <a:latin typeface="+mj-lt"/>
            </a:endParaRPr>
          </a:p>
          <a:p>
            <a:pPr marL="273050" indent="-163513" algn="just">
              <a:buClr>
                <a:schemeClr val="accent3"/>
              </a:buClr>
              <a:buSzPct val="90000"/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</a:rPr>
              <a:t>Read more at:</a:t>
            </a:r>
          </a:p>
          <a:p>
            <a:pPr marL="273050" indent="14288" algn="just">
              <a:buClr>
                <a:schemeClr val="accent3"/>
              </a:buClr>
              <a:buSzPct val="90000"/>
              <a:defRPr/>
            </a:pPr>
            <a:r>
              <a:rPr lang="en-US" dirty="0">
                <a:solidFill>
                  <a:schemeClr val="tx2"/>
                </a:solidFill>
                <a:latin typeface="+mj-lt"/>
                <a:hlinkClick r:id="rId2"/>
              </a:rPr>
              <a:t>http://edition.cnn.com/2009/WORLD/europe/10/03/uk.flights.delayed</a:t>
            </a:r>
            <a:r>
              <a:rPr lang="en-US" dirty="0">
                <a:solidFill>
                  <a:schemeClr val="tx2"/>
                </a:solidFill>
                <a:latin typeface="+mj-lt"/>
              </a:rPr>
              <a:t>  </a:t>
            </a:r>
          </a:p>
          <a:p>
            <a:pPr marL="273050" indent="-163513" algn="just">
              <a:buClr>
                <a:schemeClr val="accent3"/>
              </a:buClr>
              <a:buSzPct val="90000"/>
              <a:buFont typeface="Arial" pitchFamily="34" charset="0"/>
              <a:buChar char="•"/>
              <a:defRPr/>
            </a:pPr>
            <a:endParaRPr lang="en-US" sz="1400" dirty="0">
              <a:latin typeface="+mj-lt"/>
              <a:cs typeface="Arial" charset="0"/>
            </a:endParaRPr>
          </a:p>
          <a:p>
            <a:pPr lvl="1" algn="just">
              <a:lnSpc>
                <a:spcPct val="150000"/>
              </a:lnSpc>
              <a:buClr>
                <a:schemeClr val="accent3">
                  <a:lumMod val="50000"/>
                </a:schemeClr>
              </a:buClr>
              <a:buSzPct val="70000"/>
              <a:defRPr/>
            </a:pPr>
            <a:endParaRPr lang="en-US" sz="1400" dirty="0">
              <a:latin typeface="+mj-lt"/>
              <a:cs typeface="Arial" charset="0"/>
            </a:endParaRPr>
          </a:p>
          <a:p>
            <a:pPr lvl="1" algn="just">
              <a:lnSpc>
                <a:spcPct val="150000"/>
              </a:lnSpc>
              <a:buClr>
                <a:schemeClr val="accent3">
                  <a:lumMod val="50000"/>
                </a:schemeClr>
              </a:buClr>
              <a:buSzPct val="70000"/>
              <a:defRPr/>
            </a:pPr>
            <a:endParaRPr lang="en-US" dirty="0">
              <a:latin typeface="+mj-lt"/>
              <a:cs typeface="Arial" charset="0"/>
            </a:endParaRPr>
          </a:p>
          <a:p>
            <a:pPr lvl="1" algn="just">
              <a:lnSpc>
                <a:spcPct val="150000"/>
              </a:lnSpc>
              <a:buClr>
                <a:schemeClr val="accent3">
                  <a:lumMod val="50000"/>
                </a:schemeClr>
              </a:buClr>
              <a:buSzPct val="70000"/>
              <a:buFont typeface="Wingdings 2" pitchFamily="18" charset="2"/>
              <a:buChar char=""/>
              <a:defRPr/>
            </a:pPr>
            <a:endParaRPr lang="en-US" dirty="0">
              <a:latin typeface="+mj-lt"/>
              <a:cs typeface="Arial" charset="0"/>
            </a:endParaRPr>
          </a:p>
          <a:p>
            <a:pPr algn="just">
              <a:lnSpc>
                <a:spcPct val="150000"/>
              </a:lnSpc>
              <a:buClr>
                <a:schemeClr val="accent3">
                  <a:lumMod val="50000"/>
                </a:schemeClr>
              </a:buClr>
              <a:buSzPct val="70000"/>
              <a:defRPr/>
            </a:pPr>
            <a:r>
              <a:rPr lang="en-US" dirty="0">
                <a:latin typeface="+mj-lt"/>
                <a:cs typeface="Arial" charset="0"/>
              </a:rPr>
              <a:t>	</a:t>
            </a:r>
          </a:p>
          <a:p>
            <a:pPr lvl="1" algn="just">
              <a:lnSpc>
                <a:spcPct val="150000"/>
              </a:lnSpc>
              <a:buClr>
                <a:schemeClr val="accent3">
                  <a:lumMod val="50000"/>
                </a:schemeClr>
              </a:buClr>
              <a:buSzPct val="70000"/>
              <a:defRPr/>
            </a:pPr>
            <a:endParaRPr lang="en-US" sz="2000" dirty="0">
              <a:latin typeface="+mj-lt"/>
            </a:endParaRPr>
          </a:p>
          <a:p>
            <a:pPr algn="just">
              <a:lnSpc>
                <a:spcPct val="150000"/>
              </a:lnSpc>
              <a:buClr>
                <a:schemeClr val="accent3">
                  <a:lumMod val="50000"/>
                </a:schemeClr>
              </a:buClr>
              <a:buSzPct val="70000"/>
              <a:defRPr/>
            </a:pPr>
            <a:r>
              <a:rPr lang="en-US" sz="2000" dirty="0">
                <a:latin typeface="+mj-lt"/>
              </a:rPr>
              <a:t>	</a:t>
            </a:r>
            <a:endParaRPr lang="en-US" sz="2000" dirty="0">
              <a:latin typeface="+mj-lt"/>
              <a:cs typeface="Arial" charset="0"/>
            </a:endParaRPr>
          </a:p>
          <a:p>
            <a:pPr algn="just">
              <a:lnSpc>
                <a:spcPct val="150000"/>
              </a:lnSpc>
              <a:buClr>
                <a:schemeClr val="accent3">
                  <a:lumMod val="50000"/>
                </a:schemeClr>
              </a:buClr>
              <a:buSzPct val="70000"/>
              <a:defRPr/>
            </a:pPr>
            <a:endParaRPr lang="en-US" sz="2000" dirty="0">
              <a:latin typeface="+mj-lt"/>
            </a:endParaRPr>
          </a:p>
        </p:txBody>
      </p:sp>
      <p:pic>
        <p:nvPicPr>
          <p:cNvPr id="15364" name="Picture 8" descr="618125-virgin-blue-flight-chaos.jpg">
            <a:extLst>
              <a:ext uri="{FF2B5EF4-FFF2-40B4-BE49-F238E27FC236}">
                <a16:creationId xmlns:a16="http://schemas.microsoft.com/office/drawing/2014/main" id="{3A72A3B4-76BA-33CD-8EAB-611F2BF425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273" y="2201006"/>
            <a:ext cx="4164419" cy="3670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137EC673-A01A-DEDC-716F-07C92F142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Software Engineering? – Software Crisis</a:t>
            </a: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CCCD0910-3CF4-29FD-7735-70B93803210A}"/>
              </a:ext>
            </a:extLst>
          </p:cNvPr>
          <p:cNvSpPr txBox="1">
            <a:spLocks/>
          </p:cNvSpPr>
          <p:nvPr/>
        </p:nvSpPr>
        <p:spPr>
          <a:xfrm>
            <a:off x="1219200" y="1863091"/>
            <a:ext cx="4876800" cy="4876800"/>
          </a:xfrm>
          <a:prstGeom prst="rect">
            <a:avLst/>
          </a:prstGeom>
        </p:spPr>
        <p:txBody>
          <a:bodyPr/>
          <a:lstStyle/>
          <a:p>
            <a:pPr marL="109538" lvl="1" algn="just">
              <a:lnSpc>
                <a:spcPct val="150000"/>
              </a:lnSpc>
              <a:buClr>
                <a:schemeClr val="accent3">
                  <a:lumMod val="50000"/>
                </a:schemeClr>
              </a:buClr>
              <a:buSzPct val="70000"/>
              <a:defRPr/>
            </a:pPr>
            <a:r>
              <a:rPr lang="en-US" sz="2000" b="1" dirty="0">
                <a:latin typeface="+mj-lt"/>
                <a:cs typeface="Arial" charset="0"/>
              </a:rPr>
              <a:t>Example 2: </a:t>
            </a:r>
            <a:r>
              <a:rPr lang="en-US" sz="2000" b="1" dirty="0" err="1">
                <a:latin typeface="+mj-lt"/>
                <a:cs typeface="Arial" charset="0"/>
              </a:rPr>
              <a:t>Ariane</a:t>
            </a:r>
            <a:r>
              <a:rPr lang="en-US" sz="2000" b="1" dirty="0">
                <a:latin typeface="+mj-lt"/>
                <a:cs typeface="Arial" charset="0"/>
              </a:rPr>
              <a:t> 5 Explosion</a:t>
            </a:r>
          </a:p>
          <a:p>
            <a:pPr lvl="1" algn="just">
              <a:lnSpc>
                <a:spcPct val="150000"/>
              </a:lnSpc>
              <a:buClr>
                <a:schemeClr val="accent3">
                  <a:lumMod val="50000"/>
                </a:schemeClr>
              </a:buClr>
              <a:buSzPct val="70000"/>
              <a:buFont typeface="Wingdings 2" pitchFamily="18" charset="2"/>
              <a:buChar char=""/>
              <a:defRPr/>
            </a:pPr>
            <a:endParaRPr lang="en-US" sz="1300" b="1" dirty="0">
              <a:latin typeface="+mj-lt"/>
              <a:cs typeface="Arial" charset="0"/>
            </a:endParaRPr>
          </a:p>
          <a:p>
            <a:pPr marL="273050" lvl="1" indent="-163513" algn="just">
              <a:buClr>
                <a:schemeClr val="accent3"/>
              </a:buClr>
              <a:buSzPct val="90000"/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</a:rPr>
              <a:t>European Space Agency  spent 10 years and $7 billion to produce </a:t>
            </a:r>
            <a:r>
              <a:rPr lang="en-US" dirty="0" err="1">
                <a:latin typeface="+mj-lt"/>
              </a:rPr>
              <a:t>Ariane</a:t>
            </a:r>
            <a:r>
              <a:rPr lang="en-US" dirty="0">
                <a:latin typeface="+mj-lt"/>
              </a:rPr>
              <a:t> 5.</a:t>
            </a:r>
          </a:p>
          <a:p>
            <a:pPr marL="273050" lvl="1" indent="-163513" algn="just">
              <a:buClr>
                <a:schemeClr val="accent3"/>
              </a:buClr>
              <a:buSzPct val="90000"/>
              <a:buFont typeface="Arial" pitchFamily="34" charset="0"/>
              <a:buChar char="•"/>
              <a:defRPr/>
            </a:pPr>
            <a:endParaRPr lang="en-US" dirty="0">
              <a:latin typeface="+mj-lt"/>
            </a:endParaRPr>
          </a:p>
          <a:p>
            <a:pPr marL="273050" lvl="1" indent="-163513" algn="just">
              <a:buClr>
                <a:schemeClr val="accent3"/>
              </a:buClr>
              <a:buSzPct val="90000"/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</a:rPr>
              <a:t>Crash after 36.7 seconds.</a:t>
            </a:r>
          </a:p>
          <a:p>
            <a:pPr marL="273050" lvl="1" indent="-163513" algn="just">
              <a:buClr>
                <a:schemeClr val="accent3"/>
              </a:buClr>
              <a:buSzPct val="90000"/>
              <a:buFont typeface="Arial" pitchFamily="34" charset="0"/>
              <a:buChar char="•"/>
              <a:defRPr/>
            </a:pPr>
            <a:endParaRPr lang="en-US" dirty="0">
              <a:latin typeface="+mj-lt"/>
            </a:endParaRPr>
          </a:p>
          <a:p>
            <a:pPr marL="273050" lvl="1" indent="-163513" algn="just">
              <a:buClr>
                <a:schemeClr val="accent3"/>
              </a:buClr>
              <a:buSzPct val="90000"/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</a:rPr>
              <a:t>Caused by an overflow error.  Trying to store a 64-bit number into a 16-bit space.</a:t>
            </a:r>
          </a:p>
          <a:p>
            <a:pPr marL="273050" lvl="1" indent="-163513">
              <a:buClr>
                <a:schemeClr val="accent3"/>
              </a:buClr>
              <a:buSzPct val="90000"/>
              <a:buFont typeface="Arial" pitchFamily="34" charset="0"/>
              <a:buChar char="•"/>
              <a:defRPr/>
            </a:pPr>
            <a:endParaRPr lang="en-US" dirty="0">
              <a:latin typeface="+mj-lt"/>
            </a:endParaRPr>
          </a:p>
          <a:p>
            <a:pPr marL="273050" lvl="1" indent="-163513">
              <a:buClr>
                <a:schemeClr val="accent3"/>
              </a:buClr>
              <a:buSzPct val="90000"/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</a:rPr>
              <a:t>Watch the video: </a:t>
            </a:r>
            <a:r>
              <a:rPr lang="en-US" dirty="0">
                <a:latin typeface="+mj-lt"/>
                <a:hlinkClick r:id="rId3"/>
              </a:rPr>
              <a:t>http://www.youtube.com/watch?v=z-r9cYp3tTE</a:t>
            </a:r>
            <a:endParaRPr lang="en-US" dirty="0">
              <a:latin typeface="+mj-lt"/>
            </a:endParaRPr>
          </a:p>
          <a:p>
            <a:pPr lvl="1" algn="just">
              <a:lnSpc>
                <a:spcPct val="150000"/>
              </a:lnSpc>
              <a:buClr>
                <a:schemeClr val="accent3">
                  <a:lumMod val="50000"/>
                </a:schemeClr>
              </a:buClr>
              <a:buSzPct val="70000"/>
              <a:buFont typeface="Wingdings 2" pitchFamily="18" charset="2"/>
              <a:buChar char=""/>
              <a:defRPr/>
            </a:pPr>
            <a:endParaRPr lang="en-US" sz="2000" b="1" dirty="0">
              <a:latin typeface="+mj-lt"/>
              <a:cs typeface="Arial" charset="0"/>
            </a:endParaRPr>
          </a:p>
          <a:p>
            <a:pPr lvl="1" algn="just">
              <a:lnSpc>
                <a:spcPct val="150000"/>
              </a:lnSpc>
              <a:buClr>
                <a:schemeClr val="accent3">
                  <a:lumMod val="50000"/>
                </a:schemeClr>
              </a:buClr>
              <a:buSzPct val="70000"/>
              <a:buFont typeface="Wingdings 2" pitchFamily="18" charset="2"/>
              <a:buChar char=""/>
              <a:defRPr/>
            </a:pPr>
            <a:endParaRPr lang="en-US" sz="2000" b="1" dirty="0">
              <a:latin typeface="+mj-lt"/>
              <a:cs typeface="Arial" charset="0"/>
            </a:endParaRPr>
          </a:p>
          <a:p>
            <a:pPr marL="274320" indent="-274320" algn="just">
              <a:buClr>
                <a:schemeClr val="accent3"/>
              </a:buClr>
              <a:defRPr/>
            </a:pPr>
            <a:r>
              <a:rPr lang="en-US" dirty="0">
                <a:latin typeface="+mj-lt"/>
                <a:cs typeface="Arial" charset="0"/>
              </a:rPr>
              <a:t>	</a:t>
            </a:r>
            <a:endParaRPr lang="en-US" sz="1400" dirty="0">
              <a:latin typeface="+mj-lt"/>
              <a:cs typeface="Arial" charset="0"/>
            </a:endParaRPr>
          </a:p>
          <a:p>
            <a:pPr lvl="1" algn="just">
              <a:lnSpc>
                <a:spcPct val="150000"/>
              </a:lnSpc>
              <a:buClr>
                <a:schemeClr val="accent3">
                  <a:lumMod val="50000"/>
                </a:schemeClr>
              </a:buClr>
              <a:buSzPct val="70000"/>
              <a:defRPr/>
            </a:pPr>
            <a:endParaRPr lang="en-US" sz="1400" dirty="0">
              <a:latin typeface="+mj-lt"/>
              <a:cs typeface="Arial" charset="0"/>
            </a:endParaRPr>
          </a:p>
          <a:p>
            <a:pPr lvl="1" algn="just">
              <a:lnSpc>
                <a:spcPct val="150000"/>
              </a:lnSpc>
              <a:buClr>
                <a:schemeClr val="accent3">
                  <a:lumMod val="50000"/>
                </a:schemeClr>
              </a:buClr>
              <a:buSzPct val="70000"/>
              <a:defRPr/>
            </a:pPr>
            <a:endParaRPr lang="en-US" dirty="0">
              <a:latin typeface="+mj-lt"/>
              <a:cs typeface="Arial" charset="0"/>
            </a:endParaRPr>
          </a:p>
          <a:p>
            <a:pPr lvl="1" algn="just">
              <a:lnSpc>
                <a:spcPct val="150000"/>
              </a:lnSpc>
              <a:buClr>
                <a:schemeClr val="accent3">
                  <a:lumMod val="50000"/>
                </a:schemeClr>
              </a:buClr>
              <a:buSzPct val="70000"/>
              <a:buFont typeface="Wingdings 2" pitchFamily="18" charset="2"/>
              <a:buChar char=""/>
              <a:defRPr/>
            </a:pPr>
            <a:endParaRPr lang="en-US" dirty="0">
              <a:latin typeface="+mj-lt"/>
              <a:cs typeface="Arial" charset="0"/>
            </a:endParaRPr>
          </a:p>
          <a:p>
            <a:pPr algn="just">
              <a:lnSpc>
                <a:spcPct val="150000"/>
              </a:lnSpc>
              <a:buClr>
                <a:schemeClr val="accent3">
                  <a:lumMod val="50000"/>
                </a:schemeClr>
              </a:buClr>
              <a:buSzPct val="70000"/>
              <a:defRPr/>
            </a:pPr>
            <a:r>
              <a:rPr lang="en-US" dirty="0">
                <a:latin typeface="+mj-lt"/>
                <a:cs typeface="Arial" charset="0"/>
              </a:rPr>
              <a:t>	</a:t>
            </a:r>
          </a:p>
          <a:p>
            <a:pPr lvl="1" algn="just">
              <a:lnSpc>
                <a:spcPct val="150000"/>
              </a:lnSpc>
              <a:buClr>
                <a:schemeClr val="accent3">
                  <a:lumMod val="50000"/>
                </a:schemeClr>
              </a:buClr>
              <a:buSzPct val="70000"/>
              <a:defRPr/>
            </a:pPr>
            <a:endParaRPr lang="en-US" sz="2000" dirty="0">
              <a:latin typeface="+mj-lt"/>
            </a:endParaRPr>
          </a:p>
          <a:p>
            <a:pPr algn="just">
              <a:lnSpc>
                <a:spcPct val="150000"/>
              </a:lnSpc>
              <a:buClr>
                <a:schemeClr val="accent3">
                  <a:lumMod val="50000"/>
                </a:schemeClr>
              </a:buClr>
              <a:buSzPct val="70000"/>
              <a:defRPr/>
            </a:pPr>
            <a:r>
              <a:rPr lang="en-US" sz="2000" dirty="0">
                <a:latin typeface="+mj-lt"/>
              </a:rPr>
              <a:t>	</a:t>
            </a:r>
            <a:endParaRPr lang="en-US" sz="2000" dirty="0">
              <a:latin typeface="+mj-lt"/>
              <a:cs typeface="Arial" charset="0"/>
            </a:endParaRPr>
          </a:p>
          <a:p>
            <a:pPr algn="just">
              <a:lnSpc>
                <a:spcPct val="150000"/>
              </a:lnSpc>
              <a:buClr>
                <a:schemeClr val="accent3">
                  <a:lumMod val="50000"/>
                </a:schemeClr>
              </a:buClr>
              <a:buSzPct val="70000"/>
              <a:defRPr/>
            </a:pPr>
            <a:endParaRPr lang="en-US" sz="2000" dirty="0">
              <a:latin typeface="+mj-lt"/>
            </a:endParaRPr>
          </a:p>
        </p:txBody>
      </p:sp>
      <p:pic>
        <p:nvPicPr>
          <p:cNvPr id="16388" name="Picture 5" descr="ariane">
            <a:extLst>
              <a:ext uri="{FF2B5EF4-FFF2-40B4-BE49-F238E27FC236}">
                <a16:creationId xmlns:a16="http://schemas.microsoft.com/office/drawing/2014/main" id="{83B6AE6C-26E8-423E-8A67-A7A138F0E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1" y="1676401"/>
            <a:ext cx="3133725" cy="417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493F4E35-034D-AE24-48CE-A4A8BEE53E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Why Software Engineering? – Software Crisis</a:t>
            </a:r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9047ACB2-E242-33D1-9496-0FC495B1451B}"/>
              </a:ext>
            </a:extLst>
          </p:cNvPr>
          <p:cNvSpPr txBox="1">
            <a:spLocks/>
          </p:cNvSpPr>
          <p:nvPr/>
        </p:nvSpPr>
        <p:spPr>
          <a:xfrm>
            <a:off x="1295400" y="1752600"/>
            <a:ext cx="4800600" cy="5029200"/>
          </a:xfrm>
          <a:prstGeom prst="rect">
            <a:avLst/>
          </a:prstGeom>
        </p:spPr>
        <p:txBody>
          <a:bodyPr/>
          <a:lstStyle/>
          <a:p>
            <a:pPr marL="109538" lvl="1">
              <a:lnSpc>
                <a:spcPct val="150000"/>
              </a:lnSpc>
              <a:buClr>
                <a:schemeClr val="accent3">
                  <a:lumMod val="50000"/>
                </a:schemeClr>
              </a:buClr>
              <a:buSzPct val="70000"/>
              <a:defRPr/>
            </a:pPr>
            <a:r>
              <a:rPr lang="en-US" sz="2000" b="1" dirty="0">
                <a:latin typeface="+mj-lt"/>
                <a:cs typeface="Arial" charset="0"/>
              </a:rPr>
              <a:t>Example 3: 1992, London Ambulance Service </a:t>
            </a:r>
          </a:p>
          <a:p>
            <a:pPr marL="287338" lvl="1" indent="-177800" algn="just">
              <a:buClr>
                <a:schemeClr val="accent3"/>
              </a:buClr>
              <a:buSzPct val="90000"/>
              <a:buFont typeface="Arial" pitchFamily="34" charset="0"/>
              <a:buChar char="•"/>
              <a:defRPr/>
            </a:pPr>
            <a:endParaRPr lang="en-US" dirty="0">
              <a:latin typeface="+mj-lt"/>
              <a:cs typeface="Arial" charset="0"/>
            </a:endParaRPr>
          </a:p>
          <a:p>
            <a:pPr marL="287338" lvl="1" indent="-177800" algn="just">
              <a:buClr>
                <a:schemeClr val="accent3"/>
              </a:buClr>
              <a:buSzPct val="90000"/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  <a:cs typeface="Arial" charset="0"/>
              </a:rPr>
              <a:t>Considered the largest ambulance service in the world.</a:t>
            </a:r>
          </a:p>
          <a:p>
            <a:pPr marL="287338" lvl="1" indent="-177800" algn="just">
              <a:buClr>
                <a:schemeClr val="accent3"/>
              </a:buClr>
              <a:buSzPct val="90000"/>
              <a:buFont typeface="Arial" pitchFamily="34" charset="0"/>
              <a:buChar char="•"/>
              <a:defRPr/>
            </a:pPr>
            <a:endParaRPr lang="en-US" dirty="0">
              <a:latin typeface="+mj-lt"/>
              <a:cs typeface="Arial" charset="0"/>
            </a:endParaRPr>
          </a:p>
          <a:p>
            <a:pPr marL="287338" lvl="1" indent="-177800" algn="just">
              <a:buClr>
                <a:schemeClr val="accent3"/>
              </a:buClr>
              <a:buSzPct val="90000"/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  <a:cs typeface="Arial" charset="0"/>
              </a:rPr>
              <a:t>Overloaded problem.</a:t>
            </a:r>
          </a:p>
          <a:p>
            <a:pPr marL="287338" lvl="1" indent="-177800" algn="just">
              <a:buClr>
                <a:schemeClr val="accent3"/>
              </a:buClr>
              <a:buSzPct val="90000"/>
              <a:buFont typeface="Arial" pitchFamily="34" charset="0"/>
              <a:buChar char="•"/>
              <a:defRPr/>
            </a:pPr>
            <a:endParaRPr lang="en-US" dirty="0">
              <a:latin typeface="+mj-lt"/>
            </a:endParaRPr>
          </a:p>
          <a:p>
            <a:pPr marL="287338" lvl="1" indent="-177800" algn="just">
              <a:buClr>
                <a:schemeClr val="accent3"/>
              </a:buClr>
              <a:buSzPct val="90000"/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</a:rPr>
              <a:t>It  was unable to keep track of the ambulances and their statuses. Sending multiple units to some locations and no units to other locations. </a:t>
            </a:r>
          </a:p>
          <a:p>
            <a:pPr marL="287338" lvl="1" indent="-177800" algn="just">
              <a:buClr>
                <a:schemeClr val="accent3"/>
              </a:buClr>
              <a:buSzPct val="90000"/>
              <a:buFont typeface="Arial" pitchFamily="34" charset="0"/>
              <a:buChar char="•"/>
              <a:defRPr/>
            </a:pPr>
            <a:endParaRPr lang="en-US" dirty="0">
              <a:latin typeface="+mj-lt"/>
            </a:endParaRPr>
          </a:p>
          <a:p>
            <a:pPr marL="287338" lvl="1" indent="-177800" algn="just">
              <a:buClr>
                <a:schemeClr val="accent3"/>
              </a:buClr>
              <a:buSzPct val="90000"/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</a:rPr>
              <a:t>Generates  many exceptions messages.</a:t>
            </a:r>
          </a:p>
          <a:p>
            <a:pPr marL="287338" lvl="1" indent="-177800" algn="just">
              <a:buClr>
                <a:schemeClr val="accent3"/>
              </a:buClr>
              <a:buSzPct val="90000"/>
              <a:buFont typeface="Arial" pitchFamily="34" charset="0"/>
              <a:buChar char="•"/>
              <a:defRPr/>
            </a:pPr>
            <a:endParaRPr lang="en-US" dirty="0">
              <a:latin typeface="+mj-lt"/>
            </a:endParaRPr>
          </a:p>
          <a:p>
            <a:pPr marL="287338" lvl="1" indent="-177800" algn="just">
              <a:buClr>
                <a:schemeClr val="accent3"/>
              </a:buClr>
              <a:buSzPct val="90000"/>
              <a:buFont typeface="Arial" pitchFamily="34" charset="0"/>
              <a:buChar char="•"/>
              <a:defRPr/>
            </a:pPr>
            <a:r>
              <a:rPr lang="en-US" dirty="0">
                <a:latin typeface="+mj-lt"/>
              </a:rPr>
              <a:t>46 deaths.</a:t>
            </a:r>
            <a:endParaRPr lang="en-US" b="1" dirty="0">
              <a:latin typeface="+mj-lt"/>
              <a:cs typeface="Arial" charset="0"/>
            </a:endParaRPr>
          </a:p>
          <a:p>
            <a:pPr lvl="1">
              <a:lnSpc>
                <a:spcPct val="150000"/>
              </a:lnSpc>
              <a:buClr>
                <a:schemeClr val="accent3">
                  <a:lumMod val="50000"/>
                </a:schemeClr>
              </a:buClr>
              <a:buSzPct val="70000"/>
              <a:buFont typeface="Wingdings 2" pitchFamily="18" charset="2"/>
              <a:buChar char=""/>
              <a:defRPr/>
            </a:pPr>
            <a:endParaRPr lang="en-US" sz="2000" b="1" dirty="0">
              <a:latin typeface="+mj-lt"/>
              <a:cs typeface="Arial" charset="0"/>
            </a:endParaRPr>
          </a:p>
          <a:p>
            <a:pPr marL="274320" indent="-274320">
              <a:buClr>
                <a:schemeClr val="accent3"/>
              </a:buClr>
              <a:defRPr/>
            </a:pPr>
            <a:r>
              <a:rPr lang="en-US" dirty="0">
                <a:latin typeface="+mj-lt"/>
                <a:cs typeface="Arial" charset="0"/>
              </a:rPr>
              <a:t>	</a:t>
            </a:r>
            <a:endParaRPr lang="en-US" sz="1400" dirty="0">
              <a:latin typeface="+mj-lt"/>
              <a:cs typeface="Arial" charset="0"/>
            </a:endParaRPr>
          </a:p>
          <a:p>
            <a:pPr lvl="1">
              <a:lnSpc>
                <a:spcPct val="150000"/>
              </a:lnSpc>
              <a:buClr>
                <a:schemeClr val="accent3">
                  <a:lumMod val="50000"/>
                </a:schemeClr>
              </a:buClr>
              <a:buSzPct val="70000"/>
              <a:defRPr/>
            </a:pPr>
            <a:endParaRPr lang="en-US" sz="1400" dirty="0">
              <a:latin typeface="+mj-lt"/>
              <a:cs typeface="Arial" charset="0"/>
            </a:endParaRPr>
          </a:p>
          <a:p>
            <a:pPr lvl="1">
              <a:lnSpc>
                <a:spcPct val="150000"/>
              </a:lnSpc>
              <a:buClr>
                <a:schemeClr val="accent3">
                  <a:lumMod val="50000"/>
                </a:schemeClr>
              </a:buClr>
              <a:buSzPct val="70000"/>
              <a:defRPr/>
            </a:pPr>
            <a:endParaRPr lang="en-US" dirty="0">
              <a:latin typeface="+mj-lt"/>
              <a:cs typeface="Arial" charset="0"/>
            </a:endParaRPr>
          </a:p>
          <a:p>
            <a:pPr lvl="1">
              <a:lnSpc>
                <a:spcPct val="150000"/>
              </a:lnSpc>
              <a:buClr>
                <a:schemeClr val="accent3">
                  <a:lumMod val="50000"/>
                </a:schemeClr>
              </a:buClr>
              <a:buSzPct val="70000"/>
              <a:buFont typeface="Wingdings 2" pitchFamily="18" charset="2"/>
              <a:buChar char=""/>
              <a:defRPr/>
            </a:pPr>
            <a:endParaRPr lang="en-US" dirty="0">
              <a:latin typeface="+mj-lt"/>
              <a:cs typeface="Arial" charset="0"/>
            </a:endParaRPr>
          </a:p>
          <a:p>
            <a:pPr>
              <a:lnSpc>
                <a:spcPct val="150000"/>
              </a:lnSpc>
              <a:buClr>
                <a:schemeClr val="accent3">
                  <a:lumMod val="50000"/>
                </a:schemeClr>
              </a:buClr>
              <a:buSzPct val="70000"/>
              <a:defRPr/>
            </a:pPr>
            <a:r>
              <a:rPr lang="en-US" dirty="0">
                <a:latin typeface="+mj-lt"/>
                <a:cs typeface="Arial" charset="0"/>
              </a:rPr>
              <a:t>	</a:t>
            </a:r>
          </a:p>
          <a:p>
            <a:pPr lvl="1">
              <a:lnSpc>
                <a:spcPct val="150000"/>
              </a:lnSpc>
              <a:buClr>
                <a:schemeClr val="accent3">
                  <a:lumMod val="50000"/>
                </a:schemeClr>
              </a:buClr>
              <a:buSzPct val="70000"/>
              <a:defRPr/>
            </a:pPr>
            <a:endParaRPr lang="en-US" sz="2000" dirty="0">
              <a:latin typeface="+mj-lt"/>
            </a:endParaRPr>
          </a:p>
          <a:p>
            <a:pPr>
              <a:lnSpc>
                <a:spcPct val="150000"/>
              </a:lnSpc>
              <a:buClr>
                <a:schemeClr val="accent3">
                  <a:lumMod val="50000"/>
                </a:schemeClr>
              </a:buClr>
              <a:buSzPct val="70000"/>
              <a:defRPr/>
            </a:pPr>
            <a:r>
              <a:rPr lang="en-US" sz="2000" dirty="0">
                <a:latin typeface="+mj-lt"/>
              </a:rPr>
              <a:t>	</a:t>
            </a:r>
            <a:endParaRPr lang="en-US" sz="2000" dirty="0">
              <a:latin typeface="+mj-lt"/>
              <a:cs typeface="Arial" charset="0"/>
            </a:endParaRPr>
          </a:p>
          <a:p>
            <a:pPr>
              <a:lnSpc>
                <a:spcPct val="150000"/>
              </a:lnSpc>
              <a:buClr>
                <a:schemeClr val="accent3">
                  <a:lumMod val="50000"/>
                </a:schemeClr>
              </a:buClr>
              <a:buSzPct val="70000"/>
              <a:defRPr/>
            </a:pPr>
            <a:endParaRPr lang="en-US" sz="2000" dirty="0">
              <a:latin typeface="+mj-lt"/>
            </a:endParaRPr>
          </a:p>
        </p:txBody>
      </p:sp>
      <p:pic>
        <p:nvPicPr>
          <p:cNvPr id="17412" name="Picture 7" descr="London_Ambulance_on_Hamilton_Terrace_.jpg">
            <a:extLst>
              <a:ext uri="{FF2B5EF4-FFF2-40B4-BE49-F238E27FC236}">
                <a16:creationId xmlns:a16="http://schemas.microsoft.com/office/drawing/2014/main" id="{B0CED3EB-8C58-26BF-ED1E-0A7CA47E71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3810" y="2114550"/>
            <a:ext cx="35052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3F758-12D4-11F7-9BD8-1B2100E83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case studies of software crisis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EB0A1-7D2B-013E-7159-EC7424E49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Y2K Bug: </a:t>
            </a:r>
            <a:r>
              <a:rPr lang="en-US" dirty="0"/>
              <a:t>Discuss the potential consequences of this millennium bug and how it was averted through extensive software engineering efforts.</a:t>
            </a:r>
          </a:p>
          <a:p>
            <a:r>
              <a:rPr lang="en-US" b="1" dirty="0"/>
              <a:t>Therac-25</a:t>
            </a:r>
            <a:r>
              <a:rPr lang="en-US" dirty="0"/>
              <a:t>: Analyze the medical device failures caused by software errors and the importance of rigorous testing and quality assurance.</a:t>
            </a:r>
          </a:p>
          <a:p>
            <a:r>
              <a:rPr lang="en-US" b="1" dirty="0"/>
              <a:t>Autonomous Vehicle Accidents: </a:t>
            </a:r>
            <a:r>
              <a:rPr lang="en-US" dirty="0"/>
              <a:t>Explore the challenges of developing safe and reliable self-driving car software.</a:t>
            </a:r>
          </a:p>
          <a:p>
            <a:r>
              <a:rPr lang="en-US" b="1" dirty="0"/>
              <a:t>Data Breaches: </a:t>
            </a:r>
            <a:r>
              <a:rPr lang="en-US" dirty="0"/>
              <a:t>Discuss the impact of software vulnerabilities on individuals and organizations, and the role of software engineers in preventing them.</a:t>
            </a:r>
          </a:p>
        </p:txBody>
      </p:sp>
    </p:spTree>
    <p:extLst>
      <p:ext uri="{BB962C8B-B14F-4D97-AF65-F5344CB8AC3E}">
        <p14:creationId xmlns:p14="http://schemas.microsoft.com/office/powerpoint/2010/main" val="1529016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79E0BD2A-5CEA-903C-0F3E-91EAC64B08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Software Engineering?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C0BDE-F7A8-58CC-9D1F-59D0B2869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400" y="1447800"/>
            <a:ext cx="7924800" cy="5257800"/>
          </a:xfrm>
        </p:spPr>
        <p:txBody>
          <a:bodyPr>
            <a:normAutofit/>
          </a:bodyPr>
          <a:lstStyle/>
          <a:p>
            <a:pPr algn="ctr">
              <a:buNone/>
              <a:defRPr/>
            </a:pPr>
            <a:r>
              <a:rPr lang="en-US" sz="3600" dirty="0"/>
              <a:t>Therefore…</a:t>
            </a:r>
          </a:p>
          <a:p>
            <a:pPr algn="ctr">
              <a:buNone/>
              <a:defRPr/>
            </a:pPr>
            <a:endParaRPr lang="en-US" sz="3600" i="1" dirty="0"/>
          </a:p>
          <a:p>
            <a:pPr marL="0" indent="0" algn="ctr">
              <a:buNone/>
              <a:defRPr/>
            </a:pPr>
            <a:r>
              <a:rPr lang="en-US" sz="3600" dirty="0"/>
              <a:t>A well-disciplined approach to software development and management is necessary. This is called engineering.</a:t>
            </a:r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15B78C2A-B9B3-0F5D-C5DD-1BF6E6F4A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Software Engineering?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0370-12C4-BFB9-E400-44AE3B131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447800"/>
            <a:ext cx="8153400" cy="5105400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2400"/>
              </a:spcAft>
              <a:buClr>
                <a:schemeClr val="tx1"/>
              </a:buClr>
              <a:buSzPct val="100000"/>
              <a:defRPr/>
            </a:pPr>
            <a:r>
              <a:rPr lang="en-GB" sz="2400" dirty="0">
                <a:cs typeface="Arial" charset="0"/>
              </a:rPr>
              <a:t>The term </a:t>
            </a:r>
            <a:r>
              <a:rPr lang="en-GB" sz="2400" i="1" dirty="0">
                <a:solidFill>
                  <a:srgbClr val="00B0F0"/>
                </a:solidFill>
                <a:cs typeface="Arial" charset="0"/>
              </a:rPr>
              <a:t>software engineering</a:t>
            </a:r>
            <a:r>
              <a:rPr lang="en-GB" sz="2400" dirty="0">
                <a:solidFill>
                  <a:srgbClr val="00B0F0"/>
                </a:solidFill>
                <a:cs typeface="Arial" charset="0"/>
              </a:rPr>
              <a:t> </a:t>
            </a:r>
            <a:r>
              <a:rPr lang="en-GB" sz="2400" dirty="0">
                <a:cs typeface="Arial" charset="0"/>
              </a:rPr>
              <a:t>first appeared in the </a:t>
            </a:r>
            <a:r>
              <a:rPr lang="en-GB" sz="2400" b="1" dirty="0">
                <a:solidFill>
                  <a:srgbClr val="00B0F0"/>
                </a:solidFill>
                <a:cs typeface="Arial" charset="0"/>
              </a:rPr>
              <a:t>1968 </a:t>
            </a:r>
            <a:r>
              <a:rPr lang="en-GB" sz="2400" dirty="0">
                <a:cs typeface="Arial" charset="0"/>
              </a:rPr>
              <a:t>NATO Software Engineering Conference and was meant to provoke thought regarding what was then called the </a:t>
            </a:r>
            <a:r>
              <a:rPr lang="en-GB" sz="2400" b="1" dirty="0">
                <a:cs typeface="Arial" charset="0"/>
              </a:rPr>
              <a:t>“software crisis”..</a:t>
            </a:r>
          </a:p>
          <a:p>
            <a:pPr marL="287338" indent="-287338" algn="just">
              <a:spcBef>
                <a:spcPts val="0"/>
              </a:spcBef>
              <a:buClr>
                <a:schemeClr val="accent3">
                  <a:lumMod val="50000"/>
                </a:schemeClr>
              </a:buClr>
              <a:buSzPct val="70000"/>
              <a:buFont typeface="Wingdings 2" pitchFamily="18" charset="2"/>
              <a:buChar char=""/>
              <a:defRPr/>
            </a:pPr>
            <a:endParaRPr lang="en-US" sz="2400" dirty="0">
              <a:cs typeface="Arial" charset="0"/>
            </a:endParaRPr>
          </a:p>
          <a:p>
            <a:pPr algn="just" eaLnBrk="1" hangingPunct="1">
              <a:buClr>
                <a:schemeClr val="tx1"/>
              </a:buClr>
              <a:buSzPct val="100000"/>
              <a:defRPr/>
            </a:pPr>
            <a:r>
              <a:rPr lang="en-US" sz="2400" dirty="0"/>
              <a:t>An engineering discipline that is concerned with all </a:t>
            </a:r>
            <a:r>
              <a:rPr lang="en-US" sz="2400" i="1" dirty="0">
                <a:solidFill>
                  <a:srgbClr val="00B0F0"/>
                </a:solidFill>
              </a:rPr>
              <a:t>aspects of software production </a:t>
            </a:r>
            <a:r>
              <a:rPr lang="en-US" sz="2400" dirty="0"/>
              <a:t>from the early stages of </a:t>
            </a:r>
            <a:r>
              <a:rPr lang="en-US" sz="2400" i="1" dirty="0">
                <a:solidFill>
                  <a:srgbClr val="00B0F0"/>
                </a:solidFill>
              </a:rPr>
              <a:t>system specification </a:t>
            </a:r>
            <a:r>
              <a:rPr lang="en-US" sz="2400" dirty="0"/>
              <a:t>to </a:t>
            </a:r>
            <a:r>
              <a:rPr lang="en-US" sz="2400" i="1" dirty="0">
                <a:solidFill>
                  <a:srgbClr val="00B0F0"/>
                </a:solidFill>
              </a:rPr>
              <a:t>maintaining the system </a:t>
            </a:r>
            <a:r>
              <a:rPr lang="en-US" sz="2400" dirty="0"/>
              <a:t>after it has gone into use. </a:t>
            </a:r>
            <a:r>
              <a:rPr lang="en-US" sz="2600" dirty="0"/>
              <a:t>(</a:t>
            </a:r>
            <a:r>
              <a:rPr lang="en-US" sz="2600" dirty="0">
                <a:cs typeface="Arial" charset="0"/>
              </a:rPr>
              <a:t>Sommerville)</a:t>
            </a:r>
            <a:endParaRPr lang="en-US" sz="2600" dirty="0"/>
          </a:p>
          <a:p>
            <a:pPr algn="just" eaLnBrk="1" hangingPunct="1">
              <a:buClr>
                <a:schemeClr val="accent3">
                  <a:lumMod val="50000"/>
                </a:schemeClr>
              </a:buClr>
              <a:buSzPct val="70000"/>
              <a:defRPr/>
            </a:pPr>
            <a:endParaRPr lang="en-US" sz="2400" dirty="0"/>
          </a:p>
          <a:p>
            <a:pPr algn="just" eaLnBrk="1" hangingPunct="1">
              <a:defRPr/>
            </a:pPr>
            <a:r>
              <a:rPr lang="en-US" sz="2400" dirty="0"/>
              <a:t>Software engineering is about the </a:t>
            </a:r>
            <a:r>
              <a:rPr lang="en-US" sz="2400" i="1" dirty="0">
                <a:solidFill>
                  <a:srgbClr val="00B0F0"/>
                </a:solidFill>
              </a:rPr>
              <a:t>creation of large pieces of software</a:t>
            </a:r>
            <a:r>
              <a:rPr lang="en-US" sz="2400" dirty="0"/>
              <a:t> that consist of  thousands of lines of code and involve many person months of human effort. (Douglas Bell)</a:t>
            </a:r>
          </a:p>
          <a:p>
            <a:pPr algn="just" eaLnBrk="1" hangingPunct="1">
              <a:defRPr/>
            </a:pPr>
            <a:endParaRPr lang="en-US" sz="2400" dirty="0"/>
          </a:p>
          <a:p>
            <a:pPr eaLnBrk="1" hangingPunct="1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10931425-D89B-77F8-0289-5959642E9F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is Software Engineering?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EECB3-51E9-FDE2-C4A1-6884164B1F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3600" y="1447800"/>
            <a:ext cx="8153400" cy="5105400"/>
          </a:xfrm>
        </p:spPr>
        <p:txBody>
          <a:bodyPr/>
          <a:lstStyle/>
          <a:p>
            <a:pPr algn="just" eaLnBrk="1" hangingPunct="1"/>
            <a:r>
              <a:rPr lang="en-US" altLang="en-US" sz="2400" dirty="0"/>
              <a:t>Software engineers apply the </a:t>
            </a:r>
            <a:r>
              <a:rPr lang="en-US" altLang="en-US" sz="2400" i="1" dirty="0">
                <a:solidFill>
                  <a:srgbClr val="00B0F0"/>
                </a:solidFill>
              </a:rPr>
              <a:t>principles and techniques of computer science</a:t>
            </a:r>
            <a:r>
              <a:rPr lang="en-US" altLang="en-US" sz="2400" dirty="0">
                <a:solidFill>
                  <a:srgbClr val="00B0F0"/>
                </a:solidFill>
              </a:rPr>
              <a:t>, </a:t>
            </a:r>
            <a:r>
              <a:rPr lang="en-US" altLang="en-US" sz="2400" i="1" dirty="0">
                <a:solidFill>
                  <a:srgbClr val="00B0F0"/>
                </a:solidFill>
              </a:rPr>
              <a:t>engineering</a:t>
            </a:r>
            <a:r>
              <a:rPr lang="en-US" altLang="en-US" sz="2400" dirty="0"/>
              <a:t>, and </a:t>
            </a:r>
            <a:r>
              <a:rPr lang="en-US" altLang="en-US" sz="2400" i="1" dirty="0">
                <a:solidFill>
                  <a:srgbClr val="00B0F0"/>
                </a:solidFill>
              </a:rPr>
              <a:t>mathematical analysis </a:t>
            </a:r>
            <a:r>
              <a:rPr lang="en-US" altLang="en-US" sz="2400" dirty="0"/>
              <a:t>to the design, development, testing, and evaluation of the software and the systems that enable computers to perform their many applications.</a:t>
            </a:r>
          </a:p>
          <a:p>
            <a:pPr algn="just" eaLnBrk="1" hangingPunct="1"/>
            <a:endParaRPr lang="en-US" altLang="en-US" sz="2400" dirty="0"/>
          </a:p>
          <a:p>
            <a:pPr algn="just" eaLnBrk="1" hangingPunct="1"/>
            <a:r>
              <a:rPr lang="en-US" altLang="en-US" sz="2400" dirty="0"/>
              <a:t>Software engineers must possess </a:t>
            </a:r>
            <a:r>
              <a:rPr lang="en-US" altLang="en-US" sz="2400" i="1" dirty="0">
                <a:solidFill>
                  <a:srgbClr val="00B0F0"/>
                </a:solidFill>
              </a:rPr>
              <a:t>programming skills</a:t>
            </a:r>
            <a:r>
              <a:rPr lang="en-US" altLang="en-US" sz="2400" dirty="0"/>
              <a:t>, but are often more concerned with </a:t>
            </a:r>
            <a:r>
              <a:rPr lang="en-US" altLang="en-US" sz="2400" i="1" dirty="0">
                <a:solidFill>
                  <a:srgbClr val="00B0F0"/>
                </a:solidFill>
              </a:rPr>
              <a:t>developing algorithms </a:t>
            </a:r>
            <a:r>
              <a:rPr lang="en-US" altLang="en-US" sz="2400" dirty="0"/>
              <a:t>and </a:t>
            </a:r>
            <a:r>
              <a:rPr lang="en-US" altLang="en-US" sz="2400" i="1" dirty="0">
                <a:solidFill>
                  <a:srgbClr val="00B0F0"/>
                </a:solidFill>
              </a:rPr>
              <a:t>analyzing and solving programming problems</a:t>
            </a:r>
            <a:r>
              <a:rPr lang="en-US" altLang="en-US" sz="2400" dirty="0"/>
              <a:t> than with actually writing code.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6231</TotalTime>
  <Words>859</Words>
  <Application>Microsoft Office PowerPoint</Application>
  <PresentationFormat>Widescreen</PresentationFormat>
  <Paragraphs>148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Wingdings 2</vt:lpstr>
      <vt:lpstr>Office Theme</vt:lpstr>
      <vt:lpstr>Software Design &amp; Analysis   </vt:lpstr>
      <vt:lpstr>Why Software Engineering? – Software Systems Applications</vt:lpstr>
      <vt:lpstr>Why Software Engineering? – Software Crisis</vt:lpstr>
      <vt:lpstr>Why Software Engineering? – Software Crisis</vt:lpstr>
      <vt:lpstr>Why Software Engineering? – Software Crisis</vt:lpstr>
      <vt:lpstr>Example case studies of software crisis</vt:lpstr>
      <vt:lpstr>Why Software Engineering? </vt:lpstr>
      <vt:lpstr>What is Software Engineering?</vt:lpstr>
      <vt:lpstr>What is Software Engineering?</vt:lpstr>
      <vt:lpstr>FAQ about SE</vt:lpstr>
      <vt:lpstr>FAQ about SE</vt:lpstr>
      <vt:lpstr>Software Engineering Diversity</vt:lpstr>
      <vt:lpstr>Software Engineering Goals</vt:lpstr>
      <vt:lpstr>Software Success/Failure Parameters</vt:lpstr>
      <vt:lpstr>Data on Project Development Success and Failures</vt:lpstr>
      <vt:lpstr>Project Success Factors</vt:lpstr>
      <vt:lpstr>Factors impacting Projects Challenges</vt:lpstr>
      <vt:lpstr>Factors impacting Projects Impaired</vt:lpstr>
      <vt:lpstr>Software Development – Time Analysis</vt:lpstr>
      <vt:lpstr>Cost of Fixing Faults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TahirFarooq</dc:creator>
  <cp:lastModifiedBy>Ms. Ayesha Liaqat</cp:lastModifiedBy>
  <cp:revision>73</cp:revision>
  <dcterms:created xsi:type="dcterms:W3CDTF">2017-01-15T23:17:44Z</dcterms:created>
  <dcterms:modified xsi:type="dcterms:W3CDTF">2025-01-24T07:09:27Z</dcterms:modified>
</cp:coreProperties>
</file>