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8"/>
  </p:notesMasterIdLst>
  <p:sldIdLst>
    <p:sldId id="256" r:id="rId3"/>
    <p:sldId id="257" r:id="rId4"/>
    <p:sldId id="321" r:id="rId5"/>
    <p:sldId id="322" r:id="rId6"/>
    <p:sldId id="258" r:id="rId7"/>
    <p:sldId id="325" r:id="rId8"/>
    <p:sldId id="308" r:id="rId9"/>
    <p:sldId id="266" r:id="rId10"/>
    <p:sldId id="323" r:id="rId11"/>
    <p:sldId id="324" r:id="rId12"/>
    <p:sldId id="327" r:id="rId13"/>
    <p:sldId id="328" r:id="rId14"/>
    <p:sldId id="270" r:id="rId15"/>
    <p:sldId id="267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633" autoAdjust="0"/>
  </p:normalViewPr>
  <p:slideViewPr>
    <p:cSldViewPr snapToGrid="0" snapToObjects="1">
      <p:cViewPr varScale="1">
        <p:scale>
          <a:sx n="71" d="100"/>
          <a:sy n="71" d="100"/>
        </p:scale>
        <p:origin x="448" y="40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2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240" y="1315720"/>
            <a:ext cx="7589520" cy="1666240"/>
          </a:xfrm>
        </p:spPr>
        <p:txBody>
          <a:bodyPr/>
          <a:lstStyle/>
          <a:p>
            <a:r>
              <a:rPr kumimoji="1" lang="zh-CN" altLang="en-US" sz="4800" dirty="0" smtClean="0"/>
              <a:t>贝叶斯分类解决西瓜问题</a:t>
            </a:r>
            <a:endParaRPr kumimoji="1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5520" y="367665"/>
            <a:ext cx="24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分类器简单设计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185527" y="1083553"/>
            <a:ext cx="41770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在这份数据中，“色泽”、“根蒂”、“敲声”、“纹理”、“脐部”和“触感”都为离散变量，而“密度”和“含糖率”为连续变量</a:t>
            </a:r>
            <a:r>
              <a:rPr lang="zh-CN" altLang="en-US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27" y="829677"/>
            <a:ext cx="5747045" cy="52263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5527" y="3281065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根据贝叶斯公式，分类器设计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相关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代码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如右图所示：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分类与测试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27" y="1001486"/>
            <a:ext cx="52768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808275" y="1915296"/>
            <a:ext cx="32752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使用西瓜数据集</a:t>
            </a:r>
            <a:r>
              <a:rPr lang="en-US" altLang="zh-CN" dirty="0" smtClean="0"/>
              <a:t>3.0</a:t>
            </a:r>
            <a:r>
              <a:rPr lang="zh-CN" altLang="en-US" dirty="0" smtClean="0"/>
              <a:t>进行训练，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用测试</a:t>
            </a:r>
            <a:r>
              <a:rPr lang="en-US" altLang="zh-CN" dirty="0" smtClean="0"/>
              <a:t>1</a:t>
            </a:r>
            <a:r>
              <a:rPr lang="zh-CN" altLang="en-US" dirty="0" smtClean="0"/>
              <a:t>样本进行测试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62170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实验运行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10" y="998258"/>
            <a:ext cx="7562071" cy="406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实验总结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98440" y="33655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实验结果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5110" y="2278082"/>
            <a:ext cx="26790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29" y="2462748"/>
            <a:ext cx="7532203" cy="139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86638"/>
              </p:ext>
            </p:extLst>
          </p:nvPr>
        </p:nvGraphicFramePr>
        <p:xfrm>
          <a:off x="3318429" y="1336297"/>
          <a:ext cx="5635630" cy="568960"/>
        </p:xfrm>
        <a:graphic>
          <a:graphicData uri="http://schemas.openxmlformats.org/drawingml/2006/table">
            <a:tbl>
              <a:tblPr/>
              <a:tblGrid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dirty="0">
                          <a:effectLst/>
                        </a:rPr>
                        <a:t>编号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色泽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根蒂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敲声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纹理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脐部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触感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密度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含糖率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好瓜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测试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>
                          <a:effectLst/>
                        </a:rPr>
                        <a:t>青绿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0.697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0.460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>
                          <a:effectLst/>
                        </a:rPr>
                        <a:t>是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25110" y="12594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测试样本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25110" y="4331357"/>
            <a:ext cx="954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结论：该朴素贝叶斯分类器将测试样本“测试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”判别为“好瓜”，与实际相符，结果正确。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438933"/>
            <a:ext cx="7589808" cy="1032886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r>
              <a:rPr kumimoji="1" lang="zh-CN" altLang="en-US" dirty="0"/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zh-CN" altLang="en-US" dirty="0"/>
              <a:t>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6895" y="1264136"/>
            <a:ext cx="701326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炎热的夏季吃西瓜是一件特别爽的事情，那么“</a:t>
            </a:r>
            <a:r>
              <a:rPr lang="zh-CN" altLang="en-US" dirty="0">
                <a:latin typeface="+mn-ea"/>
              </a:rPr>
              <a:t>如何挑选好瓜？</a:t>
            </a:r>
            <a:r>
              <a:rPr lang="zh-CN" altLang="en-US" dirty="0" smtClean="0">
                <a:latin typeface="+mn-ea"/>
              </a:rPr>
              <a:t>”这个看似简单的日常生活问题与机器学习有什么关系呢？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下面的实验将用机器学习（周志华著）教材中的西瓜</a:t>
            </a:r>
            <a:r>
              <a:rPr lang="zh-CN" altLang="en-US" dirty="0">
                <a:latin typeface="+mn-ea"/>
              </a:rPr>
              <a:t>数据集</a:t>
            </a:r>
            <a:r>
              <a:rPr lang="en-US" altLang="zh-CN" dirty="0" smtClean="0">
                <a:latin typeface="+mn-ea"/>
              </a:rPr>
              <a:t>3.0</a:t>
            </a:r>
            <a:r>
              <a:rPr lang="zh-CN" altLang="en-US" dirty="0" smtClean="0">
                <a:latin typeface="+mn-ea"/>
              </a:rPr>
              <a:t>训练</a:t>
            </a:r>
            <a:r>
              <a:rPr lang="zh-CN" altLang="en-US" dirty="0">
                <a:latin typeface="+mn-ea"/>
              </a:rPr>
              <a:t>一个朴素贝叶斯分类器</a:t>
            </a:r>
            <a:r>
              <a:rPr lang="zh-CN" altLang="en-US" dirty="0" smtClean="0">
                <a:latin typeface="+mn-ea"/>
              </a:rPr>
              <a:t>，并对测试样本“</a:t>
            </a:r>
            <a:r>
              <a:rPr lang="zh-CN" altLang="en-US" dirty="0">
                <a:latin typeface="+mn-ea"/>
              </a:rPr>
              <a:t>测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”进行分类</a:t>
            </a:r>
            <a:r>
              <a:rPr lang="en-US" altLang="zh-CN" dirty="0">
                <a:latin typeface="+mn-ea"/>
              </a:rPr>
              <a:t> (p151, </a:t>
            </a:r>
            <a:r>
              <a:rPr lang="zh-CN" altLang="en-US" dirty="0">
                <a:latin typeface="+mn-ea"/>
              </a:rPr>
              <a:t>西瓜数据集 </a:t>
            </a:r>
            <a:r>
              <a:rPr lang="en-US" altLang="zh-CN" dirty="0">
                <a:latin typeface="+mn-ea"/>
              </a:rPr>
              <a:t>p84</a:t>
            </a:r>
            <a:r>
              <a:rPr lang="zh-CN" altLang="en-US" dirty="0">
                <a:latin typeface="+mn-ea"/>
              </a:rPr>
              <a:t> 表</a:t>
            </a:r>
            <a:r>
              <a:rPr lang="en-US" altLang="zh-CN" dirty="0">
                <a:latin typeface="+mn-ea"/>
              </a:rPr>
              <a:t>4.3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由此，一起来探究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西瓜判别</a:t>
            </a:r>
            <a:r>
              <a:rPr lang="zh-CN" altLang="en-US" dirty="0" smtClean="0">
                <a:latin typeface="+mn-ea"/>
              </a:rPr>
              <a:t>的问题。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61961" y="337120"/>
            <a:ext cx="430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贝叶斯定理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0970" y="8742680"/>
            <a:ext cx="75101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3800" y="1212040"/>
            <a:ext cx="34163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latin typeface="+mn-ea"/>
              </a:rPr>
              <a:t>在贝叶斯定义中，贝叶斯定理为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latin typeface="+mn-ea"/>
              </a:rPr>
              <a:t>  </a:t>
            </a:r>
          </a:p>
        </p:txBody>
      </p:sp>
      <p:pic>
        <p:nvPicPr>
          <p:cNvPr id="1026" name="Picture 2" descr="http://upload-images.jianshu.io/upload_images/4002238-49f26635e580cd4a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41" y="1790125"/>
            <a:ext cx="74485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3550" y="3722778"/>
            <a:ext cx="90963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F2F2F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2F2F2F"/>
                </a:solidFill>
                <a:latin typeface="+mn-ea"/>
              </a:rPr>
              <a:t>      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上</a:t>
            </a:r>
            <a:r>
              <a:rPr lang="zh-CN" dirty="0">
                <a:solidFill>
                  <a:srgbClr val="2F2F2F"/>
                </a:solidFill>
                <a:latin typeface="+mn-ea"/>
              </a:rPr>
              <a:t>式中分子部分的条件概率 </a:t>
            </a:r>
            <a:r>
              <a:rPr lang="zh-CN" altLang="zh-CN" dirty="0">
                <a:solidFill>
                  <a:srgbClr val="2F2F2F"/>
                </a:solidFill>
                <a:latin typeface="+mn-ea"/>
              </a:rPr>
              <a:t>P(X = x|Y = ck)</a:t>
            </a:r>
            <a:r>
              <a:rPr lang="zh-CN" dirty="0">
                <a:solidFill>
                  <a:srgbClr val="2F2F2F"/>
                </a:solidFill>
                <a:latin typeface="+mn-ea"/>
              </a:rPr>
              <a:t>的计算是极其复杂的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，其</a:t>
            </a:r>
            <a:r>
              <a:rPr lang="zh-CN" dirty="0">
                <a:solidFill>
                  <a:srgbClr val="2F2F2F"/>
                </a:solidFill>
                <a:latin typeface="+mn-ea"/>
              </a:rPr>
              <a:t>复杂度是相对于变量个数成指数增长的，当存在很多特征的时候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，计算</a:t>
            </a:r>
            <a:r>
              <a:rPr lang="zh-CN" dirty="0">
                <a:solidFill>
                  <a:srgbClr val="2F2F2F"/>
                </a:solidFill>
                <a:latin typeface="+mn-ea"/>
              </a:rPr>
              <a:t>的过程极其痛苦，如果再考虑分母展开的链规则的话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，整个</a:t>
            </a:r>
            <a:r>
              <a:rPr lang="zh-CN" dirty="0">
                <a:solidFill>
                  <a:srgbClr val="2F2F2F"/>
                </a:solidFill>
                <a:latin typeface="+mn-ea"/>
              </a:rPr>
              <a:t>过程就会呈现一个组合爆炸的情况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！</a:t>
            </a:r>
            <a:endParaRPr lang="en-US" altLang="zh-CN" dirty="0" smtClean="0">
              <a:solidFill>
                <a:srgbClr val="2F2F2F"/>
              </a:solidFill>
              <a:latin typeface="+mn-ea"/>
            </a:endParaRPr>
          </a:p>
          <a:p>
            <a:pPr algn="just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dirty="0">
              <a:solidFill>
                <a:srgbClr val="2F2F2F"/>
              </a:solidFill>
              <a:latin typeface="+mn-ea"/>
            </a:endParaRPr>
          </a:p>
          <a:p>
            <a:pPr algn="just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srgbClr val="2F2F2F"/>
                </a:solidFill>
                <a:latin typeface="+mn-ea"/>
              </a:rPr>
              <a:t>为此，朴素贝叶斯法就针对条件概率分布作出</a:t>
            </a:r>
            <a:r>
              <a:rPr lang="zh-CN" dirty="0" smtClean="0">
                <a:solidFill>
                  <a:srgbClr val="2F2F2F"/>
                </a:solidFill>
                <a:latin typeface="+mn-ea"/>
              </a:rPr>
              <a:t>了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属性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条件独立性的假设</a:t>
            </a:r>
            <a:r>
              <a:rPr lang="zh-CN" altLang="en-US" dirty="0" smtClean="0">
                <a:solidFill>
                  <a:srgbClr val="2F2F2F"/>
                </a:solidFill>
                <a:latin typeface="+mn-ea"/>
              </a:rPr>
              <a:t>”。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模型构造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47135" y="336550"/>
            <a:ext cx="430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朴素贝叶斯</a:t>
            </a:r>
            <a:endParaRPr lang="zh-CN" altLang="en-US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7886" y="736560"/>
            <a:ext cx="2441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>
                <a:latin typeface="+mn-lt"/>
              </a:rPr>
              <a:t>条件概率计算公式如下：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sz="3200" b="0" i="0" u="none" strike="noStrike" cap="none" normalizeH="0" baseline="0" dirty="0" smtClean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050" name="Picture 2" descr="http://upload-images.jianshu.io/upload_images/4002238-9ecf47dac15cca24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52" y="1069345"/>
            <a:ext cx="71342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9229" y="1592912"/>
            <a:ext cx="9007813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+mn-lt"/>
              </a:rPr>
              <a:t>       </a:t>
            </a:r>
            <a:r>
              <a:rPr lang="zh-CN" sz="1600" dirty="0" smtClean="0">
                <a:latin typeface="+mn-lt"/>
              </a:rPr>
              <a:t>相</a:t>
            </a:r>
            <a:r>
              <a:rPr lang="zh-CN" sz="1600" dirty="0">
                <a:latin typeface="+mn-lt"/>
              </a:rPr>
              <a:t>较于贝叶斯定义中的条件概率，此时参数减少了</a:t>
            </a:r>
            <a:r>
              <a:rPr lang="zh-CN" sz="1600" dirty="0" smtClean="0">
                <a:latin typeface="+mn-lt"/>
              </a:rPr>
              <a:t>，也</a:t>
            </a:r>
            <a:r>
              <a:rPr lang="zh-CN" sz="1600" dirty="0">
                <a:latin typeface="+mn-lt"/>
              </a:rPr>
              <a:t>很好地避免了计算上的组合爆炸问题，对于属性数越多的问题，其运用就越简单，也越迅速</a:t>
            </a:r>
            <a:r>
              <a:rPr lang="zh-CN" sz="1600" dirty="0" smtClean="0">
                <a:latin typeface="+mn-lt"/>
              </a:rPr>
              <a:t>。</a:t>
            </a:r>
            <a:endParaRPr lang="zh-CN" sz="1600" dirty="0">
              <a:latin typeface="+mn-lt"/>
            </a:endParaRPr>
          </a:p>
        </p:txBody>
      </p:sp>
      <p:sp>
        <p:nvSpPr>
          <p:cNvPr id="8" name="AutoShape 4" descr="http://latex.codecogs.com/svg.latex?%20%5CLarge%20%24%24P(Y%20=%20c_k%7CX%20=%20x)%20=%20%5Cfrac%7BP(X%20=%20x%7CY%20=%20c_k)P(Y=c_k)%7D%7B%5Csum_k%7BP(X%20=%20x%7CY%20=%20c_k)P(Y=c_k)%7D%7D%20%E2%80%8B%24%24"/>
          <p:cNvSpPr>
            <a:spLocks noChangeAspect="1" noChangeArrowheads="1"/>
          </p:cNvSpPr>
          <p:nvPr/>
        </p:nvSpPr>
        <p:spPr bwMode="auto">
          <a:xfrm>
            <a:off x="457200" y="2435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latex.codecogs.com/svg.latex?%20%5CLarge%20%24%24P(Y%20=%20c_k%7CX%20=%20x)%20=%20%5Cfrac%7BP(X%20=%20x%7CY%20=%20c_k)P(Y=c_k)%7D%7B%5Csum_k%7BP(X%20=%20x%7CY%20=%20c_k)P(Y=c_k)%7D%7D%20%E2%80%8B%24%2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http://latex.codecogs.com/svg.latex?%20%5CLarge%20%24%24P(Y%20=%20c_k%7CX%20=%20x)%20=%20%5Cfrac%7BP(X%20=%20x%7CY%20=%20c_k)P(Y=c_k)%7D%7B%5Csum_k%7BP(X%20=%20x%7CY%20=%20c_k)P(Y=c_k)%7D%7D%20%E2%80%8B%24%2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2" descr="http://latex.codecogs.com/svg.latex?%20%5CLarge%20%24%24P(Y%20=%20c_k%7CX%20=%20x)%20=%20%5Cfrac%7BP(X%20=%20x%7CY%20=%20c_k)P(Y=c_k)%7D%7B%5Csum_k%7BP(X%20=%20x%7CY%20=%20c_k)P(Y=c_k)%7D%7D%20%E2%80%8B%24%2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4" descr="http://latex.codecogs.com/svg.latex?%20%5CLarge%20%24%24P(Y%20=%20c_k%7CX%20=%20x)%20=%20%5Cfrac%7BP(X%20=%20x%7CY%20=%20c_k)P(Y=c_k)%7D%7B%5Csum_k%7BP(X%20=%20x%7CY%20=%20c_k)P(Y=c_k)%7D%7D%20%E2%80%8B%24%24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957886" y="2364674"/>
            <a:ext cx="2441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1600" dirty="0" smtClean="0">
                <a:latin typeface="+mn-lt"/>
              </a:rPr>
              <a:t>朴素</a:t>
            </a:r>
            <a:r>
              <a:rPr lang="zh-CN" sz="1600" dirty="0">
                <a:latin typeface="+mn-lt"/>
              </a:rPr>
              <a:t>贝叶斯分类器如下：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2F2F2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endParaRPr kumimoji="0" lang="zh-CN" sz="1900" b="0" i="0" u="none" strike="noStrike" cap="none" normalizeH="0" baseline="0" dirty="0" smtClean="0">
              <a:ln>
                <a:noFill/>
              </a:ln>
              <a:solidFill>
                <a:srgbClr val="2F2F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8" name="AutoShape 16" descr="http://latex.codecogs.com/svg.latex?%20%5CLarge%20%24%24%20y=%20%5Carg%5Cmax_%7Bc_k%7D%20P(X%20=%20x%7CY%20=%20c_k)P(Y=c_k)%24%24"/>
          <p:cNvSpPr>
            <a:spLocks noChangeAspect="1" noChangeArrowheads="1"/>
          </p:cNvSpPr>
          <p:nvPr/>
        </p:nvSpPr>
        <p:spPr bwMode="auto">
          <a:xfrm>
            <a:off x="-409575" y="3220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l="6995" t="20824" r="6818"/>
          <a:stretch/>
        </p:blipFill>
        <p:spPr>
          <a:xfrm>
            <a:off x="3970972" y="2647949"/>
            <a:ext cx="4124326" cy="53364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957886" y="3192599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对离散变量而言，条件概率公式为：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26" y="3584693"/>
            <a:ext cx="3460928" cy="49532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957886" y="3955351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对连续变量</a:t>
            </a:r>
            <a:r>
              <a:rPr lang="zh-CN" altLang="en-US" sz="1600" dirty="0"/>
              <a:t>而言，条件概率公式为：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811" y="4223174"/>
            <a:ext cx="3854648" cy="65408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957886" y="4783334"/>
            <a:ext cx="3770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其中</a:t>
            </a:r>
            <a:r>
              <a:rPr lang="en-US" altLang="zh-CN" sz="1600" dirty="0"/>
              <a:t>σ</a:t>
            </a:r>
            <a:r>
              <a:rPr lang="zh-CN" altLang="en-US" sz="1600" dirty="0"/>
              <a:t>是在</a:t>
            </a:r>
            <a:r>
              <a:rPr lang="en-US" altLang="zh-CN" sz="1600" dirty="0" err="1"/>
              <a:t>ck</a:t>
            </a:r>
            <a:r>
              <a:rPr lang="zh-CN" altLang="en-US" sz="1600" dirty="0"/>
              <a:t>类下的标准差，</a:t>
            </a:r>
            <a:r>
              <a:rPr lang="en-US" altLang="zh-CN" sz="1600" dirty="0"/>
              <a:t>μ</a:t>
            </a:r>
            <a:r>
              <a:rPr lang="zh-CN" altLang="en-US" sz="1600" dirty="0"/>
              <a:t>为均值。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75200" y="352425"/>
            <a:ext cx="2430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数据集获取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18244" y="1330395"/>
            <a:ext cx="45783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使用的数据集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是机器学习（周志华著）教材中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西瓜数据集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数据集包含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个西瓜样本。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测试样本如下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42"/>
              </p:ext>
            </p:extLst>
          </p:nvPr>
        </p:nvGraphicFramePr>
        <p:xfrm>
          <a:off x="377662" y="1153624"/>
          <a:ext cx="5845330" cy="4379688"/>
        </p:xfrm>
        <a:graphic>
          <a:graphicData uri="http://schemas.openxmlformats.org/drawingml/2006/table">
            <a:tbl>
              <a:tblPr/>
              <a:tblGrid>
                <a:gridCol w="584533"/>
                <a:gridCol w="584533"/>
                <a:gridCol w="584533"/>
                <a:gridCol w="584533"/>
                <a:gridCol w="584533"/>
                <a:gridCol w="584533"/>
                <a:gridCol w="584533"/>
                <a:gridCol w="584533"/>
                <a:gridCol w="584533"/>
                <a:gridCol w="584533"/>
              </a:tblGrid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编号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色泽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根蒂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敲声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纹理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脐部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触感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密度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含糖率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好瓜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0.697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0.460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沉闷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0.774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0.376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0.634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0.264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沉闷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0.608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0.318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浅白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0.556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0.215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软粘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0.403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0.237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软粘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0.481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0.149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0.437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0.211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沉闷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0.666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0.091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硬挺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清脆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平坦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软粘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0.243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0.267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浅白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硬挺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清脆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模糊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平坦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0.245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0.057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浅白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模糊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平坦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软粘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0.343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0.099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0.639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0.161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浅白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沉闷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0.657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0.198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乌黑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软粘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0.360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0.37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浅白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模糊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平坦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0.593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0.042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17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青绿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沉闷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稍糊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稍凹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0.719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0.103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否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69024"/>
              </p:ext>
            </p:extLst>
          </p:nvPr>
        </p:nvGraphicFramePr>
        <p:xfrm>
          <a:off x="6222994" y="2853740"/>
          <a:ext cx="5635630" cy="568960"/>
        </p:xfrm>
        <a:graphic>
          <a:graphicData uri="http://schemas.openxmlformats.org/drawingml/2006/table">
            <a:tbl>
              <a:tblPr/>
              <a:tblGrid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  <a:gridCol w="56356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dirty="0">
                          <a:effectLst/>
                        </a:rPr>
                        <a:t>编号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色泽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根蒂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敲声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纹理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脐部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触感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密度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含糖率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>
                          <a:effectLst/>
                        </a:rPr>
                        <a:t>好瓜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测试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>
                          <a:effectLst/>
                        </a:rPr>
                        <a:t>青绿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蜷缩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浊响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清晰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凹陷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>
                          <a:effectLst/>
                        </a:rPr>
                        <a:t>硬滑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0.697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>
                          <a:effectLst/>
                        </a:rPr>
                        <a:t>0.460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>
                          <a:effectLst/>
                        </a:rPr>
                        <a:t>是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00736" y="75703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西瓜数据集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32852" y="34454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测试样本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748</Words>
  <Application>Microsoft Office PowerPoint</Application>
  <PresentationFormat>宽屏</PresentationFormat>
  <Paragraphs>295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Master</cp:lastModifiedBy>
  <cp:revision>122</cp:revision>
  <dcterms:created xsi:type="dcterms:W3CDTF">2015-08-18T02:51:00Z</dcterms:created>
  <dcterms:modified xsi:type="dcterms:W3CDTF">2017-10-19T05:19:14Z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