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2"/>
  </p:sldMasterIdLst>
  <p:notesMasterIdLst>
    <p:notesMasterId r:id="rId18"/>
  </p:notesMasterIdLst>
  <p:sldIdLst>
    <p:sldId id="256" r:id="rId3"/>
    <p:sldId id="257" r:id="rId4"/>
    <p:sldId id="321" r:id="rId5"/>
    <p:sldId id="322" r:id="rId6"/>
    <p:sldId id="258" r:id="rId7"/>
    <p:sldId id="325" r:id="rId8"/>
    <p:sldId id="266" r:id="rId9"/>
    <p:sldId id="323" r:id="rId10"/>
    <p:sldId id="324" r:id="rId11"/>
    <p:sldId id="327" r:id="rId12"/>
    <p:sldId id="329" r:id="rId13"/>
    <p:sldId id="330" r:id="rId14"/>
    <p:sldId id="270" r:id="rId15"/>
    <p:sldId id="267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3659"/>
  </p:normalViewPr>
  <p:slideViewPr>
    <p:cSldViewPr snapToGrid="0" snapToObjects="1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2017/10/19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24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240" y="1315720"/>
            <a:ext cx="7589520" cy="1666240"/>
          </a:xfrm>
        </p:spPr>
        <p:txBody>
          <a:bodyPr/>
          <a:lstStyle/>
          <a:p>
            <a:r>
              <a:rPr kumimoji="1" lang="zh-CN" altLang="en-US" sz="4800" smtClean="0"/>
              <a:t>支持向量机模型实验指导</a:t>
            </a:r>
            <a:endParaRPr kumimoji="1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32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三：随机生成数据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6231" y="1506172"/>
            <a:ext cx="794035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600"/>
              <a:t>随机生成</a:t>
            </a:r>
            <a:r>
              <a:rPr lang="en-US" altLang="zh-CN" sz="1600"/>
              <a:t>40</a:t>
            </a:r>
            <a:r>
              <a:rPr lang="zh-CN" altLang="zh-CN" sz="1600"/>
              <a:t>个样本数据，数据分为两类</a:t>
            </a:r>
            <a:r>
              <a:rPr lang="zh-CN" altLang="zh-CN" sz="1600" smtClean="0"/>
              <a:t>。</a:t>
            </a:r>
            <a:r>
              <a:rPr lang="en-US" altLang="zh-CN" sz="1600" smtClean="0"/>
              <a:t> </a:t>
            </a:r>
            <a:r>
              <a:rPr lang="zh-CN" altLang="en-US" sz="1600" smtClean="0"/>
              <a:t>数据格式为（</a:t>
            </a:r>
            <a:r>
              <a:rPr lang="en-US" altLang="zh-CN" sz="1600" smtClean="0"/>
              <a:t>x1,x2,y</a:t>
            </a:r>
            <a:r>
              <a:rPr lang="zh-CN" altLang="en-US" sz="1600" smtClean="0"/>
              <a:t>），</a:t>
            </a:r>
            <a:r>
              <a:rPr lang="en-US" altLang="zh-CN" sz="1600" smtClean="0"/>
              <a:t>x1</a:t>
            </a:r>
            <a:r>
              <a:rPr lang="zh-CN" altLang="en-US" sz="1600" smtClean="0"/>
              <a:t>、</a:t>
            </a:r>
            <a:r>
              <a:rPr lang="en-US" altLang="zh-CN" sz="1600" smtClean="0"/>
              <a:t>x2</a:t>
            </a:r>
            <a:r>
              <a:rPr lang="zh-CN" altLang="en-US" sz="1600" smtClean="0"/>
              <a:t>为数据的特征，</a:t>
            </a:r>
            <a:r>
              <a:rPr lang="en-US" altLang="zh-CN" sz="1600" smtClean="0"/>
              <a:t>y</a:t>
            </a:r>
            <a:r>
              <a:rPr lang="zh-CN" altLang="en-US" sz="1600" smtClean="0"/>
              <a:t>是数据所属类别。</a:t>
            </a:r>
            <a:endParaRPr lang="zh-CN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05" y="2489318"/>
            <a:ext cx="7011008" cy="1623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5" y="352425"/>
            <a:ext cx="243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四：模型训练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3176" y="1331857"/>
            <a:ext cx="953287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600" smtClean="0"/>
              <a:t>建立</a:t>
            </a:r>
            <a:r>
              <a:rPr lang="zh-CN" altLang="zh-CN" sz="1600"/>
              <a:t>好一个未训练</a:t>
            </a:r>
            <a:r>
              <a:rPr lang="zh-CN" altLang="zh-CN" sz="1600" smtClean="0"/>
              <a:t>的</a:t>
            </a:r>
            <a:r>
              <a:rPr lang="en-US" altLang="zh-CN" sz="1600" smtClean="0"/>
              <a:t>SVM()</a:t>
            </a:r>
            <a:r>
              <a:rPr lang="zh-CN" altLang="zh-CN" sz="1600"/>
              <a:t>模型，然后，将</a:t>
            </a:r>
            <a:r>
              <a:rPr lang="zh-CN" altLang="zh-CN" sz="1600" smtClean="0"/>
              <a:t>训练样本</a:t>
            </a:r>
            <a:r>
              <a:rPr lang="zh-CN" altLang="zh-CN" sz="1600"/>
              <a:t>传给模型进行</a:t>
            </a:r>
            <a:r>
              <a:rPr lang="zh-CN" altLang="zh-CN" sz="1600" smtClean="0"/>
              <a:t>训练</a:t>
            </a:r>
            <a:r>
              <a:rPr lang="zh-CN" altLang="en-US" sz="1600"/>
              <a:t>，</a:t>
            </a:r>
            <a:r>
              <a:rPr lang="zh-CN" altLang="en-US" sz="1600" smtClean="0"/>
              <a:t>并对新数据进行预测。</a:t>
            </a:r>
            <a:endParaRPr lang="zh-CN" altLang="zh-CN" sz="1600"/>
          </a:p>
          <a:p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4" y="1737181"/>
            <a:ext cx="8740897" cy="4115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05044" y="352425"/>
            <a:ext cx="339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微软雅黑" panose="020B0503020204020204" charset="-122"/>
                <a:ea typeface="微软雅黑" panose="020B0503020204020204" charset="-122"/>
              </a:rPr>
              <a:t>五：可视化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3458" y="1094580"/>
            <a:ext cx="930389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1600"/>
              <a:t>使用</a:t>
            </a:r>
            <a:r>
              <a:rPr lang="en-US" altLang="zh-CN" sz="1600"/>
              <a:t>matplotlib</a:t>
            </a:r>
            <a:r>
              <a:rPr lang="zh-CN" altLang="zh-CN" sz="1600"/>
              <a:t>库进行绘图</a:t>
            </a:r>
            <a:r>
              <a:rPr lang="zh-CN" altLang="zh-CN" sz="1600" smtClean="0"/>
              <a:t>，</a:t>
            </a:r>
            <a:r>
              <a:rPr lang="zh-CN" altLang="en-US" sz="1600" smtClean="0"/>
              <a:t>通过将间隔、划分超平面和支持向量描绘出来，</a:t>
            </a:r>
            <a:r>
              <a:rPr lang="zh-CN" altLang="zh-CN" sz="1600" smtClean="0"/>
              <a:t>使得</a:t>
            </a:r>
            <a:r>
              <a:rPr lang="zh-CN" altLang="zh-CN" sz="1600"/>
              <a:t>模型更加</a:t>
            </a:r>
            <a:r>
              <a:rPr lang="zh-CN" altLang="zh-CN" sz="1600" smtClean="0"/>
              <a:t>清晰</a:t>
            </a:r>
            <a:r>
              <a:rPr lang="zh-CN" altLang="en-US" sz="1600" smtClean="0"/>
              <a:t>直观。</a:t>
            </a:r>
            <a:endParaRPr lang="zh-CN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8" y="1564225"/>
            <a:ext cx="8809483" cy="37112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09" y="2292306"/>
            <a:ext cx="4267570" cy="317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实验结果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98440" y="336550"/>
            <a:ext cx="193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实验结果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1594" y="1200774"/>
            <a:ext cx="503239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上方的数据为</a:t>
            </a:r>
            <a:r>
              <a:rPr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类，下方的数据为</a:t>
            </a:r>
            <a:r>
              <a:rPr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类，可以看到，</a:t>
            </a:r>
            <a:r>
              <a:rPr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类有两个支持向量，</a:t>
            </a:r>
            <a:r>
              <a:rPr lang="en-US" altLang="zh-CN" sz="160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类有一个支持向量，</a:t>
            </a:r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超平面为</a:t>
            </a:r>
            <a:r>
              <a:rPr lang="zh-CN" altLang="en-US" sz="1600" smtClean="0">
                <a:latin typeface="微软雅黑" panose="020B0503020204020204" charset="-122"/>
                <a:ea typeface="微软雅黑" panose="020B0503020204020204" charset="-122"/>
              </a:rPr>
              <a:t>中间黑色实线，数据划分的非常清晰。</a:t>
            </a:r>
            <a:endParaRPr lang="en-US" altLang="zh-CN" sz="160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85" y="1249212"/>
            <a:ext cx="4731880" cy="42788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75" y="2527492"/>
            <a:ext cx="3223539" cy="1722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01095" y="2438933"/>
            <a:ext cx="7589808" cy="1032886"/>
          </a:xfrm>
        </p:spPr>
        <p:txBody>
          <a:bodyPr/>
          <a:lstStyle/>
          <a:p>
            <a:r>
              <a:rPr kumimoji="1" lang="en-US" altLang="zh-CN" dirty="0"/>
              <a:t>Thank you</a:t>
            </a:r>
            <a:r>
              <a:rPr kumimoji="1" lang="zh-CN" altLang="en-US" dirty="0"/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目录 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smtClean="0"/>
              <a:t>实验结果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支持向量机模型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smtClean="0"/>
              <a:t>实验内容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支持向量机模型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支持向量机模型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0351" y="1020486"/>
            <a:ext cx="6541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给定训练样本集</a:t>
            </a:r>
            <a:r>
              <a:rPr lang="en-US" altLang="zh-CN" smtClean="0"/>
              <a:t>D={(X1,y1</a:t>
            </a:r>
            <a:r>
              <a:rPr lang="en-US" altLang="zh-CN"/>
              <a:t>)</a:t>
            </a:r>
            <a:r>
              <a:rPr lang="en-US" altLang="zh-CN" smtClean="0"/>
              <a:t>,(X2,y2),...,(Xm,ym)}</a:t>
            </a:r>
            <a:r>
              <a:rPr lang="zh-CN" altLang="en-US" smtClean="0"/>
              <a:t>，</a:t>
            </a:r>
            <a:r>
              <a:rPr lang="en-US" altLang="zh-CN" smtClean="0"/>
              <a:t>yi€{-1</a:t>
            </a:r>
            <a:r>
              <a:rPr lang="zh-CN" altLang="en-US" smtClean="0"/>
              <a:t>，</a:t>
            </a:r>
            <a:r>
              <a:rPr lang="en-US" altLang="zh-CN" smtClean="0"/>
              <a:t>+1}</a:t>
            </a:r>
            <a:r>
              <a:rPr lang="zh-CN" altLang="en-US" smtClean="0"/>
              <a:t>，其中</a:t>
            </a:r>
            <a:r>
              <a:rPr lang="en-US" altLang="zh-CN" smtClean="0"/>
              <a:t>X1=(x1,x2,...xd)</a:t>
            </a:r>
            <a:r>
              <a:rPr lang="zh-CN" altLang="en-US" smtClean="0"/>
              <a:t>，试图在训练集</a:t>
            </a:r>
            <a:r>
              <a:rPr lang="en-US" altLang="zh-CN" smtClean="0"/>
              <a:t>D</a:t>
            </a:r>
            <a:r>
              <a:rPr lang="zh-CN" altLang="en-US" smtClean="0"/>
              <a:t>的样本空间中找到一个划分超平面（如果</a:t>
            </a:r>
            <a:r>
              <a:rPr lang="en-US" altLang="zh-CN" smtClean="0"/>
              <a:t>X1</a:t>
            </a:r>
            <a:r>
              <a:rPr lang="zh-CN" altLang="en-US" smtClean="0"/>
              <a:t>是二维的，那就是一条直线），将不同类别的样本分开。</a:t>
            </a:r>
            <a:endParaRPr lang="en-US" altLang="zh-CN" smtClean="0"/>
          </a:p>
          <a:p>
            <a:pPr algn="l"/>
            <a:endParaRPr lang="en-US" altLang="zh-CN"/>
          </a:p>
          <a:p>
            <a:r>
              <a:rPr lang="zh-CN" altLang="en-US" smtClean="0"/>
              <a:t>支持向量机模型就是试图找到一个超平面，求出使得间隔最大化的参数</a:t>
            </a:r>
            <a:r>
              <a:rPr lang="en-US" altLang="zh-CN" smtClean="0"/>
              <a:t>W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043" y="2888259"/>
            <a:ext cx="5220152" cy="31625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51" y="3242620"/>
            <a:ext cx="5006774" cy="122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实验内容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实验内容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61872" y="1097280"/>
            <a:ext cx="8851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随机生成一组数据，数据格式为（</a:t>
            </a:r>
            <a:r>
              <a:rPr lang="en-US" altLang="zh-CN"/>
              <a:t>x1,x2</a:t>
            </a:r>
            <a:r>
              <a:rPr lang="zh-CN" altLang="zh-CN"/>
              <a:t>），同时数据划分为</a:t>
            </a:r>
            <a:r>
              <a:rPr lang="en-US" altLang="zh-CN"/>
              <a:t>2</a:t>
            </a:r>
            <a:r>
              <a:rPr lang="zh-CN" altLang="zh-CN"/>
              <a:t>类，分别为</a:t>
            </a:r>
            <a:r>
              <a:rPr lang="en-US" altLang="zh-CN"/>
              <a:t>0</a:t>
            </a:r>
            <a:r>
              <a:rPr lang="zh-CN" altLang="zh-CN"/>
              <a:t>和</a:t>
            </a:r>
            <a:r>
              <a:rPr lang="en-US" altLang="zh-CN"/>
              <a:t>1</a:t>
            </a:r>
            <a:r>
              <a:rPr lang="zh-CN" altLang="zh-CN"/>
              <a:t>。比如样本（</a:t>
            </a:r>
            <a:r>
              <a:rPr lang="en-US" altLang="zh-CN"/>
              <a:t>x1,x2</a:t>
            </a:r>
            <a:r>
              <a:rPr lang="zh-CN" altLang="zh-CN"/>
              <a:t>）属于</a:t>
            </a:r>
            <a:r>
              <a:rPr lang="en-US" altLang="zh-CN"/>
              <a:t>0</a:t>
            </a:r>
            <a:r>
              <a:rPr lang="zh-CN" altLang="zh-CN"/>
              <a:t>类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en-US" smtClean="0"/>
              <a:t>使用以上数据训练支持向量机模型，得到最优的超平面，并输出模型参数</a:t>
            </a:r>
            <a:r>
              <a:rPr lang="en-US" altLang="zh-CN" smtClean="0"/>
              <a:t>W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/>
              <a:t>。</a:t>
            </a:r>
            <a:endParaRPr lang="en-US" altLang="zh-CN" smtClean="0"/>
          </a:p>
          <a:p>
            <a:r>
              <a:rPr lang="zh-CN" altLang="zh-CN" smtClean="0"/>
              <a:t>并</a:t>
            </a:r>
            <a:r>
              <a:rPr lang="zh-CN" altLang="zh-CN"/>
              <a:t>对新出现的样本，预测样本属于哪个类别。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74" y="2566278"/>
            <a:ext cx="4191363" cy="317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75200" y="352425"/>
            <a:ext cx="243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/>
              <a:t>一：环境搭建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527048" y="1089451"/>
            <a:ext cx="8794369" cy="295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smtClean="0">
                <a:latin typeface="+mn-ea"/>
              </a:rPr>
              <a:t>环境要求：</a:t>
            </a:r>
            <a:endParaRPr lang="en-US" altLang="zh-CN" sz="2400" smtClean="0">
              <a:latin typeface="+mn-ea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mtClean="0">
                <a:latin typeface="+mn-ea"/>
              </a:rPr>
              <a:t>系统</a:t>
            </a:r>
            <a:r>
              <a:rPr lang="zh-CN" altLang="zh-CN">
                <a:latin typeface="+mn-ea"/>
              </a:rPr>
              <a:t>：</a:t>
            </a:r>
            <a:r>
              <a:rPr lang="en-US" altLang="zh-CN">
                <a:latin typeface="+mn-ea"/>
              </a:rPr>
              <a:t>window7</a:t>
            </a:r>
            <a:endParaRPr lang="zh-CN" altLang="zh-CN">
              <a:latin typeface="+mn-ea"/>
            </a:endParaRPr>
          </a:p>
          <a:p>
            <a:r>
              <a:rPr lang="en-US" altLang="zh-CN" smtClean="0">
                <a:latin typeface="+mn-ea"/>
              </a:rPr>
              <a:t>     </a:t>
            </a:r>
            <a:r>
              <a:rPr lang="zh-CN" altLang="zh-CN" smtClean="0">
                <a:latin typeface="+mn-ea"/>
              </a:rPr>
              <a:t>软件</a:t>
            </a:r>
            <a:r>
              <a:rPr lang="zh-CN" altLang="zh-CN">
                <a:latin typeface="+mn-ea"/>
              </a:rPr>
              <a:t>：</a:t>
            </a:r>
            <a:r>
              <a:rPr lang="en-US" altLang="zh-CN">
                <a:latin typeface="+mn-ea"/>
              </a:rPr>
              <a:t>PyCharm</a:t>
            </a:r>
            <a:endParaRPr lang="zh-CN" altLang="zh-CN">
              <a:latin typeface="+mn-ea"/>
            </a:endParaRPr>
          </a:p>
          <a:p>
            <a:r>
              <a:rPr lang="en-US" altLang="zh-CN" smtClean="0">
                <a:latin typeface="+mn-ea"/>
              </a:rPr>
              <a:t>     </a:t>
            </a:r>
            <a:r>
              <a:rPr lang="zh-CN" altLang="zh-CN" smtClean="0">
                <a:latin typeface="+mn-ea"/>
              </a:rPr>
              <a:t>需要</a:t>
            </a:r>
            <a:r>
              <a:rPr lang="zh-CN" altLang="zh-CN">
                <a:latin typeface="+mn-ea"/>
              </a:rPr>
              <a:t>安装的库：</a:t>
            </a:r>
          </a:p>
          <a:p>
            <a:pPr lvl="0"/>
            <a:r>
              <a:rPr lang="en-US" altLang="zh-CN" smtClean="0">
                <a:latin typeface="+mn-ea"/>
              </a:rPr>
              <a:t>       1.python2.7</a:t>
            </a:r>
            <a:endParaRPr lang="zh-CN" altLang="zh-CN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       2.numpy</a:t>
            </a:r>
            <a:endParaRPr lang="zh-CN" altLang="zh-CN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       3.matplotlib</a:t>
            </a:r>
            <a:endParaRPr lang="zh-CN" altLang="zh-CN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       4.scikit-learn </a:t>
            </a:r>
            <a:r>
              <a:rPr lang="en-US" altLang="zh-CN">
                <a:latin typeface="+mn-ea"/>
              </a:rPr>
              <a:t>&gt;=</a:t>
            </a:r>
            <a:r>
              <a:rPr lang="en-US" altLang="zh-CN" smtClean="0">
                <a:latin typeface="+mn-ea"/>
              </a:rPr>
              <a:t>0.18</a:t>
            </a:r>
          </a:p>
          <a:p>
            <a:pPr lvl="0"/>
            <a:endParaRPr lang="en-US" altLang="zh-CN" smtClean="0">
              <a:latin typeface="+mn-ea"/>
            </a:endParaRPr>
          </a:p>
          <a:p>
            <a:pPr lvl="0"/>
            <a:r>
              <a:rPr lang="en-US" altLang="zh-CN" smtClean="0">
                <a:latin typeface="+mn-ea"/>
              </a:rPr>
              <a:t>Python2.7</a:t>
            </a:r>
            <a:r>
              <a:rPr lang="zh-CN" altLang="en-US" smtClean="0">
                <a:latin typeface="+mn-ea"/>
              </a:rPr>
              <a:t>安装好后，命令行通过</a:t>
            </a:r>
            <a:r>
              <a:rPr lang="en-US" altLang="zh-CN" smtClean="0">
                <a:latin typeface="+mn-ea"/>
              </a:rPr>
              <a:t>pip</a:t>
            </a:r>
            <a:r>
              <a:rPr lang="zh-CN" altLang="en-US" smtClean="0">
                <a:latin typeface="+mn-ea"/>
              </a:rPr>
              <a:t>命令安装相应的库</a:t>
            </a:r>
            <a:endParaRPr lang="zh-CN" altLang="zh-CN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630" y="4659659"/>
            <a:ext cx="6363251" cy="89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mtClean="0"/>
              <a:t>实验步骤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5520" y="367665"/>
            <a:ext cx="243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/>
              <a:t>二：项目构建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781594" y="1252530"/>
            <a:ext cx="43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Pycharm</a:t>
            </a:r>
            <a:r>
              <a:rPr lang="zh-CN" altLang="en-US" smtClean="0"/>
              <a:t>中新建一个</a:t>
            </a:r>
            <a:r>
              <a:rPr lang="en-US" altLang="zh-CN" smtClean="0"/>
              <a:t>python</a:t>
            </a:r>
            <a:r>
              <a:rPr lang="zh-CN" altLang="en-US" smtClean="0"/>
              <a:t>项目，项目名称为</a:t>
            </a:r>
            <a:r>
              <a:rPr lang="en-US" altLang="zh-CN" smtClean="0"/>
              <a:t>SVM</a:t>
            </a:r>
            <a:r>
              <a:rPr lang="zh-CN" altLang="en-US" smtClean="0"/>
              <a:t>，并在</a:t>
            </a:r>
            <a:r>
              <a:rPr lang="en-US" altLang="zh-CN" smtClean="0"/>
              <a:t>SVM</a:t>
            </a:r>
            <a:r>
              <a:rPr lang="zh-CN" altLang="en-US" smtClean="0"/>
              <a:t>文件夹上新建</a:t>
            </a:r>
            <a:r>
              <a:rPr lang="en-US" altLang="zh-CN" smtClean="0"/>
              <a:t>python</a:t>
            </a:r>
            <a:r>
              <a:rPr lang="zh-CN" altLang="en-US" smtClean="0"/>
              <a:t>文件</a:t>
            </a:r>
            <a:r>
              <a:rPr lang="en-US" altLang="zh-CN" smtClean="0"/>
              <a:t>SupportVectorMachine.py</a:t>
            </a:r>
            <a:r>
              <a:rPr lang="zh-CN" altLang="en-US" smtClean="0"/>
              <a:t>为我们的程序源码。</a:t>
            </a:r>
            <a:endParaRPr lang="en-US" altLang="zh-CN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327" y="1177728"/>
            <a:ext cx="3619814" cy="4572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429</Words>
  <Application>Microsoft Office PowerPoint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alvincat</cp:lastModifiedBy>
  <cp:revision>106</cp:revision>
  <dcterms:created xsi:type="dcterms:W3CDTF">2015-08-18T02:51:00Z</dcterms:created>
  <dcterms:modified xsi:type="dcterms:W3CDTF">2017-10-19T05:06:57Z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