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PT Sans Narrow"/>
      <p:regular r:id="rId55"/>
      <p:bold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29D559-9D68-45A9-90E9-8B4BD2E23652}">
  <a:tblStyle styleId="{7E29D559-9D68-45A9-90E9-8B4BD2E236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OpenSans-regular.fntdata"/><Relationship Id="rId12" Type="http://schemas.openxmlformats.org/officeDocument/2006/relationships/slide" Target="slides/slide6.xml"/><Relationship Id="rId56" Type="http://schemas.openxmlformats.org/officeDocument/2006/relationships/font" Target="fonts/PTSansNarrow-bold.fntdata"/><Relationship Id="rId15" Type="http://schemas.openxmlformats.org/officeDocument/2006/relationships/slide" Target="slides/slide9.xml"/><Relationship Id="rId59" Type="http://schemas.openxmlformats.org/officeDocument/2006/relationships/font" Target="fonts/OpenSans-italic.fntdata"/><Relationship Id="rId14" Type="http://schemas.openxmlformats.org/officeDocument/2006/relationships/slide" Target="slides/slide8.xml"/><Relationship Id="rId58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2defeb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2defeb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2defeb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2defeb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8be542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8be542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2d95a1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52d95a1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2d95a1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2d95a1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effcc9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3effcc9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2d95a1d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2d95a1d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effcc9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3effcc9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3effcc98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3effcc98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52d95a1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52d95a1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c9ec79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c9ec79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3c9ec79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3c9ec79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3c9ec79d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3c9ec79d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52d95a1d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52d95a1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3c9ec79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3c9ec79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62defeb1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62defeb1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62defeb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62defeb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62defeb1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62defeb1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62defeb1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62defeb1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3c9ec79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3c9ec79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62defeb1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62defeb1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c9ec79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c9ec79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2defeb1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62defeb1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62defeb1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62defeb1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2defeb1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2defeb1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68be542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68be542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62defeb1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62defeb1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62defeb1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62defeb1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62defeb1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62defeb1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62defeb1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62defeb1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68be542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68be542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3effcc9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3effcc9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c9ec79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c9ec79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3effcc98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03effcc98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3effcc9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3effcc9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3effcc98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3effcc9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3effcc98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3effcc98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3effcc98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3effcc98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3effcc98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03effcc98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3effcc98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3effcc98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3effcc98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3effcc98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3effcc98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3effcc98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c9ec79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3c9ec79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c9ec79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c9ec79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2defeb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2defeb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2defeb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2defeb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2d95a1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2d95a1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Transfer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13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2575" y="819775"/>
            <a:ext cx="73401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	Loss: 0.6381; Accuracy: 99.92%;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Validation loss: 1.3175; Validation accuracy: 80.03% 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2300"/>
            <a:ext cx="8839200" cy="29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13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2575" y="819775"/>
            <a:ext cx="73401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	Loss: 6.6944; Accuracy: 77.33%;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Validation loss: 6.8026; Validation accuracy: 73.58% 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5775"/>
            <a:ext cx="8839203" cy="290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13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2575" y="819775"/>
            <a:ext cx="73401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	Loss: 4.0019; Accuracy: 86.80%;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Validation loss: 4.3281; Validation accuracy: 77.13% 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5775"/>
            <a:ext cx="8839202" cy="2913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11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I’ve decided to continue learning from the augmentation part. 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40602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best in my opinion options was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 using data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unfroze layers layer by 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Risks: not enough time to do both at the same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I’ve decided to went in both directions (possibility to run two experiments in the same time):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Stay with data augmentation but unfroze all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Resign from data </a:t>
            </a:r>
            <a:r>
              <a:rPr lang="en-GB"/>
              <a:t>augmentation</a:t>
            </a:r>
            <a:r>
              <a:rPr lang="en-GB"/>
              <a:t> but unfroze layers in two steps.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Stay with data augmentation but unfroze all layers (1)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13" y="1332725"/>
            <a:ext cx="8694977" cy="28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Stay with data augmentation but unfroze all layers (2)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00" y="1217950"/>
            <a:ext cx="8933999" cy="29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4332250"/>
            <a:ext cx="87273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Loss: 2.1214; Accuracy: 93.32%; Validation loss: 2.6561; Validation accuracy: 79.62%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Resign from data augmentation but unfroze layers in two steps. (1)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3725"/>
            <a:ext cx="8839199" cy="291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Resign from data augmentation but unfroze layers in two steps. (2)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3725"/>
            <a:ext cx="8839199" cy="288119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4332250"/>
            <a:ext cx="87273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Loss: 2.8288; Accuracy: 98.09%; Validation loss: 3.4019; Validation accuracy: 81.25%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110275"/>
            <a:ext cx="85206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40"/>
              <a:t>Resign from data augmentation but unfroze layers in two steps. (* After that, I wanted to see if training one time more but with augmentation will help)</a:t>
            </a:r>
            <a:endParaRPr sz="2440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4332250"/>
            <a:ext cx="87273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Loss: 2.0618; Accuracy: 92.88%; Validation loss: 2.6053; Validation accuracy: 79.12% 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3725"/>
            <a:ext cx="8679900" cy="285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10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of results</a:t>
            </a:r>
            <a:endParaRPr/>
          </a:p>
        </p:txBody>
      </p:sp>
      <p:graphicFrame>
        <p:nvGraphicFramePr>
          <p:cNvPr id="187" name="Google Shape;187;p31"/>
          <p:cNvGraphicFramePr/>
          <p:nvPr/>
        </p:nvGraphicFramePr>
        <p:xfrm>
          <a:off x="251850" y="72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{7E29D559-9D68-45A9-90E9-8B4BD2E23652}</a:tableStyleId>
              </a:tblPr>
              <a:tblGrid>
                <a:gridCol w="2579150"/>
                <a:gridCol w="1521025"/>
                <a:gridCol w="1514350"/>
                <a:gridCol w="1541550"/>
                <a:gridCol w="1484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Accuracy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Val_loss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Val_accuracy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5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only dense layers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 augmentation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0.6381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99.92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1.3175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80.03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only dense layers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augmentation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4.0019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86.80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4.3281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77.13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augmentation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all layers unfrozen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2.1214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93.32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2.6561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79.62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52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 augmentation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layers unfrozen steppedly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2.8288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98.09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3.4019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81.25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0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no augmentation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layers unfrozen steppedly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+"/>
                      </a:pPr>
                      <a:r>
                        <a:rPr lang="en-GB" sz="1200"/>
                        <a:t>one training with augmentation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2.0618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92.88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2.6053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79.12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to solve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921650" y="1494600"/>
            <a:ext cx="68076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MAMe: Museum Art Medium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Image classification with 29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Expected final accuracy be higher than 71%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09650" y="2199000"/>
            <a:ext cx="29247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Classificator</a:t>
            </a:r>
            <a:r>
              <a:rPr lang="en-GB"/>
              <a:t> </a:t>
            </a:r>
            <a:r>
              <a:rPr lang="en-GB"/>
              <a:t>choosing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Because of huge training time of SVM, Random Forest Classifier was chosen.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Layers to extract features from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0" y="1238575"/>
            <a:ext cx="4572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'block1_conv1' 	'block1_conv2'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'block2_conv1'	'block2_conv2'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'block3_conv1'	'block3_conv2',	'block3_conv3'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'block4_conv1'	'block4_conv2'	'block4_conv3'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'block5_conv1'	'block5_conv2'	'block5_conv3'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'fc1'	'fc2'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994" y="1331344"/>
            <a:ext cx="4184301" cy="10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/>
          <p:nvPr/>
        </p:nvSpPr>
        <p:spPr>
          <a:xfrm>
            <a:off x="5031125" y="1520800"/>
            <a:ext cx="3290400" cy="8418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7" name="Google Shape;207;p34"/>
          <p:cNvSpPr txBox="1"/>
          <p:nvPr/>
        </p:nvSpPr>
        <p:spPr>
          <a:xfrm>
            <a:off x="3338100" y="4246800"/>
            <a:ext cx="24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features: 12416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41838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Checked RFC paramthers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2037325"/>
            <a:ext cx="8520600" cy="23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RFC: min_samples_leaf = 20;	</a:t>
            </a:r>
            <a:r>
              <a:rPr lang="en-GB"/>
              <a:t>n_estimators</a:t>
            </a:r>
            <a:r>
              <a:rPr lang="en-GB"/>
              <a:t> =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RFC: min_samples_leaf = 7;	</a:t>
            </a:r>
            <a:r>
              <a:rPr lang="en-GB"/>
              <a:t>n_estimators</a:t>
            </a:r>
            <a:r>
              <a:rPr lang="en-GB"/>
              <a:t> =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RFC: min_samples_leaf = 2;	</a:t>
            </a:r>
            <a:r>
              <a:rPr lang="en-GB"/>
              <a:t>n_estimators</a:t>
            </a:r>
            <a:r>
              <a:rPr lang="en-GB"/>
              <a:t> = 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RFC: min_samples_leaf = 2;	n_estimators = 50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with or without discretization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4495475" y="592400"/>
            <a:ext cx="4278900" cy="1196100"/>
          </a:xfrm>
          <a:prstGeom prst="rect">
            <a:avLst/>
          </a:prstGeom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 VALUES: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n_estimators</a:t>
            </a:r>
            <a:r>
              <a:rPr lang="en-GB"/>
              <a:t> =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min_samples_leaf = 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1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77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min_samples_leaf = 2;	</a:t>
            </a:r>
            <a:r>
              <a:rPr lang="en-GB"/>
              <a:t>n_estimators = 50</a:t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00" y="1233875"/>
            <a:ext cx="4387050" cy="32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950" y="1233850"/>
            <a:ext cx="4387050" cy="32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/>
        </p:nvSpPr>
        <p:spPr>
          <a:xfrm>
            <a:off x="263875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71%</a:t>
            </a:r>
            <a:endParaRPr/>
          </a:p>
        </p:txBody>
      </p:sp>
      <p:sp>
        <p:nvSpPr>
          <p:cNvPr id="224" name="Google Shape;224;p36"/>
          <p:cNvSpPr txBox="1"/>
          <p:nvPr/>
        </p:nvSpPr>
        <p:spPr>
          <a:xfrm>
            <a:off x="5030625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73%</a:t>
            </a:r>
            <a:endParaRPr/>
          </a:p>
        </p:txBody>
      </p:sp>
      <p:sp>
        <p:nvSpPr>
          <p:cNvPr id="225" name="Google Shape;225;p36"/>
          <p:cNvSpPr txBox="1"/>
          <p:nvPr/>
        </p:nvSpPr>
        <p:spPr>
          <a:xfrm>
            <a:off x="1060675" y="1233850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DISCRETIZATION</a:t>
            </a:r>
            <a:endParaRPr i="1"/>
          </a:p>
        </p:txBody>
      </p:sp>
      <p:sp>
        <p:nvSpPr>
          <p:cNvPr id="226" name="Google Shape;226;p36"/>
          <p:cNvSpPr txBox="1"/>
          <p:nvPr/>
        </p:nvSpPr>
        <p:spPr>
          <a:xfrm>
            <a:off x="5897150" y="1233850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NO </a:t>
            </a:r>
            <a:r>
              <a:rPr i="1" lang="en-GB"/>
              <a:t>DISCRETIZATION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1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77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min_samples_leaf = 2;	</a:t>
            </a:r>
            <a:r>
              <a:rPr lang="en-GB"/>
              <a:t>n_estimators = 12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311700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61%</a:t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4650425" y="4571350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63%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8981"/>
            <a:ext cx="4308125" cy="323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425" y="1248975"/>
            <a:ext cx="4493574" cy="33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/>
        </p:nvSpPr>
        <p:spPr>
          <a:xfrm>
            <a:off x="1058913" y="1248975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DISCRETIZATION</a:t>
            </a:r>
            <a:endParaRPr i="1"/>
          </a:p>
        </p:txBody>
      </p:sp>
      <p:sp>
        <p:nvSpPr>
          <p:cNvPr id="238" name="Google Shape;238;p37"/>
          <p:cNvSpPr txBox="1"/>
          <p:nvPr/>
        </p:nvSpPr>
        <p:spPr>
          <a:xfrm>
            <a:off x="5855325" y="1248975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NO DISCRETIZATION</a:t>
            </a:r>
            <a:endParaRPr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1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77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min_samples_leaf</a:t>
            </a:r>
            <a:r>
              <a:rPr lang="en-GB"/>
              <a:t> = 20;	n_estimators = 100</a:t>
            </a: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311700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67%</a:t>
            </a:r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4769700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69%</a:t>
            </a:r>
            <a:endParaRPr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" y="1244300"/>
            <a:ext cx="4361550" cy="32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700" y="1244300"/>
            <a:ext cx="4361550" cy="3271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8"/>
          <p:cNvSpPr txBox="1"/>
          <p:nvPr/>
        </p:nvSpPr>
        <p:spPr>
          <a:xfrm>
            <a:off x="5855325" y="1244300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NO DISCRETIZATION</a:t>
            </a:r>
            <a:endParaRPr i="1"/>
          </a:p>
        </p:txBody>
      </p:sp>
      <p:sp>
        <p:nvSpPr>
          <p:cNvPr id="250" name="Google Shape;250;p38"/>
          <p:cNvSpPr txBox="1"/>
          <p:nvPr/>
        </p:nvSpPr>
        <p:spPr>
          <a:xfrm>
            <a:off x="1088575" y="1244300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DISCRETIZATION</a:t>
            </a:r>
            <a:endParaRPr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1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11700" y="77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min_samples_leaf = 7;	n_estimators = 100</a:t>
            </a:r>
            <a:endParaRPr/>
          </a:p>
        </p:txBody>
      </p:sp>
      <p:sp>
        <p:nvSpPr>
          <p:cNvPr id="257" name="Google Shape;257;p39"/>
          <p:cNvSpPr txBox="1"/>
          <p:nvPr/>
        </p:nvSpPr>
        <p:spPr>
          <a:xfrm>
            <a:off x="311700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70%</a:t>
            </a:r>
            <a:endParaRPr/>
          </a:p>
        </p:txBody>
      </p:sp>
      <p:sp>
        <p:nvSpPr>
          <p:cNvPr id="258" name="Google Shape;258;p39"/>
          <p:cNvSpPr txBox="1"/>
          <p:nvPr/>
        </p:nvSpPr>
        <p:spPr>
          <a:xfrm>
            <a:off x="4731400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72%</a:t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3850"/>
            <a:ext cx="4412600" cy="33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400" y="1233850"/>
            <a:ext cx="4412600" cy="330946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9"/>
          <p:cNvSpPr txBox="1"/>
          <p:nvPr/>
        </p:nvSpPr>
        <p:spPr>
          <a:xfrm>
            <a:off x="5842550" y="1233850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NO DISCRETIZATION</a:t>
            </a:r>
            <a:endParaRPr i="1"/>
          </a:p>
        </p:txBody>
      </p:sp>
      <p:sp>
        <p:nvSpPr>
          <p:cNvPr id="262" name="Google Shape;262;p39"/>
          <p:cNvSpPr txBox="1"/>
          <p:nvPr/>
        </p:nvSpPr>
        <p:spPr>
          <a:xfrm>
            <a:off x="1111150" y="1233850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DISCRETIZATION</a:t>
            </a:r>
            <a:endParaRPr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Combined experiment: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52475"/>
            <a:ext cx="85206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discretization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n_estimators =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min_samples_leaf = 7</a:t>
            </a:r>
            <a:endParaRPr/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79200"/>
            <a:ext cx="4572000" cy="342899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0"/>
          <p:cNvSpPr txBox="1"/>
          <p:nvPr/>
        </p:nvSpPr>
        <p:spPr>
          <a:xfrm>
            <a:off x="311700" y="262112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72%  (not the best one) </a:t>
            </a:r>
            <a:endParaRPr/>
          </a:p>
        </p:txBody>
      </p:sp>
      <p:sp>
        <p:nvSpPr>
          <p:cNvPr id="271" name="Google Shape;271;p40"/>
          <p:cNvSpPr txBox="1"/>
          <p:nvPr/>
        </p:nvSpPr>
        <p:spPr>
          <a:xfrm>
            <a:off x="311700" y="3811700"/>
            <a:ext cx="383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best model (acc = 73%):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 discretization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n_estimators = 50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min_samples_leaf = 2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Layers to extract features from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726950" y="1273350"/>
            <a:ext cx="2553900" cy="25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'block1_conv2'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'block2_conv2'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'block3_conv3'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'block4_conv3'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'block5_conv3'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994" y="1331344"/>
            <a:ext cx="4184301" cy="10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/>
          <p:nvPr/>
        </p:nvSpPr>
        <p:spPr>
          <a:xfrm>
            <a:off x="5184150" y="1524100"/>
            <a:ext cx="172200" cy="8895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0" name="Google Shape;280;p41"/>
          <p:cNvSpPr txBox="1"/>
          <p:nvPr/>
        </p:nvSpPr>
        <p:spPr>
          <a:xfrm>
            <a:off x="3338100" y="4246800"/>
            <a:ext cx="24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features: </a:t>
            </a:r>
            <a:r>
              <a:rPr lang="en-GB"/>
              <a:t>1472</a:t>
            </a:r>
            <a:endParaRPr/>
          </a:p>
        </p:txBody>
      </p:sp>
      <p:sp>
        <p:nvSpPr>
          <p:cNvPr id="281" name="Google Shape;281;p41"/>
          <p:cNvSpPr/>
          <p:nvPr/>
        </p:nvSpPr>
        <p:spPr>
          <a:xfrm>
            <a:off x="5690450" y="1524100"/>
            <a:ext cx="172200" cy="8895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2" name="Google Shape;282;p41"/>
          <p:cNvSpPr/>
          <p:nvPr/>
        </p:nvSpPr>
        <p:spPr>
          <a:xfrm>
            <a:off x="6340225" y="1524100"/>
            <a:ext cx="172200" cy="8895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3" name="Google Shape;283;p41"/>
          <p:cNvSpPr/>
          <p:nvPr/>
        </p:nvSpPr>
        <p:spPr>
          <a:xfrm>
            <a:off x="6990000" y="1524100"/>
            <a:ext cx="172200" cy="8895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4" name="Google Shape;284;p41"/>
          <p:cNvSpPr/>
          <p:nvPr/>
        </p:nvSpPr>
        <p:spPr>
          <a:xfrm>
            <a:off x="7639775" y="1524100"/>
            <a:ext cx="172200" cy="8895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28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Pretrained model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2258125"/>
            <a:ext cx="8072700" cy="23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the pretraining the VGG16 model was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Early stopping:  val_loss with patience=20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Saved weights: the best val_accuracy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194" y="864219"/>
            <a:ext cx="4184301" cy="10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11700" y="445025"/>
            <a:ext cx="41838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Checked RFC paramthers</a:t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311700" y="2504300"/>
            <a:ext cx="85206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RFC: min_samples_leaf = 20;	n_estimators =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RFC: min_samples_leaf = 7;	n_estimators =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RFC: min_samples_leaf = 2;	n_estimators = 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RFC: min_samples_leaf = 2;	n_estimators = 50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5365900" y="611525"/>
            <a:ext cx="3146700" cy="1377900"/>
          </a:xfrm>
          <a:prstGeom prst="rect">
            <a:avLst/>
          </a:prstGeom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ALL EXPERIMENTS WITHOUT DISCRETIZATION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1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97" name="Google Shape;297;p43"/>
          <p:cNvSpPr txBox="1"/>
          <p:nvPr/>
        </p:nvSpPr>
        <p:spPr>
          <a:xfrm>
            <a:off x="263875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64%</a:t>
            </a:r>
            <a:endParaRPr/>
          </a:p>
        </p:txBody>
      </p:sp>
      <p:sp>
        <p:nvSpPr>
          <p:cNvPr id="298" name="Google Shape;298;p43"/>
          <p:cNvSpPr txBox="1"/>
          <p:nvPr/>
        </p:nvSpPr>
        <p:spPr>
          <a:xfrm>
            <a:off x="5030625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71%</a:t>
            </a:r>
            <a:endParaRPr/>
          </a:p>
        </p:txBody>
      </p:sp>
      <p:sp>
        <p:nvSpPr>
          <p:cNvPr id="299" name="Google Shape;299;p43"/>
          <p:cNvSpPr txBox="1"/>
          <p:nvPr/>
        </p:nvSpPr>
        <p:spPr>
          <a:xfrm>
            <a:off x="311700" y="897700"/>
            <a:ext cx="3326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min_samples_leaf = 2;	</a:t>
            </a:r>
            <a:r>
              <a:rPr lang="en-GB" sz="1800">
                <a:solidFill>
                  <a:schemeClr val="dk2"/>
                </a:solidFill>
              </a:rPr>
              <a:t>n_estimators = 12</a:t>
            </a:r>
            <a:endParaRPr i="1"/>
          </a:p>
        </p:txBody>
      </p:sp>
      <p:sp>
        <p:nvSpPr>
          <p:cNvPr id="300" name="Google Shape;300;p43"/>
          <p:cNvSpPr txBox="1"/>
          <p:nvPr/>
        </p:nvSpPr>
        <p:spPr>
          <a:xfrm>
            <a:off x="5540100" y="833425"/>
            <a:ext cx="3292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min_samples_leaf = 2;	</a:t>
            </a:r>
            <a:r>
              <a:rPr lang="en-GB" sz="1800">
                <a:solidFill>
                  <a:schemeClr val="dk2"/>
                </a:solidFill>
              </a:rPr>
              <a:t>n_estimators = 50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0" y="1613725"/>
            <a:ext cx="4069675" cy="305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851" y="1592425"/>
            <a:ext cx="4126450" cy="309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311700" y="1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308" name="Google Shape;308;p44"/>
          <p:cNvSpPr txBox="1"/>
          <p:nvPr/>
        </p:nvSpPr>
        <p:spPr>
          <a:xfrm>
            <a:off x="311700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70%</a:t>
            </a:r>
            <a:endParaRPr/>
          </a:p>
        </p:txBody>
      </p:sp>
      <p:sp>
        <p:nvSpPr>
          <p:cNvPr id="309" name="Google Shape;309;p44"/>
          <p:cNvSpPr txBox="1"/>
          <p:nvPr/>
        </p:nvSpPr>
        <p:spPr>
          <a:xfrm>
            <a:off x="4769700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67%</a:t>
            </a:r>
            <a:endParaRPr/>
          </a:p>
        </p:txBody>
      </p:sp>
      <p:sp>
        <p:nvSpPr>
          <p:cNvPr id="310" name="Google Shape;310;p44"/>
          <p:cNvSpPr txBox="1"/>
          <p:nvPr/>
        </p:nvSpPr>
        <p:spPr>
          <a:xfrm>
            <a:off x="5559525" y="866950"/>
            <a:ext cx="275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min_samples_leaf = 20;	n_estimators = 100</a:t>
            </a:r>
            <a:endParaRPr i="1"/>
          </a:p>
        </p:txBody>
      </p:sp>
      <p:sp>
        <p:nvSpPr>
          <p:cNvPr id="311" name="Google Shape;311;p44"/>
          <p:cNvSpPr txBox="1"/>
          <p:nvPr/>
        </p:nvSpPr>
        <p:spPr>
          <a:xfrm>
            <a:off x="489875" y="866950"/>
            <a:ext cx="2911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min_samples_leaf = 7;	n_estimators = 100</a:t>
            </a:r>
            <a:endParaRPr i="1"/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1" y="1598550"/>
            <a:ext cx="4090200" cy="306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275" y="1646425"/>
            <a:ext cx="3962533" cy="2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Combined experiment:</a:t>
            </a:r>
            <a:endParaRPr/>
          </a:p>
        </p:txBody>
      </p:sp>
      <p:sp>
        <p:nvSpPr>
          <p:cNvPr id="319" name="Google Shape;319;p45"/>
          <p:cNvSpPr txBox="1"/>
          <p:nvPr>
            <p:ph idx="1" type="body"/>
          </p:nvPr>
        </p:nvSpPr>
        <p:spPr>
          <a:xfrm>
            <a:off x="311700" y="1152475"/>
            <a:ext cx="85206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n_estimators =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min_samples_leaf = 7</a:t>
            </a:r>
            <a:endParaRPr/>
          </a:p>
        </p:txBody>
      </p:sp>
      <p:sp>
        <p:nvSpPr>
          <p:cNvPr id="320" name="Google Shape;320;p45"/>
          <p:cNvSpPr txBox="1"/>
          <p:nvPr/>
        </p:nvSpPr>
        <p:spPr>
          <a:xfrm>
            <a:off x="311700" y="262112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70%  (not the best one) </a:t>
            </a:r>
            <a:endParaRPr/>
          </a:p>
        </p:txBody>
      </p:sp>
      <p:sp>
        <p:nvSpPr>
          <p:cNvPr id="321" name="Google Shape;321;p45"/>
          <p:cNvSpPr txBox="1"/>
          <p:nvPr/>
        </p:nvSpPr>
        <p:spPr>
          <a:xfrm>
            <a:off x="311700" y="3515175"/>
            <a:ext cx="383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best model so far </a:t>
            </a:r>
            <a:r>
              <a:rPr lang="en-GB"/>
              <a:t>(acc = 73%)</a:t>
            </a:r>
            <a:r>
              <a:rPr lang="en-GB"/>
              <a:t>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features extracted from each layer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 discretization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n_estimators = 50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min_samples_leaf = 2</a:t>
            </a:r>
            <a:endParaRPr/>
          </a:p>
        </p:txBody>
      </p:sp>
      <p:pic>
        <p:nvPicPr>
          <p:cNvPr id="322" name="Google Shape;3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850" y="1233875"/>
            <a:ext cx="4665299" cy="34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 l</a:t>
            </a:r>
            <a:r>
              <a:rPr lang="en-GB"/>
              <a:t>ayer to extract features from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793875" y="1697675"/>
            <a:ext cx="19320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25"/>
              <a:t>'block5_conv3'</a:t>
            </a:r>
            <a:endParaRPr sz="43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994" y="1331344"/>
            <a:ext cx="4184301" cy="10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/>
          <p:nvPr/>
        </p:nvSpPr>
        <p:spPr>
          <a:xfrm>
            <a:off x="7632750" y="1520800"/>
            <a:ext cx="172200" cy="8418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1" name="Google Shape;331;p46"/>
          <p:cNvSpPr txBox="1"/>
          <p:nvPr/>
        </p:nvSpPr>
        <p:spPr>
          <a:xfrm>
            <a:off x="3338100" y="4246800"/>
            <a:ext cx="24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features: 512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311700" y="445025"/>
            <a:ext cx="41838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Checked RFC paramthers</a:t>
            </a:r>
            <a:endParaRPr/>
          </a:p>
        </p:txBody>
      </p:sp>
      <p:sp>
        <p:nvSpPr>
          <p:cNvPr id="337" name="Google Shape;337;p47"/>
          <p:cNvSpPr txBox="1"/>
          <p:nvPr>
            <p:ph idx="1" type="body"/>
          </p:nvPr>
        </p:nvSpPr>
        <p:spPr>
          <a:xfrm>
            <a:off x="311700" y="2483375"/>
            <a:ext cx="64695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RFC: min_samples_leaf = 20;	n_estimators =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RFC: min_samples_leaf = 7;	n_estimators =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RFC: min_samples_leaf = 2;	n_estimators = 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RFC: min_samples_leaf = 2;	n_estimators = 50</a:t>
            </a:r>
            <a:endParaRPr/>
          </a:p>
        </p:txBody>
      </p: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5365900" y="611525"/>
            <a:ext cx="3146700" cy="1377900"/>
          </a:xfrm>
          <a:prstGeom prst="rect">
            <a:avLst/>
          </a:prstGeom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ALL EXPERIMENTS WITHOUT DISCRETIZATION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311700" y="1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344" name="Google Shape;3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00" y="1233863"/>
            <a:ext cx="4387050" cy="32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950" y="1233850"/>
            <a:ext cx="4387050" cy="32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8"/>
          <p:cNvSpPr txBox="1"/>
          <p:nvPr/>
        </p:nvSpPr>
        <p:spPr>
          <a:xfrm>
            <a:off x="263875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50%</a:t>
            </a:r>
            <a:endParaRPr/>
          </a:p>
        </p:txBody>
      </p:sp>
      <p:sp>
        <p:nvSpPr>
          <p:cNvPr id="347" name="Google Shape;347;p48"/>
          <p:cNvSpPr txBox="1"/>
          <p:nvPr/>
        </p:nvSpPr>
        <p:spPr>
          <a:xfrm>
            <a:off x="5030625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61%</a:t>
            </a:r>
            <a:endParaRPr/>
          </a:p>
        </p:txBody>
      </p:sp>
      <p:sp>
        <p:nvSpPr>
          <p:cNvPr id="348" name="Google Shape;348;p48"/>
          <p:cNvSpPr txBox="1"/>
          <p:nvPr/>
        </p:nvSpPr>
        <p:spPr>
          <a:xfrm>
            <a:off x="593725" y="721200"/>
            <a:ext cx="2967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min_samples_leaf = 2;	n_estimators = 12</a:t>
            </a:r>
            <a:endParaRPr i="1"/>
          </a:p>
        </p:txBody>
      </p:sp>
      <p:sp>
        <p:nvSpPr>
          <p:cNvPr id="349" name="Google Shape;349;p48"/>
          <p:cNvSpPr txBox="1"/>
          <p:nvPr/>
        </p:nvSpPr>
        <p:spPr>
          <a:xfrm>
            <a:off x="5820500" y="721200"/>
            <a:ext cx="2570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min_samples_leaf = 2;	n_estimators = 50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311700" y="1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355" name="Google Shape;355;p49"/>
          <p:cNvSpPr txBox="1"/>
          <p:nvPr/>
        </p:nvSpPr>
        <p:spPr>
          <a:xfrm>
            <a:off x="311700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61%</a:t>
            </a:r>
            <a:endParaRPr/>
          </a:p>
        </p:txBody>
      </p:sp>
      <p:sp>
        <p:nvSpPr>
          <p:cNvPr id="356" name="Google Shape;356;p49"/>
          <p:cNvSpPr txBox="1"/>
          <p:nvPr/>
        </p:nvSpPr>
        <p:spPr>
          <a:xfrm>
            <a:off x="4769700" y="461917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59%</a:t>
            </a:r>
            <a:endParaRPr/>
          </a:p>
        </p:txBody>
      </p:sp>
      <p:pic>
        <p:nvPicPr>
          <p:cNvPr id="357" name="Google Shape;3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4300"/>
            <a:ext cx="4361550" cy="32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700" y="1244300"/>
            <a:ext cx="4361550" cy="327117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9"/>
          <p:cNvSpPr txBox="1"/>
          <p:nvPr/>
        </p:nvSpPr>
        <p:spPr>
          <a:xfrm>
            <a:off x="5573475" y="769375"/>
            <a:ext cx="275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min_samples_leaf = 20;	n_estimators = 100</a:t>
            </a:r>
            <a:endParaRPr i="1"/>
          </a:p>
        </p:txBody>
      </p:sp>
      <p:sp>
        <p:nvSpPr>
          <p:cNvPr id="360" name="Google Shape;360;p49"/>
          <p:cNvSpPr txBox="1"/>
          <p:nvPr/>
        </p:nvSpPr>
        <p:spPr>
          <a:xfrm>
            <a:off x="690375" y="769375"/>
            <a:ext cx="2980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min_samples_leaf = 7;	n_estimators = 100</a:t>
            </a:r>
            <a:endParaRPr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Combined experiment:</a:t>
            </a:r>
            <a:endParaRPr/>
          </a:p>
        </p:txBody>
      </p:sp>
      <p:sp>
        <p:nvSpPr>
          <p:cNvPr id="366" name="Google Shape;366;p50"/>
          <p:cNvSpPr txBox="1"/>
          <p:nvPr>
            <p:ph idx="1" type="body"/>
          </p:nvPr>
        </p:nvSpPr>
        <p:spPr>
          <a:xfrm>
            <a:off x="311700" y="1152475"/>
            <a:ext cx="85206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n_estimators =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min_samples_leaf = 7</a:t>
            </a:r>
            <a:endParaRPr/>
          </a:p>
        </p:txBody>
      </p:sp>
      <p:sp>
        <p:nvSpPr>
          <p:cNvPr id="367" name="Google Shape;367;p50"/>
          <p:cNvSpPr txBox="1"/>
          <p:nvPr/>
        </p:nvSpPr>
        <p:spPr>
          <a:xfrm>
            <a:off x="311700" y="2621125"/>
            <a:ext cx="3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val_</a:t>
            </a:r>
            <a:r>
              <a:rPr lang="en-GB"/>
              <a:t>ccuracy: 60%  (not the best one) </a:t>
            </a:r>
            <a:endParaRPr/>
          </a:p>
        </p:txBody>
      </p:sp>
      <p:pic>
        <p:nvPicPr>
          <p:cNvPr id="368" name="Google Shape;3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925" y="1017725"/>
            <a:ext cx="4509374" cy="338202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0"/>
          <p:cNvSpPr txBox="1"/>
          <p:nvPr/>
        </p:nvSpPr>
        <p:spPr>
          <a:xfrm>
            <a:off x="311700" y="3515175"/>
            <a:ext cx="383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best model so far </a:t>
            </a:r>
            <a:r>
              <a:rPr lang="en-GB">
                <a:solidFill>
                  <a:schemeClr val="dk1"/>
                </a:solidFill>
              </a:rPr>
              <a:t>(</a:t>
            </a:r>
            <a:r>
              <a:rPr lang="en-GB"/>
              <a:t>val_acc = 73%)</a:t>
            </a:r>
            <a:r>
              <a:rPr lang="en-GB"/>
              <a:t>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features extracted from each layer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 discretization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n_estimators = 50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min_samples_leaf = 2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>
            <p:ph type="title"/>
          </p:nvPr>
        </p:nvSpPr>
        <p:spPr>
          <a:xfrm>
            <a:off x="1339650" y="2065100"/>
            <a:ext cx="64647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extraction from fine tuned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287775" y="2161800"/>
            <a:ext cx="2500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 </a:t>
            </a:r>
            <a:r>
              <a:rPr lang="en-GB"/>
              <a:t>tuning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311700" y="10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 tuned model</a:t>
            </a:r>
            <a:endParaRPr/>
          </a:p>
        </p:txBody>
      </p:sp>
      <p:graphicFrame>
        <p:nvGraphicFramePr>
          <p:cNvPr id="380" name="Google Shape;380;p52"/>
          <p:cNvGraphicFramePr/>
          <p:nvPr/>
        </p:nvGraphicFramePr>
        <p:xfrm>
          <a:off x="251850" y="72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{7E29D559-9D68-45A9-90E9-8B4BD2E23652}</a:tableStyleId>
              </a:tblPr>
              <a:tblGrid>
                <a:gridCol w="2579150"/>
                <a:gridCol w="1521025"/>
                <a:gridCol w="1514350"/>
                <a:gridCol w="1541550"/>
                <a:gridCol w="1484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Accuracy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Val_loss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Val_accuracy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5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only dense layers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 augmentation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0.6381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99.92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1.3175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80.03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only dense layers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augmentation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4.0019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86.80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4.3281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77.13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augmentation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all layers unfrozen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2.1214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93.32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2.6561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79.62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2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 augmentation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layers unfrozen steppedly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2.8288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98.09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3.4019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81.25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60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 augmentation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layers unfrozen steppedly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+"/>
                      </a:pPr>
                      <a:r>
                        <a:rPr lang="en-GB" sz="1200"/>
                        <a:t>one training with augmentation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2.0618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92.88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2.6053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79.12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Layers to extract features from</a:t>
            </a:r>
            <a:endParaRPr/>
          </a:p>
        </p:txBody>
      </p:sp>
      <p:sp>
        <p:nvSpPr>
          <p:cNvPr id="386" name="Google Shape;386;p53"/>
          <p:cNvSpPr txBox="1"/>
          <p:nvPr>
            <p:ph idx="1" type="body"/>
          </p:nvPr>
        </p:nvSpPr>
        <p:spPr>
          <a:xfrm>
            <a:off x="2479800" y="1287600"/>
            <a:ext cx="41844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'block1_conv1' 	'block1_conv2'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'block2_conv1'	'block2_conv2'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'block3_conv1'	'block3_conv2',	'block3_conv3'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'block4_conv1'	'block4_conv2'	'block4_conv3'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'block5_conv1'	'block5_conv2'	'block5_conv3'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'fc1'	'fc2'	 ‘fc3’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3"/>
          <p:cNvSpPr txBox="1"/>
          <p:nvPr/>
        </p:nvSpPr>
        <p:spPr>
          <a:xfrm>
            <a:off x="3338100" y="4246800"/>
            <a:ext cx="24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features: </a:t>
            </a:r>
            <a:r>
              <a:rPr lang="en-GB"/>
              <a:t>4224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than on </a:t>
            </a:r>
            <a:r>
              <a:rPr lang="en-GB"/>
              <a:t>original</a:t>
            </a:r>
            <a:r>
              <a:rPr lang="en-GB"/>
              <a:t> VGG16</a:t>
            </a:r>
            <a:endParaRPr/>
          </a:p>
        </p:txBody>
      </p:sp>
      <p:sp>
        <p:nvSpPr>
          <p:cNvPr id="393" name="Google Shape;393;p54"/>
          <p:cNvSpPr txBox="1"/>
          <p:nvPr>
            <p:ph idx="1" type="body"/>
          </p:nvPr>
        </p:nvSpPr>
        <p:spPr>
          <a:xfrm>
            <a:off x="254300" y="1152475"/>
            <a:ext cx="40494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n_estimators =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min_samples_leaf = 2</a:t>
            </a:r>
            <a:endParaRPr/>
          </a:p>
        </p:txBody>
      </p:sp>
      <p:sp>
        <p:nvSpPr>
          <p:cNvPr id="394" name="Google Shape;394;p54"/>
          <p:cNvSpPr txBox="1"/>
          <p:nvPr/>
        </p:nvSpPr>
        <p:spPr>
          <a:xfrm>
            <a:off x="311700" y="2621125"/>
            <a:ext cx="3657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Accuracy: 74%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better than the best one with features from original VGG16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(even with much smaller number of features)</a:t>
            </a:r>
            <a:endParaRPr sz="1900"/>
          </a:p>
        </p:txBody>
      </p:sp>
      <p:pic>
        <p:nvPicPr>
          <p:cNvPr id="395" name="Google Shape;3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700" y="1205875"/>
            <a:ext cx="4863000" cy="36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type="title"/>
          </p:nvPr>
        </p:nvSpPr>
        <p:spPr>
          <a:xfrm>
            <a:off x="311700" y="10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 tuned model</a:t>
            </a:r>
            <a:endParaRPr/>
          </a:p>
        </p:txBody>
      </p:sp>
      <p:graphicFrame>
        <p:nvGraphicFramePr>
          <p:cNvPr id="401" name="Google Shape;401;p55"/>
          <p:cNvGraphicFramePr/>
          <p:nvPr/>
        </p:nvGraphicFramePr>
        <p:xfrm>
          <a:off x="251850" y="72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{7E29D559-9D68-45A9-90E9-8B4BD2E23652}</a:tableStyleId>
              </a:tblPr>
              <a:tblGrid>
                <a:gridCol w="2579150"/>
                <a:gridCol w="1521025"/>
                <a:gridCol w="1514350"/>
                <a:gridCol w="1541550"/>
                <a:gridCol w="1484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Accuracy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Val_loss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Val_accuracy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5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only dense layers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 augmentation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0.6381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99.92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1.3175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80.03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only dense layers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augmentation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4.0019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86.80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4.3281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77.13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augmentation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all layers unfrozen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2.1214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93.32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2.6561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79.62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2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 augmentation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layers unfrozen steppedly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2.8288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98.09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3.4019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81.25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0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 augmentation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layers unfrozen steppedly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+"/>
                      </a:pPr>
                      <a:r>
                        <a:rPr lang="en-GB" sz="1200"/>
                        <a:t>one training with augmentation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2.0618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92.88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2.6053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79.12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Layers to extract features from</a:t>
            </a:r>
            <a:endParaRPr/>
          </a:p>
        </p:txBody>
      </p:sp>
      <p:sp>
        <p:nvSpPr>
          <p:cNvPr id="407" name="Google Shape;407;p56"/>
          <p:cNvSpPr txBox="1"/>
          <p:nvPr>
            <p:ph idx="1" type="body"/>
          </p:nvPr>
        </p:nvSpPr>
        <p:spPr>
          <a:xfrm>
            <a:off x="2479800" y="1287600"/>
            <a:ext cx="41844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'block1_conv1' 	'block1_conv2'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'block2_conv1'	'block2_conv2'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'block3_conv1'	'block3_conv2',	'block3_conv3'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'block4_conv1'	'block4_conv2'	'block4_conv3'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'block5_conv1'	'block5_conv2'	'block5_conv3'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'fc1'	'fc2' ‘fc3’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6"/>
          <p:cNvSpPr txBox="1"/>
          <p:nvPr/>
        </p:nvSpPr>
        <p:spPr>
          <a:xfrm>
            <a:off x="3338100" y="4246800"/>
            <a:ext cx="24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features: </a:t>
            </a:r>
            <a:r>
              <a:rPr lang="en-GB"/>
              <a:t>4224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Combined experiment:</a:t>
            </a:r>
            <a:endParaRPr/>
          </a:p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311700" y="1152475"/>
            <a:ext cx="41547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n_estimators =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min_samples_leaf = 2</a:t>
            </a:r>
            <a:endParaRPr/>
          </a:p>
        </p:txBody>
      </p:sp>
      <p:sp>
        <p:nvSpPr>
          <p:cNvPr id="415" name="Google Shape;415;p57"/>
          <p:cNvSpPr txBox="1"/>
          <p:nvPr/>
        </p:nvSpPr>
        <p:spPr>
          <a:xfrm>
            <a:off x="311700" y="3199525"/>
            <a:ext cx="3944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best model so far (acc = 74%):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features extracted from each layer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 discretization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n_estimators = 50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min_samples_leaf = 2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based on fine tuned model </a:t>
            </a:r>
            <a:endParaRPr b="1"/>
          </a:p>
        </p:txBody>
      </p:sp>
      <p:pic>
        <p:nvPicPr>
          <p:cNvPr id="416" name="Google Shape;41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400" y="756363"/>
            <a:ext cx="4841050" cy="36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7"/>
          <p:cNvSpPr txBox="1"/>
          <p:nvPr/>
        </p:nvSpPr>
        <p:spPr>
          <a:xfrm>
            <a:off x="311700" y="2416438"/>
            <a:ext cx="365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Accuracy: 73%  </a:t>
            </a:r>
            <a:endParaRPr sz="19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/>
          <p:nvPr>
            <p:ph type="title"/>
          </p:nvPr>
        </p:nvSpPr>
        <p:spPr>
          <a:xfrm>
            <a:off x="1339650" y="2065100"/>
            <a:ext cx="64647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9"/>
          <p:cNvSpPr txBox="1"/>
          <p:nvPr>
            <p:ph type="title"/>
          </p:nvPr>
        </p:nvSpPr>
        <p:spPr>
          <a:xfrm>
            <a:off x="23850" y="0"/>
            <a:ext cx="90963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The model with the best accuracy on validation dataset was chosen</a:t>
            </a:r>
            <a:endParaRPr sz="2300"/>
          </a:p>
        </p:txBody>
      </p:sp>
      <p:graphicFrame>
        <p:nvGraphicFramePr>
          <p:cNvPr id="428" name="Google Shape;428;p59"/>
          <p:cNvGraphicFramePr/>
          <p:nvPr/>
        </p:nvGraphicFramePr>
        <p:xfrm>
          <a:off x="23850" y="546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{7E29D559-9D68-45A9-90E9-8B4BD2E23652}</a:tableStyleId>
              </a:tblPr>
              <a:tblGrid>
                <a:gridCol w="867200"/>
                <a:gridCol w="6024500"/>
                <a:gridCol w="1136950"/>
                <a:gridCol w="1091500"/>
              </a:tblGrid>
              <a:tr h="39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Method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Description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Augmentation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Val_accuracy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7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fine tuning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trained in two steps: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GB" sz="1200"/>
                        <a:t>only dense layers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(</a:t>
                      </a:r>
                      <a:r>
                        <a:rPr lang="en-GB" sz="1000"/>
                        <a:t>BN -&gt; Dense(256) + L2 -&gt; Dropout(0.4) -&gt; Dense(256) + L2 -&gt; Dense(256) + L2 -&gt; Dense(29)</a:t>
                      </a:r>
                      <a:r>
                        <a:rPr lang="en-GB" sz="1200"/>
                        <a:t>)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GB" sz="1200"/>
                        <a:t>all </a:t>
                      </a:r>
                      <a:r>
                        <a:rPr lang="en-GB" sz="1200"/>
                        <a:t>neural</a:t>
                      </a:r>
                      <a:r>
                        <a:rPr lang="en-GB" sz="1200"/>
                        <a:t> network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YES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79.62%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fine tuning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t</a:t>
                      </a:r>
                      <a:r>
                        <a:rPr lang="en-GB" sz="1200"/>
                        <a:t>rained in three steps: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-"/>
                      </a:pPr>
                      <a:r>
                        <a:rPr lang="en-GB" sz="1200"/>
                        <a:t>only dense layers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(</a:t>
                      </a:r>
                      <a:r>
                        <a:rPr lang="en-GB" sz="1000"/>
                        <a:t>BN -&gt; Dense(256) + L2 -&gt; Dropout(0.4) -&gt; Dense(256) + L2 -&gt; Dense(256) + L2 -&gt; Dense(29)</a:t>
                      </a:r>
                      <a:r>
                        <a:rPr lang="en-GB" sz="1200"/>
                        <a:t>)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-"/>
                      </a:pPr>
                      <a:r>
                        <a:rPr lang="en-GB" sz="1200"/>
                        <a:t>dense layers + convolutional from block4 and block5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-"/>
                      </a:pPr>
                      <a:r>
                        <a:rPr lang="en-GB" sz="1200"/>
                        <a:t>all neural network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81.25%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feature extraction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Features extracted from original VGG16 network, form all layers.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Random forest model applied on these features without discretization.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Random forest </a:t>
                      </a:r>
                      <a:r>
                        <a:rPr lang="en-GB" sz="1200"/>
                        <a:t>parameters</a:t>
                      </a:r>
                      <a:r>
                        <a:rPr lang="en-GB" sz="1200"/>
                        <a:t>: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GB" sz="1200"/>
                        <a:t>n_estimators = 50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GB" sz="1200"/>
                        <a:t>min_samples_leaf = 2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73%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2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feature extraction + fine tuning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Features extracted from fine tuned with augmentation VGG16 network, form all layers.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Random forest model applied on these features without discretization.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/>
                        <a:t>Random forest parameters: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-"/>
                      </a:pPr>
                      <a:r>
                        <a:rPr lang="en-GB" sz="1200"/>
                        <a:t>n_estimators = 50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-"/>
                      </a:pPr>
                      <a:r>
                        <a:rPr lang="en-GB" sz="1200"/>
                        <a:t>min_samples_leaf = 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YES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74%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/>
          <p:nvPr>
            <p:ph type="title"/>
          </p:nvPr>
        </p:nvSpPr>
        <p:spPr>
          <a:xfrm>
            <a:off x="1339650" y="158650"/>
            <a:ext cx="64647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of chosen model</a:t>
            </a:r>
            <a:endParaRPr/>
          </a:p>
        </p:txBody>
      </p:sp>
      <p:pic>
        <p:nvPicPr>
          <p:cNvPr id="434" name="Google Shape;4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925" y="1030825"/>
            <a:ext cx="5189067" cy="38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25" y="809950"/>
            <a:ext cx="3308075" cy="43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41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architectures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895700"/>
            <a:ext cx="8520600" cy="29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Weights for first 13 layers were loaded.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 different Dense layers </a:t>
            </a:r>
            <a:r>
              <a:rPr lang="en-GB"/>
              <a:t>architecture</a:t>
            </a:r>
            <a:r>
              <a:rPr lang="en-GB"/>
              <a:t> were tried.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romanLcPeriod"/>
            </a:pPr>
            <a:r>
              <a:rPr lang="en-GB"/>
              <a:t>Dense(512) -&gt; Dropout(0.2) -&gt; Dense(512) -&gt; Dense(29)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GB"/>
              <a:t>BN -&gt; </a:t>
            </a:r>
            <a:r>
              <a:rPr lang="en-GB"/>
              <a:t>Dense(512) + L2 -&gt; Dropout(0.3) -&gt; Dense(512) + L2 -&gt; Dense(29)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GB"/>
              <a:t>BN -&gt; Dense(256) + L2 -&gt; Dropout(0.4) -&gt; Dense(256) + L2 -&gt; Dense(256) + L2 -&gt; Dense(29)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994" y="508769"/>
            <a:ext cx="4184301" cy="108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>
            <a:off x="8020525" y="736575"/>
            <a:ext cx="423900" cy="78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flipH="1">
            <a:off x="8020775" y="736575"/>
            <a:ext cx="416400" cy="77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3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8987"/>
            <a:ext cx="9144000" cy="302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901950" y="905850"/>
            <a:ext cx="73401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	[Dense(512) -&gt; Dropout(0.2) -&gt; Dense(512) -&gt; Dense(29)]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Loss: 0.1084; Accuracy: 97.33%;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Validation loss: 0.9205; Validation accuracy: 75.36%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13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749550" y="838925"/>
            <a:ext cx="73401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	[BN -&gt; Dense(512) + L2 -&gt; Dropout(0.3) -&gt; Dense(512) + L2 -&gt; Dense(29)]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Loss: 0.4393; Accuracy: 99.99%;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Validation loss: 1.1183; Validation accuracy: 80.04% 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1819"/>
            <a:ext cx="9144001" cy="3031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13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8164"/>
            <a:ext cx="9144001" cy="301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749550" y="886725"/>
            <a:ext cx="73401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iii	[BN -&gt; Dense(256) + L2 -&gt; Dropout(0.4) -&gt; Dense(256) + L2 -&gt; Dense(256) + L2 -&gt; Dense(29)]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Loss: 0.4676; Accuracy: 99.94%;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Validation loss: 1.1532; Validation accuracy: 80.18%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13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third architecture was chosen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58250" y="867600"/>
            <a:ext cx="8168400" cy="3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GB"/>
              <a:t>Experiment was </a:t>
            </a:r>
            <a:r>
              <a:rPr lang="en-GB"/>
              <a:t>repeated</a:t>
            </a:r>
            <a:r>
              <a:rPr lang="en-GB"/>
              <a:t> with longer time on cluster to reach the early stopping moment.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romanLcPeriod"/>
            </a:pPr>
            <a:r>
              <a:rPr lang="en-GB"/>
              <a:t>The same experiment was runned with data augmentation: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rotation_range=20,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width_shift_range=0.2,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height_shift_range=0.2,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horizontal_flip=True,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zoom_range=0.2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