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6" r:id="rId10"/>
    <p:sldId id="267" r:id="rId11"/>
    <p:sldId id="269" r:id="rId12"/>
    <p:sldId id="268" r:id="rId13"/>
    <p:sldId id="270" r:id="rId14"/>
    <p:sldId id="275" r:id="rId15"/>
    <p:sldId id="272" r:id="rId16"/>
    <p:sldId id="276" r:id="rId17"/>
    <p:sldId id="274" r:id="rId18"/>
    <p:sldId id="273" r:id="rId19"/>
    <p:sldId id="277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E0100"/>
    <a:srgbClr val="181717"/>
    <a:srgbClr val="FF818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12" Type="http://schemas.openxmlformats.org/officeDocument/2006/relationships/image" Target="../media/image2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2D785-1D36-49FC-94B1-A733E8A33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437" y="3974148"/>
            <a:ext cx="1381125" cy="1381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066889" y="2958703"/>
            <a:ext cx="6372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b="1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14" name="Graphic 13" descr="Network">
            <a:extLst>
              <a:ext uri="{FF2B5EF4-FFF2-40B4-BE49-F238E27FC236}">
                <a16:creationId xmlns:a16="http://schemas.microsoft.com/office/drawing/2014/main" id="{D9F35AC2-426B-44E6-AB33-7BF8DE1C1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972" y="3524135"/>
            <a:ext cx="1964492" cy="19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3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458EB-41A5-4115-9FA0-D9944FB4B945}"/>
              </a:ext>
            </a:extLst>
          </p:cNvPr>
          <p:cNvSpPr txBox="1"/>
          <p:nvPr/>
        </p:nvSpPr>
        <p:spPr>
          <a:xfrm>
            <a:off x="2286762" y="2422634"/>
            <a:ext cx="939092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mini-</a:t>
            </a:r>
            <a:r>
              <a:rPr lang="en-GB" sz="8500" b="1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konferencia</a:t>
            </a:r>
            <a:endParaRPr lang="en-US" sz="8500" b="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F6FDBA-7238-49D3-936B-8931E2E85E64}"/>
              </a:ext>
            </a:extLst>
          </p:cNvPr>
          <p:cNvGrpSpPr/>
          <p:nvPr/>
        </p:nvGrpSpPr>
        <p:grpSpPr>
          <a:xfrm>
            <a:off x="576097" y="938148"/>
            <a:ext cx="11039806" cy="2299992"/>
            <a:chOff x="275894" y="645850"/>
            <a:chExt cx="11039806" cy="2299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4308D6-64C0-4C70-90BD-D47FA1756B30}"/>
                </a:ext>
              </a:extLst>
            </p:cNvPr>
            <p:cNvSpPr txBox="1"/>
            <p:nvPr/>
          </p:nvSpPr>
          <p:spPr>
            <a:xfrm>
              <a:off x="1924774" y="645850"/>
              <a:ext cx="93909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ln w="2857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ln w="2857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r>
                <a:rPr lang="en-GB" sz="12400" b="1" dirty="0">
                  <a:solidFill>
                    <a:schemeClr val="bg1">
                      <a:lumMod val="95000"/>
                    </a:schemeClr>
                  </a:solidFill>
                  <a:latin typeface="Bahnschrift" panose="020B0502040204020203" pitchFamily="34" charset="0"/>
                </a:rPr>
                <a:t>data</a:t>
              </a:r>
              <a:endParaRPr lang="en-US" sz="124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7" name="Graphic 6" descr="Snowflake">
              <a:extLst>
                <a:ext uri="{FF2B5EF4-FFF2-40B4-BE49-F238E27FC236}">
                  <a16:creationId xmlns:a16="http://schemas.microsoft.com/office/drawing/2014/main" id="{D8DDEC02-AB7C-4F61-9AE4-9401B7C268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739" t="9739" r="9739" b="9739"/>
            <a:stretch/>
          </p:blipFill>
          <p:spPr>
            <a:xfrm>
              <a:off x="275894" y="735712"/>
              <a:ext cx="2210130" cy="221013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7F2ABB3-E43E-46F4-8536-1EC4264ED64F}"/>
              </a:ext>
            </a:extLst>
          </p:cNvPr>
          <p:cNvSpPr txBox="1"/>
          <p:nvPr/>
        </p:nvSpPr>
        <p:spPr>
          <a:xfrm>
            <a:off x="2518148" y="5426338"/>
            <a:ext cx="8804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66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j</a:t>
            </a:r>
            <a:r>
              <a:rPr lang="en-GB" sz="6600" b="1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anu</a:t>
            </a:r>
            <a:r>
              <a:rPr lang="hu-HU" sz="66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ár 18, Kolozsvár</a:t>
            </a:r>
            <a:endParaRPr lang="en-US" sz="6600" b="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11" name="Graphic 10" descr="Pin">
            <a:extLst>
              <a:ext uri="{FF2B5EF4-FFF2-40B4-BE49-F238E27FC236}">
                <a16:creationId xmlns:a16="http://schemas.microsoft.com/office/drawing/2014/main" id="{8FABB402-43F2-431A-AD26-823F6CA6E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2952" y="5087784"/>
            <a:ext cx="1446550" cy="14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3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458EB-41A5-4115-9FA0-D9944FB4B945}"/>
              </a:ext>
            </a:extLst>
          </p:cNvPr>
          <p:cNvSpPr txBox="1"/>
          <p:nvPr/>
        </p:nvSpPr>
        <p:spPr>
          <a:xfrm>
            <a:off x="2286762" y="2422634"/>
            <a:ext cx="939092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mini-</a:t>
            </a:r>
            <a:r>
              <a:rPr lang="en-GB" sz="8500" b="1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konferencia</a:t>
            </a:r>
            <a:endParaRPr lang="en-US" sz="8500" b="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F6FDBA-7238-49D3-936B-8931E2E85E64}"/>
              </a:ext>
            </a:extLst>
          </p:cNvPr>
          <p:cNvGrpSpPr/>
          <p:nvPr/>
        </p:nvGrpSpPr>
        <p:grpSpPr>
          <a:xfrm>
            <a:off x="576097" y="938148"/>
            <a:ext cx="11039806" cy="2299992"/>
            <a:chOff x="275894" y="645850"/>
            <a:chExt cx="11039806" cy="2299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4308D6-64C0-4C70-90BD-D47FA1756B30}"/>
                </a:ext>
              </a:extLst>
            </p:cNvPr>
            <p:cNvSpPr txBox="1"/>
            <p:nvPr/>
          </p:nvSpPr>
          <p:spPr>
            <a:xfrm>
              <a:off x="1924774" y="645850"/>
              <a:ext cx="93909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ln w="2857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ln w="2857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r>
                <a:rPr lang="en-GB" sz="12400" b="1" dirty="0">
                  <a:solidFill>
                    <a:schemeClr val="bg1">
                      <a:lumMod val="85000"/>
                    </a:schemeClr>
                  </a:solidFill>
                  <a:latin typeface="Bahnschrift" panose="020B0502040204020203" pitchFamily="34" charset="0"/>
                </a:rPr>
                <a:t>data</a:t>
              </a:r>
              <a:endParaRPr lang="en-US" sz="12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7" name="Graphic 6" descr="Snowflake">
              <a:extLst>
                <a:ext uri="{FF2B5EF4-FFF2-40B4-BE49-F238E27FC236}">
                  <a16:creationId xmlns:a16="http://schemas.microsoft.com/office/drawing/2014/main" id="{D8DDEC02-AB7C-4F61-9AE4-9401B7C268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739" t="9739" r="9739" b="9739"/>
            <a:stretch/>
          </p:blipFill>
          <p:spPr>
            <a:xfrm>
              <a:off x="275894" y="735712"/>
              <a:ext cx="2210130" cy="221013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7F2ABB3-E43E-46F4-8536-1EC4264ED64F}"/>
              </a:ext>
            </a:extLst>
          </p:cNvPr>
          <p:cNvSpPr txBox="1"/>
          <p:nvPr/>
        </p:nvSpPr>
        <p:spPr>
          <a:xfrm>
            <a:off x="2518148" y="5426338"/>
            <a:ext cx="8804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66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j</a:t>
            </a:r>
            <a:r>
              <a:rPr lang="en-GB" sz="6600" b="1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anu</a:t>
            </a:r>
            <a:r>
              <a:rPr lang="hu-HU" sz="66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ár 18, Kolozsvár</a:t>
            </a:r>
            <a:endParaRPr lang="en-US" sz="6600" b="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11" name="Graphic 10" descr="Pin">
            <a:extLst>
              <a:ext uri="{FF2B5EF4-FFF2-40B4-BE49-F238E27FC236}">
                <a16:creationId xmlns:a16="http://schemas.microsoft.com/office/drawing/2014/main" id="{8FABB402-43F2-431A-AD26-823F6CA6E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2952" y="5087784"/>
            <a:ext cx="1446550" cy="14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780270" y="132414"/>
            <a:ext cx="6631460" cy="6936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458EB-41A5-4115-9FA0-D9944FB4B945}"/>
              </a:ext>
            </a:extLst>
          </p:cNvPr>
          <p:cNvSpPr txBox="1"/>
          <p:nvPr/>
        </p:nvSpPr>
        <p:spPr>
          <a:xfrm>
            <a:off x="217909" y="2051968"/>
            <a:ext cx="117561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I. erd</a:t>
            </a:r>
            <a:r>
              <a:rPr lang="hu-HU" sz="6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élyi adatviz</a:t>
            </a:r>
            <a:br>
              <a:rPr lang="hu-HU" sz="5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</a:br>
            <a:r>
              <a:rPr lang="en-GB" sz="5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mini-</a:t>
            </a:r>
            <a:r>
              <a:rPr lang="en-GB" sz="5400" b="1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konferencia</a:t>
            </a:r>
            <a:endParaRPr lang="hu-HU" sz="5400" b="1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2ABB3-E43E-46F4-8536-1EC4264ED64F}"/>
              </a:ext>
            </a:extLst>
          </p:cNvPr>
          <p:cNvSpPr txBox="1"/>
          <p:nvPr/>
        </p:nvSpPr>
        <p:spPr>
          <a:xfrm>
            <a:off x="134930" y="4649475"/>
            <a:ext cx="11756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2</a:t>
            </a:r>
            <a:r>
              <a:rPr lang="ro-RO" sz="4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019. </a:t>
            </a:r>
            <a:r>
              <a:rPr lang="hu-HU" sz="4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j</a:t>
            </a:r>
            <a:r>
              <a:rPr lang="en-GB" sz="4000" b="1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anu</a:t>
            </a:r>
            <a:r>
              <a:rPr lang="hu-HU" sz="4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ár. 1</a:t>
            </a:r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8</a:t>
            </a:r>
            <a:r>
              <a:rPr lang="hu-HU" sz="4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., Kolozsvár</a:t>
            </a:r>
          </a:p>
          <a:p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Babeș-Bolyai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Tudományegyetem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, </a:t>
            </a:r>
          </a:p>
          <a:p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Közgazdaság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-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és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Gazdálkodástudományi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hu-HU" sz="2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Magyar Intézet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👉</a:t>
            </a:r>
            <a:r>
              <a:rPr lang="hu-HU" sz="1600" b="1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hu-HU" sz="2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https://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szekelydata.csaladen.es/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konf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DBDDA-88D6-4591-A59E-93E89C1102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C2728"/>
              </a:clrFrom>
              <a:clrTo>
                <a:srgbClr val="2C27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930" y="367247"/>
            <a:ext cx="2699658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0250E4-4212-4BCB-B63D-CA4FD598F55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2C2728"/>
              </a:clrFrom>
              <a:clrTo>
                <a:srgbClr val="2C27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6302" y="512392"/>
            <a:ext cx="3108960" cy="6598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40B0F5-FC66-4A1B-9727-A82788A465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690" b="13690"/>
          <a:stretch/>
        </p:blipFill>
        <p:spPr>
          <a:xfrm>
            <a:off x="3791567" y="454308"/>
            <a:ext cx="4442908" cy="929652"/>
          </a:xfrm>
          <a:prstGeom prst="rect">
            <a:avLst/>
          </a:prstGeom>
        </p:spPr>
      </p:pic>
      <p:pic>
        <p:nvPicPr>
          <p:cNvPr id="22" name="Graphic 21" descr="Lecturer">
            <a:extLst>
              <a:ext uri="{FF2B5EF4-FFF2-40B4-BE49-F238E27FC236}">
                <a16:creationId xmlns:a16="http://schemas.microsoft.com/office/drawing/2014/main" id="{9A8918D1-4280-4E94-9831-DD072E27DE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57477" y="2245763"/>
            <a:ext cx="1488775" cy="1488775"/>
          </a:xfrm>
          <a:prstGeom prst="rect">
            <a:avLst/>
          </a:prstGeom>
        </p:spPr>
      </p:pic>
      <p:pic>
        <p:nvPicPr>
          <p:cNvPr id="24" name="Graphic 23" descr="Bar chart">
            <a:extLst>
              <a:ext uri="{FF2B5EF4-FFF2-40B4-BE49-F238E27FC236}">
                <a16:creationId xmlns:a16="http://schemas.microsoft.com/office/drawing/2014/main" id="{BB0AE8F9-1E7F-4E77-8B25-716FBBDC82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0888" y="2183874"/>
            <a:ext cx="1736124" cy="173612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B67406-5825-4B66-8538-9E3B9099584B}"/>
              </a:ext>
            </a:extLst>
          </p:cNvPr>
          <p:cNvSpPr/>
          <p:nvPr/>
        </p:nvSpPr>
        <p:spPr>
          <a:xfrm rot="16200000" flipH="1">
            <a:off x="6078000" y="-934978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7FD84A-F484-45E6-BB1F-4DEDE5CCA779}"/>
              </a:ext>
            </a:extLst>
          </p:cNvPr>
          <p:cNvSpPr/>
          <p:nvPr/>
        </p:nvSpPr>
        <p:spPr>
          <a:xfrm rot="16200000" flipH="1">
            <a:off x="6078000" y="1922141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08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780270" y="132414"/>
            <a:ext cx="6631460" cy="6936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458EB-41A5-4115-9FA0-D9944FB4B945}"/>
              </a:ext>
            </a:extLst>
          </p:cNvPr>
          <p:cNvSpPr txBox="1"/>
          <p:nvPr/>
        </p:nvSpPr>
        <p:spPr>
          <a:xfrm>
            <a:off x="217909" y="4714502"/>
            <a:ext cx="117561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I. erd</a:t>
            </a:r>
            <a:r>
              <a:rPr lang="hu-HU" sz="6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élyi adatviz</a:t>
            </a:r>
            <a:br>
              <a:rPr lang="hu-HU" sz="5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</a:br>
            <a:r>
              <a:rPr lang="en-GB" sz="5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mini-</a:t>
            </a:r>
            <a:r>
              <a:rPr lang="en-GB" sz="5400" b="1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konferencia</a:t>
            </a:r>
            <a:endParaRPr lang="hu-HU" sz="5400" b="1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DBDDA-88D6-4591-A59E-93E89C1102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C2728"/>
              </a:clrFrom>
              <a:clrTo>
                <a:srgbClr val="2C27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930" y="367247"/>
            <a:ext cx="2699658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0250E4-4212-4BCB-B63D-CA4FD598F55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2C2728"/>
              </a:clrFrom>
              <a:clrTo>
                <a:srgbClr val="2C27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6302" y="512392"/>
            <a:ext cx="3108960" cy="6598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40B0F5-FC66-4A1B-9727-A82788A465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690" b="13690"/>
          <a:stretch/>
        </p:blipFill>
        <p:spPr>
          <a:xfrm>
            <a:off x="3791567" y="454308"/>
            <a:ext cx="4442908" cy="929652"/>
          </a:xfrm>
          <a:prstGeom prst="rect">
            <a:avLst/>
          </a:prstGeom>
        </p:spPr>
      </p:pic>
      <p:pic>
        <p:nvPicPr>
          <p:cNvPr id="22" name="Graphic 21" descr="Lecturer">
            <a:extLst>
              <a:ext uri="{FF2B5EF4-FFF2-40B4-BE49-F238E27FC236}">
                <a16:creationId xmlns:a16="http://schemas.microsoft.com/office/drawing/2014/main" id="{9A8918D1-4280-4E94-9831-DD072E27DE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57477" y="4908297"/>
            <a:ext cx="1488775" cy="1488775"/>
          </a:xfrm>
          <a:prstGeom prst="rect">
            <a:avLst/>
          </a:prstGeom>
        </p:spPr>
      </p:pic>
      <p:pic>
        <p:nvPicPr>
          <p:cNvPr id="24" name="Graphic 23" descr="Bar chart">
            <a:extLst>
              <a:ext uri="{FF2B5EF4-FFF2-40B4-BE49-F238E27FC236}">
                <a16:creationId xmlns:a16="http://schemas.microsoft.com/office/drawing/2014/main" id="{BB0AE8F9-1E7F-4E77-8B25-716FBBDC82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0888" y="4846408"/>
            <a:ext cx="1736124" cy="173612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B67406-5825-4B66-8538-9E3B9099584B}"/>
              </a:ext>
            </a:extLst>
          </p:cNvPr>
          <p:cNvSpPr/>
          <p:nvPr/>
        </p:nvSpPr>
        <p:spPr>
          <a:xfrm rot="16200000" flipH="1">
            <a:off x="6078000" y="-934978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7FD84A-F484-45E6-BB1F-4DEDE5CCA779}"/>
              </a:ext>
            </a:extLst>
          </p:cNvPr>
          <p:cNvSpPr/>
          <p:nvPr/>
        </p:nvSpPr>
        <p:spPr>
          <a:xfrm rot="16200000" flipH="1">
            <a:off x="6078000" y="1922141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EE02F0-7FAA-4940-8EDA-D94D65DB9913}"/>
              </a:ext>
            </a:extLst>
          </p:cNvPr>
          <p:cNvSpPr txBox="1"/>
          <p:nvPr/>
        </p:nvSpPr>
        <p:spPr>
          <a:xfrm>
            <a:off x="134930" y="1835366"/>
            <a:ext cx="117561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6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t </a:t>
            </a:r>
            <a:r>
              <a:rPr lang="hu-HU" sz="138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- 2</a:t>
            </a:r>
            <a:endParaRPr lang="hu-HU" sz="11500" b="1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780270" y="132414"/>
            <a:ext cx="6631460" cy="6936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458EB-41A5-4115-9FA0-D9944FB4B945}"/>
              </a:ext>
            </a:extLst>
          </p:cNvPr>
          <p:cNvSpPr txBox="1"/>
          <p:nvPr/>
        </p:nvSpPr>
        <p:spPr>
          <a:xfrm>
            <a:off x="217909" y="4714502"/>
            <a:ext cx="117561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I. erd</a:t>
            </a:r>
            <a:r>
              <a:rPr lang="hu-HU" sz="6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élyi adatviz</a:t>
            </a:r>
            <a:br>
              <a:rPr lang="hu-HU" sz="5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</a:br>
            <a:r>
              <a:rPr lang="en-GB" sz="5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mini-</a:t>
            </a:r>
            <a:r>
              <a:rPr lang="en-GB" sz="5400" b="1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konferencia</a:t>
            </a:r>
            <a:endParaRPr lang="hu-HU" sz="5400" b="1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DBDDA-88D6-4591-A59E-93E89C1102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C2728"/>
              </a:clrFrom>
              <a:clrTo>
                <a:srgbClr val="2C27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930" y="367247"/>
            <a:ext cx="2699658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0250E4-4212-4BCB-B63D-CA4FD598F55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2C2728"/>
              </a:clrFrom>
              <a:clrTo>
                <a:srgbClr val="2C27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6302" y="512392"/>
            <a:ext cx="3108960" cy="6598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40B0F5-FC66-4A1B-9727-A82788A465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690" b="13690"/>
          <a:stretch/>
        </p:blipFill>
        <p:spPr>
          <a:xfrm>
            <a:off x="3791567" y="454308"/>
            <a:ext cx="4442908" cy="929652"/>
          </a:xfrm>
          <a:prstGeom prst="rect">
            <a:avLst/>
          </a:prstGeom>
        </p:spPr>
      </p:pic>
      <p:pic>
        <p:nvPicPr>
          <p:cNvPr id="22" name="Graphic 21" descr="Lecturer">
            <a:extLst>
              <a:ext uri="{FF2B5EF4-FFF2-40B4-BE49-F238E27FC236}">
                <a16:creationId xmlns:a16="http://schemas.microsoft.com/office/drawing/2014/main" id="{9A8918D1-4280-4E94-9831-DD072E27DE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57477" y="4908297"/>
            <a:ext cx="1488775" cy="1488775"/>
          </a:xfrm>
          <a:prstGeom prst="rect">
            <a:avLst/>
          </a:prstGeom>
        </p:spPr>
      </p:pic>
      <p:pic>
        <p:nvPicPr>
          <p:cNvPr id="24" name="Graphic 23" descr="Bar chart">
            <a:extLst>
              <a:ext uri="{FF2B5EF4-FFF2-40B4-BE49-F238E27FC236}">
                <a16:creationId xmlns:a16="http://schemas.microsoft.com/office/drawing/2014/main" id="{BB0AE8F9-1E7F-4E77-8B25-716FBBDC82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0888" y="4846408"/>
            <a:ext cx="1736124" cy="173612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B67406-5825-4B66-8538-9E3B9099584B}"/>
              </a:ext>
            </a:extLst>
          </p:cNvPr>
          <p:cNvSpPr/>
          <p:nvPr/>
        </p:nvSpPr>
        <p:spPr>
          <a:xfrm rot="16200000" flipH="1">
            <a:off x="6078000" y="-934978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7FD84A-F484-45E6-BB1F-4DEDE5CCA779}"/>
              </a:ext>
            </a:extLst>
          </p:cNvPr>
          <p:cNvSpPr/>
          <p:nvPr/>
        </p:nvSpPr>
        <p:spPr>
          <a:xfrm rot="16200000" flipH="1">
            <a:off x="6078000" y="1922141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EE02F0-7FAA-4940-8EDA-D94D65DB9913}"/>
              </a:ext>
            </a:extLst>
          </p:cNvPr>
          <p:cNvSpPr txBox="1"/>
          <p:nvPr/>
        </p:nvSpPr>
        <p:spPr>
          <a:xfrm>
            <a:off x="134930" y="1835366"/>
            <a:ext cx="117561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6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t </a:t>
            </a:r>
            <a:r>
              <a:rPr lang="hu-HU" sz="138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- </a:t>
            </a:r>
            <a:r>
              <a:rPr lang="en-US" sz="138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1</a:t>
            </a:r>
            <a:endParaRPr lang="hu-HU" sz="11500" b="1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780270" y="132414"/>
            <a:ext cx="6631460" cy="6936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458EB-41A5-4115-9FA0-D9944FB4B945}"/>
              </a:ext>
            </a:extLst>
          </p:cNvPr>
          <p:cNvSpPr txBox="1"/>
          <p:nvPr/>
        </p:nvSpPr>
        <p:spPr>
          <a:xfrm>
            <a:off x="217909" y="4714502"/>
            <a:ext cx="117561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I. erd</a:t>
            </a:r>
            <a:r>
              <a:rPr lang="hu-HU" sz="6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élyi adatviz</a:t>
            </a:r>
            <a:br>
              <a:rPr lang="hu-HU" sz="5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</a:br>
            <a:r>
              <a:rPr lang="en-GB" sz="5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mini-</a:t>
            </a:r>
            <a:r>
              <a:rPr lang="en-GB" sz="5400" b="1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konferencia</a:t>
            </a:r>
            <a:endParaRPr lang="hu-HU" sz="5400" b="1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DBDDA-88D6-4591-A59E-93E89C1102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C2728"/>
              </a:clrFrom>
              <a:clrTo>
                <a:srgbClr val="2C27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930" y="367247"/>
            <a:ext cx="2699658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0250E4-4212-4BCB-B63D-CA4FD598F55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2C2728"/>
              </a:clrFrom>
              <a:clrTo>
                <a:srgbClr val="2C27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6302" y="512392"/>
            <a:ext cx="3108960" cy="6598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40B0F5-FC66-4A1B-9727-A82788A465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690" b="13690"/>
          <a:stretch/>
        </p:blipFill>
        <p:spPr>
          <a:xfrm>
            <a:off x="3791567" y="454308"/>
            <a:ext cx="4442908" cy="929652"/>
          </a:xfrm>
          <a:prstGeom prst="rect">
            <a:avLst/>
          </a:prstGeom>
        </p:spPr>
      </p:pic>
      <p:pic>
        <p:nvPicPr>
          <p:cNvPr id="22" name="Graphic 21" descr="Lecturer">
            <a:extLst>
              <a:ext uri="{FF2B5EF4-FFF2-40B4-BE49-F238E27FC236}">
                <a16:creationId xmlns:a16="http://schemas.microsoft.com/office/drawing/2014/main" id="{9A8918D1-4280-4E94-9831-DD072E27DE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57477" y="4908297"/>
            <a:ext cx="1488775" cy="1488775"/>
          </a:xfrm>
          <a:prstGeom prst="rect">
            <a:avLst/>
          </a:prstGeom>
        </p:spPr>
      </p:pic>
      <p:pic>
        <p:nvPicPr>
          <p:cNvPr id="24" name="Graphic 23" descr="Bar chart">
            <a:extLst>
              <a:ext uri="{FF2B5EF4-FFF2-40B4-BE49-F238E27FC236}">
                <a16:creationId xmlns:a16="http://schemas.microsoft.com/office/drawing/2014/main" id="{BB0AE8F9-1E7F-4E77-8B25-716FBBDC82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0888" y="4846408"/>
            <a:ext cx="1736124" cy="173612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B67406-5825-4B66-8538-9E3B9099584B}"/>
              </a:ext>
            </a:extLst>
          </p:cNvPr>
          <p:cNvSpPr/>
          <p:nvPr/>
        </p:nvSpPr>
        <p:spPr>
          <a:xfrm rot="16200000" flipH="1">
            <a:off x="6078000" y="-934978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7FD84A-F484-45E6-BB1F-4DEDE5CCA779}"/>
              </a:ext>
            </a:extLst>
          </p:cNvPr>
          <p:cNvSpPr/>
          <p:nvPr/>
        </p:nvSpPr>
        <p:spPr>
          <a:xfrm rot="16200000" flipH="1">
            <a:off x="6078000" y="1922141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EE02F0-7FAA-4940-8EDA-D94D65DB9913}"/>
              </a:ext>
            </a:extLst>
          </p:cNvPr>
          <p:cNvSpPr txBox="1"/>
          <p:nvPr/>
        </p:nvSpPr>
        <p:spPr>
          <a:xfrm>
            <a:off x="134930" y="1835366"/>
            <a:ext cx="117561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#</a:t>
            </a:r>
            <a:r>
              <a:rPr lang="en-US" sz="11500" b="1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szekelydata</a:t>
            </a:r>
            <a:endParaRPr lang="hu-HU" sz="11500" b="1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780270" y="132414"/>
            <a:ext cx="6631460" cy="6936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458EB-41A5-4115-9FA0-D9944FB4B945}"/>
              </a:ext>
            </a:extLst>
          </p:cNvPr>
          <p:cNvSpPr txBox="1"/>
          <p:nvPr/>
        </p:nvSpPr>
        <p:spPr>
          <a:xfrm>
            <a:off x="8625028" y="309164"/>
            <a:ext cx="37603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I. erd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élyi adatviz</a:t>
            </a:r>
            <a:br>
              <a:rPr lang="hu-HU" sz="16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</a:br>
            <a:r>
              <a:rPr lang="en-GB" sz="17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mini-</a:t>
            </a:r>
            <a:r>
              <a:rPr lang="en-GB" sz="1700" b="1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konferencia</a:t>
            </a:r>
            <a:endParaRPr lang="hu-HU" sz="1700" b="1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DBDDA-88D6-4591-A59E-93E89C1102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C2728"/>
              </a:clrFrom>
              <a:clrTo>
                <a:srgbClr val="2C27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437" y="360670"/>
            <a:ext cx="1902082" cy="644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0250E4-4212-4BCB-B63D-CA4FD598F55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2C2728"/>
              </a:clrFrom>
              <a:clrTo>
                <a:srgbClr val="2C27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3247" y="419953"/>
            <a:ext cx="2598412" cy="551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40B0F5-FC66-4A1B-9727-A82788A465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690" b="13690"/>
          <a:stretch/>
        </p:blipFill>
        <p:spPr>
          <a:xfrm>
            <a:off x="2366072" y="412416"/>
            <a:ext cx="3108960" cy="650531"/>
          </a:xfrm>
          <a:prstGeom prst="rect">
            <a:avLst/>
          </a:prstGeom>
        </p:spPr>
      </p:pic>
      <p:pic>
        <p:nvPicPr>
          <p:cNvPr id="22" name="Graphic 21" descr="Lecturer">
            <a:extLst>
              <a:ext uri="{FF2B5EF4-FFF2-40B4-BE49-F238E27FC236}">
                <a16:creationId xmlns:a16="http://schemas.microsoft.com/office/drawing/2014/main" id="{9A8918D1-4280-4E94-9831-DD072E27DE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32032" y="306445"/>
            <a:ext cx="615553" cy="615553"/>
          </a:xfrm>
          <a:prstGeom prst="rect">
            <a:avLst/>
          </a:prstGeom>
        </p:spPr>
      </p:pic>
      <p:pic>
        <p:nvPicPr>
          <p:cNvPr id="24" name="Graphic 23" descr="Bar chart">
            <a:extLst>
              <a:ext uri="{FF2B5EF4-FFF2-40B4-BE49-F238E27FC236}">
                <a16:creationId xmlns:a16="http://schemas.microsoft.com/office/drawing/2014/main" id="{BB0AE8F9-1E7F-4E77-8B25-716FBBDC82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9977" y="290744"/>
            <a:ext cx="677108" cy="67710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B67406-5825-4B66-8538-9E3B9099584B}"/>
              </a:ext>
            </a:extLst>
          </p:cNvPr>
          <p:cNvSpPr/>
          <p:nvPr/>
        </p:nvSpPr>
        <p:spPr>
          <a:xfrm rot="16200000" flipH="1">
            <a:off x="6090806" y="-4387666"/>
            <a:ext cx="36000" cy="11612880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504F90-8E44-4F92-8A69-13D1BC559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81651"/>
              </p:ext>
            </p:extLst>
          </p:nvPr>
        </p:nvGraphicFramePr>
        <p:xfrm>
          <a:off x="302366" y="1571980"/>
          <a:ext cx="11612880" cy="4995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2891">
                  <a:extLst>
                    <a:ext uri="{9D8B030D-6E8A-4147-A177-3AD203B41FA5}">
                      <a16:colId xmlns:a16="http://schemas.microsoft.com/office/drawing/2014/main" val="3903504574"/>
                    </a:ext>
                  </a:extLst>
                </a:gridCol>
                <a:gridCol w="1770743">
                  <a:extLst>
                    <a:ext uri="{9D8B030D-6E8A-4147-A177-3AD203B41FA5}">
                      <a16:colId xmlns:a16="http://schemas.microsoft.com/office/drawing/2014/main" val="316317020"/>
                    </a:ext>
                  </a:extLst>
                </a:gridCol>
                <a:gridCol w="2612571">
                  <a:extLst>
                    <a:ext uri="{9D8B030D-6E8A-4147-A177-3AD203B41FA5}">
                      <a16:colId xmlns:a16="http://schemas.microsoft.com/office/drawing/2014/main" val="3530042826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3185981179"/>
                    </a:ext>
                  </a:extLst>
                </a:gridCol>
                <a:gridCol w="1988457">
                  <a:extLst>
                    <a:ext uri="{9D8B030D-6E8A-4147-A177-3AD203B41FA5}">
                      <a16:colId xmlns:a16="http://schemas.microsoft.com/office/drawing/2014/main" val="2942748100"/>
                    </a:ext>
                  </a:extLst>
                </a:gridCol>
                <a:gridCol w="2321303">
                  <a:extLst>
                    <a:ext uri="{9D8B030D-6E8A-4147-A177-3AD203B41FA5}">
                      <a16:colId xmlns:a16="http://schemas.microsoft.com/office/drawing/2014/main" val="1623602884"/>
                    </a:ext>
                  </a:extLst>
                </a:gridCol>
              </a:tblGrid>
              <a:tr h="670324">
                <a:tc>
                  <a:txBody>
                    <a:bodyPr/>
                    <a:lstStyle/>
                    <a:p>
                      <a:pPr lvl="0" rtl="0"/>
                      <a:r>
                        <a:rPr lang="en-US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08:30 – 09:15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hu-HU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BI kurzus diákok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hu-HU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Csoportos projektek bemutatása</a:t>
                      </a:r>
                      <a:endParaRPr 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11:35 – 11:55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Lőrincz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Szabolcs</a:t>
                      </a:r>
                      <a:endParaRPr lang="hu-HU" sz="16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0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Jakab István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World Data Visualization Prize</a:t>
                      </a:r>
                      <a:r>
                        <a:rPr lang="hu-HU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pályamunka</a:t>
                      </a:r>
                      <a:endParaRPr 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737337"/>
                  </a:ext>
                </a:extLst>
              </a:tr>
              <a:tr h="670324">
                <a:tc>
                  <a:txBody>
                    <a:bodyPr/>
                    <a:lstStyle/>
                    <a:p>
                      <a:pPr lvl="0"/>
                      <a:r>
                        <a:rPr lang="en-US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09:20 – 09:40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Balázs Fülöp Mátyás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Belépés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az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adatok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világába</a:t>
                      </a:r>
                      <a:endParaRPr 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12:05 – 12:25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Kalamár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Gáspár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Gábor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hu-HU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Sepsiszentgyörgy VR-on keresztül</a:t>
                      </a:r>
                      <a:endParaRPr 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673319"/>
                  </a:ext>
                </a:extLst>
              </a:tr>
              <a:tr h="670324">
                <a:tc>
                  <a:txBody>
                    <a:bodyPr/>
                    <a:lstStyle/>
                    <a:p>
                      <a:pPr lvl="0"/>
                      <a:r>
                        <a:rPr lang="en-US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09:40 – 10:00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Földi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Zsuzsa</a:t>
                      </a:r>
                      <a:endParaRPr lang="hu-HU" sz="16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0"/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Rétyi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Dorottya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Munka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és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tanulás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Székelyföldön</a:t>
                      </a:r>
                      <a:endParaRPr 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12:25 – 12:45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Korodi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-Vass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Lórán</a:t>
                      </a:r>
                      <a:r>
                        <a:rPr lang="hu-HU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SZEMiotika</a:t>
                      </a:r>
                      <a:endParaRPr 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68779"/>
                  </a:ext>
                </a:extLst>
              </a:tr>
              <a:tr h="821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10:00 – 10:20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Salamon Evelin </a:t>
                      </a:r>
                      <a:endParaRPr lang="hu-HU" sz="16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0"/>
                      <a:r>
                        <a:rPr lang="fi-FI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Rapa Erik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Tudásbázis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alapú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tisztítás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endParaRPr lang="hu-HU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0"/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és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adatvizualizálás</a:t>
                      </a:r>
                      <a:endParaRPr 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12:45 – 13:05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Sipos Zoltán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hu-HU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Screenshot is your best friend: Így cseleznek közérdekű adatokkal</a:t>
                      </a:r>
                      <a:endParaRPr 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672614"/>
                  </a:ext>
                </a:extLst>
              </a:tr>
              <a:tr h="821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10:35 – 10:55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Polacsek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Péter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hu-HU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Kommunikációs eszközök a 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Vibe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fesztivál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közönség</a:t>
                      </a:r>
                      <a:r>
                        <a:rPr lang="hu-HU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ének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megszólítás</a:t>
                      </a:r>
                      <a:r>
                        <a:rPr lang="hu-HU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ára</a:t>
                      </a:r>
                      <a:endParaRPr 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13:05 – 13:25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Györgyei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Szabó Magdolna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hu-HU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E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mber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a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bitek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mögött</a:t>
                      </a:r>
                      <a:endParaRPr 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654547"/>
                  </a:ext>
                </a:extLst>
              </a:tr>
              <a:tr h="670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10:55 – 11:15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Csata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István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hu-HU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Tableau adatvizializáció </a:t>
                      </a:r>
                      <a:br>
                        <a:rPr lang="hu-HU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</a:br>
                      <a:r>
                        <a:rPr lang="hu-HU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a Kynetecnél</a:t>
                      </a:r>
                      <a:endParaRPr 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13:25 – 13:45</a:t>
                      </a:r>
                      <a:endParaRPr 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Szőke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László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hu-HU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Az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erdélyi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adat-újságírás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hu-HU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jövőképe</a:t>
                      </a:r>
                      <a:endParaRPr 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616739"/>
                  </a:ext>
                </a:extLst>
              </a:tr>
              <a:tr h="670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11:15 – 11:35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Simon Levente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Adatvizualizáció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és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hálózatelemzés</a:t>
                      </a:r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 a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focipályán</a:t>
                      </a:r>
                      <a:endParaRPr 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13:45 – 14:00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hu-HU" sz="16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Csala Dénes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Z</a:t>
                      </a:r>
                      <a:r>
                        <a:rPr lang="hu-HU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" panose="020B0502040204020203" pitchFamily="34" charset="0"/>
                        </a:rPr>
                        <a:t>árószó</a:t>
                      </a:r>
                      <a:endParaRPr 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39422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91D8C94E-70DC-4031-898E-11D7FE75EBA3}"/>
              </a:ext>
            </a:extLst>
          </p:cNvPr>
          <p:cNvSpPr/>
          <p:nvPr/>
        </p:nvSpPr>
        <p:spPr>
          <a:xfrm rot="16200000" flipH="1">
            <a:off x="980044" y="3695995"/>
            <a:ext cx="27432" cy="1463040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BC665B-E176-452E-8718-013FB24B55FE}"/>
              </a:ext>
            </a:extLst>
          </p:cNvPr>
          <p:cNvSpPr/>
          <p:nvPr/>
        </p:nvSpPr>
        <p:spPr>
          <a:xfrm rot="16200000" flipH="1">
            <a:off x="6822040" y="1536496"/>
            <a:ext cx="27432" cy="1463040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68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780270" y="132414"/>
            <a:ext cx="6631460" cy="6936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458EB-41A5-4115-9FA0-D9944FB4B945}"/>
              </a:ext>
            </a:extLst>
          </p:cNvPr>
          <p:cNvSpPr txBox="1"/>
          <p:nvPr/>
        </p:nvSpPr>
        <p:spPr>
          <a:xfrm>
            <a:off x="217909" y="4714502"/>
            <a:ext cx="117561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I. erd</a:t>
            </a:r>
            <a:r>
              <a:rPr lang="hu-HU" sz="6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élyi adatviz</a:t>
            </a:r>
            <a:br>
              <a:rPr lang="hu-HU" sz="5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</a:br>
            <a:r>
              <a:rPr lang="en-GB" sz="5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mini-</a:t>
            </a:r>
            <a:r>
              <a:rPr lang="en-GB" sz="5400" b="1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konferencia</a:t>
            </a:r>
            <a:endParaRPr lang="hu-HU" sz="5400" b="1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DBDDA-88D6-4591-A59E-93E89C1102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C2728"/>
              </a:clrFrom>
              <a:clrTo>
                <a:srgbClr val="2C27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930" y="367247"/>
            <a:ext cx="2699658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0250E4-4212-4BCB-B63D-CA4FD598F55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2C2728"/>
              </a:clrFrom>
              <a:clrTo>
                <a:srgbClr val="2C27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6302" y="512392"/>
            <a:ext cx="3108960" cy="6598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40B0F5-FC66-4A1B-9727-A82788A465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690" b="13690"/>
          <a:stretch/>
        </p:blipFill>
        <p:spPr>
          <a:xfrm>
            <a:off x="3791567" y="454308"/>
            <a:ext cx="4442908" cy="929652"/>
          </a:xfrm>
          <a:prstGeom prst="rect">
            <a:avLst/>
          </a:prstGeom>
        </p:spPr>
      </p:pic>
      <p:pic>
        <p:nvPicPr>
          <p:cNvPr id="22" name="Graphic 21" descr="Lecturer">
            <a:extLst>
              <a:ext uri="{FF2B5EF4-FFF2-40B4-BE49-F238E27FC236}">
                <a16:creationId xmlns:a16="http://schemas.microsoft.com/office/drawing/2014/main" id="{9A8918D1-4280-4E94-9831-DD072E27DE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57477" y="4908297"/>
            <a:ext cx="1488775" cy="1488775"/>
          </a:xfrm>
          <a:prstGeom prst="rect">
            <a:avLst/>
          </a:prstGeom>
        </p:spPr>
      </p:pic>
      <p:pic>
        <p:nvPicPr>
          <p:cNvPr id="24" name="Graphic 23" descr="Bar chart">
            <a:extLst>
              <a:ext uri="{FF2B5EF4-FFF2-40B4-BE49-F238E27FC236}">
                <a16:creationId xmlns:a16="http://schemas.microsoft.com/office/drawing/2014/main" id="{BB0AE8F9-1E7F-4E77-8B25-716FBBDC82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0888" y="4846408"/>
            <a:ext cx="1736124" cy="173612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B67406-5825-4B66-8538-9E3B9099584B}"/>
              </a:ext>
            </a:extLst>
          </p:cNvPr>
          <p:cNvSpPr/>
          <p:nvPr/>
        </p:nvSpPr>
        <p:spPr>
          <a:xfrm rot="16200000" flipH="1">
            <a:off x="6078000" y="-934978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7FD84A-F484-45E6-BB1F-4DEDE5CCA779}"/>
              </a:ext>
            </a:extLst>
          </p:cNvPr>
          <p:cNvSpPr/>
          <p:nvPr/>
        </p:nvSpPr>
        <p:spPr>
          <a:xfrm rot="16200000" flipH="1">
            <a:off x="6078000" y="1922141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EE02F0-7FAA-4940-8EDA-D94D65DB9913}"/>
              </a:ext>
            </a:extLst>
          </p:cNvPr>
          <p:cNvSpPr txBox="1"/>
          <p:nvPr/>
        </p:nvSpPr>
        <p:spPr>
          <a:xfrm>
            <a:off x="134930" y="1946579"/>
            <a:ext cx="117561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5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előadók</a:t>
            </a:r>
          </a:p>
        </p:txBody>
      </p:sp>
    </p:spTree>
    <p:extLst>
      <p:ext uri="{BB962C8B-B14F-4D97-AF65-F5344CB8AC3E}">
        <p14:creationId xmlns:p14="http://schemas.microsoft.com/office/powerpoint/2010/main" val="339196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780270" y="132414"/>
            <a:ext cx="6631460" cy="6936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458EB-41A5-4115-9FA0-D9944FB4B945}"/>
              </a:ext>
            </a:extLst>
          </p:cNvPr>
          <p:cNvSpPr txBox="1"/>
          <p:nvPr/>
        </p:nvSpPr>
        <p:spPr>
          <a:xfrm>
            <a:off x="217909" y="4714502"/>
            <a:ext cx="117561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I. erd</a:t>
            </a:r>
            <a:r>
              <a:rPr lang="hu-HU" sz="6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élyi adatviz</a:t>
            </a:r>
            <a:br>
              <a:rPr lang="hu-HU" sz="5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</a:br>
            <a:r>
              <a:rPr lang="en-GB" sz="5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mini-</a:t>
            </a:r>
            <a:r>
              <a:rPr lang="en-GB" sz="5400" b="1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konferencia</a:t>
            </a:r>
            <a:endParaRPr lang="hu-HU" sz="5400" b="1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DBDDA-88D6-4591-A59E-93E89C1102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C2728"/>
              </a:clrFrom>
              <a:clrTo>
                <a:srgbClr val="2C27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930" y="367247"/>
            <a:ext cx="2699658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0250E4-4212-4BCB-B63D-CA4FD598F55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2C2728"/>
              </a:clrFrom>
              <a:clrTo>
                <a:srgbClr val="2C27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6302" y="512392"/>
            <a:ext cx="3108960" cy="6598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40B0F5-FC66-4A1B-9727-A82788A465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690" b="13690"/>
          <a:stretch/>
        </p:blipFill>
        <p:spPr>
          <a:xfrm>
            <a:off x="3791567" y="454308"/>
            <a:ext cx="4442908" cy="929652"/>
          </a:xfrm>
          <a:prstGeom prst="rect">
            <a:avLst/>
          </a:prstGeom>
        </p:spPr>
      </p:pic>
      <p:pic>
        <p:nvPicPr>
          <p:cNvPr id="22" name="Graphic 21" descr="Lecturer">
            <a:extLst>
              <a:ext uri="{FF2B5EF4-FFF2-40B4-BE49-F238E27FC236}">
                <a16:creationId xmlns:a16="http://schemas.microsoft.com/office/drawing/2014/main" id="{9A8918D1-4280-4E94-9831-DD072E27DE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57477" y="4908297"/>
            <a:ext cx="1488775" cy="1488775"/>
          </a:xfrm>
          <a:prstGeom prst="rect">
            <a:avLst/>
          </a:prstGeom>
        </p:spPr>
      </p:pic>
      <p:pic>
        <p:nvPicPr>
          <p:cNvPr id="24" name="Graphic 23" descr="Bar chart">
            <a:extLst>
              <a:ext uri="{FF2B5EF4-FFF2-40B4-BE49-F238E27FC236}">
                <a16:creationId xmlns:a16="http://schemas.microsoft.com/office/drawing/2014/main" id="{BB0AE8F9-1E7F-4E77-8B25-716FBBDC82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0888" y="4846408"/>
            <a:ext cx="1736124" cy="173612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B67406-5825-4B66-8538-9E3B9099584B}"/>
              </a:ext>
            </a:extLst>
          </p:cNvPr>
          <p:cNvSpPr/>
          <p:nvPr/>
        </p:nvSpPr>
        <p:spPr>
          <a:xfrm rot="16200000" flipH="1">
            <a:off x="6078000" y="-934978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7FD84A-F484-45E6-BB1F-4DEDE5CCA779}"/>
              </a:ext>
            </a:extLst>
          </p:cNvPr>
          <p:cNvSpPr/>
          <p:nvPr/>
        </p:nvSpPr>
        <p:spPr>
          <a:xfrm rot="16200000" flipH="1">
            <a:off x="6078000" y="1922141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 descr="Webcam">
            <a:extLst>
              <a:ext uri="{FF2B5EF4-FFF2-40B4-BE49-F238E27FC236}">
                <a16:creationId xmlns:a16="http://schemas.microsoft.com/office/drawing/2014/main" id="{D840DF18-CC75-47F3-83E0-CB41090477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6765" y="1626219"/>
            <a:ext cx="2732512" cy="27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0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31828" y="132414"/>
            <a:ext cx="6631460" cy="6936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458EB-41A5-4115-9FA0-D9944FB4B945}"/>
              </a:ext>
            </a:extLst>
          </p:cNvPr>
          <p:cNvSpPr txBox="1"/>
          <p:nvPr/>
        </p:nvSpPr>
        <p:spPr>
          <a:xfrm>
            <a:off x="134930" y="4075200"/>
            <a:ext cx="11756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I. erd</a:t>
            </a:r>
            <a:r>
              <a:rPr lang="hu-HU" sz="40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élyi adatviz</a:t>
            </a:r>
            <a:br>
              <a:rPr lang="hu-HU" sz="36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</a:br>
            <a:r>
              <a:rPr lang="en-GB" sz="37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mini-</a:t>
            </a:r>
            <a:r>
              <a:rPr lang="en-GB" sz="3700" b="1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konferencia</a:t>
            </a:r>
            <a:endParaRPr lang="hu-HU" sz="3700" b="1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DBDDA-88D6-4591-A59E-93E89C1102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C2728"/>
              </a:clrFrom>
              <a:clrTo>
                <a:srgbClr val="2C27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930" y="1043489"/>
            <a:ext cx="2376594" cy="804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0250E4-4212-4BCB-B63D-CA4FD598F55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2C2728"/>
              </a:clrFrom>
              <a:clrTo>
                <a:srgbClr val="2C27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31300" y="1188634"/>
            <a:ext cx="2833962" cy="6014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40B0F5-FC66-4A1B-9727-A82788A465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690" b="13690"/>
          <a:stretch/>
        </p:blipFill>
        <p:spPr>
          <a:xfrm>
            <a:off x="4045379" y="1043489"/>
            <a:ext cx="4101242" cy="858160"/>
          </a:xfrm>
          <a:prstGeom prst="rect">
            <a:avLst/>
          </a:prstGeom>
        </p:spPr>
      </p:pic>
      <p:pic>
        <p:nvPicPr>
          <p:cNvPr id="22" name="Graphic 21" descr="Lecturer">
            <a:extLst>
              <a:ext uri="{FF2B5EF4-FFF2-40B4-BE49-F238E27FC236}">
                <a16:creationId xmlns:a16="http://schemas.microsoft.com/office/drawing/2014/main" id="{9A8918D1-4280-4E94-9831-DD072E27DE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46891" y="4215176"/>
            <a:ext cx="1041357" cy="1041357"/>
          </a:xfrm>
          <a:prstGeom prst="rect">
            <a:avLst/>
          </a:prstGeom>
        </p:spPr>
      </p:pic>
      <p:pic>
        <p:nvPicPr>
          <p:cNvPr id="24" name="Graphic 23" descr="Bar chart">
            <a:extLst>
              <a:ext uri="{FF2B5EF4-FFF2-40B4-BE49-F238E27FC236}">
                <a16:creationId xmlns:a16="http://schemas.microsoft.com/office/drawing/2014/main" id="{BB0AE8F9-1E7F-4E77-8B25-716FBBDC82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88332" y="4149593"/>
            <a:ext cx="1255291" cy="12552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EE02F0-7FAA-4940-8EDA-D94D65DB9913}"/>
              </a:ext>
            </a:extLst>
          </p:cNvPr>
          <p:cNvSpPr txBox="1"/>
          <p:nvPr/>
        </p:nvSpPr>
        <p:spPr>
          <a:xfrm>
            <a:off x="7122812" y="2270072"/>
            <a:ext cx="4950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~60 r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észtvevő</a:t>
            </a:r>
          </a:p>
          <a:p>
            <a:pPr algn="ctr"/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15 ezer bevont ember online</a:t>
            </a:r>
          </a:p>
          <a:p>
            <a:pPr algn="ctr"/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000 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perc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vide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ó-megtekintés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C86CE3-1B25-4B75-996A-CA87380112ED}"/>
              </a:ext>
            </a:extLst>
          </p:cNvPr>
          <p:cNvSpPr txBox="1"/>
          <p:nvPr/>
        </p:nvSpPr>
        <p:spPr>
          <a:xfrm>
            <a:off x="625123" y="2296972"/>
            <a:ext cx="4326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Köszönjük </a:t>
            </a:r>
            <a:br>
              <a:rPr lang="hu-HU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</a:b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mindenkinek, </a:t>
            </a:r>
            <a:br>
              <a:rPr lang="hu-HU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</a:b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aki kíváncsi volt ránk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!</a:t>
            </a:r>
          </a:p>
        </p:txBody>
      </p:sp>
      <p:pic>
        <p:nvPicPr>
          <p:cNvPr id="17" name="Graphic 16" descr="Heart">
            <a:extLst>
              <a:ext uri="{FF2B5EF4-FFF2-40B4-BE49-F238E27FC236}">
                <a16:creationId xmlns:a16="http://schemas.microsoft.com/office/drawing/2014/main" id="{51411AFC-D5A0-4DA9-97F1-4F287B0968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48230" y="2270072"/>
            <a:ext cx="1529582" cy="15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3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89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47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b="1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  <p:pic>
        <p:nvPicPr>
          <p:cNvPr id="13" name="Graphic 12" descr="Snowflake">
            <a:extLst>
              <a:ext uri="{FF2B5EF4-FFF2-40B4-BE49-F238E27FC236}">
                <a16:creationId xmlns:a16="http://schemas.microsoft.com/office/drawing/2014/main" id="{089F0FCD-74A5-49FD-AAD6-A6C18808A0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39" t="9739" r="9739" b="9739"/>
          <a:stretch/>
        </p:blipFill>
        <p:spPr>
          <a:xfrm>
            <a:off x="7774036" y="2424284"/>
            <a:ext cx="1729948" cy="17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6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F8CD09-5FFA-422B-9DE7-3F17F3C739E1}"/>
              </a:ext>
            </a:extLst>
          </p:cNvPr>
          <p:cNvSpPr txBox="1"/>
          <p:nvPr/>
        </p:nvSpPr>
        <p:spPr>
          <a:xfrm>
            <a:off x="1924774" y="645850"/>
            <a:ext cx="9390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ln w="28575">
                  <a:solidFill>
                    <a:schemeClr val="tx1"/>
                  </a:solidFill>
                </a:ln>
                <a:solidFill>
                  <a:srgbClr val="FE0100"/>
                </a:solidFill>
                <a:latin typeface="Bahnschrift" panose="020B0502040204020203" pitchFamily="34" charset="0"/>
              </a:rPr>
              <a:t>székel</a:t>
            </a:r>
            <a:r>
              <a:rPr lang="hu-HU" sz="12400" b="1" dirty="0">
                <a:ln w="28575">
                  <a:solidFill>
                    <a:schemeClr val="tx1"/>
                  </a:solidFill>
                </a:ln>
                <a:solidFill>
                  <a:srgbClr val="FE0100"/>
                </a:solidFill>
                <a:latin typeface="Bahnschrift" panose="020B0502040204020203" pitchFamily="34" charset="0"/>
              </a:rPr>
              <a:t>y</a:t>
            </a:r>
            <a:r>
              <a:rPr lang="en-GB" sz="12400" b="1" dirty="0">
                <a:latin typeface="Bahnschrift" panose="020B0502040204020203" pitchFamily="34" charset="0"/>
              </a:rPr>
              <a:t>data</a:t>
            </a:r>
            <a:endParaRPr lang="en-US" sz="12400" b="1" dirty="0">
              <a:latin typeface="Bahnschrift" panose="020B0502040204020203" pitchFamily="34" charset="0"/>
            </a:endParaRPr>
          </a:p>
        </p:txBody>
      </p:sp>
      <p:pic>
        <p:nvPicPr>
          <p:cNvPr id="13" name="Graphic 12" descr="Snowflake">
            <a:extLst>
              <a:ext uri="{FF2B5EF4-FFF2-40B4-BE49-F238E27FC236}">
                <a16:creationId xmlns:a16="http://schemas.microsoft.com/office/drawing/2014/main" id="{089F0FCD-74A5-49FD-AAD6-A6C18808A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739" t="9739" r="9739" b="9739"/>
          <a:stretch/>
        </p:blipFill>
        <p:spPr>
          <a:xfrm>
            <a:off x="275894" y="735712"/>
            <a:ext cx="2210130" cy="22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2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62F0DD-2E8E-4502-A4A1-5173190734A3}"/>
              </a:ext>
            </a:extLst>
          </p:cNvPr>
          <p:cNvGrpSpPr/>
          <p:nvPr/>
        </p:nvGrpSpPr>
        <p:grpSpPr>
          <a:xfrm rot="21150046">
            <a:off x="2643459" y="4332814"/>
            <a:ext cx="4846253" cy="2902012"/>
            <a:chOff x="5415561" y="2189177"/>
            <a:chExt cx="6209682" cy="3718455"/>
          </a:xfrm>
          <a:scene3d>
            <a:camera prst="isometricBottomDown"/>
            <a:lightRig rig="threePt" dir="t"/>
          </a:scene3d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5402EC-3A2D-4E56-9EF1-2EBA5BC70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48" t="29179" r="40378" b="30801"/>
            <a:stretch/>
          </p:blipFill>
          <p:spPr>
            <a:xfrm>
              <a:off x="5415561" y="2189177"/>
              <a:ext cx="6209682" cy="3718455"/>
            </a:xfrm>
            <a:prstGeom prst="rect">
              <a:avLst/>
            </a:prstGeom>
          </p:spPr>
        </p:pic>
        <p:pic>
          <p:nvPicPr>
            <p:cNvPr id="13" name="Graphic 12" descr="Snowflake">
              <a:extLst>
                <a:ext uri="{FF2B5EF4-FFF2-40B4-BE49-F238E27FC236}">
                  <a16:creationId xmlns:a16="http://schemas.microsoft.com/office/drawing/2014/main" id="{089F0FCD-74A5-49FD-AAD6-A6C18808A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739" t="9739" r="9739" b="9739"/>
            <a:stretch/>
          </p:blipFill>
          <p:spPr>
            <a:xfrm>
              <a:off x="7563989" y="2614526"/>
              <a:ext cx="1729948" cy="172994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B95D07-9DCE-422F-87D6-414B9721B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280" y="405951"/>
            <a:ext cx="6251953" cy="4998468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5A47523-0EB2-4297-B853-04E0D29EB5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71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274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65555" y="260760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köszönjük!</a:t>
            </a:r>
            <a:endParaRPr lang="en-GB" sz="20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4591" y="2669162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1000</a:t>
            </a:r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adatvarázsló</a:t>
            </a:r>
            <a:endParaRPr lang="en-US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53287" y="1170749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003264" y="3999808"/>
            <a:ext cx="2484976" cy="78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</a:t>
            </a:r>
          </a:p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facebook.com/szekelydata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9B91-375B-4572-8D41-2C8D9A45E9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67" r="13467" b="8646"/>
          <a:stretch/>
        </p:blipFill>
        <p:spPr>
          <a:xfrm>
            <a:off x="5798695" y="2446474"/>
            <a:ext cx="723399" cy="722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Facebook logo | Logok">
            <a:extLst>
              <a:ext uri="{FF2B5EF4-FFF2-40B4-BE49-F238E27FC236}">
                <a16:creationId xmlns:a16="http://schemas.microsoft.com/office/drawing/2014/main" id="{495BE7B9-FFF4-4648-A32D-85BC740E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44" y="4433513"/>
            <a:ext cx="486065" cy="34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Snowflake">
            <a:extLst>
              <a:ext uri="{FF2B5EF4-FFF2-40B4-BE49-F238E27FC236}">
                <a16:creationId xmlns:a16="http://schemas.microsoft.com/office/drawing/2014/main" id="{84E30C7F-7F60-4FBD-BF7A-A3F89B51C4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9739" t="9739" r="9739" b="9739"/>
          <a:stretch/>
        </p:blipFill>
        <p:spPr>
          <a:xfrm>
            <a:off x="4778430" y="4128130"/>
            <a:ext cx="274262" cy="2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BFE87-B113-442F-87C2-8822CCDFB350}"/>
              </a:ext>
            </a:extLst>
          </p:cNvPr>
          <p:cNvGrpSpPr/>
          <p:nvPr/>
        </p:nvGrpSpPr>
        <p:grpSpPr>
          <a:xfrm>
            <a:off x="576097" y="1129008"/>
            <a:ext cx="11039806" cy="2299992"/>
            <a:chOff x="275894" y="645850"/>
            <a:chExt cx="11039806" cy="22999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1924774" y="645850"/>
              <a:ext cx="93909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ln w="28575">
                    <a:solidFill>
                      <a:schemeClr val="tx1"/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ln w="28575">
                    <a:solidFill>
                      <a:schemeClr val="tx1"/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r>
                <a:rPr lang="en-GB" sz="12400" b="1" dirty="0">
                  <a:latin typeface="Bahnschrift" panose="020B0502040204020203" pitchFamily="34" charset="0"/>
                </a:rPr>
                <a:t>data</a:t>
              </a:r>
              <a:endParaRPr lang="en-US" sz="12400" b="1" dirty="0">
                <a:latin typeface="Bahnschrift" panose="020B0502040204020203" pitchFamily="34" charset="0"/>
              </a:endParaRPr>
            </a:p>
          </p:txBody>
        </p:sp>
        <p:pic>
          <p:nvPicPr>
            <p:cNvPr id="13" name="Graphic 12" descr="Snowflake">
              <a:extLst>
                <a:ext uri="{FF2B5EF4-FFF2-40B4-BE49-F238E27FC236}">
                  <a16:creationId xmlns:a16="http://schemas.microsoft.com/office/drawing/2014/main" id="{089F0FCD-74A5-49FD-AAD6-A6C18808A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739" t="9739" r="9739" b="9739"/>
            <a:stretch/>
          </p:blipFill>
          <p:spPr>
            <a:xfrm>
              <a:off x="275894" y="735712"/>
              <a:ext cx="2210130" cy="2210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141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284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Bahnschrift</vt:lpstr>
      <vt:lpstr>Calibri</vt:lpstr>
      <vt:lpstr>Calibri Light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48</cp:revision>
  <dcterms:created xsi:type="dcterms:W3CDTF">2018-08-16T05:00:53Z</dcterms:created>
  <dcterms:modified xsi:type="dcterms:W3CDTF">2019-01-22T23:33:05Z</dcterms:modified>
</cp:coreProperties>
</file>