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8" r:id="rId2"/>
  </p:sldIdLst>
  <p:sldSz cx="18288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C9B875B-F08F-4BCB-8D77-9B9161BC616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E7CFE9"/>
    <a:srgbClr val="DDDDEE"/>
    <a:srgbClr val="EEEEFF"/>
    <a:srgbClr val="2B2B2B"/>
    <a:srgbClr val="EC0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30" d="100"/>
          <a:sy n="30" d="100"/>
        </p:scale>
        <p:origin x="1542" y="-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489452"/>
            <a:ext cx="15544800" cy="95504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4408152"/>
            <a:ext cx="13716000" cy="6623048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2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3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460500"/>
            <a:ext cx="394335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460500"/>
            <a:ext cx="1160145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2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6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6838958"/>
            <a:ext cx="15773400" cy="11410948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8357858"/>
            <a:ext cx="15773400" cy="6000748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7302500"/>
            <a:ext cx="77724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7302500"/>
            <a:ext cx="77724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9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460506"/>
            <a:ext cx="157734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6724652"/>
            <a:ext cx="7736680" cy="329564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10020300"/>
            <a:ext cx="773668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6724652"/>
            <a:ext cx="7774782" cy="3295648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10020300"/>
            <a:ext cx="7774782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8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3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828800"/>
            <a:ext cx="5898356" cy="6400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3949706"/>
            <a:ext cx="9258300" cy="1949450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8229600"/>
            <a:ext cx="5898356" cy="1524635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92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828800"/>
            <a:ext cx="5898356" cy="64008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3949706"/>
            <a:ext cx="9258300" cy="1949450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8229600"/>
            <a:ext cx="5898356" cy="15246352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6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460506"/>
            <a:ext cx="157734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7302500"/>
            <a:ext cx="157734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CEB7-954B-44F0-A63A-3D4B70B0AC7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25425406"/>
            <a:ext cx="41148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1F69E-CAFA-4ADA-907D-FAF86A1B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3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6FB3B0-4040-4BD9-A8AF-BB675CDBF4BE}"/>
              </a:ext>
            </a:extLst>
          </p:cNvPr>
          <p:cNvSpPr/>
          <p:nvPr/>
        </p:nvSpPr>
        <p:spPr>
          <a:xfrm>
            <a:off x="0" y="0"/>
            <a:ext cx="18288000" cy="27432000"/>
          </a:xfrm>
          <a:prstGeom prst="rect">
            <a:avLst/>
          </a:prstGeom>
          <a:solidFill>
            <a:schemeClr val="bg2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>
              <a:latin typeface="Righteous" panose="0201050600000002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4486192-6BFC-495A-B6F5-5BA73E4AB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7" y="-102920"/>
            <a:ext cx="5830376" cy="167904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490572B-6575-4C9B-B0C1-3CA5F94CE72D}"/>
              </a:ext>
            </a:extLst>
          </p:cNvPr>
          <p:cNvCxnSpPr>
            <a:cxnSpLocks/>
          </p:cNvCxnSpPr>
          <p:nvPr/>
        </p:nvCxnSpPr>
        <p:spPr>
          <a:xfrm>
            <a:off x="0" y="1400651"/>
            <a:ext cx="18288000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6C5CEAB-F363-493B-BAD6-6F0A32278153}"/>
              </a:ext>
            </a:extLst>
          </p:cNvPr>
          <p:cNvSpPr txBox="1"/>
          <p:nvPr/>
        </p:nvSpPr>
        <p:spPr>
          <a:xfrm>
            <a:off x="241267" y="1615808"/>
            <a:ext cx="18500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2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Morbid Statisztika</a:t>
            </a:r>
            <a:endParaRPr lang="en-US" sz="7200" dirty="0">
              <a:solidFill>
                <a:schemeClr val="bg2">
                  <a:lumMod val="50000"/>
                </a:schemeClr>
              </a:solidFill>
              <a:latin typeface="Righteous" panose="02010506000000020000" pitchFamily="2" charset="0"/>
            </a:endParaRPr>
          </a:p>
        </p:txBody>
      </p:sp>
      <p:pic>
        <p:nvPicPr>
          <p:cNvPr id="113" name="Graphic 112" descr="Pie chart">
            <a:extLst>
              <a:ext uri="{FF2B5EF4-FFF2-40B4-BE49-F238E27FC236}">
                <a16:creationId xmlns:a16="http://schemas.microsoft.com/office/drawing/2014/main" id="{8C910C16-C694-4FA3-8595-D251DA5F2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37629" y="216068"/>
            <a:ext cx="960120" cy="96012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16A1DC27-0614-4743-9035-271E0FDA75A1}"/>
              </a:ext>
            </a:extLst>
          </p:cNvPr>
          <p:cNvSpPr txBox="1"/>
          <p:nvPr/>
        </p:nvSpPr>
        <p:spPr>
          <a:xfrm>
            <a:off x="3564600" y="371772"/>
            <a:ext cx="133787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9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Egészségügyi Világszervezet  </a:t>
            </a:r>
            <a:r>
              <a:rPr lang="en-US" sz="39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| 2013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23EFCF8-F34F-4DDF-B7B9-279FA4F1ADC7}"/>
              </a:ext>
            </a:extLst>
          </p:cNvPr>
          <p:cNvSpPr txBox="1"/>
          <p:nvPr/>
        </p:nvSpPr>
        <p:spPr>
          <a:xfrm>
            <a:off x="3504359" y="1919578"/>
            <a:ext cx="133787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9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Csala D</a:t>
            </a:r>
            <a:r>
              <a:rPr lang="hu-HU" sz="39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énes </a:t>
            </a:r>
            <a:r>
              <a:rPr lang="en-US" sz="39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| 201</a:t>
            </a:r>
            <a:r>
              <a:rPr lang="hu-HU" sz="39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6</a:t>
            </a:r>
            <a:endParaRPr lang="en-US" sz="3900" dirty="0">
              <a:solidFill>
                <a:schemeClr val="bg2">
                  <a:lumMod val="50000"/>
                </a:schemeClr>
              </a:solidFill>
              <a:latin typeface="Righteous" panose="02010506000000020000" pitchFamily="2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5270227-197B-4873-968E-252E3743084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9453" y="1672052"/>
            <a:ext cx="1097280" cy="1097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0AE967-DA6C-48F0-B389-7EC0082A021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4" b="10056"/>
          <a:stretch/>
        </p:blipFill>
        <p:spPr>
          <a:xfrm>
            <a:off x="241268" y="3692836"/>
            <a:ext cx="17924538" cy="8307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06793F-30F0-45F4-AD50-38A835367536}"/>
              </a:ext>
            </a:extLst>
          </p:cNvPr>
          <p:cNvSpPr txBox="1"/>
          <p:nvPr/>
        </p:nvSpPr>
        <p:spPr>
          <a:xfrm>
            <a:off x="241267" y="2723804"/>
            <a:ext cx="1337871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9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Elhalálozási okok Magyarországon</a:t>
            </a:r>
            <a:endParaRPr lang="en-US" sz="3900" dirty="0">
              <a:solidFill>
                <a:schemeClr val="bg2">
                  <a:lumMod val="50000"/>
                </a:schemeClr>
              </a:solidFill>
              <a:latin typeface="Righteous" panose="0201050600000002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47BDBD-2137-4148-A1CD-3EAE1CACB92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3" b="15860"/>
          <a:stretch/>
        </p:blipFill>
        <p:spPr>
          <a:xfrm>
            <a:off x="9244134" y="23011869"/>
            <a:ext cx="8686800" cy="3729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C86197-927C-4268-BCAC-C600E223872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9" b="14843"/>
          <a:stretch/>
        </p:blipFill>
        <p:spPr>
          <a:xfrm>
            <a:off x="337519" y="23011870"/>
            <a:ext cx="8686800" cy="38011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8BDEB-35C5-4B6A-ADC8-9F8A8F2054B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2" b="14985"/>
          <a:stretch/>
        </p:blipFill>
        <p:spPr>
          <a:xfrm>
            <a:off x="337519" y="16940235"/>
            <a:ext cx="8686800" cy="3780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42F6A4-486F-455E-AE8B-02685AC498D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9" b="14776"/>
          <a:stretch/>
        </p:blipFill>
        <p:spPr>
          <a:xfrm>
            <a:off x="9251663" y="16940235"/>
            <a:ext cx="8686800" cy="3788221"/>
          </a:xfrm>
          <a:prstGeom prst="rect">
            <a:avLst/>
          </a:prstGeom>
        </p:spPr>
      </p:pic>
      <p:pic>
        <p:nvPicPr>
          <p:cNvPr id="3" name="Graphic 2" descr="Male">
            <a:extLst>
              <a:ext uri="{FF2B5EF4-FFF2-40B4-BE49-F238E27FC236}">
                <a16:creationId xmlns:a16="http://schemas.microsoft.com/office/drawing/2014/main" id="{CAA5C6CE-1901-40BB-ACEC-861EA12BD0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917118" y="9736455"/>
            <a:ext cx="731520" cy="731520"/>
          </a:xfrm>
          <a:prstGeom prst="rect">
            <a:avLst/>
          </a:prstGeom>
        </p:spPr>
      </p:pic>
      <p:pic>
        <p:nvPicPr>
          <p:cNvPr id="20" name="Graphic 19" descr="Female">
            <a:extLst>
              <a:ext uri="{FF2B5EF4-FFF2-40B4-BE49-F238E27FC236}">
                <a16:creationId xmlns:a16="http://schemas.microsoft.com/office/drawing/2014/main" id="{1E1D87FF-0122-454E-A216-941840B24C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20699229">
            <a:off x="16464096" y="7279187"/>
            <a:ext cx="548640" cy="548640"/>
          </a:xfrm>
          <a:prstGeom prst="rect">
            <a:avLst/>
          </a:prstGeom>
        </p:spPr>
      </p:pic>
      <p:pic>
        <p:nvPicPr>
          <p:cNvPr id="23" name="Graphic 22" descr="Female">
            <a:extLst>
              <a:ext uri="{FF2B5EF4-FFF2-40B4-BE49-F238E27FC236}">
                <a16:creationId xmlns:a16="http://schemas.microsoft.com/office/drawing/2014/main" id="{D1470202-6289-443B-AB95-FDC83F799A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87146" y="4053313"/>
            <a:ext cx="640080" cy="640080"/>
          </a:xfrm>
          <a:prstGeom prst="rect">
            <a:avLst/>
          </a:prstGeom>
        </p:spPr>
      </p:pic>
      <p:pic>
        <p:nvPicPr>
          <p:cNvPr id="24" name="Graphic 23" descr="Male">
            <a:extLst>
              <a:ext uri="{FF2B5EF4-FFF2-40B4-BE49-F238E27FC236}">
                <a16:creationId xmlns:a16="http://schemas.microsoft.com/office/drawing/2014/main" id="{FCD08AEA-9599-4DB0-9592-8A3BC4D5FC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56072" y="5155250"/>
            <a:ext cx="640080" cy="640080"/>
          </a:xfrm>
          <a:prstGeom prst="rect">
            <a:avLst/>
          </a:prstGeom>
        </p:spPr>
      </p:pic>
      <p:pic>
        <p:nvPicPr>
          <p:cNvPr id="25" name="Graphic 24" descr="Male">
            <a:extLst>
              <a:ext uri="{FF2B5EF4-FFF2-40B4-BE49-F238E27FC236}">
                <a16:creationId xmlns:a16="http://schemas.microsoft.com/office/drawing/2014/main" id="{52E0EC5F-2EC3-4C5D-8443-2D28C2EF0B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686958">
            <a:off x="8296444" y="8066138"/>
            <a:ext cx="548640" cy="548640"/>
          </a:xfrm>
          <a:prstGeom prst="rect">
            <a:avLst/>
          </a:prstGeom>
        </p:spPr>
      </p:pic>
      <p:pic>
        <p:nvPicPr>
          <p:cNvPr id="26" name="Graphic 25" descr="Male">
            <a:extLst>
              <a:ext uri="{FF2B5EF4-FFF2-40B4-BE49-F238E27FC236}">
                <a16:creationId xmlns:a16="http://schemas.microsoft.com/office/drawing/2014/main" id="{AAFBD049-0C29-46FE-B6D8-ABEE4403BF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205004">
            <a:off x="9619872" y="6592048"/>
            <a:ext cx="548640" cy="548640"/>
          </a:xfrm>
          <a:prstGeom prst="rect">
            <a:avLst/>
          </a:prstGeom>
        </p:spPr>
      </p:pic>
      <p:pic>
        <p:nvPicPr>
          <p:cNvPr id="27" name="Graphic 26" descr="Male">
            <a:extLst>
              <a:ext uri="{FF2B5EF4-FFF2-40B4-BE49-F238E27FC236}">
                <a16:creationId xmlns:a16="http://schemas.microsoft.com/office/drawing/2014/main" id="{E249437D-45BA-4318-920A-5FFA7E05047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3780" y="22243614"/>
            <a:ext cx="731520" cy="731520"/>
          </a:xfrm>
          <a:prstGeom prst="rect">
            <a:avLst/>
          </a:prstGeom>
        </p:spPr>
      </p:pic>
      <p:pic>
        <p:nvPicPr>
          <p:cNvPr id="28" name="Graphic 27" descr="Female">
            <a:extLst>
              <a:ext uri="{FF2B5EF4-FFF2-40B4-BE49-F238E27FC236}">
                <a16:creationId xmlns:a16="http://schemas.microsoft.com/office/drawing/2014/main" id="{FC417B82-4BA1-4D75-9116-76B64EDA990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344822" y="22243614"/>
            <a:ext cx="731520" cy="7315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B3E52EA-04AF-4050-AF2D-A2CF585E4ECF}"/>
              </a:ext>
            </a:extLst>
          </p:cNvPr>
          <p:cNvSpPr txBox="1"/>
          <p:nvPr/>
        </p:nvSpPr>
        <p:spPr>
          <a:xfrm>
            <a:off x="1145300" y="22315294"/>
            <a:ext cx="447239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2013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229A55-DB4E-473D-A11C-2FFCEEBE8305}"/>
              </a:ext>
            </a:extLst>
          </p:cNvPr>
          <p:cNvSpPr txBox="1"/>
          <p:nvPr/>
        </p:nvSpPr>
        <p:spPr>
          <a:xfrm>
            <a:off x="10037886" y="22327783"/>
            <a:ext cx="447239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2013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2F750A-C114-4CC0-B52A-A1198579431F}"/>
              </a:ext>
            </a:extLst>
          </p:cNvPr>
          <p:cNvSpPr txBox="1"/>
          <p:nvPr/>
        </p:nvSpPr>
        <p:spPr>
          <a:xfrm>
            <a:off x="381123" y="16267644"/>
            <a:ext cx="447239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1996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824D3-AB29-4CD2-82EB-AEE97CC24A20}"/>
              </a:ext>
            </a:extLst>
          </p:cNvPr>
          <p:cNvSpPr txBox="1"/>
          <p:nvPr/>
        </p:nvSpPr>
        <p:spPr>
          <a:xfrm>
            <a:off x="9334561" y="16267644"/>
            <a:ext cx="447239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2013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E37AE3-095F-4C80-B718-6121788DA279}"/>
              </a:ext>
            </a:extLst>
          </p:cNvPr>
          <p:cNvSpPr txBox="1"/>
          <p:nvPr/>
        </p:nvSpPr>
        <p:spPr>
          <a:xfrm>
            <a:off x="428236" y="12445224"/>
            <a:ext cx="84792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A</a:t>
            </a:r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 tinédzser és huszonéves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 f</a:t>
            </a:r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érfiúk sokkal nagyobb eséllyel hunynak el külső okok miatt: autóbalesetek + öngyilkosság. 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9334C1-5561-437F-9FA2-6C233B1D0091}"/>
              </a:ext>
            </a:extLst>
          </p:cNvPr>
          <p:cNvSpPr txBox="1"/>
          <p:nvPr/>
        </p:nvSpPr>
        <p:spPr>
          <a:xfrm>
            <a:off x="4753032" y="14303464"/>
            <a:ext cx="68631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A középkorú férfiak az alkohol- fogyasztásban járnak „élen”,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Righteous" panose="0201050600000002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322AE9-7549-4D18-804A-22FA4CB91FC8}"/>
              </a:ext>
            </a:extLst>
          </p:cNvPr>
          <p:cNvSpPr txBox="1"/>
          <p:nvPr/>
        </p:nvSpPr>
        <p:spPr>
          <a:xfrm>
            <a:off x="10765176" y="13159769"/>
            <a:ext cx="6863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A nők persze többet élnek és szépkorban általában végül a keringési rendszer fárad el.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Righteous" panose="0201050600000002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C25044-D74E-4395-8413-533C52AD233B}"/>
              </a:ext>
            </a:extLst>
          </p:cNvPr>
          <p:cNvCxnSpPr>
            <a:cxnSpLocks/>
          </p:cNvCxnSpPr>
          <p:nvPr/>
        </p:nvCxnSpPr>
        <p:spPr>
          <a:xfrm flipV="1">
            <a:off x="3602330" y="9792431"/>
            <a:ext cx="0" cy="2468880"/>
          </a:xfrm>
          <a:prstGeom prst="straightConnector1">
            <a:avLst/>
          </a:prstGeom>
          <a:ln w="76200">
            <a:solidFill>
              <a:srgbClr val="E7E6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CA463E-D744-4CC3-BB64-DAC071DEE16E}"/>
              </a:ext>
            </a:extLst>
          </p:cNvPr>
          <p:cNvCxnSpPr>
            <a:cxnSpLocks/>
          </p:cNvCxnSpPr>
          <p:nvPr/>
        </p:nvCxnSpPr>
        <p:spPr>
          <a:xfrm flipV="1">
            <a:off x="16589165" y="8688892"/>
            <a:ext cx="0" cy="4297680"/>
          </a:xfrm>
          <a:prstGeom prst="straightConnector1">
            <a:avLst/>
          </a:prstGeom>
          <a:ln w="76200">
            <a:solidFill>
              <a:srgbClr val="E7E6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75B94F-6F72-456D-9521-4FB17B200E71}"/>
              </a:ext>
            </a:extLst>
          </p:cNvPr>
          <p:cNvCxnSpPr>
            <a:cxnSpLocks/>
          </p:cNvCxnSpPr>
          <p:nvPr/>
        </p:nvCxnSpPr>
        <p:spPr>
          <a:xfrm flipV="1">
            <a:off x="16589165" y="10637873"/>
            <a:ext cx="0" cy="228600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F1F52B6-6BFE-43AF-B936-D22AC5F1B6A0}"/>
              </a:ext>
            </a:extLst>
          </p:cNvPr>
          <p:cNvCxnSpPr>
            <a:cxnSpLocks/>
          </p:cNvCxnSpPr>
          <p:nvPr/>
        </p:nvCxnSpPr>
        <p:spPr>
          <a:xfrm flipV="1">
            <a:off x="3597257" y="10661700"/>
            <a:ext cx="0" cy="155448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89D7B1-8093-4A06-B28E-321248322859}"/>
              </a:ext>
            </a:extLst>
          </p:cNvPr>
          <p:cNvCxnSpPr>
            <a:cxnSpLocks/>
          </p:cNvCxnSpPr>
          <p:nvPr/>
        </p:nvCxnSpPr>
        <p:spPr>
          <a:xfrm flipV="1">
            <a:off x="10972418" y="7162271"/>
            <a:ext cx="0" cy="5394960"/>
          </a:xfrm>
          <a:prstGeom prst="straightConnector1">
            <a:avLst/>
          </a:prstGeom>
          <a:ln w="76200">
            <a:solidFill>
              <a:srgbClr val="E7E6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90317E-8073-4B64-A155-CC67CFEEB33B}"/>
              </a:ext>
            </a:extLst>
          </p:cNvPr>
          <p:cNvCxnSpPr>
            <a:cxnSpLocks/>
          </p:cNvCxnSpPr>
          <p:nvPr/>
        </p:nvCxnSpPr>
        <p:spPr>
          <a:xfrm flipV="1">
            <a:off x="10961251" y="10659645"/>
            <a:ext cx="0" cy="228600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11D74D-CF71-480E-853A-5CA7D409D87F}"/>
              </a:ext>
            </a:extLst>
          </p:cNvPr>
          <p:cNvCxnSpPr>
            <a:cxnSpLocks/>
          </p:cNvCxnSpPr>
          <p:nvPr/>
        </p:nvCxnSpPr>
        <p:spPr>
          <a:xfrm flipV="1">
            <a:off x="9894192" y="12891217"/>
            <a:ext cx="1067059" cy="1314276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0E8F234-70D9-42CC-BA1F-F7D050CE960F}"/>
              </a:ext>
            </a:extLst>
          </p:cNvPr>
          <p:cNvSpPr txBox="1"/>
          <p:nvPr/>
        </p:nvSpPr>
        <p:spPr>
          <a:xfrm>
            <a:off x="4753032" y="15642435"/>
            <a:ext cx="6863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de sokat javult a helyzet..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Righteous" panose="02010506000000020000" pitchFamily="2" charset="0"/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50EFDCC-4BF9-48CE-9BD8-97A221F76FEA}"/>
              </a:ext>
            </a:extLst>
          </p:cNvPr>
          <p:cNvCxnSpPr>
            <a:cxnSpLocks/>
          </p:cNvCxnSpPr>
          <p:nvPr/>
        </p:nvCxnSpPr>
        <p:spPr>
          <a:xfrm>
            <a:off x="10765176" y="16000136"/>
            <a:ext cx="5823989" cy="803552"/>
          </a:xfrm>
          <a:prstGeom prst="bentConnector3">
            <a:avLst>
              <a:gd name="adj1" fmla="val 99905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83B445-8AD2-46B9-BD75-E388DA1FE4F4}"/>
              </a:ext>
            </a:extLst>
          </p:cNvPr>
          <p:cNvCxnSpPr>
            <a:cxnSpLocks/>
          </p:cNvCxnSpPr>
          <p:nvPr/>
        </p:nvCxnSpPr>
        <p:spPr>
          <a:xfrm flipV="1">
            <a:off x="8234058" y="16259867"/>
            <a:ext cx="0" cy="457200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33272E1-3592-42EB-862F-B3B160BCF283}"/>
              </a:ext>
            </a:extLst>
          </p:cNvPr>
          <p:cNvSpPr txBox="1"/>
          <p:nvPr/>
        </p:nvSpPr>
        <p:spPr>
          <a:xfrm>
            <a:off x="8855595" y="21216903"/>
            <a:ext cx="6863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bg2">
                    <a:lumMod val="50000"/>
                  </a:schemeClr>
                </a:solidFill>
                <a:latin typeface="Righteous" panose="02010506000000020000" pitchFamily="2" charset="0"/>
              </a:rPr>
              <a:t>Vagy csak a „szer” változott?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Righteous" panose="02010506000000020000" pitchFamily="2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C7E8C9B-573C-4B89-8C12-A144B31706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46465" y="20565635"/>
            <a:ext cx="1333458" cy="622250"/>
          </a:xfrm>
          <a:prstGeom prst="bentConnector3">
            <a:avLst>
              <a:gd name="adj1" fmla="val 1019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6632223-01BE-4818-BB5B-06DBB147593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219196" y="19978884"/>
            <a:ext cx="1662812" cy="1375632"/>
          </a:xfrm>
          <a:prstGeom prst="bentConnector3">
            <a:avLst>
              <a:gd name="adj1" fmla="val -1063"/>
            </a:avLst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33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77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Righteous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Dénes CSALA</dc:creator>
  <cp:lastModifiedBy>Dénes CSALA</cp:lastModifiedBy>
  <cp:revision>35</cp:revision>
  <dcterms:created xsi:type="dcterms:W3CDTF">2019-08-20T21:31:40Z</dcterms:created>
  <dcterms:modified xsi:type="dcterms:W3CDTF">2019-08-25T08:34:02Z</dcterms:modified>
</cp:coreProperties>
</file>