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C9B875B-F08F-4BCB-8D77-9B9161BC6160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  <a:srgbClr val="EC0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30" d="100"/>
          <a:sy n="30" d="100"/>
        </p:scale>
        <p:origin x="7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5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7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0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8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6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0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7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9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8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7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8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6FB3B0-4040-4BD9-A8AF-BB675CDBF4BE}"/>
              </a:ext>
            </a:extLst>
          </p:cNvPr>
          <p:cNvSpPr/>
          <p:nvPr/>
        </p:nvSpPr>
        <p:spPr>
          <a:xfrm>
            <a:off x="0" y="0"/>
            <a:ext cx="27432000" cy="18288000"/>
          </a:xfrm>
          <a:prstGeom prst="rect">
            <a:avLst/>
          </a:prstGeom>
          <a:solidFill>
            <a:schemeClr val="bg2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76BE2C1-0554-454C-AD97-47874E7676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012" t="4158" r="16850" b="5975"/>
          <a:stretch/>
        </p:blipFill>
        <p:spPr>
          <a:xfrm>
            <a:off x="3576244" y="1789375"/>
            <a:ext cx="12236842" cy="82285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4486192-6BFC-495A-B6F5-5BA73E4AB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49" y="-68613"/>
            <a:ext cx="3886917" cy="111936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7B0A711-4A5A-4B62-A43A-FA2B54E16E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469" r="23323"/>
          <a:stretch/>
        </p:blipFill>
        <p:spPr>
          <a:xfrm>
            <a:off x="17113806" y="1127507"/>
            <a:ext cx="8339085" cy="819555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BF64A8B-CB45-4D01-AE27-8BDE64AD91F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168" r="19168"/>
          <a:stretch/>
        </p:blipFill>
        <p:spPr>
          <a:xfrm>
            <a:off x="1340485" y="10367597"/>
            <a:ext cx="8023122" cy="7315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E2D0046-5A88-4A29-8B76-D4D55859AB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957" r="19957"/>
          <a:stretch/>
        </p:blipFill>
        <p:spPr>
          <a:xfrm>
            <a:off x="10071038" y="10387165"/>
            <a:ext cx="7817786" cy="7315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067F765-6357-4436-A34F-B552FD755AA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071" r="20071"/>
          <a:stretch/>
        </p:blipFill>
        <p:spPr>
          <a:xfrm>
            <a:off x="18596255" y="10376949"/>
            <a:ext cx="7788174" cy="73152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5982BCE-55A8-446B-B6A2-83F6CC2630C7}"/>
              </a:ext>
            </a:extLst>
          </p:cNvPr>
          <p:cNvSpPr txBox="1"/>
          <p:nvPr/>
        </p:nvSpPr>
        <p:spPr>
          <a:xfrm>
            <a:off x="3685478" y="15184288"/>
            <a:ext cx="3333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2"/>
                </a:solidFill>
                <a:latin typeface="Trebuchet MS" panose="020B0603020202020204" pitchFamily="34" charset="0"/>
              </a:rPr>
              <a:t>Rom</a:t>
            </a:r>
            <a:r>
              <a:rPr lang="hu-HU" sz="4800" dirty="0">
                <a:solidFill>
                  <a:schemeClr val="bg2"/>
                </a:solidFill>
                <a:latin typeface="Trebuchet MS" panose="020B0603020202020204" pitchFamily="34" charset="0"/>
              </a:rPr>
              <a:t>ánia</a:t>
            </a:r>
            <a:endParaRPr lang="en-US" sz="4800" dirty="0">
              <a:solidFill>
                <a:schemeClr val="bg2"/>
              </a:solidFill>
              <a:latin typeface="Trebuchet MS" panose="020B0603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6A5ED54-4D1A-4E9E-AEE3-9AA1786AC865}"/>
              </a:ext>
            </a:extLst>
          </p:cNvPr>
          <p:cNvSpPr txBox="1"/>
          <p:nvPr/>
        </p:nvSpPr>
        <p:spPr>
          <a:xfrm>
            <a:off x="12313363" y="15184288"/>
            <a:ext cx="3333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800" dirty="0">
                <a:solidFill>
                  <a:schemeClr val="bg2"/>
                </a:solidFill>
                <a:latin typeface="Trebuchet MS" panose="020B0603020202020204" pitchFamily="34" charset="0"/>
              </a:rPr>
              <a:t>Erdély</a:t>
            </a:r>
            <a:endParaRPr lang="en-US" sz="4800" dirty="0">
              <a:solidFill>
                <a:schemeClr val="bg2"/>
              </a:solidFill>
              <a:latin typeface="Trebuchet MS" panose="020B0603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B2B8B6A-1F86-452E-8F8B-5856738A1DB6}"/>
              </a:ext>
            </a:extLst>
          </p:cNvPr>
          <p:cNvSpPr txBox="1"/>
          <p:nvPr/>
        </p:nvSpPr>
        <p:spPr>
          <a:xfrm>
            <a:off x="20837042" y="15184288"/>
            <a:ext cx="3333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chemeClr val="bg2"/>
                </a:solidFill>
                <a:latin typeface="Trebuchet MS" panose="020B0603020202020204" pitchFamily="34" charset="0"/>
              </a:rPr>
              <a:t>Sz</a:t>
            </a:r>
            <a:r>
              <a:rPr lang="hu-HU" sz="4800" dirty="0">
                <a:solidFill>
                  <a:schemeClr val="bg2"/>
                </a:solidFill>
                <a:latin typeface="Trebuchet MS" panose="020B0603020202020204" pitchFamily="34" charset="0"/>
              </a:rPr>
              <a:t>ékelyföld</a:t>
            </a:r>
            <a:endParaRPr lang="en-US" sz="4800" dirty="0">
              <a:solidFill>
                <a:schemeClr val="bg2"/>
              </a:solidFill>
              <a:latin typeface="Trebuchet MS" panose="020B0603020202020204" pitchFamily="34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18C8DBD-C57A-4A80-9739-D000D2FB1078}"/>
              </a:ext>
            </a:extLst>
          </p:cNvPr>
          <p:cNvSpPr/>
          <p:nvPr/>
        </p:nvSpPr>
        <p:spPr>
          <a:xfrm>
            <a:off x="19179241" y="5049413"/>
            <a:ext cx="3333137" cy="7315201"/>
          </a:xfrm>
          <a:custGeom>
            <a:avLst/>
            <a:gdLst>
              <a:gd name="connsiteX0" fmla="*/ 3680759 w 3680759"/>
              <a:gd name="connsiteY0" fmla="*/ 7403691 h 7403691"/>
              <a:gd name="connsiteX1" fmla="*/ 1291520 w 3680759"/>
              <a:gd name="connsiteY1" fmla="*/ 5397910 h 7403691"/>
              <a:gd name="connsiteX2" fmla="*/ 170643 w 3680759"/>
              <a:gd name="connsiteY2" fmla="*/ 3185652 h 7403691"/>
              <a:gd name="connsiteX3" fmla="*/ 23159 w 3680759"/>
              <a:gd name="connsiteY3" fmla="*/ 0 h 7403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0759" h="7403691">
                <a:moveTo>
                  <a:pt x="3680759" y="7403691"/>
                </a:moveTo>
                <a:cubicBezTo>
                  <a:pt x="2778649" y="6752303"/>
                  <a:pt x="1876539" y="6100916"/>
                  <a:pt x="1291520" y="5397910"/>
                </a:cubicBezTo>
                <a:cubicBezTo>
                  <a:pt x="706501" y="4694903"/>
                  <a:pt x="382036" y="4085304"/>
                  <a:pt x="170643" y="3185652"/>
                </a:cubicBezTo>
                <a:cubicBezTo>
                  <a:pt x="-40751" y="2286000"/>
                  <a:pt x="-8796" y="1143000"/>
                  <a:pt x="23159" y="0"/>
                </a:cubicBez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6CF170B-A9EB-4813-9619-16A1924DD868}"/>
              </a:ext>
            </a:extLst>
          </p:cNvPr>
          <p:cNvSpPr/>
          <p:nvPr/>
        </p:nvSpPr>
        <p:spPr>
          <a:xfrm>
            <a:off x="22794686" y="5638298"/>
            <a:ext cx="3243656" cy="5752394"/>
          </a:xfrm>
          <a:custGeom>
            <a:avLst/>
            <a:gdLst>
              <a:gd name="connsiteX0" fmla="*/ 0 w 3243656"/>
              <a:gd name="connsiteY0" fmla="*/ 6074228 h 6074228"/>
              <a:gd name="connsiteX1" fmla="*/ 2873828 w 3243656"/>
              <a:gd name="connsiteY1" fmla="*/ 3396342 h 6074228"/>
              <a:gd name="connsiteX2" fmla="*/ 2971800 w 3243656"/>
              <a:gd name="connsiteY2" fmla="*/ 816428 h 6074228"/>
              <a:gd name="connsiteX3" fmla="*/ 718457 w 3243656"/>
              <a:gd name="connsiteY3" fmla="*/ 0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3656" h="6074228">
                <a:moveTo>
                  <a:pt x="0" y="6074228"/>
                </a:moveTo>
                <a:cubicBezTo>
                  <a:pt x="1189264" y="5173435"/>
                  <a:pt x="2378528" y="4272642"/>
                  <a:pt x="2873828" y="3396342"/>
                </a:cubicBezTo>
                <a:cubicBezTo>
                  <a:pt x="3369128" y="2520042"/>
                  <a:pt x="3331028" y="1382485"/>
                  <a:pt x="2971800" y="816428"/>
                </a:cubicBezTo>
                <a:cubicBezTo>
                  <a:pt x="2612572" y="250371"/>
                  <a:pt x="1665514" y="125185"/>
                  <a:pt x="718457" y="0"/>
                </a:cubicBez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68A5D16-DFCE-435C-9DCE-68DCE64DF330}"/>
              </a:ext>
            </a:extLst>
          </p:cNvPr>
          <p:cNvSpPr txBox="1"/>
          <p:nvPr/>
        </p:nvSpPr>
        <p:spPr>
          <a:xfrm>
            <a:off x="23006466" y="4757025"/>
            <a:ext cx="333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Csíkszereda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835FF7C-3537-4F5A-8CFB-1AC017DAB4C0}"/>
              </a:ext>
            </a:extLst>
          </p:cNvPr>
          <p:cNvSpPr txBox="1"/>
          <p:nvPr/>
        </p:nvSpPr>
        <p:spPr>
          <a:xfrm>
            <a:off x="16018983" y="5534566"/>
            <a:ext cx="333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Marosvásárhely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BAC3DB47-9921-4D64-A34D-9E125E55D56E}"/>
              </a:ext>
            </a:extLst>
          </p:cNvPr>
          <p:cNvSpPr/>
          <p:nvPr/>
        </p:nvSpPr>
        <p:spPr>
          <a:xfrm rot="2756893">
            <a:off x="21205394" y="8237988"/>
            <a:ext cx="2003504" cy="3573244"/>
          </a:xfrm>
          <a:custGeom>
            <a:avLst/>
            <a:gdLst>
              <a:gd name="connsiteX0" fmla="*/ 3680759 w 3680759"/>
              <a:gd name="connsiteY0" fmla="*/ 7403691 h 7403691"/>
              <a:gd name="connsiteX1" fmla="*/ 1291520 w 3680759"/>
              <a:gd name="connsiteY1" fmla="*/ 5397910 h 7403691"/>
              <a:gd name="connsiteX2" fmla="*/ 170643 w 3680759"/>
              <a:gd name="connsiteY2" fmla="*/ 3185652 h 7403691"/>
              <a:gd name="connsiteX3" fmla="*/ 23159 w 3680759"/>
              <a:gd name="connsiteY3" fmla="*/ 0 h 7403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0759" h="7403691">
                <a:moveTo>
                  <a:pt x="3680759" y="7403691"/>
                </a:moveTo>
                <a:cubicBezTo>
                  <a:pt x="2778649" y="6752303"/>
                  <a:pt x="1876539" y="6100916"/>
                  <a:pt x="1291520" y="5397910"/>
                </a:cubicBezTo>
                <a:cubicBezTo>
                  <a:pt x="706501" y="4694903"/>
                  <a:pt x="382036" y="4085304"/>
                  <a:pt x="170643" y="3185652"/>
                </a:cubicBezTo>
                <a:cubicBezTo>
                  <a:pt x="-40751" y="2286000"/>
                  <a:pt x="-8796" y="1143000"/>
                  <a:pt x="23159" y="0"/>
                </a:cubicBez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0D8FBE-1E92-485C-AF03-7D8F34D537F7}"/>
              </a:ext>
            </a:extLst>
          </p:cNvPr>
          <p:cNvSpPr txBox="1"/>
          <p:nvPr/>
        </p:nvSpPr>
        <p:spPr>
          <a:xfrm>
            <a:off x="21812852" y="8999306"/>
            <a:ext cx="333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Sepsiszentgyörgy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AB8E0E6-B901-41F3-8FC3-F78FA7470178}"/>
              </a:ext>
            </a:extLst>
          </p:cNvPr>
          <p:cNvSpPr txBox="1"/>
          <p:nvPr/>
        </p:nvSpPr>
        <p:spPr>
          <a:xfrm>
            <a:off x="21268527" y="9504197"/>
            <a:ext cx="4322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Legnagyobb református város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1C828C-25C0-4F1C-BC47-FFE1A5E070D5}"/>
              </a:ext>
            </a:extLst>
          </p:cNvPr>
          <p:cNvSpPr txBox="1"/>
          <p:nvPr/>
        </p:nvSpPr>
        <p:spPr>
          <a:xfrm>
            <a:off x="23357985" y="5213245"/>
            <a:ext cx="4322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Legnagyobb katolikus város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CAFE495-3FA4-4787-97BF-D1504EA65C9B}"/>
              </a:ext>
            </a:extLst>
          </p:cNvPr>
          <p:cNvSpPr txBox="1"/>
          <p:nvPr/>
        </p:nvSpPr>
        <p:spPr>
          <a:xfrm>
            <a:off x="15474034" y="6030951"/>
            <a:ext cx="4322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Legnagyobb vegyes város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366857B-4637-4E1E-9762-942FCA6A5B19}"/>
              </a:ext>
            </a:extLst>
          </p:cNvPr>
          <p:cNvSpPr txBox="1"/>
          <p:nvPr/>
        </p:nvSpPr>
        <p:spPr>
          <a:xfrm>
            <a:off x="455566" y="1634893"/>
            <a:ext cx="46494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Románia vallási diverzitása Erdélyben, </a:t>
            </a:r>
            <a:br>
              <a:rPr lang="hu-HU" sz="32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</a:br>
            <a:r>
              <a:rPr lang="hu-HU" sz="32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és ezen belül Székelyföldön a legnagyobb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C650B146-794F-4E40-9BDB-4E6A81B0651C}"/>
              </a:ext>
            </a:extLst>
          </p:cNvPr>
          <p:cNvSpPr/>
          <p:nvPr/>
        </p:nvSpPr>
        <p:spPr>
          <a:xfrm rot="5945979">
            <a:off x="12908158" y="215735"/>
            <a:ext cx="3249961" cy="6564148"/>
          </a:xfrm>
          <a:custGeom>
            <a:avLst/>
            <a:gdLst>
              <a:gd name="connsiteX0" fmla="*/ 3680759 w 3680759"/>
              <a:gd name="connsiteY0" fmla="*/ 7403691 h 7403691"/>
              <a:gd name="connsiteX1" fmla="*/ 1291520 w 3680759"/>
              <a:gd name="connsiteY1" fmla="*/ 5397910 h 7403691"/>
              <a:gd name="connsiteX2" fmla="*/ 170643 w 3680759"/>
              <a:gd name="connsiteY2" fmla="*/ 3185652 h 7403691"/>
              <a:gd name="connsiteX3" fmla="*/ 23159 w 3680759"/>
              <a:gd name="connsiteY3" fmla="*/ 0 h 7403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0759" h="7403691">
                <a:moveTo>
                  <a:pt x="3680759" y="7403691"/>
                </a:moveTo>
                <a:cubicBezTo>
                  <a:pt x="2778649" y="6752303"/>
                  <a:pt x="1876539" y="6100916"/>
                  <a:pt x="1291520" y="5397910"/>
                </a:cubicBezTo>
                <a:cubicBezTo>
                  <a:pt x="706501" y="4694903"/>
                  <a:pt x="382036" y="4085304"/>
                  <a:pt x="170643" y="3185652"/>
                </a:cubicBezTo>
                <a:cubicBezTo>
                  <a:pt x="-40751" y="2286000"/>
                  <a:pt x="-8796" y="1143000"/>
                  <a:pt x="23159" y="0"/>
                </a:cubicBez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Graphic 33" descr="Magnifying glass">
            <a:extLst>
              <a:ext uri="{FF2B5EF4-FFF2-40B4-BE49-F238E27FC236}">
                <a16:creationId xmlns:a16="http://schemas.microsoft.com/office/drawing/2014/main" id="{857C07A1-FF77-4063-9E47-E19B215E22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871258" y="2151246"/>
            <a:ext cx="914400" cy="9144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90572B-6575-4C9B-B0C1-3CA5F94CE72D}"/>
              </a:ext>
            </a:extLst>
          </p:cNvPr>
          <p:cNvCxnSpPr>
            <a:cxnSpLocks/>
          </p:cNvCxnSpPr>
          <p:nvPr/>
        </p:nvCxnSpPr>
        <p:spPr>
          <a:xfrm>
            <a:off x="-48048" y="933767"/>
            <a:ext cx="27480048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D30ACC6-CD2E-4E08-BDAB-BC26FB36E048}"/>
              </a:ext>
            </a:extLst>
          </p:cNvPr>
          <p:cNvSpPr txBox="1"/>
          <p:nvPr/>
        </p:nvSpPr>
        <p:spPr>
          <a:xfrm>
            <a:off x="18029175" y="6994546"/>
            <a:ext cx="333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Székelyudvarhely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FD19FFE-9828-41F7-99BF-2ADD8BFC5B59}"/>
              </a:ext>
            </a:extLst>
          </p:cNvPr>
          <p:cNvSpPr txBox="1"/>
          <p:nvPr/>
        </p:nvSpPr>
        <p:spPr>
          <a:xfrm>
            <a:off x="17393252" y="7528992"/>
            <a:ext cx="4322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Legnagyobb unitárius város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20B752F0-1821-4150-A724-7DA22E79AD2B}"/>
              </a:ext>
            </a:extLst>
          </p:cNvPr>
          <p:cNvSpPr/>
          <p:nvPr/>
        </p:nvSpPr>
        <p:spPr>
          <a:xfrm rot="757141">
            <a:off x="20983506" y="5921936"/>
            <a:ext cx="863111" cy="6043611"/>
          </a:xfrm>
          <a:custGeom>
            <a:avLst/>
            <a:gdLst>
              <a:gd name="connsiteX0" fmla="*/ 3680759 w 3680759"/>
              <a:gd name="connsiteY0" fmla="*/ 7403691 h 7403691"/>
              <a:gd name="connsiteX1" fmla="*/ 1291520 w 3680759"/>
              <a:gd name="connsiteY1" fmla="*/ 5397910 h 7403691"/>
              <a:gd name="connsiteX2" fmla="*/ 170643 w 3680759"/>
              <a:gd name="connsiteY2" fmla="*/ 3185652 h 7403691"/>
              <a:gd name="connsiteX3" fmla="*/ 23159 w 3680759"/>
              <a:gd name="connsiteY3" fmla="*/ 0 h 7403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0759" h="7403691">
                <a:moveTo>
                  <a:pt x="3680759" y="7403691"/>
                </a:moveTo>
                <a:cubicBezTo>
                  <a:pt x="2778649" y="6752303"/>
                  <a:pt x="1876539" y="6100916"/>
                  <a:pt x="1291520" y="5397910"/>
                </a:cubicBezTo>
                <a:cubicBezTo>
                  <a:pt x="706501" y="4694903"/>
                  <a:pt x="382036" y="4085304"/>
                  <a:pt x="170643" y="3185652"/>
                </a:cubicBezTo>
                <a:cubicBezTo>
                  <a:pt x="-40751" y="2286000"/>
                  <a:pt x="-8796" y="1143000"/>
                  <a:pt x="23159" y="0"/>
                </a:cubicBez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6C5CEAB-F363-493B-BAD6-6F0A32278153}"/>
              </a:ext>
            </a:extLst>
          </p:cNvPr>
          <p:cNvSpPr txBox="1"/>
          <p:nvPr/>
        </p:nvSpPr>
        <p:spPr>
          <a:xfrm>
            <a:off x="3685477" y="90056"/>
            <a:ext cx="12333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Románia vallási színkörei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113" name="Graphic 112" descr="Pie chart">
            <a:extLst>
              <a:ext uri="{FF2B5EF4-FFF2-40B4-BE49-F238E27FC236}">
                <a16:creationId xmlns:a16="http://schemas.microsoft.com/office/drawing/2014/main" id="{8C910C16-C694-4FA3-8595-D251DA5F23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598418" y="144045"/>
            <a:ext cx="640080" cy="64008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16A1DC27-0614-4743-9035-271E0FDA75A1}"/>
              </a:ext>
            </a:extLst>
          </p:cNvPr>
          <p:cNvSpPr txBox="1"/>
          <p:nvPr/>
        </p:nvSpPr>
        <p:spPr>
          <a:xfrm>
            <a:off x="17616399" y="180114"/>
            <a:ext cx="8919145" cy="53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Rom</a:t>
            </a:r>
            <a:r>
              <a:rPr lang="hu-HU" sz="28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án Nemzeti Statisztikai Hivatal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| 2011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23EFCF8-F34F-4DDF-B7B9-279FA4F1ADC7}"/>
              </a:ext>
            </a:extLst>
          </p:cNvPr>
          <p:cNvSpPr txBox="1"/>
          <p:nvPr/>
        </p:nvSpPr>
        <p:spPr>
          <a:xfrm>
            <a:off x="17576237" y="1147816"/>
            <a:ext cx="8919145" cy="53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Csala D</a:t>
            </a:r>
            <a:r>
              <a:rPr lang="hu-HU" sz="28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énes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| 2015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5270227-197B-4873-968E-252E3743084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9635" y="1050533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3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41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Dénes CSALA</dc:creator>
  <cp:lastModifiedBy>Dénes CSALA</cp:lastModifiedBy>
  <cp:revision>21</cp:revision>
  <dcterms:created xsi:type="dcterms:W3CDTF">2019-08-20T21:31:40Z</dcterms:created>
  <dcterms:modified xsi:type="dcterms:W3CDTF">2019-08-25T06:52:13Z</dcterms:modified>
</cp:coreProperties>
</file>